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422" r:id="rId41"/>
    <p:sldId id="499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19"/>
    <a:srgbClr val="FF4600"/>
    <a:srgbClr val="FF6757"/>
    <a:srgbClr val="FFCCCC"/>
    <a:srgbClr val="FFFFFF"/>
    <a:srgbClr val="F9FAAB"/>
    <a:srgbClr val="E85C0E"/>
    <a:srgbClr val="F9F0AB"/>
    <a:srgbClr val="F9E6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tgeorge.net/" TargetMode="External"/><Relationship Id="rId3" Type="http://schemas.openxmlformats.org/officeDocument/2006/relationships/hyperlink" Target="http://www.codeplex.com/site/users/view/nakov" TargetMode="External"/><Relationship Id="rId7" Type="http://schemas.openxmlformats.org/officeDocument/2006/relationships/hyperlink" Target="http://todormitev.wordpress.com/" TargetMode="External"/><Relationship Id="rId2" Type="http://schemas.openxmlformats.org/officeDocument/2006/relationships/hyperlink" Target="https://github.com/nak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velkolev.com/" TargetMode="External"/><Relationship Id="rId11" Type="http://schemas.openxmlformats.org/officeDocument/2006/relationships/image" Target="../media/image24.jpeg"/><Relationship Id="rId5" Type="http://schemas.openxmlformats.org/officeDocument/2006/relationships/hyperlink" Target="http://www.totaloff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code.google.com/u/107747831641274754501/" TargetMode="External"/><Relationship Id="rId9" Type="http://schemas.openxmlformats.org/officeDocument/2006/relationships/hyperlink" Target="http://veselinaraykova.wordpres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rieri.bg/forum" TargetMode="External"/><Relationship Id="rId2" Type="http://schemas.openxmlformats.org/officeDocument/2006/relationships/hyperlink" Target="http://www.bgrabotodat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bsagents.com/" TargetMode="External"/><Relationship Id="rId3" Type="http://schemas.openxmlformats.org/officeDocument/2006/relationships/hyperlink" Target="http://www.jobtiger.bg/" TargetMode="External"/><Relationship Id="rId7" Type="http://schemas.openxmlformats.org/officeDocument/2006/relationships/hyperlink" Target="http://www.zaplata.bg/" TargetMode="External"/><Relationship Id="rId2" Type="http://schemas.openxmlformats.org/officeDocument/2006/relationships/hyperlink" Target="http://www.jobs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ljobs.bg/" TargetMode="External"/><Relationship Id="rId5" Type="http://schemas.openxmlformats.org/officeDocument/2006/relationships/hyperlink" Target="http://www.rabota.bg/" TargetMode="External"/><Relationship Id="rId4" Type="http://schemas.openxmlformats.org/officeDocument/2006/relationships/hyperlink" Target="http://www.itjobs.bg/" TargetMode="Externa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reer.fmi.uni-sofia.bg/" TargetMode="External"/><Relationship Id="rId7" Type="http://schemas.openxmlformats.org/officeDocument/2006/relationships/image" Target="../media/image37.jpeg"/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ccd.unwe.bg/" TargetMode="External"/><Relationship Id="rId5" Type="http://schemas.openxmlformats.org/officeDocument/2006/relationships/hyperlink" Target="http://www.nbu.bg/index.php?l=264" TargetMode="External"/><Relationship Id="rId4" Type="http://schemas.openxmlformats.org/officeDocument/2006/relationships/hyperlink" Target="http://career.tu-sofia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savet.org/" TargetMode="External"/><Relationship Id="rId2" Type="http://schemas.openxmlformats.org/officeDocument/2006/relationships/hyperlink" Target="http://www.studentskisave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hyperlink" Target="http://fss.fmi.uni-sofia.b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lwork.net/" TargetMode="External"/><Relationship Id="rId3" Type="http://schemas.openxmlformats.org/officeDocument/2006/relationships/hyperlink" Target="http://www.manpower.bg/" TargetMode="External"/><Relationship Id="rId7" Type="http://schemas.openxmlformats.org/officeDocument/2006/relationships/hyperlink" Target="http://jobspace.bg/" TargetMode="External"/><Relationship Id="rId2" Type="http://schemas.openxmlformats.org/officeDocument/2006/relationships/hyperlink" Target="http://www.adeccobulgar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jobtiger.bg/" TargetMode="External"/><Relationship Id="rId5" Type="http://schemas.openxmlformats.org/officeDocument/2006/relationships/hyperlink" Target="http://www.hrcr.bg/" TargetMode="External"/><Relationship Id="rId4" Type="http://schemas.openxmlformats.org/officeDocument/2006/relationships/hyperlink" Target="http://www.talenthunter-bg.com/" TargetMode="External"/><Relationship Id="rId9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ivan.k.ivanov@gmail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" TargetMode="External"/><Relationship Id="rId2" Type="http://schemas.openxmlformats.org/officeDocument/2006/relationships/hyperlink" Target="https://softuni.bg/trainings/courses/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1"/>
            <a:ext cx="7915742" cy="162875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Finding a </a:t>
            </a:r>
            <a:r>
              <a:rPr lang="en-US" dirty="0" smtClean="0"/>
              <a:t>Job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Software Industry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403451"/>
            <a:ext cx="7915741" cy="1330349"/>
          </a:xfrm>
        </p:spPr>
        <p:txBody>
          <a:bodyPr>
            <a:normAutofit/>
          </a:bodyPr>
          <a:lstStyle/>
          <a:p>
            <a:r>
              <a:rPr lang="en-US" dirty="0"/>
              <a:t>Good and Bad </a:t>
            </a:r>
            <a:r>
              <a:rPr lang="en-US" dirty="0" smtClean="0"/>
              <a:t>Practices</a:t>
            </a:r>
            <a:br>
              <a:rPr lang="en-US" dirty="0" smtClean="0"/>
            </a:br>
            <a:r>
              <a:rPr lang="en-US" dirty="0" smtClean="0"/>
              <a:t>The Job Application Process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269281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3918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16869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998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540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9812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forcareersinfo.info/images/career/career_250x25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87" y="4343874"/>
            <a:ext cx="2147504" cy="17399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manager.bg/sites/default/files/news_photos/job-interview_0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343874"/>
            <a:ext cx="2483556" cy="17399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427412" y="3886200"/>
            <a:ext cx="2438400" cy="2438400"/>
            <a:chOff x="196850" y="1273175"/>
            <a:chExt cx="2438400" cy="2438400"/>
          </a:xfrm>
        </p:grpSpPr>
        <p:pic>
          <p:nvPicPr>
            <p:cNvPr id="21" name="Picture 2" descr="document, file, find, search, text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1273175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79500" y="1717814"/>
              <a:ext cx="1106393" cy="707886"/>
            </a:xfrm>
            <a:prstGeom prst="rect">
              <a:avLst/>
            </a:prstGeom>
            <a:noFill/>
            <a:scene3d>
              <a:camera prst="orthographicFront">
                <a:rot lat="19915873" lon="2177063" rev="19683200"/>
              </a:camera>
              <a:lightRig rig="threePt" dir="t"/>
            </a:scene3d>
          </p:spPr>
          <p:txBody>
            <a:bodyPr wrap="none" rtlCol="0">
              <a:spAutoFit/>
              <a:scene3d>
                <a:camera prst="perspectiveContrastingLeftFacing"/>
                <a:lightRig rig="threePt" dir="t"/>
              </a:scene3d>
            </a:bodyPr>
            <a:lstStyle/>
            <a:p>
              <a:r>
                <a:rPr lang="en-US" sz="40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JOB</a:t>
              </a:r>
              <a:endPara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5000"/>
              </a:lnSpc>
            </a:pPr>
            <a:r>
              <a:rPr lang="en-US" sz="3500" dirty="0" smtClean="0"/>
              <a:t>Ask yourself: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am I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than the other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candidates for the same job?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Do I have better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</a:t>
            </a:r>
            <a:r>
              <a:rPr lang="en-US" dirty="0" smtClean="0"/>
              <a:t> than them</a:t>
            </a:r>
            <a:r>
              <a:rPr lang="bg-BG" dirty="0" smtClean="0"/>
              <a:t>?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If not, how could I improve my skills</a:t>
            </a:r>
            <a:r>
              <a:rPr lang="bg-BG" dirty="0" smtClean="0"/>
              <a:t>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Do I have any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experience</a:t>
            </a:r>
            <a:r>
              <a:rPr lang="bg-BG" dirty="0" smtClean="0"/>
              <a:t>?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If not, how could I gain some</a:t>
            </a:r>
            <a:r>
              <a:rPr lang="bg-BG" dirty="0" smtClean="0"/>
              <a:t>?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Can I start some project to gain experience</a:t>
            </a:r>
            <a:r>
              <a:rPr lang="bg-BG" dirty="0" smtClean="0"/>
              <a:t>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Have I prepared my job application carefully</a:t>
            </a:r>
            <a:r>
              <a:rPr lang="bg-BG" dirty="0" smtClean="0"/>
              <a:t>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Do I have awards, certificates, endorsements</a:t>
            </a:r>
            <a:r>
              <a:rPr lang="bg-BG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Starting a Job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098" name="Picture 2" descr="centang, check, checklist, equiry, list, poll, task, test, todo, wr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700">
            <a:off x="8554860" y="3299684"/>
            <a:ext cx="2423103" cy="24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Create your own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developer profile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E.g. in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 / </a:t>
            </a:r>
            <a:r>
              <a:rPr lang="en-US" dirty="0" smtClean="0">
                <a:hlinkClick r:id="rId3"/>
              </a:rPr>
              <a:t>CodePlex</a:t>
            </a:r>
            <a:r>
              <a:rPr lang="en-US" dirty="0" smtClean="0"/>
              <a:t> / </a:t>
            </a:r>
            <a:r>
              <a:rPr lang="en-US" dirty="0" smtClean="0">
                <a:hlinkClick r:id="rId4"/>
              </a:rPr>
              <a:t>Google Code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Upload your projects online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Ensure your projects look well (code quality)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Start your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site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blog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Show your expertise to the world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Ensure your site looks well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Examples: </a:t>
            </a:r>
            <a:r>
              <a:rPr lang="en-US" dirty="0" smtClean="0">
                <a:hlinkClick r:id="rId5"/>
              </a:rPr>
              <a:t>totaloff.com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pavelkolev.com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todormitev.wordpress.com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itgeorge.net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veselinaraykova.wordpress.com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Starting a Job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4098" name="Picture 2" descr="http://www.inqbation.com/wp-content/uploads/2014/02/github-logo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561942"/>
            <a:ext cx="2978825" cy="1181258"/>
          </a:xfrm>
          <a:prstGeom prst="roundRect">
            <a:avLst>
              <a:gd name="adj" fmla="val 50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friendsfitnessco.com/wp-content/uploads/2009/10/blog-ico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81" y="3733800"/>
            <a:ext cx="2480485" cy="2480483"/>
          </a:xfrm>
          <a:prstGeom prst="roundRect">
            <a:avLst>
              <a:gd name="adj" fmla="val 50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812" y="3774284"/>
            <a:ext cx="6096000" cy="1600198"/>
          </a:xfrm>
        </p:spPr>
        <p:txBody>
          <a:bodyPr/>
          <a:lstStyle/>
          <a:p>
            <a:pPr>
              <a:tabLst/>
            </a:pPr>
            <a:r>
              <a:rPr lang="en-US" dirty="0" smtClean="0"/>
              <a:t>Where and How to Search for a Job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812" y="5498304"/>
            <a:ext cx="6350000" cy="673896"/>
          </a:xfrm>
        </p:spPr>
        <p:txBody>
          <a:bodyPr/>
          <a:lstStyle/>
          <a:p>
            <a:r>
              <a:rPr lang="en-US" dirty="0" smtClean="0"/>
              <a:t>Guidelines for Job Seekers</a:t>
            </a:r>
            <a:endParaRPr lang="en-US" dirty="0"/>
          </a:p>
        </p:txBody>
      </p:sp>
      <p:pic>
        <p:nvPicPr>
          <p:cNvPr id="2050" name="Picture 2" descr="http://www.adcet.edu.au/Admin/UploadedFiles/Images/Photos/person%20question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6825" y="1524000"/>
            <a:ext cx="1352387" cy="1924169"/>
          </a:xfrm>
          <a:prstGeom prst="roundRect">
            <a:avLst>
              <a:gd name="adj" fmla="val 376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micfo.com/blog/wp-content/uploads/2010/09/Job-Off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58" y="1066800"/>
            <a:ext cx="3305863" cy="4952956"/>
          </a:xfrm>
          <a:prstGeom prst="roundRect">
            <a:avLst>
              <a:gd name="adj" fmla="val 71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sestartupblog.com/wp-content/uploads/2010/05/how-to-get-hired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1012" y="535546"/>
            <a:ext cx="2133600" cy="2817254"/>
          </a:xfrm>
          <a:prstGeom prst="roundRect">
            <a:avLst>
              <a:gd name="adj" fmla="val 71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Researching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 market </a:t>
            </a:r>
            <a:r>
              <a:rPr lang="en-US" dirty="0" smtClean="0"/>
              <a:t>is important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Review the job offers from the last 3 months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Who are the most active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employers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</a:t>
            </a:r>
            <a:r>
              <a:rPr lang="en-US" dirty="0" smtClean="0"/>
              <a:t> these employers need?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Research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 positions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What are </a:t>
            </a:r>
            <a:r>
              <a:rPr lang="en-US" dirty="0"/>
              <a:t>the most </a:t>
            </a:r>
            <a:r>
              <a:rPr lang="en-US" dirty="0" smtClean="0"/>
              <a:t>offered job positions?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Did you find job offers for the position you want?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you may want to become game developer but does the industry need game developers?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the Job Market</a:t>
            </a:r>
            <a:endParaRPr lang="en-US" dirty="0"/>
          </a:p>
        </p:txBody>
      </p:sp>
      <p:pic>
        <p:nvPicPr>
          <p:cNvPr id="6146" name="Picture 2" descr="http://mbahighway.com/wp-content/uploads/Job-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226" y="1600200"/>
            <a:ext cx="2746676" cy="252602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good employer </a:t>
            </a:r>
            <a:r>
              <a:rPr lang="en-US" dirty="0"/>
              <a:t>and how to identify it</a:t>
            </a:r>
            <a:r>
              <a:rPr lang="bg-BG" dirty="0"/>
              <a:t>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best reference are insiders in the company</a:t>
            </a:r>
            <a:r>
              <a:rPr lang="bg-BG" dirty="0" smtClean="0"/>
              <a:t>!</a:t>
            </a:r>
          </a:p>
          <a:p>
            <a:pPr lvl="2"/>
            <a:r>
              <a:rPr lang="en-US" dirty="0" smtClean="0"/>
              <a:t>Several insiders are even better</a:t>
            </a:r>
            <a:endParaRPr lang="bg-BG" dirty="0"/>
          </a:p>
          <a:p>
            <a:pPr lvl="1"/>
            <a:r>
              <a:rPr lang="en-US" dirty="0" smtClean="0"/>
              <a:t>Generally, companies from West Europe / USA / Canada are better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employers demonstrate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professionalism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everywhere</a:t>
            </a:r>
          </a:p>
          <a:p>
            <a:pPr lvl="2"/>
            <a:r>
              <a:rPr lang="en-US" dirty="0" smtClean="0"/>
              <a:t>Carefully written job description, emails, positive attitude in phone calls, clear expectations, etc.</a:t>
            </a:r>
          </a:p>
          <a:p>
            <a:pPr lvl="2"/>
            <a:r>
              <a:rPr lang="en-US" dirty="0" smtClean="0"/>
              <a:t>Have good reputation – positive comments in public sites, forums, and message boards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Employers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167654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700" dirty="0"/>
              <a:t>What is a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bad employer </a:t>
            </a:r>
            <a:r>
              <a:rPr lang="en-US" sz="3700" dirty="0"/>
              <a:t>and how to identify it</a:t>
            </a:r>
            <a:r>
              <a:rPr lang="bg-BG" sz="37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Beware of amateur / garage companies</a:t>
            </a:r>
          </a:p>
          <a:p>
            <a:pPr lvl="2">
              <a:lnSpc>
                <a:spcPct val="100000"/>
              </a:lnSpc>
            </a:pPr>
            <a:r>
              <a:rPr lang="bg-BG" sz="3200" dirty="0" smtClean="0"/>
              <a:t>"</a:t>
            </a:r>
            <a:r>
              <a:rPr lang="en-US" sz="3200" dirty="0" smtClean="0"/>
              <a:t>Garage company</a:t>
            </a:r>
            <a:r>
              <a:rPr lang="bg-BG" sz="3200" dirty="0" smtClean="0"/>
              <a:t>" </a:t>
            </a:r>
            <a:r>
              <a:rPr lang="en-US" sz="3200" dirty="0" smtClean="0"/>
              <a:t>is not a </a:t>
            </a:r>
            <a:r>
              <a:rPr lang="bg-BG" sz="3200" dirty="0" smtClean="0"/>
              <a:t>"</a:t>
            </a:r>
            <a:r>
              <a:rPr lang="en-US" sz="3200" dirty="0" smtClean="0"/>
              <a:t>small company</a:t>
            </a:r>
            <a:r>
              <a:rPr lang="bg-BG" sz="3200" dirty="0" smtClean="0"/>
              <a:t>"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Beware </a:t>
            </a:r>
            <a:r>
              <a:rPr lang="en-US" sz="3500" dirty="0"/>
              <a:t>of high employee </a:t>
            </a:r>
            <a:r>
              <a:rPr lang="en-US" sz="3500" dirty="0" smtClean="0"/>
              <a:t>turnover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Beware </a:t>
            </a:r>
            <a:r>
              <a:rPr lang="en-US" sz="3500" dirty="0"/>
              <a:t>of </a:t>
            </a:r>
            <a:r>
              <a:rPr lang="en-US" sz="3500" dirty="0" smtClean="0"/>
              <a:t>state / government companies and</a:t>
            </a:r>
            <a:br>
              <a:rPr lang="en-US" sz="3500" dirty="0" smtClean="0"/>
            </a:br>
            <a:r>
              <a:rPr lang="en-US" sz="3500" dirty="0" smtClean="0"/>
              <a:t>companies </a:t>
            </a:r>
            <a:r>
              <a:rPr lang="en-US" sz="3500" dirty="0"/>
              <a:t>working on government </a:t>
            </a:r>
            <a:r>
              <a:rPr lang="en-US" sz="3500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Beware of Greeks and Israeli employers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Beware </a:t>
            </a:r>
            <a:r>
              <a:rPr lang="en-US" sz="3500" dirty="0"/>
              <a:t>of companies managed by </a:t>
            </a:r>
            <a:r>
              <a:rPr lang="en-US" sz="3500" dirty="0" smtClean="0"/>
              <a:t>incompetent</a:t>
            </a:r>
            <a:br>
              <a:rPr lang="en-US" sz="3500" dirty="0" smtClean="0"/>
            </a:br>
            <a:r>
              <a:rPr lang="en-US" sz="3500" dirty="0" smtClean="0"/>
              <a:t>people </a:t>
            </a:r>
            <a:r>
              <a:rPr lang="en-US" sz="3500" dirty="0"/>
              <a:t>– you could notice this at the interview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Beware </a:t>
            </a:r>
            <a:r>
              <a:rPr lang="en-US" sz="3500" dirty="0" smtClean="0"/>
              <a:t>of organizational anarchy</a:t>
            </a:r>
            <a:endParaRPr lang="bg-BG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Employers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62" y="4558374"/>
            <a:ext cx="1693014" cy="1766226"/>
          </a:xfrm>
          <a:prstGeom prst="rect">
            <a:avLst/>
          </a:prstGeom>
          <a:effectLst>
            <a:glow rad="152400">
              <a:srgbClr val="FFCCCC">
                <a:alpha val="40000"/>
              </a:srgbClr>
            </a:glow>
          </a:effectLst>
        </p:spPr>
      </p:pic>
      <p:pic>
        <p:nvPicPr>
          <p:cNvPr id="8196" name="Picture 4" descr="http://ix23.com/blogs/caveman-chuck/files/2012/12/bullshit-alert_001_200x2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37" y="1600200"/>
            <a:ext cx="1788664" cy="2343150"/>
          </a:xfrm>
          <a:prstGeom prst="rect">
            <a:avLst/>
          </a:prstGeom>
          <a:effectLst>
            <a:glow rad="152400">
              <a:srgbClr val="FFCCCC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carefully sites </a:t>
            </a:r>
            <a:r>
              <a:rPr lang="en-US" dirty="0" smtClean="0"/>
              <a:t>like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2"/>
              </a:rPr>
              <a:t>www.bgrabotodatel.com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3"/>
              </a:rPr>
              <a:t>www.karieri.bg/forum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Why?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Traditionally most comments come from haters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These sites can be easily tricked / manipulated!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Employees fired due to incompetence, always put negative comments against their former </a:t>
            </a:r>
            <a:r>
              <a:rPr lang="en-US" dirty="0" smtClean="0"/>
              <a:t>employer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Employers Rankings</a:t>
            </a:r>
          </a:p>
        </p:txBody>
      </p:sp>
      <p:pic>
        <p:nvPicPr>
          <p:cNvPr id="9218" name="Picture 2" descr="http://www.ipagepro.com/updatebusinesslisting/logos/businessma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2" y="1181099"/>
            <a:ext cx="2381250" cy="2324101"/>
          </a:xfrm>
          <a:prstGeom prst="roundRect">
            <a:avLst>
              <a:gd name="adj" fmla="val 43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Job searching in the software industry has many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channels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Public job Web sites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Network of friends / colleagues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University career centers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Career events</a:t>
            </a:r>
            <a:r>
              <a:rPr lang="bg-BG" dirty="0" smtClean="0"/>
              <a:t> (</a:t>
            </a:r>
            <a:r>
              <a:rPr lang="en-US" dirty="0" smtClean="0"/>
              <a:t>job fairs)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Recruitment agencies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Direct contact with the employer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Search Channels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23212" y="2362200"/>
            <a:ext cx="2752726" cy="3535269"/>
            <a:chOff x="6400800" y="2286000"/>
            <a:chExt cx="2143125" cy="3535269"/>
          </a:xfrm>
        </p:grpSpPr>
        <p:pic>
          <p:nvPicPr>
            <p:cNvPr id="2050" name="Picture 2" descr="http://t3.gstatic.com/images?q=tbn:ANd9GcSQzk1UlE0ili-V81g8HWRwOpDbJOaOiXOq8eAamkjBnO-79aTz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286000"/>
              <a:ext cx="2143125" cy="2143125"/>
            </a:xfrm>
            <a:prstGeom prst="roundRect">
              <a:avLst>
                <a:gd name="adj" fmla="val 5408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find, goggle, magnifying glass, search, zoom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5345">
              <a:off x="6599332" y="4124169"/>
              <a:ext cx="1697098" cy="169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427956">
              <a:off x="6838154" y="4249358"/>
              <a:ext cx="721601" cy="646331"/>
            </a:xfrm>
            <a:prstGeom prst="rect">
              <a:avLst/>
            </a:prstGeom>
            <a:noFill/>
            <a:scene3d>
              <a:camera prst="orthographicFront">
                <a:rot lat="19915873" lon="2177063" rev="19683200"/>
              </a:camera>
              <a:lightRig rig="threePt" dir="t"/>
            </a:scene3d>
          </p:spPr>
          <p:txBody>
            <a:bodyPr wrap="none" rtlCol="0">
              <a:spAutoFit/>
              <a:scene3d>
                <a:camera prst="perspectiveContrastingLeftFacing"/>
                <a:lightRig rig="threePt" dir="t"/>
              </a:scene3d>
            </a:bodyPr>
            <a:lstStyle/>
            <a:p>
              <a:r>
                <a:rPr lang="en-US" sz="36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8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Jobs sites (targeting the Bulgarian IT industry)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www.jobs.bg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www.jobtiger.bg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4"/>
              </a:rPr>
              <a:t>www.itjobs.bg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5"/>
              </a:rPr>
              <a:t>www.rabota.bg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6"/>
              </a:rPr>
              <a:t>www.buljobs.bg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7"/>
              </a:rPr>
              <a:t>www.zaplata.bg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8"/>
              </a:rPr>
              <a:t>www.jobsagents.com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Job Sites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99012" y="2411104"/>
            <a:ext cx="5257800" cy="4038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lvl="1" indent="-23160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The list is not complete and not exhaustive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Job sites constantly change</a:t>
            </a:r>
          </a:p>
          <a:p>
            <a:pPr>
              <a:spcBef>
                <a:spcPts val="1200"/>
              </a:spcBef>
            </a:pPr>
            <a:r>
              <a:rPr lang="en-US" dirty="0"/>
              <a:t>Search in Google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E.g. try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job JavaScript developer</a:t>
            </a:r>
            <a:r>
              <a:rPr lang="en-US" dirty="0"/>
              <a:t>"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job C#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57" y="1447800"/>
            <a:ext cx="1939955" cy="19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friends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colleagues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fellows</a:t>
            </a:r>
          </a:p>
          <a:p>
            <a:pPr lvl="1"/>
            <a:r>
              <a:rPr lang="en-US" dirty="0" smtClean="0"/>
              <a:t>Many job offers are offered privately only</a:t>
            </a:r>
          </a:p>
          <a:p>
            <a:pPr lvl="1"/>
            <a:r>
              <a:rPr lang="en-US" dirty="0" smtClean="0"/>
              <a:t>Send email to all your friends / colleagues</a:t>
            </a:r>
            <a:endParaRPr lang="bg-BG" dirty="0" smtClean="0"/>
          </a:p>
          <a:p>
            <a:pPr lvl="1"/>
            <a:r>
              <a:rPr lang="en-US" dirty="0" smtClean="0"/>
              <a:t>Use your contacts in Facebook</a:t>
            </a:r>
          </a:p>
          <a:p>
            <a:pPr lvl="1"/>
            <a:r>
              <a:rPr lang="en-US" dirty="0" smtClean="0"/>
              <a:t>Use all </a:t>
            </a:r>
            <a:r>
              <a:rPr lang="en-US" dirty="0"/>
              <a:t>your </a:t>
            </a:r>
            <a:r>
              <a:rPr lang="en-US" dirty="0" smtClean="0"/>
              <a:t>acquaintances by any channel</a:t>
            </a:r>
            <a:endParaRPr lang="en-US" dirty="0"/>
          </a:p>
          <a:p>
            <a:pPr lvl="1"/>
            <a:r>
              <a:rPr lang="en-US" dirty="0" smtClean="0"/>
              <a:t>Explain them what kind of job you need and what skills you have</a:t>
            </a:r>
          </a:p>
          <a:p>
            <a:pPr lvl="1"/>
            <a:r>
              <a:rPr lang="en-US" dirty="0" smtClean="0"/>
              <a:t>Send them your CV, portfolio, etc.</a:t>
            </a:r>
          </a:p>
          <a:p>
            <a:pPr lvl="2"/>
            <a:r>
              <a:rPr lang="en-US" dirty="0" smtClean="0"/>
              <a:t>They will spend just one click to forward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Friends Network</a:t>
            </a:r>
            <a:endParaRPr lang="en-US" dirty="0"/>
          </a:p>
        </p:txBody>
      </p:sp>
      <p:pic>
        <p:nvPicPr>
          <p:cNvPr id="11266" name="Picture 2" descr="http://icons.iconarchive.com/icons/franksouza183/fs/512/Apps-emesen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99" y="1676400"/>
            <a:ext cx="2309813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Where to Search for a Job?</a:t>
            </a:r>
            <a:endParaRPr lang="bg-BG" dirty="0" smtClean="0"/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Define Your Goals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Prepare for Starting a Job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Search Channels: Job Sites, Career Centers,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Job Application Process</a:t>
            </a:r>
            <a:endParaRPr lang="en-US" dirty="0"/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Research the Employer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Prepare CV, Cover Letter</a:t>
            </a:r>
            <a:r>
              <a:rPr lang="en-US" dirty="0"/>
              <a:t>, </a:t>
            </a:r>
            <a:r>
              <a:rPr lang="en-US" dirty="0" smtClean="0"/>
              <a:t>Endorsements, …</a:t>
            </a:r>
            <a:endParaRPr lang="bg-BG" dirty="0" smtClean="0"/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Preparation for an Interview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Go to an Interview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1026" name="Picture 2" descr="http://t1.gstatic.com/images?q=tbn:ANd9GcRFsCA9E1rr2xjzG1XPp_6Y6ylE5R2DKmawSqeI-a82TH7J4CvR9txnZw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89" y="4376944"/>
            <a:ext cx="2822523" cy="1871456"/>
          </a:xfrm>
          <a:prstGeom prst="roundRect">
            <a:avLst>
              <a:gd name="adj" fmla="val 34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88" y="1608630"/>
            <a:ext cx="2212924" cy="22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9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 smtClean="0"/>
              <a:t>The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career centers </a:t>
            </a:r>
            <a:r>
              <a:rPr lang="en-US" sz="3400" dirty="0" smtClean="0"/>
              <a:t>at the universities</a:t>
            </a:r>
            <a:r>
              <a:rPr lang="bg-BG" sz="3400" dirty="0" smtClean="0"/>
              <a:t>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Some </a:t>
            </a:r>
            <a:r>
              <a:rPr lang="en-US" dirty="0"/>
              <a:t>universities </a:t>
            </a:r>
            <a:r>
              <a:rPr lang="en-US" dirty="0" smtClean="0"/>
              <a:t>have well-working </a:t>
            </a:r>
            <a:r>
              <a:rPr lang="en-US" dirty="0"/>
              <a:t>career centers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contact them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Many internship and junior job positions are offered at the universities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Some career centers for the IT industry</a:t>
            </a:r>
            <a:r>
              <a:rPr lang="bg-BG" sz="3400" dirty="0"/>
              <a:t>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900" dirty="0"/>
              <a:t>Software University – </a:t>
            </a:r>
            <a:r>
              <a:rPr lang="en-US" sz="2900" dirty="0">
                <a:hlinkClick r:id="rId2"/>
              </a:rPr>
              <a:t>https://</a:t>
            </a:r>
            <a:r>
              <a:rPr lang="en-US" sz="2900" dirty="0" smtClean="0">
                <a:hlinkClick r:id="rId2"/>
              </a:rPr>
              <a:t>softuni.bg/companies</a:t>
            </a:r>
            <a:endParaRPr lang="en-US" sz="2900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900" dirty="0" smtClean="0"/>
              <a:t>FMI </a:t>
            </a:r>
            <a:r>
              <a:rPr lang="en-US" sz="2900" dirty="0"/>
              <a:t>of SU</a:t>
            </a:r>
            <a:r>
              <a:rPr lang="bg-BG" sz="2900" dirty="0"/>
              <a:t> – </a:t>
            </a:r>
            <a:r>
              <a:rPr lang="en-US" sz="2900" dirty="0">
                <a:hlinkClick r:id="rId3"/>
              </a:rPr>
              <a:t>http://career.fmi.uni-sofia.bg</a:t>
            </a:r>
            <a:endParaRPr lang="bg-BG" sz="2900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900" dirty="0"/>
              <a:t>TU-Sofia</a:t>
            </a:r>
            <a:r>
              <a:rPr lang="bg-BG" sz="2900" dirty="0"/>
              <a:t> – </a:t>
            </a:r>
            <a:r>
              <a:rPr lang="en-US" sz="2900" dirty="0">
                <a:hlinkClick r:id="rId4"/>
              </a:rPr>
              <a:t>http://career.tu-sofia.bg</a:t>
            </a:r>
            <a:endParaRPr lang="bg-BG" sz="2900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900" dirty="0"/>
              <a:t>NBU </a:t>
            </a:r>
            <a:r>
              <a:rPr lang="bg-BG" sz="2900" dirty="0"/>
              <a:t>– </a:t>
            </a:r>
            <a:r>
              <a:rPr lang="en-US" sz="2900" dirty="0">
                <a:hlinkClick r:id="rId5"/>
              </a:rPr>
              <a:t>http://</a:t>
            </a:r>
            <a:r>
              <a:rPr lang="en-US" sz="2900" dirty="0" smtClean="0">
                <a:hlinkClick r:id="rId5"/>
              </a:rPr>
              <a:t>www.nbu.bg/index.php?l=264</a:t>
            </a:r>
            <a:endParaRPr lang="bg-BG" sz="2900" dirty="0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900" dirty="0"/>
              <a:t>UNWE – </a:t>
            </a:r>
            <a:r>
              <a:rPr lang="en-US" sz="2900" dirty="0">
                <a:hlinkClick r:id="rId6"/>
              </a:rPr>
              <a:t>http://</a:t>
            </a:r>
            <a:r>
              <a:rPr lang="en-US" sz="2900" dirty="0" smtClean="0">
                <a:hlinkClick r:id="rId6"/>
              </a:rPr>
              <a:t>iccd.unwe.bg</a:t>
            </a: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Career Centers</a:t>
            </a:r>
            <a:endParaRPr lang="en-US" dirty="0"/>
          </a:p>
        </p:txBody>
      </p:sp>
      <p:pic>
        <p:nvPicPr>
          <p:cNvPr id="12290" name="Picture 2" descr="http://www.andrews.edu/services/ctcenter/img/career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4394598"/>
            <a:ext cx="2848984" cy="189190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Career events </a:t>
            </a:r>
            <a:r>
              <a:rPr lang="bg-BG" dirty="0" smtClean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job fairs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are great place to learn about the employers and find job offers</a:t>
            </a:r>
            <a:endParaRPr lang="bg-BG" dirty="0" smtClean="0"/>
          </a:p>
          <a:p>
            <a:r>
              <a:rPr lang="en-US" dirty="0" smtClean="0"/>
              <a:t>How to learn about upcoming career events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/>
              <a:t>Career centers put invitations at their Web sites</a:t>
            </a:r>
          </a:p>
          <a:p>
            <a:pPr lvl="1"/>
            <a:r>
              <a:rPr lang="en-US" dirty="0" smtClean="0"/>
              <a:t>The student's councils at each University</a:t>
            </a:r>
          </a:p>
          <a:p>
            <a:pPr lvl="2"/>
            <a:r>
              <a:rPr lang="en-US" dirty="0" smtClean="0"/>
              <a:t>NBU</a:t>
            </a:r>
            <a:r>
              <a:rPr lang="bg-BG" dirty="0" smtClean="0"/>
              <a:t> – </a:t>
            </a:r>
            <a:r>
              <a:rPr lang="en-US" dirty="0" smtClean="0">
                <a:hlinkClick r:id="rId2"/>
              </a:rPr>
              <a:t>www.studentskisavet.com</a:t>
            </a:r>
            <a:endParaRPr lang="bg-BG" dirty="0" smtClean="0"/>
          </a:p>
          <a:p>
            <a:pPr lvl="2"/>
            <a:r>
              <a:rPr lang="en-US" dirty="0" smtClean="0"/>
              <a:t>TU-Sofia</a:t>
            </a:r>
            <a:r>
              <a:rPr lang="bg-BG" dirty="0" smtClean="0"/>
              <a:t> – </a:t>
            </a:r>
            <a:r>
              <a:rPr lang="en-US" dirty="0" smtClean="0">
                <a:hlinkClick r:id="rId3"/>
              </a:rPr>
              <a:t>studsavet.org</a:t>
            </a:r>
            <a:endParaRPr lang="bg-BG" dirty="0" smtClean="0"/>
          </a:p>
          <a:p>
            <a:pPr lvl="2"/>
            <a:r>
              <a:rPr lang="en-US" dirty="0" smtClean="0"/>
              <a:t>FMI of SU </a:t>
            </a:r>
            <a:r>
              <a:rPr lang="bg-BG" dirty="0" smtClean="0"/>
              <a:t>– </a:t>
            </a:r>
            <a:r>
              <a:rPr lang="en-US" dirty="0" smtClean="0">
                <a:hlinkClick r:id="rId4"/>
              </a:rPr>
              <a:t>fss.fmi.uni-sofia.bg</a:t>
            </a:r>
            <a:endParaRPr lang="en-US" dirty="0" smtClean="0"/>
          </a:p>
          <a:p>
            <a:pPr lvl="1"/>
            <a:r>
              <a:rPr lang="en-US" dirty="0" smtClean="0"/>
              <a:t>Largest job portals put invitations in Facebook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Events</a:t>
            </a:r>
            <a:r>
              <a:rPr lang="bg-BG" dirty="0" smtClean="0"/>
              <a:t> (</a:t>
            </a:r>
            <a:r>
              <a:rPr lang="en-US" dirty="0" smtClean="0"/>
              <a:t>Job Fairs)</a:t>
            </a:r>
            <a:endParaRPr lang="en-US" dirty="0"/>
          </a:p>
        </p:txBody>
      </p:sp>
      <p:pic>
        <p:nvPicPr>
          <p:cNvPr id="13314" name="Picture 2" descr="http://gthiringsolutions.ca/blog/wp-content/uploads/2014/03/Job-Fai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886200"/>
            <a:ext cx="2737382" cy="1786010"/>
          </a:xfrm>
          <a:prstGeom prst="roundRect">
            <a:avLst>
              <a:gd name="adj" fmla="val 2912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Beware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 recruitment agencies</a:t>
            </a:r>
            <a:r>
              <a:rPr lang="en-US" dirty="0" smtClean="0"/>
              <a:t> (HR agencies)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Most of them consider </a:t>
            </a:r>
            <a:r>
              <a:rPr lang="en-US" dirty="0"/>
              <a:t>you 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commodity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They want to sell you to </a:t>
            </a:r>
            <a:r>
              <a:rPr lang="en-US" dirty="0"/>
              <a:t>earn </a:t>
            </a:r>
            <a:r>
              <a:rPr lang="en-US" dirty="0" smtClean="0"/>
              <a:t>money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Your interests are usually </a:t>
            </a:r>
            <a:r>
              <a:rPr lang="en-US" dirty="0" smtClean="0"/>
              <a:t>ignored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They will ask you start a job which you do not want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E.g. an operator in a call center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Some employers use only HR agencies to hire new employees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This is mostly for </a:t>
            </a:r>
            <a:r>
              <a:rPr lang="en-US" dirty="0"/>
              <a:t>very </a:t>
            </a:r>
            <a:r>
              <a:rPr lang="en-US" dirty="0" smtClean="0"/>
              <a:t>senior / executive positions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Recruitment Agencies</a:t>
            </a:r>
          </a:p>
        </p:txBody>
      </p:sp>
      <p:pic>
        <p:nvPicPr>
          <p:cNvPr id="14338" name="Picture 2" descr="http://2.bp.blogspot.com/-nXdNkOdhCx4/UGQYO8J-Y2I/AAAAAAAAAEQ/CduAp0dBvSQ/s1600/HR+consul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1981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Adecco </a:t>
            </a:r>
            <a:r>
              <a:rPr lang="en-US" dirty="0"/>
              <a:t>Bulgaria – </a:t>
            </a:r>
            <a:r>
              <a:rPr lang="en-US" dirty="0">
                <a:hlinkClick r:id="rId2"/>
              </a:rPr>
              <a:t>http://www.adeccobulgaria.com</a:t>
            </a:r>
            <a:endParaRPr lang="en-US" dirty="0"/>
          </a:p>
          <a:p>
            <a:r>
              <a:rPr lang="en-US" dirty="0"/>
              <a:t>Manpower Bulgaria – </a:t>
            </a:r>
            <a:r>
              <a:rPr lang="en-US" dirty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www.manpower.bg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Talent Hunter – </a:t>
            </a:r>
            <a:r>
              <a:rPr lang="en-US" dirty="0">
                <a:hlinkClick r:id="rId4"/>
              </a:rPr>
              <a:t>http://www.talenthunter-bg.com</a:t>
            </a:r>
            <a:endParaRPr lang="bg-BG" dirty="0"/>
          </a:p>
          <a:p>
            <a:r>
              <a:rPr lang="en-US" dirty="0" smtClean="0"/>
              <a:t>ITJobs.bg</a:t>
            </a:r>
            <a:r>
              <a:rPr lang="bg-BG" dirty="0" smtClean="0"/>
              <a:t> (</a:t>
            </a:r>
            <a:r>
              <a:rPr lang="en-US" dirty="0" smtClean="0"/>
              <a:t>HRCR</a:t>
            </a:r>
            <a:r>
              <a:rPr lang="bg-BG" dirty="0" smtClean="0"/>
              <a:t>) –  </a:t>
            </a:r>
            <a:r>
              <a:rPr lang="en-US" dirty="0" smtClean="0">
                <a:hlinkClick r:id="rId5"/>
              </a:rPr>
              <a:t>http://www.hrcr.bg</a:t>
            </a:r>
            <a:endParaRPr lang="en-US" dirty="0"/>
          </a:p>
          <a:p>
            <a:r>
              <a:rPr lang="en-US" dirty="0" err="1"/>
              <a:t>JobTiger</a:t>
            </a:r>
            <a:r>
              <a:rPr lang="en-US" dirty="0"/>
              <a:t>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wwwjobtiger.bg</a:t>
            </a:r>
            <a:endParaRPr lang="en-US" dirty="0" smtClean="0"/>
          </a:p>
          <a:p>
            <a:r>
              <a:rPr lang="en-US" dirty="0" err="1" smtClean="0"/>
              <a:t>JobSpace</a:t>
            </a:r>
            <a:r>
              <a:rPr lang="en-US" dirty="0"/>
              <a:t> –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jobspace.bg</a:t>
            </a:r>
            <a:endParaRPr lang="en-US" dirty="0"/>
          </a:p>
          <a:p>
            <a:r>
              <a:rPr lang="en-US" dirty="0" err="1" smtClean="0"/>
              <a:t>Bulwork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>
                <a:hlinkClick r:id="rId8"/>
              </a:rPr>
              <a:t>http://www.bulwork.net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Recruitment Agencies in Bulgaria</a:t>
            </a:r>
          </a:p>
        </p:txBody>
      </p:sp>
      <p:pic>
        <p:nvPicPr>
          <p:cNvPr id="15362" name="Picture 2" descr="Bulgarian Human Resources Management and Development Associa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343400"/>
            <a:ext cx="3276600" cy="18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best employers do not post public job offers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Candidates scramble to apply for them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Companies </a:t>
            </a:r>
            <a:r>
              <a:rPr lang="en-US" dirty="0"/>
              <a:t>with very strong </a:t>
            </a:r>
            <a:r>
              <a:rPr lang="en-US" dirty="0" smtClean="0"/>
              <a:t>reputation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</a:t>
            </a:r>
            <a:r>
              <a:rPr lang="bg-BG" dirty="0" smtClean="0"/>
              <a:t> </a:t>
            </a:r>
            <a:r>
              <a:rPr lang="en-US" dirty="0"/>
              <a:t>Microsoft, Google and </a:t>
            </a:r>
            <a:r>
              <a:rPr lang="en-US" dirty="0" smtClean="0"/>
              <a:t>Facebook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work in such company, you </a:t>
            </a:r>
            <a:r>
              <a:rPr lang="en-US" dirty="0" smtClean="0"/>
              <a:t>might need </a:t>
            </a:r>
            <a:r>
              <a:rPr lang="en-US" dirty="0"/>
              <a:t>to be the active side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the </a:t>
            </a:r>
            <a:r>
              <a:rPr lang="en-US" dirty="0"/>
              <a:t>best employers in your industry and find their job offers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prepared to show significant achievements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Directly Contact the Employers</a:t>
            </a:r>
          </a:p>
        </p:txBody>
      </p:sp>
    </p:spTree>
    <p:extLst>
      <p:ext uri="{BB962C8B-B14F-4D97-AF65-F5344CB8AC3E}">
        <p14:creationId xmlns:p14="http://schemas.microsoft.com/office/powerpoint/2010/main" val="20102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761998"/>
            <a:ext cx="9448800" cy="914402"/>
          </a:xfrm>
        </p:spPr>
        <p:txBody>
          <a:bodyPr/>
          <a:lstStyle/>
          <a:p>
            <a:r>
              <a:rPr lang="en-US" dirty="0" smtClean="0"/>
              <a:t>The Job Application Process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2" y="4572000"/>
            <a:ext cx="9144000" cy="198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Prepare a CV, Cover Letter</a:t>
            </a:r>
            <a:br>
              <a:rPr lang="en-US" dirty="0" smtClean="0"/>
            </a:br>
            <a:r>
              <a:rPr lang="en-US" dirty="0" smtClean="0"/>
              <a:t>and Send a Job Application?</a:t>
            </a:r>
            <a:br>
              <a:rPr lang="en-US" dirty="0" smtClean="0"/>
            </a:br>
            <a:r>
              <a:rPr lang="en-US" dirty="0" smtClean="0"/>
              <a:t> How to Prepare and Go to Interview?</a:t>
            </a:r>
            <a:endParaRPr lang="en-US" dirty="0"/>
          </a:p>
        </p:txBody>
      </p:sp>
      <p:pic>
        <p:nvPicPr>
          <p:cNvPr id="1026" name="Picture 2" descr="http://www.mars.com/gcc/en/assets/images/center-contents/Appl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86" y="2057400"/>
            <a:ext cx="3323452" cy="2133240"/>
          </a:xfrm>
          <a:prstGeom prst="roundRect">
            <a:avLst>
              <a:gd name="adj" fmla="val 226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_x0DcWn4agPQ/SRDJIYVt8uI/AAAAAAAAAEQ/fTHgWstZGPs/s400/cv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14528"/>
            <a:ext cx="1517482" cy="2361840"/>
          </a:xfrm>
          <a:prstGeom prst="roundRect">
            <a:avLst>
              <a:gd name="adj" fmla="val 226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mployment-hunter.com/wp-content/uploads/2010/07/cover-letter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830" y="1914528"/>
            <a:ext cx="1530182" cy="2361840"/>
          </a:xfrm>
          <a:prstGeom prst="roundRect">
            <a:avLst>
              <a:gd name="adj" fmla="val 226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6237" indent="-376238"/>
            <a:r>
              <a:rPr lang="en-US" dirty="0" smtClean="0"/>
              <a:t>Typical steps in the job application process:</a:t>
            </a:r>
            <a:endParaRPr lang="bg-BG" dirty="0" smtClean="0"/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Research the employer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Research the job offer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Prepare CV, cover letter, endorsements,</a:t>
            </a:r>
            <a:br>
              <a:rPr lang="en-US" dirty="0" smtClean="0"/>
            </a:br>
            <a:r>
              <a:rPr lang="en-US" dirty="0" smtClean="0"/>
              <a:t>projects, portfolio, certificates, awards, etc.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Carefully send you job application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Prepare for an interview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dirty="0" smtClean="0"/>
              <a:t>Go to interview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Application </a:t>
            </a:r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16388" name="Picture 4" descr="http://www.citypropertyfinance.co.za/wp-content/uploads/2012/08/forms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37" y="3781424"/>
            <a:ext cx="2390775" cy="2390776"/>
          </a:xfrm>
          <a:prstGeom prst="roundRect">
            <a:avLst>
              <a:gd name="adj" fmla="val 29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cdn1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458683"/>
            <a:ext cx="2028826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important rule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Follow the requirements</a:t>
            </a:r>
            <a:r>
              <a:rPr lang="bg-BG" dirty="0" smtClean="0"/>
              <a:t> </a:t>
            </a:r>
            <a:r>
              <a:rPr lang="en-US" dirty="0" smtClean="0"/>
              <a:t>exactly as requested</a:t>
            </a:r>
            <a:endParaRPr lang="bg-BG" dirty="0" smtClean="0"/>
          </a:p>
          <a:p>
            <a:pPr marL="533400" lvl="1" indent="-266700"/>
            <a:r>
              <a:rPr lang="en-US" dirty="0" smtClean="0"/>
              <a:t>If a CV in English is required this means CV in English, not in Bulgarian</a:t>
            </a:r>
          </a:p>
          <a:p>
            <a:pPr marL="533400" lvl="1" indent="-266700"/>
            <a:r>
              <a:rPr lang="en-US" dirty="0" smtClean="0"/>
              <a:t>If a cover letter is required in Bulgarian, this means a cover letter in Bulgarian</a:t>
            </a:r>
          </a:p>
          <a:p>
            <a:pPr marL="533400" lvl="1" indent="-266700"/>
            <a:r>
              <a:rPr lang="en-US" dirty="0" smtClean="0"/>
              <a:t>If the deadline is March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baseline="30000" dirty="0" smtClean="0"/>
              <a:t>st</a:t>
            </a:r>
            <a:r>
              <a:rPr lang="en-US" dirty="0" smtClean="0"/>
              <a:t>, this is </a:t>
            </a:r>
            <a:r>
              <a:rPr lang="en-US" dirty="0"/>
              <a:t>not April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/>
              <a:t>nd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Requirements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9364" y="1865810"/>
            <a:ext cx="7080248" cy="1029790"/>
          </a:xfrm>
          <a:prstGeom prst="roundRect">
            <a:avLst>
              <a:gd name="adj" fmla="val 1004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Read the Requirements</a:t>
            </a:r>
            <a:r>
              <a:rPr lang="bg-BG" sz="4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4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In the IT industry 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official language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If anyone requests a CV in Bulgarian, this may be a suspicious garage-like company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If the job offer does not specify a language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Use the same language like the in job offer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You can still use English for the IT positions</a:t>
            </a:r>
          </a:p>
          <a:p>
            <a:r>
              <a:rPr lang="en-US" dirty="0" smtClean="0"/>
              <a:t>If a cover letter is not requested, still send one</a:t>
            </a:r>
          </a:p>
          <a:p>
            <a:pPr lvl="1"/>
            <a:r>
              <a:rPr lang="en-US" dirty="0" smtClean="0"/>
              <a:t>This will make you more-serious candidate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 to Use?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6" y="3096904"/>
            <a:ext cx="2666496" cy="184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66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Obligatory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employer</a:t>
            </a:r>
            <a:r>
              <a:rPr lang="bg-BG" dirty="0" smtClean="0"/>
              <a:t>!</a:t>
            </a:r>
          </a:p>
          <a:p>
            <a:pPr lvl="1"/>
            <a:r>
              <a:rPr lang="en-US" dirty="0" smtClean="0"/>
              <a:t>Explore its business</a:t>
            </a:r>
            <a:endParaRPr lang="bg-BG" dirty="0" smtClean="0"/>
          </a:p>
          <a:p>
            <a:pPr lvl="2"/>
            <a:r>
              <a:rPr lang="en-US" dirty="0" smtClean="0"/>
              <a:t>You should know well what the company does,</a:t>
            </a:r>
            <a:br>
              <a:rPr lang="en-US" dirty="0" smtClean="0"/>
            </a:br>
            <a:r>
              <a:rPr lang="en-US" dirty="0" smtClean="0"/>
              <a:t>its products, services, customers,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Research which are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company value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What is important for the company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/>
              <a:t>Read recent publications about the company</a:t>
            </a:r>
            <a:endParaRPr lang="bg-BG" dirty="0" smtClean="0"/>
          </a:p>
          <a:p>
            <a:pPr lvl="1"/>
            <a:r>
              <a:rPr lang="en-US" dirty="0" smtClean="0"/>
              <a:t>Read the forums and discussions</a:t>
            </a:r>
            <a:endParaRPr lang="bg-BG" dirty="0" smtClean="0"/>
          </a:p>
          <a:p>
            <a:pPr lvl="2"/>
            <a:r>
              <a:rPr lang="en-US" dirty="0" smtClean="0"/>
              <a:t>Beware: forum posts are not trustworthy 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the Employer</a:t>
            </a:r>
            <a:endParaRPr lang="en-US" dirty="0"/>
          </a:p>
        </p:txBody>
      </p:sp>
      <p:pic>
        <p:nvPicPr>
          <p:cNvPr id="17410" name="Picture 2" descr="https://cdn1.iconfinder.com/data/icons/SIGMA/text/png/400/re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538699"/>
            <a:ext cx="2481178" cy="24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7812" y="4099782"/>
            <a:ext cx="6553200" cy="1600198"/>
          </a:xfrm>
        </p:spPr>
        <p:txBody>
          <a:bodyPr/>
          <a:lstStyle/>
          <a:p>
            <a:pPr>
              <a:tabLst/>
            </a:pPr>
            <a:r>
              <a:rPr lang="en-US" dirty="0" smtClean="0"/>
              <a:t>The Job Search &amp; Application Process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5740462"/>
            <a:ext cx="4572000" cy="719034"/>
          </a:xfrm>
        </p:spPr>
        <p:txBody>
          <a:bodyPr/>
          <a:lstStyle/>
          <a:p>
            <a:r>
              <a:rPr lang="en-US" dirty="0" smtClean="0"/>
              <a:t>Typical Steps</a:t>
            </a:r>
            <a:endParaRPr lang="en-US" dirty="0"/>
          </a:p>
        </p:txBody>
      </p:sp>
      <p:pic>
        <p:nvPicPr>
          <p:cNvPr id="3074" name="Picture 2" descr="http://redstarresume.files.wordpress.com/2010/10/online_job_searc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6314" y="1219200"/>
            <a:ext cx="3218498" cy="25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shutterstock.com/display_pic_with_logo/242458/242458,1318071420,1/stock-photo-employment-application-form-on-desk-showing-job-search-concept-8625058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99162" y="1219201"/>
            <a:ext cx="3905250" cy="25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Research carefully the job position</a:t>
            </a:r>
            <a:r>
              <a:rPr lang="bg-BG" dirty="0" smtClean="0"/>
              <a:t>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 words </a:t>
            </a:r>
            <a:r>
              <a:rPr lang="en-US" dirty="0" smtClean="0"/>
              <a:t>in the job description</a:t>
            </a:r>
            <a:r>
              <a:rPr lang="bg-BG" dirty="0" smtClean="0"/>
              <a:t> (</a:t>
            </a:r>
            <a:r>
              <a:rPr lang="en-US" dirty="0" smtClean="0"/>
              <a:t>e.g.</a:t>
            </a:r>
            <a:r>
              <a:rPr lang="bg-BG" dirty="0" smtClean="0"/>
              <a:t> </a:t>
            </a:r>
            <a:r>
              <a:rPr lang="en-US" dirty="0" smtClean="0"/>
              <a:t>Angular JS</a:t>
            </a:r>
            <a:r>
              <a:rPr lang="en-US" dirty="0"/>
              <a:t>, </a:t>
            </a:r>
            <a:r>
              <a:rPr lang="en-US" noProof="1" smtClean="0"/>
              <a:t>osCommerce</a:t>
            </a:r>
            <a:r>
              <a:rPr lang="en-US" dirty="0" smtClean="0"/>
              <a:t>, </a:t>
            </a:r>
            <a:r>
              <a:rPr lang="en-US" noProof="1" smtClean="0"/>
              <a:t>CodeIgniter</a:t>
            </a:r>
            <a:r>
              <a:rPr lang="en-US" dirty="0" smtClean="0"/>
              <a:t>, </a:t>
            </a:r>
            <a:r>
              <a:rPr lang="en-US" dirty="0"/>
              <a:t>Crystal Reports, </a:t>
            </a:r>
            <a:r>
              <a:rPr lang="en-US" dirty="0" smtClean="0"/>
              <a:t>XSLT, TFS, …)?</a:t>
            </a:r>
            <a:endParaRPr lang="bg-BG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Learn about them, try these technologies!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 products </a:t>
            </a:r>
            <a:r>
              <a:rPr lang="en-US" dirty="0" smtClean="0"/>
              <a:t>in the job description</a:t>
            </a:r>
            <a:r>
              <a:rPr lang="bg-BG" dirty="0" smtClean="0"/>
              <a:t>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Download the products and play with them</a:t>
            </a:r>
            <a:r>
              <a:rPr lang="bg-BG" dirty="0" smtClean="0"/>
              <a:t>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Any requirement unmatched by your skills / experience</a:t>
            </a:r>
            <a:r>
              <a:rPr lang="bg-BG" dirty="0" smtClean="0"/>
              <a:t>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Improve your skills, take a quick course / tutorial /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the Job Position</a:t>
            </a:r>
            <a:endParaRPr lang="en-US" dirty="0"/>
          </a:p>
        </p:txBody>
      </p:sp>
      <p:pic>
        <p:nvPicPr>
          <p:cNvPr id="18434" name="Picture 2" descr="http://www.eightydays.eu/re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421" y="3137912"/>
            <a:ext cx="1863991" cy="186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CV </a:t>
            </a:r>
            <a:r>
              <a:rPr lang="en-US" sz="3200" dirty="0"/>
              <a:t>that matches the job position and the </a:t>
            </a:r>
            <a:r>
              <a:rPr lang="en-US" sz="3200" dirty="0" smtClean="0"/>
              <a:t>job </a:t>
            </a:r>
            <a:r>
              <a:rPr lang="en-US" sz="3200" dirty="0"/>
              <a:t>description</a:t>
            </a:r>
          </a:p>
          <a:p>
            <a:pPr lvl="1"/>
            <a:r>
              <a:rPr lang="en-US" sz="3100" dirty="0"/>
              <a:t>Start with the most important for this specific job offer technologies / skills / experience / projects</a:t>
            </a:r>
          </a:p>
          <a:p>
            <a:r>
              <a:rPr lang="en-US" sz="3200" dirty="0"/>
              <a:t>Carefully prepare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cover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letter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(motivation letter)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3100" dirty="0"/>
              <a:t>Write it specifically for the offered position</a:t>
            </a:r>
          </a:p>
          <a:p>
            <a:pPr lvl="1"/>
            <a:r>
              <a:rPr lang="en-US" sz="3100" dirty="0"/>
              <a:t>Never use a template</a:t>
            </a:r>
          </a:p>
          <a:p>
            <a:r>
              <a:rPr lang="en-US" sz="3200" dirty="0"/>
              <a:t>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endorsements</a:t>
            </a:r>
            <a:r>
              <a:rPr lang="en-US" sz="3200" dirty="0"/>
              <a:t> from former </a:t>
            </a:r>
            <a:r>
              <a:rPr lang="en-US" sz="3200" dirty="0" smtClean="0"/>
              <a:t>employers / professors / colleagues</a:t>
            </a:r>
            <a:endParaRPr lang="en-US" sz="3200" dirty="0"/>
          </a:p>
          <a:p>
            <a:r>
              <a:rPr lang="en-US" sz="3200" dirty="0"/>
              <a:t>Prepare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diplomas</a:t>
            </a:r>
            <a:r>
              <a:rPr lang="en-US" sz="3200" dirty="0" smtClean="0"/>
              <a:t> /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certificates</a:t>
            </a:r>
            <a:r>
              <a:rPr lang="en-US" sz="3200" dirty="0" smtClean="0"/>
              <a:t> /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awards </a:t>
            </a:r>
            <a:r>
              <a:rPr lang="en-US" sz="3200" dirty="0" smtClean="0"/>
              <a:t>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portfolio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CV and Cover Letter</a:t>
            </a:r>
            <a:endParaRPr lang="en-US" dirty="0"/>
          </a:p>
        </p:txBody>
      </p:sp>
      <p:pic>
        <p:nvPicPr>
          <p:cNvPr id="19458" name="Picture 2" descr="http://www.igd.com/Global/ContentImages/Online%20guides/Content/Developing%20supply%20chain%20talent/cv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667000"/>
            <a:ext cx="1905000" cy="2028825"/>
          </a:xfrm>
          <a:prstGeom prst="roundRect">
            <a:avLst>
              <a:gd name="adj" fmla="val 37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Send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carefully</a:t>
            </a:r>
            <a:r>
              <a:rPr lang="en-US" dirty="0" smtClean="0"/>
              <a:t> your job application and according to the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email </a:t>
            </a:r>
            <a:r>
              <a:rPr lang="en-US" dirty="0"/>
              <a:t>sender should be </a:t>
            </a:r>
            <a:r>
              <a:rPr lang="en-US" dirty="0" smtClean="0"/>
              <a:t>polite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Ivan Ivanov &lt;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ivan.k.ivanov@gmail.com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example of idiotic sender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FF6419"/>
                </a:solidFill>
              </a:rPr>
              <a:t>Asd Afds </a:t>
            </a:r>
            <a:r>
              <a:rPr lang="en-US" dirty="0" smtClean="0">
                <a:solidFill>
                  <a:srgbClr val="FF6419"/>
                </a:solidFill>
              </a:rPr>
              <a:t>&lt;</a:t>
            </a:r>
            <a:r>
              <a:rPr lang="en-US" dirty="0" smtClean="0">
                <a:solidFill>
                  <a:srgbClr val="FF6419"/>
                </a:solidFill>
                <a:latin typeface="Consolas" pitchFamily="49" charset="0"/>
                <a:cs typeface="Consolas" pitchFamily="49" charset="0"/>
              </a:rPr>
              <a:t>yaka_ku4ka@abv.bg</a:t>
            </a:r>
            <a:r>
              <a:rPr lang="en-US" dirty="0" smtClean="0">
                <a:solidFill>
                  <a:srgbClr val="FF6419"/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bg-BG" dirty="0" smtClean="0"/>
              <a:t> </a:t>
            </a:r>
            <a:r>
              <a:rPr lang="en-US" dirty="0" smtClean="0"/>
              <a:t>subject should be meaningful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27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Job Application: Junior .NET Developer (Ref #</a:t>
            </a:r>
            <a:r>
              <a:rPr lang="en-US" sz="275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481</a:t>
            </a:r>
            <a:r>
              <a:rPr lang="en-US" sz="27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Bad examples</a:t>
            </a:r>
            <a:r>
              <a:rPr lang="bg-BG" dirty="0" smtClean="0"/>
              <a:t>: </a:t>
            </a:r>
            <a:r>
              <a:rPr lang="en-US" dirty="0">
                <a:solidFill>
                  <a:srgbClr val="FF6419"/>
                </a:solidFill>
                <a:cs typeface="Consolas" pitchFamily="49" charset="0"/>
              </a:rPr>
              <a:t>CV</a:t>
            </a:r>
            <a:r>
              <a:rPr lang="bg-BG" dirty="0"/>
              <a:t>, </a:t>
            </a:r>
            <a:r>
              <a:rPr lang="en-US" dirty="0">
                <a:solidFill>
                  <a:srgbClr val="FF6419"/>
                </a:solidFill>
                <a:cs typeface="Consolas" pitchFamily="49" charset="0"/>
              </a:rPr>
              <a:t>Re:</a:t>
            </a:r>
            <a:r>
              <a:rPr lang="bg-BG" dirty="0" smtClean="0"/>
              <a:t>, </a:t>
            </a:r>
            <a:r>
              <a:rPr lang="bg-BG" noProof="1">
                <a:solidFill>
                  <a:srgbClr val="FF6419"/>
                </a:solidFill>
                <a:cs typeface="Consolas" pitchFamily="49" charset="0"/>
              </a:rPr>
              <a:t>rabota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6419"/>
                </a:solidFill>
                <a:cs typeface="Consolas" pitchFamily="49" charset="0"/>
              </a:rPr>
              <a:t>(no subject)</a:t>
            </a:r>
            <a:endParaRPr lang="en-US" dirty="0">
              <a:solidFill>
                <a:srgbClr val="FF6419"/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Sending Your Job Application</a:t>
            </a:r>
          </a:p>
        </p:txBody>
      </p:sp>
      <p:pic>
        <p:nvPicPr>
          <p:cNvPr id="20482" name="Picture 2" descr="http://www.careerrocketeer.com/wp-content/uploads/Job-Applica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36224" y="2438400"/>
            <a:ext cx="2439788" cy="2819400"/>
          </a:xfrm>
          <a:prstGeom prst="roundRect">
            <a:avLst>
              <a:gd name="adj" fmla="val 1967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The cover letter and CV should be sent as separate </a:t>
            </a:r>
            <a:r>
              <a:rPr lang="en-US" sz="3000" dirty="0" smtClean="0"/>
              <a:t>files</a:t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dirty="0"/>
              <a:t>best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PDF</a:t>
            </a:r>
            <a:r>
              <a:rPr lang="en-US" sz="3000" dirty="0"/>
              <a:t> format)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meaningfully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Ivan-Ivanov-Cover-Letter-Mobiltel.pdf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Ivan-Ivanov-CV.pdf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Examples of idiotic file names</a:t>
            </a:r>
            <a:r>
              <a:rPr lang="bg-BG" sz="3000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noProof="1">
                <a:solidFill>
                  <a:srgbClr val="FF6419"/>
                </a:solidFill>
              </a:rPr>
              <a:t>New Document (2).docx</a:t>
            </a:r>
            <a:r>
              <a:rPr lang="en-US" sz="2800" dirty="0"/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rgbClr val="FF6419"/>
                </a:solidFill>
              </a:rPr>
              <a:t>ivan.doc</a:t>
            </a:r>
            <a:r>
              <a:rPr lang="en-US" sz="2800" dirty="0"/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rgbClr val="FF6419"/>
                </a:solidFill>
              </a:rPr>
              <a:t>mobiltel.doc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Don’t attach a photo, put it inside your CV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Don't send 8 MB photo named </a:t>
            </a:r>
            <a:r>
              <a:rPr lang="en-US" sz="2800" dirty="0">
                <a:solidFill>
                  <a:srgbClr val="FF6419"/>
                </a:solidFill>
                <a:cs typeface="Consolas" pitchFamily="49" charset="0"/>
              </a:rPr>
              <a:t>vankata_pich</a:t>
            </a:r>
            <a:r>
              <a:rPr lang="en-US" sz="2800" dirty="0">
                <a:solidFill>
                  <a:srgbClr val="FF6419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>
                <a:solidFill>
                  <a:srgbClr val="FF6419"/>
                </a:solidFill>
                <a:cs typeface="Consolas" pitchFamily="49" charset="0"/>
              </a:rPr>
              <a:t>.jpg</a:t>
            </a:r>
            <a:r>
              <a:rPr lang="en-US" sz="2800" dirty="0"/>
              <a:t>!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If you need to attach large files (more than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/>
              <a:t> MB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Something </a:t>
            </a:r>
            <a:r>
              <a:rPr lang="en-US" sz="2800" dirty="0"/>
              <a:t>is wrong </a:t>
            </a:r>
            <a:r>
              <a:rPr lang="en-US" sz="2800" dirty="0">
                <a:sym typeface="Wingdings" pitchFamily="2" charset="2"/>
              </a:rPr>
              <a:t> find what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Your Job Application (2)</a:t>
            </a:r>
          </a:p>
        </p:txBody>
      </p:sp>
      <p:pic>
        <p:nvPicPr>
          <p:cNvPr id="21506" name="Picture 2" descr="http://www.veryicon.com/icon/png/System/Sleek%20XP%20Basic/Att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6327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meaningful text </a:t>
            </a:r>
            <a:r>
              <a:rPr lang="en-US" sz="3200" dirty="0"/>
              <a:t>in the email body,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Obligatory put in the application email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exact name of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sz="3000" dirty="0"/>
              <a:t> (as in the job offer</a:t>
            </a:r>
            <a:r>
              <a:rPr lang="en-US" sz="3000" dirty="0" smtClean="0"/>
              <a:t>)</a:t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/>
              <a:t>a reference number (if applicable)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company name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</a:t>
            </a:r>
            <a:r>
              <a:rPr lang="en-US" sz="3000" dirty="0"/>
              <a:t>not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company</a:t>
            </a:r>
            <a:r>
              <a:rPr lang="en-US" sz="3000" dirty="0"/>
              <a:t>)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How did you learn about this </a:t>
            </a:r>
            <a:r>
              <a:rPr lang="en-US" sz="3000" dirty="0" smtClean="0"/>
              <a:t>position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Your Job Application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05000"/>
            <a:ext cx="11201400" cy="1676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Dear HR Manager,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would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like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apply for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position "Junior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.NET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Developer" (Ref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#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481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 in Mobiltel EAD published at Jobs.bg</a:t>
            </a:r>
            <a:r>
              <a:rPr lang="bg-BG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Attached are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application documents: CV, cover letter, university diploma and English TOEFL certificate.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Please feel free to contact me at any time by phone or e-mail.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267200"/>
            <a:ext cx="2033356" cy="2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Obligatory put a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with your name and contacts at the end of the email</a:t>
            </a:r>
            <a:r>
              <a:rPr lang="bg-BG" sz="3200" dirty="0"/>
              <a:t>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Send your entire application in English </a:t>
            </a:r>
            <a:r>
              <a:rPr lang="bg-BG" sz="3200" dirty="0"/>
              <a:t>(</a:t>
            </a:r>
            <a:r>
              <a:rPr lang="en-US" sz="3200" dirty="0"/>
              <a:t>CV, cover letter, endorsements, portfolio, email, signature)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Exception: if the job offer is in Bulgarian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Never mix the languages (BG text + EN signature</a:t>
            </a:r>
            <a:r>
              <a:rPr lang="bg-BG" sz="3000" dirty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Your Job Application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9812" y="2411104"/>
            <a:ext cx="10083800" cy="1676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Kind regards,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Ivan Ivanov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Tel.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0888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Email: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hlinkClick r:id="rId2"/>
              </a:rPr>
              <a:t>ivan.k.ivanov@gmail.com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 job application is carefully prepared,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expect to be contacted </a:t>
            </a:r>
            <a:r>
              <a:rPr lang="en-US" dirty="0" smtClean="0"/>
              <a:t>in few days</a:t>
            </a:r>
          </a:p>
          <a:p>
            <a:pPr lvl="1"/>
            <a:r>
              <a:rPr lang="en-US" dirty="0" smtClean="0"/>
              <a:t>Good companies always answer to polite candidates by phone or by email</a:t>
            </a:r>
          </a:p>
          <a:p>
            <a:pPr lvl="2"/>
            <a:r>
              <a:rPr lang="en-US" dirty="0" smtClean="0"/>
              <a:t>Positive or negative, you will get an answer</a:t>
            </a:r>
            <a:endParaRPr lang="bg-BG" dirty="0" smtClean="0"/>
          </a:p>
          <a:p>
            <a:pPr lvl="1"/>
            <a:r>
              <a:rPr lang="en-US" dirty="0" smtClean="0"/>
              <a:t>If you have sent </a:t>
            </a:r>
            <a:r>
              <a:rPr lang="en-US" dirty="0" smtClean="0">
                <a:solidFill>
                  <a:srgbClr val="FF6419"/>
                </a:solidFill>
                <a:cs typeface="Consolas" pitchFamily="49" charset="0"/>
              </a:rPr>
              <a:t>CV</a:t>
            </a:r>
            <a:r>
              <a:rPr lang="bg-BG" dirty="0" smtClean="0">
                <a:solidFill>
                  <a:srgbClr val="FF6419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rgbClr val="FF6419"/>
                </a:solidFill>
                <a:cs typeface="Consolas" pitchFamily="49" charset="0"/>
              </a:rPr>
              <a:t>.doc</a:t>
            </a:r>
            <a:r>
              <a:rPr lang="en-US" dirty="0" smtClean="0">
                <a:solidFill>
                  <a:srgbClr val="FF6419"/>
                </a:solidFill>
              </a:rPr>
              <a:t> </a:t>
            </a:r>
            <a:r>
              <a:rPr lang="en-US" dirty="0" smtClean="0"/>
              <a:t>in an empty e-mail without a subject, you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get an answer</a:t>
            </a:r>
            <a:r>
              <a:rPr lang="en-US" dirty="0" smtClean="0"/>
              <a:t>!</a:t>
            </a:r>
            <a:endParaRPr lang="bg-BG" dirty="0" smtClean="0"/>
          </a:p>
          <a:p>
            <a:r>
              <a:rPr lang="en-US" dirty="0" smtClean="0"/>
              <a:t>Read your e-mail constantly!</a:t>
            </a:r>
          </a:p>
          <a:p>
            <a:pPr lvl="1"/>
            <a:r>
              <a:rPr lang="en-US" dirty="0" smtClean="0"/>
              <a:t>Bring your phone with fully charged battery and do not reject the incoming calls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 to Get Contacted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 for eventual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interview</a:t>
            </a:r>
          </a:p>
          <a:p>
            <a:pPr lvl="1"/>
            <a:r>
              <a:rPr lang="en-US" dirty="0" smtClean="0"/>
              <a:t>Research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company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The interviewer will obligatory ask you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company </a:t>
            </a:r>
            <a:r>
              <a:rPr lang="en-US" dirty="0" smtClean="0"/>
              <a:t>and "nothing" is catastrophic answer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Research</a:t>
            </a:r>
            <a:r>
              <a:rPr lang="en-US" dirty="0" smtClean="0"/>
              <a:t> carefully each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requirements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You will be asked about your experience with the required products / platforms / technologies / etc.</a:t>
            </a:r>
          </a:p>
          <a:p>
            <a:pPr lvl="1"/>
            <a:r>
              <a:rPr lang="en-US" dirty="0" smtClean="0"/>
              <a:t>Be prepared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standard questions</a:t>
            </a:r>
            <a:r>
              <a:rPr lang="bg-BG" dirty="0" smtClean="0"/>
              <a:t>:</a:t>
            </a:r>
          </a:p>
          <a:p>
            <a:pPr lvl="2"/>
            <a:r>
              <a:rPr lang="en-US" dirty="0" smtClean="0"/>
              <a:t>Previous experience, describe yourself, expected salary,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 </a:t>
            </a:r>
            <a:r>
              <a:rPr lang="en-US" smtClean="0"/>
              <a:t>an Interview</a:t>
            </a:r>
            <a:endParaRPr lang="en-US" dirty="0"/>
          </a:p>
        </p:txBody>
      </p:sp>
      <p:pic>
        <p:nvPicPr>
          <p:cNvPr id="23554" name="Picture 2" descr="http://fcsl.edu/blogs/careercrossroads/files/2014/02/Interview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8613" y="1524000"/>
            <a:ext cx="2301472" cy="1930383"/>
          </a:xfrm>
          <a:prstGeom prst="roundRect">
            <a:avLst>
              <a:gd name="adj" fmla="val 26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 smtClean="0"/>
              <a:t>Half of the effort you put with your job application is to get invited to an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interview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Most candidates do not know how to apply for a job and never get invited to an interview</a:t>
            </a:r>
          </a:p>
          <a:p>
            <a:pPr>
              <a:lnSpc>
                <a:spcPct val="110000"/>
              </a:lnSpc>
            </a:pPr>
            <a:r>
              <a:rPr lang="en-US" sz="3500" dirty="0" smtClean="0"/>
              <a:t>The other efforts are to </a:t>
            </a:r>
            <a:r>
              <a:rPr lang="en-US" sz="35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demonstrate your skills and positive personality at the interview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Prepare for technical questions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Demonstrate knowledge and skills, positive attitude, thinking</a:t>
            </a:r>
            <a:r>
              <a:rPr lang="en-US" dirty="0"/>
              <a:t>, readiness for teamwork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Avoid having high pretentions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949800"/>
          </a:xfrm>
        </p:spPr>
        <p:txBody>
          <a:bodyPr>
            <a:normAutofit/>
          </a:bodyPr>
          <a:lstStyle/>
          <a:p>
            <a:r>
              <a:rPr lang="en-US" dirty="0"/>
              <a:t>Finding a Job in the Software Industry</a:t>
            </a:r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job search process follows </a:t>
            </a:r>
            <a:r>
              <a:rPr lang="en-US" smtClean="0"/>
              <a:t>these typical steps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what kind of job you want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Prepare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starting a job </a:t>
            </a:r>
            <a:r>
              <a:rPr lang="bg-BG" dirty="0" smtClean="0"/>
              <a:t>– </a:t>
            </a:r>
            <a:r>
              <a:rPr lang="en-US" dirty="0" smtClean="0"/>
              <a:t>increase your skills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Research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market</a:t>
            </a:r>
          </a:p>
          <a:p>
            <a:pPr lvl="2"/>
            <a:r>
              <a:rPr lang="en-US" dirty="0" smtClean="0"/>
              <a:t>Research the employers</a:t>
            </a:r>
            <a:r>
              <a:rPr lang="bg-BG" dirty="0" smtClean="0"/>
              <a:t> </a:t>
            </a:r>
            <a:r>
              <a:rPr lang="en-US" dirty="0" smtClean="0"/>
              <a:t>and offered</a:t>
            </a:r>
            <a:r>
              <a:rPr lang="bg-BG" dirty="0" smtClean="0"/>
              <a:t> </a:t>
            </a:r>
            <a:r>
              <a:rPr lang="en-US" dirty="0" smtClean="0"/>
              <a:t>positions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a job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Prepare and send your CV and cover letter</a:t>
            </a:r>
            <a:endParaRPr lang="bg-BG" dirty="0" smtClean="0"/>
          </a:p>
          <a:p>
            <a:pPr lvl="2"/>
            <a:r>
              <a:rPr lang="en-US" dirty="0" smtClean="0"/>
              <a:t>Prepare for the interview</a:t>
            </a:r>
          </a:p>
          <a:p>
            <a:pPr lvl="2"/>
            <a:r>
              <a:rPr lang="en-US" dirty="0" smtClean="0"/>
              <a:t>Go to the interview and pass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Typical Steps </a:t>
            </a:r>
            <a:r>
              <a:rPr lang="en-US" sz="3900" dirty="0"/>
              <a:t>in the Job Search Process</a:t>
            </a:r>
          </a:p>
        </p:txBody>
      </p:sp>
      <p:pic>
        <p:nvPicPr>
          <p:cNvPr id="1026" name="Picture 2" descr="http://kezanari.com/wp-content/uploads/2012/02/SEO-Ste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4907702"/>
            <a:ext cx="1889198" cy="141689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10" y="1981200"/>
            <a:ext cx="1879602" cy="2422086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157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92" y="3810000"/>
            <a:ext cx="4896464" cy="1713158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kind of job </a:t>
            </a:r>
            <a:r>
              <a:rPr lang="en-US" dirty="0" smtClean="0"/>
              <a:t>you want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/>
              <a:t>In Bulgaria or abroad</a:t>
            </a:r>
            <a:r>
              <a:rPr lang="bg-BG" dirty="0" smtClean="0"/>
              <a:t>?</a:t>
            </a:r>
            <a:endParaRPr lang="bg-BG" dirty="0"/>
          </a:p>
          <a:p>
            <a:pPr lvl="1"/>
            <a:r>
              <a:rPr lang="en-US" dirty="0" smtClean="0"/>
              <a:t>What are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requirements </a:t>
            </a:r>
            <a:r>
              <a:rPr lang="en-US" dirty="0" smtClean="0"/>
              <a:t>for this position</a:t>
            </a:r>
            <a:r>
              <a:rPr lang="bg-BG" dirty="0" smtClean="0"/>
              <a:t>?</a:t>
            </a:r>
          </a:p>
          <a:p>
            <a:pPr lvl="1"/>
            <a:r>
              <a:rPr lang="en-US" dirty="0" smtClean="0"/>
              <a:t>Who are the potential employers</a:t>
            </a:r>
            <a:r>
              <a:rPr lang="bg-BG" dirty="0" smtClean="0"/>
              <a:t>?</a:t>
            </a:r>
          </a:p>
          <a:p>
            <a:r>
              <a:rPr lang="en-US" dirty="0" smtClean="0"/>
              <a:t>For software engineers / IT specialists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technologies </a:t>
            </a:r>
            <a:r>
              <a:rPr lang="en-US" dirty="0" smtClean="0"/>
              <a:t>I want to use at work (e.g. PHP / Java / .NET / front-end / QA / mobile / …)?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Are </a:t>
            </a:r>
            <a:r>
              <a:rPr lang="en-US" dirty="0"/>
              <a:t>my goals </a:t>
            </a:r>
            <a:r>
              <a:rPr lang="en-US" dirty="0" smtClean="0"/>
              <a:t>achievable / realistic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smtClean="0"/>
              <a:t>Your Goals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067126" y="1447800"/>
            <a:ext cx="2425662" cy="2133600"/>
            <a:chOff x="6793868" y="816114"/>
            <a:chExt cx="1947230" cy="1895239"/>
          </a:xfrm>
        </p:grpSpPr>
        <p:pic>
          <p:nvPicPr>
            <p:cNvPr id="3074" name="Picture 2" descr="http://www.whoispaulwilson.com/wp-content/uploads/2010/10/goal-targ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868" y="1143000"/>
              <a:ext cx="1816732" cy="1568353"/>
            </a:xfrm>
            <a:prstGeom prst="roundRect">
              <a:avLst>
                <a:gd name="adj" fmla="val 909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848600" y="816114"/>
              <a:ext cx="892498" cy="707886"/>
            </a:xfrm>
            <a:prstGeom prst="rect">
              <a:avLst/>
            </a:prstGeom>
            <a:noFill/>
            <a:scene3d>
              <a:camera prst="orthographicFront">
                <a:rot lat="19915873" lon="2177063" rev="19683200"/>
              </a:camera>
              <a:lightRig rig="threePt" dir="t"/>
            </a:scene3d>
          </p:spPr>
          <p:txBody>
            <a:bodyPr wrap="none" rtlCol="0">
              <a:spAutoFit/>
              <a:scene3d>
                <a:camera prst="perspectiveContrastingLeftFacing"/>
                <a:lightRig rig="threePt" dir="t"/>
              </a:scene3d>
            </a:bodyPr>
            <a:lstStyle/>
            <a:p>
              <a:r>
                <a:rPr lang="en-US" sz="40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6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Starting your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first job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very hard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Start with lower goals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lower expectations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Companies need experienced people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When you get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experience, y</a:t>
            </a:r>
            <a:r>
              <a:rPr lang="en-US" dirty="0" smtClean="0"/>
              <a:t>ou could</a:t>
            </a:r>
            <a:br>
              <a:rPr lang="en-US" dirty="0" smtClean="0"/>
            </a:br>
            <a:r>
              <a:rPr lang="en-US" dirty="0" smtClean="0"/>
              <a:t>move to a better job / position / company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unpretentious</a:t>
            </a:r>
            <a:r>
              <a:rPr lang="en-US" dirty="0" smtClean="0"/>
              <a:t>!</a:t>
            </a:r>
            <a:endParaRPr lang="bg-BG" dirty="0" smtClean="0"/>
          </a:p>
          <a:p>
            <a:pPr lvl="2">
              <a:lnSpc>
                <a:spcPts val="3700"/>
              </a:lnSpc>
            </a:pPr>
            <a:r>
              <a:rPr lang="en-US" sz="3200" dirty="0" smtClean="0"/>
              <a:t>You don’t need a big salary at your first working day!</a:t>
            </a:r>
          </a:p>
          <a:p>
            <a:pPr lvl="2">
              <a:lnSpc>
                <a:spcPts val="3700"/>
              </a:lnSpc>
            </a:pPr>
            <a:r>
              <a:rPr lang="en-US" sz="3200" dirty="0" smtClean="0"/>
              <a:t>Just start working somewhere</a:t>
            </a:r>
          </a:p>
          <a:p>
            <a:pPr lvl="3">
              <a:lnSpc>
                <a:spcPts val="3700"/>
              </a:lnSpc>
            </a:pPr>
            <a:r>
              <a:rPr lang="en-US" dirty="0" smtClean="0"/>
              <a:t>Later you could move to a better position or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Job is Hardest to Get!</a:t>
            </a:r>
            <a:endParaRPr lang="en-US" dirty="0"/>
          </a:p>
        </p:txBody>
      </p:sp>
      <p:pic>
        <p:nvPicPr>
          <p:cNvPr id="2050" name="Picture 2" descr="http://canadiandimension.com/images/slir/w500-h400/images/articles/expect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13" y="1723800"/>
            <a:ext cx="2467200" cy="24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5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600200"/>
            <a:ext cx="7924800" cy="820600"/>
          </a:xfrm>
        </p:spPr>
        <p:txBody>
          <a:bodyPr/>
          <a:lstStyle/>
          <a:p>
            <a:r>
              <a:rPr lang="en-US" dirty="0" smtClean="0"/>
              <a:t>Job Preparation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514600"/>
            <a:ext cx="7924800" cy="1365365"/>
          </a:xfrm>
        </p:spPr>
        <p:txBody>
          <a:bodyPr/>
          <a:lstStyle/>
          <a:p>
            <a:r>
              <a:rPr lang="en-US" dirty="0" smtClean="0"/>
              <a:t>Gather Enough Skills to Match</a:t>
            </a:r>
            <a:br>
              <a:rPr lang="en-US" dirty="0" smtClean="0"/>
            </a:br>
            <a:r>
              <a:rPr lang="en-US" dirty="0" smtClean="0"/>
              <a:t>the Job Market Requirements!</a:t>
            </a:r>
            <a:endParaRPr lang="en-US" dirty="0"/>
          </a:p>
        </p:txBody>
      </p:sp>
      <p:pic>
        <p:nvPicPr>
          <p:cNvPr id="1026" name="Picture 2" descr="http://www.kensingtonacademy.com/assets/EXAM-PREPARATION-9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4216400"/>
            <a:ext cx="5791200" cy="1930400"/>
          </a:xfrm>
          <a:prstGeom prst="roundRect">
            <a:avLst>
              <a:gd name="adj" fmla="val 60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Once you know what position you want,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prepare yourself </a:t>
            </a:r>
            <a:r>
              <a:rPr lang="en-US" dirty="0" smtClean="0"/>
              <a:t>for it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Do you have the required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</a:t>
            </a:r>
            <a:r>
              <a:rPr lang="en-US" dirty="0" smtClean="0"/>
              <a:t>?</a:t>
            </a:r>
            <a:endParaRPr lang="bg-BG" dirty="0" smtClean="0"/>
          </a:p>
          <a:p>
            <a:pPr lvl="2"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university education is not enough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increase your skills</a:t>
            </a:r>
            <a:r>
              <a:rPr lang="bg-BG" dirty="0" smtClean="0"/>
              <a:t>?</a:t>
            </a:r>
          </a:p>
          <a:p>
            <a:pPr lvl="2"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Self-study</a:t>
            </a:r>
            <a:r>
              <a:rPr lang="bg-BG" dirty="0" smtClean="0"/>
              <a:t> (</a:t>
            </a:r>
            <a:r>
              <a:rPr lang="en-US" dirty="0" smtClean="0"/>
              <a:t>books</a:t>
            </a:r>
            <a:r>
              <a:rPr lang="bg-BG" dirty="0" smtClean="0"/>
              <a:t>, </a:t>
            </a:r>
            <a:r>
              <a:rPr lang="en-US" dirty="0" smtClean="0"/>
              <a:t>tutorials</a:t>
            </a:r>
            <a:r>
              <a:rPr lang="bg-BG" dirty="0" smtClean="0"/>
              <a:t>, </a:t>
            </a:r>
            <a:r>
              <a:rPr lang="en-US" dirty="0" smtClean="0"/>
              <a:t>video-tutorials, …</a:t>
            </a:r>
            <a:r>
              <a:rPr lang="bg-BG" dirty="0" smtClean="0"/>
              <a:t>)</a:t>
            </a:r>
          </a:p>
          <a:p>
            <a:pPr lvl="2"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 courses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SoftUni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Coursera</a:t>
            </a:r>
            <a:r>
              <a:rPr lang="en-US" dirty="0" smtClean="0"/>
              <a:t>, etc.)</a:t>
            </a:r>
            <a:endParaRPr lang="bg-BG" dirty="0" smtClean="0"/>
          </a:p>
          <a:p>
            <a:pPr lvl="2"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very, very important!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What non-technical skills you need</a:t>
            </a:r>
            <a:r>
              <a:rPr lang="bg-BG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</a:t>
            </a:r>
            <a:r>
              <a:rPr lang="en-US" dirty="0" smtClean="0"/>
              <a:t>Starting </a:t>
            </a:r>
            <a:r>
              <a:rPr lang="en-US" dirty="0"/>
              <a:t>a </a:t>
            </a:r>
            <a:r>
              <a:rPr lang="en-US" dirty="0" smtClean="0"/>
              <a:t>Job </a:t>
            </a:r>
            <a:endParaRPr lang="en-US" dirty="0"/>
          </a:p>
        </p:txBody>
      </p:sp>
      <p:pic>
        <p:nvPicPr>
          <p:cNvPr id="2050" name="Picture 2" descr="http://www.cimaglobal.com/Global/Images/ImportedImages/Effective_stu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279" y="3733800"/>
            <a:ext cx="2320054" cy="2457684"/>
          </a:xfrm>
          <a:prstGeom prst="roundRect">
            <a:avLst>
              <a:gd name="adj" fmla="val 2495"/>
            </a:avLst>
          </a:prstGeom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39" y="1981200"/>
            <a:ext cx="1659534" cy="1343024"/>
          </a:xfrm>
          <a:prstGeom prst="roundRect">
            <a:avLst>
              <a:gd name="adj" fmla="val 3457"/>
            </a:avLst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1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Your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preparation</a:t>
            </a:r>
            <a:r>
              <a:rPr lang="en-US" sz="3200" dirty="0"/>
              <a:t> for finding a job</a:t>
            </a:r>
            <a:endParaRPr lang="bg-BG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everyday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 of your IT skills </a:t>
            </a:r>
            <a:r>
              <a:rPr lang="en-US" sz="3000" dirty="0" smtClean="0"/>
              <a:t>during your life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At school</a:t>
            </a:r>
            <a:r>
              <a:rPr lang="bg-BG" sz="3000" dirty="0" smtClean="0"/>
              <a:t> –</a:t>
            </a:r>
            <a:r>
              <a:rPr lang="en-US" sz="3000" dirty="0" smtClean="0"/>
              <a:t> trainings, courses, practical projects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At </a:t>
            </a:r>
            <a:r>
              <a:rPr lang="en-US" sz="3000" dirty="0"/>
              <a:t>the university </a:t>
            </a:r>
            <a:r>
              <a:rPr lang="bg-BG" sz="3000" dirty="0"/>
              <a:t>– </a:t>
            </a:r>
            <a:r>
              <a:rPr lang="en-US" sz="3000" dirty="0"/>
              <a:t>courses, </a:t>
            </a:r>
            <a:r>
              <a:rPr lang="en-US" sz="3000" dirty="0" smtClean="0"/>
              <a:t>homework, projects, team work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Alternative education:</a:t>
            </a:r>
            <a:r>
              <a:rPr lang="bg-BG" sz="3000" dirty="0"/>
              <a:t> </a:t>
            </a:r>
            <a:r>
              <a:rPr lang="en-US" sz="3000" dirty="0"/>
              <a:t>courses, training centers, </a:t>
            </a:r>
            <a:r>
              <a:rPr lang="en-US" sz="3000" dirty="0" smtClean="0"/>
              <a:t>online resources, …</a:t>
            </a:r>
            <a:endParaRPr lang="bg-BG" sz="3000" dirty="0"/>
          </a:p>
          <a:p>
            <a:pPr lvl="2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Software University</a:t>
            </a:r>
            <a:r>
              <a:rPr lang="en-US" sz="2800" dirty="0" smtClean="0"/>
              <a:t>, </a:t>
            </a:r>
            <a:r>
              <a:rPr lang="en-US" sz="2800" dirty="0"/>
              <a:t>programming schools</a:t>
            </a:r>
            <a:r>
              <a:rPr lang="bg-BG" sz="2800" dirty="0"/>
              <a:t>, </a:t>
            </a:r>
            <a:r>
              <a:rPr lang="en-US" sz="2800" dirty="0"/>
              <a:t>training companies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Self-education – study at home by books / videos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Internships / real-world experience / trial jobs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Practical projects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learn by doing and practicing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Starting a </a:t>
            </a:r>
            <a:r>
              <a:rPr lang="en-US" dirty="0" smtClean="0"/>
              <a:t>Job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4981576"/>
            <a:ext cx="1659534" cy="1343024"/>
          </a:xfrm>
          <a:prstGeom prst="roundRect">
            <a:avLst>
              <a:gd name="adj" fmla="val 3457"/>
            </a:avLst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6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2125</Words>
  <Application>Microsoft Office PowerPoint</Application>
  <PresentationFormat>Custom</PresentationFormat>
  <Paragraphs>371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Finding a Job in the Software Industry</vt:lpstr>
      <vt:lpstr>Table of Contents</vt:lpstr>
      <vt:lpstr>The Job Search &amp; Application Process</vt:lpstr>
      <vt:lpstr>Typical Steps in the Job Search Process</vt:lpstr>
      <vt:lpstr>Define Your Goals </vt:lpstr>
      <vt:lpstr>The First Job is Hardest to Get!</vt:lpstr>
      <vt:lpstr>Job Preparation</vt:lpstr>
      <vt:lpstr>Prepare for Starting a Job </vt:lpstr>
      <vt:lpstr>Prepare for Starting a Job (2)</vt:lpstr>
      <vt:lpstr>Prepare for Starting a Job (3)</vt:lpstr>
      <vt:lpstr>Prepare for Starting a Job (4)</vt:lpstr>
      <vt:lpstr>Where and How to Search for a Job?</vt:lpstr>
      <vt:lpstr>Research the Job Market</vt:lpstr>
      <vt:lpstr>Good Employers</vt:lpstr>
      <vt:lpstr>Bad Employers</vt:lpstr>
      <vt:lpstr>Employers Rankings</vt:lpstr>
      <vt:lpstr>Job Search Channels</vt:lpstr>
      <vt:lpstr>Public Job Sites</vt:lpstr>
      <vt:lpstr>You Friends Network</vt:lpstr>
      <vt:lpstr>University Career Centers</vt:lpstr>
      <vt:lpstr>Career Events (Job Fairs)</vt:lpstr>
      <vt:lpstr>Recruitment Agencies</vt:lpstr>
      <vt:lpstr>Recruitment Agencies in Bulgaria</vt:lpstr>
      <vt:lpstr>Directly Contact the Employers</vt:lpstr>
      <vt:lpstr>The Job Application Process</vt:lpstr>
      <vt:lpstr>Job Application Steps</vt:lpstr>
      <vt:lpstr>Read the Requirements</vt:lpstr>
      <vt:lpstr>What Language to Use?</vt:lpstr>
      <vt:lpstr>Research the Employer</vt:lpstr>
      <vt:lpstr>Research the Job Position</vt:lpstr>
      <vt:lpstr>Prepare CV and Cover Letter</vt:lpstr>
      <vt:lpstr>Sending Your Job Application</vt:lpstr>
      <vt:lpstr>Sending Your Job Application (2)</vt:lpstr>
      <vt:lpstr>Sending Your Job Application (3)</vt:lpstr>
      <vt:lpstr>Sending Your Job Application (4)</vt:lpstr>
      <vt:lpstr>Expect to Get Contacted</vt:lpstr>
      <vt:lpstr>Prepare for an Interview</vt:lpstr>
      <vt:lpstr>The Interview</vt:lpstr>
      <vt:lpstr>Finding a Job in the Software Industry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 in the Software Industry</dc:title>
  <dc:subject>C# Basics Course</dc:subject>
  <dc:creator/>
  <cp:keywords>CV, cover letter, job, job application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2014-07-18T18:12:45Z</dcterms:modified>
  <cp:category>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