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57" r:id="rId25"/>
    <p:sldId id="528" r:id="rId26"/>
    <p:sldId id="529" r:id="rId27"/>
    <p:sldId id="530" r:id="rId28"/>
    <p:sldId id="558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422" r:id="rId41"/>
    <p:sldId id="472" r:id="rId42"/>
    <p:sldId id="505" r:id="rId43"/>
    <p:sldId id="39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94660" autoAdjust="0"/>
  </p:normalViewPr>
  <p:slideViewPr>
    <p:cSldViewPr>
      <p:cViewPr varScale="1">
        <p:scale>
          <a:sx n="91" d="100"/>
          <a:sy n="91" d="100"/>
        </p:scale>
        <p:origin x="-77" y="-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939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10/7/2014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10/7/2014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high-quality-co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114448"/>
            <a:ext cx="7772400" cy="117155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Using Variables, Data</a:t>
            </a:r>
            <a:r>
              <a:rPr lang="en-US" sz="4800" dirty="0" smtClean="0"/>
              <a:t>,</a:t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sz="4800" dirty="0"/>
              <a:t>Expressions and Constants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320577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/>
              <a:t>Correctly </a:t>
            </a:r>
            <a:r>
              <a:rPr lang="en-US" sz="3600" dirty="0" smtClean="0"/>
              <a:t>Organizing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/>
              <a:t>Data and Expressions</a:t>
            </a:r>
          </a:p>
          <a:p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027612" y="3924850"/>
            <a:ext cx="2047503" cy="2331040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50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969266"/>
            <a:ext cx="3883475" cy="22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Ensure objects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 smtClean="0"/>
              <a:t> get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partially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 smtClean="0"/>
              <a:t>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all fields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object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dirty="0" smtClean="0"/>
              <a:t> unless it has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  <a:endParaRPr lang="en-US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Initialized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5820" y="4191000"/>
            <a:ext cx="10258928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name, facultyNumber;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string facultyNumber)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4267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enumeration</a:t>
            </a:r>
            <a:r>
              <a:rPr lang="en-US" dirty="0" smtClean="0"/>
              <a:t> instead: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657600"/>
            <a:ext cx="102589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9244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5287" y="5741732"/>
            <a:ext cx="584099" cy="5840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1063" y="3733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 smtClean="0"/>
              <a:t> assign the result of a method in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 smtClean="0"/>
              <a:t>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6076890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33244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5986" y="3785556"/>
            <a:ext cx="3555074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86545" y="5252405"/>
            <a:ext cx="6195986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5893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Span, Purpose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05427" y="1905001"/>
            <a:ext cx="4164515" cy="2546015"/>
          </a:xfrm>
          <a:prstGeom prst="roundRect">
            <a:avLst>
              <a:gd name="adj" fmla="val 2077"/>
            </a:avLst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metal">
            <a:bevelT/>
          </a:sp3d>
        </p:spPr>
      </p:pic>
      <p:pic>
        <p:nvPicPr>
          <p:cNvPr id="43010" name="Picture 2" descr="http://getawallpaper.com/categories/Abstract/Natural-Background/water_drops1_middle-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276" y="1905000"/>
            <a:ext cx="4240695" cy="2542360"/>
          </a:xfrm>
          <a:prstGeom prst="roundRect">
            <a:avLst>
              <a:gd name="adj" fmla="val 3554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8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 </a:t>
            </a:r>
            <a:r>
              <a:rPr lang="en-US" dirty="0" smtClean="0"/>
              <a:t>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famous </a:t>
            </a:r>
            <a:r>
              <a:rPr lang="en-US" dirty="0" smtClean="0"/>
              <a:t>is the variable?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Global</a:t>
            </a:r>
            <a:r>
              <a:rPr lang="bg-BG" dirty="0" smtClean="0"/>
              <a:t> (</a:t>
            </a:r>
            <a:r>
              <a:rPr lang="en-US" dirty="0" smtClean="0"/>
              <a:t>static</a:t>
            </a:r>
            <a:r>
              <a:rPr lang="bg-BG" dirty="0" smtClean="0"/>
              <a:t>), </a:t>
            </a:r>
            <a:r>
              <a:rPr lang="en-US" dirty="0" smtClean="0"/>
              <a:t>member variable</a:t>
            </a:r>
            <a:r>
              <a:rPr lang="bg-BG" dirty="0" smtClean="0"/>
              <a:t>, </a:t>
            </a:r>
            <a:r>
              <a:rPr lang="en-US" dirty="0" smtClean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scope is often combined with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visibility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C</a:t>
            </a:r>
            <a:r>
              <a:rPr lang="en-US" dirty="0" smtClean="0"/>
              <a:t># and Java, a variable can also be visible to a package or a namespace</a:t>
            </a:r>
            <a:endParaRPr lang="bg-BG" sz="8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Variables'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 smtClean="0"/>
              <a:t> is explicitly set restriction regarding the access to the variable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Always try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 smtClean="0"/>
              <a:t> maximally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This reduces potential coupling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public fields </a:t>
            </a:r>
            <a:r>
              <a:rPr lang="en-US" dirty="0" smtClean="0"/>
              <a:t>(exception: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noProof="1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in C# /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in Java)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en-US" dirty="0" smtClean="0"/>
              <a:t> all fields through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Exceeded Scope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8956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ConsolePrinter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38" name="Picture 2" descr="http://blogatstvo.com/wp-content/uploads/2009/09/Real_Stop_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5773">
            <a:off x="7591971" y="2161605"/>
            <a:ext cx="3563172" cy="1782050"/>
          </a:xfrm>
          <a:prstGeom prst="rect">
            <a:avLst/>
          </a:prstGeom>
          <a:noFill/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0668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0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of lines of code 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LOC</a:t>
            </a:r>
            <a:r>
              <a:rPr lang="en-US" sz="2800" dirty="0" smtClean="0"/>
              <a:t>) between variable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2800" dirty="0" smtClean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Variable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span</a:t>
            </a:r>
            <a:r>
              <a:rPr lang="en-US" sz="2800" dirty="0" smtClean="0"/>
              <a:t> should be kept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Define variables at their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earlier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Initialize variables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late</a:t>
            </a:r>
            <a:r>
              <a:rPr lang="en-US" sz="2800" dirty="0" smtClean="0"/>
              <a:t> as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Try to keep together lines using the same variable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of Variables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5334000"/>
            <a:ext cx="10055781" cy="1166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14045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219200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143000"/>
            <a:ext cx="11804822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One line between the first reference to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second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600" dirty="0" smtClean="0"/>
              <a:t>There are no lines between the second reference to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dirty="0" smtClean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The average span for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600" i="1" dirty="0" smtClean="0"/>
              <a:t> </a:t>
            </a:r>
            <a:r>
              <a:rPr lang="en-US" sz="3600" dirty="0" smtClean="0"/>
              <a:t>is</a:t>
            </a:r>
            <a:r>
              <a:rPr lang="en-US" sz="3600" i="1" dirty="0" smtClean="0"/>
              <a:t> </a:t>
            </a:r>
            <a:r>
              <a:rPr lang="en-US" sz="3600" dirty="0" smtClean="0"/>
              <a:t>(1+0)/2 = 0.5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Span of Variable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785803" y="1705108"/>
            <a:ext cx="304721" cy="707066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2097" y="181000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67662" y="2291632"/>
            <a:ext cx="304721" cy="432777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3956" y="236467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lines of code (LOC) between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usage</a:t>
            </a:r>
            <a:r>
              <a:rPr lang="en-US" dirty="0" smtClean="0"/>
              <a:t> in a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Live time should be kept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possible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keep together lines using the same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Principles for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Scope</a:t>
            </a:r>
            <a:r>
              <a:rPr lang="bg-BG" dirty="0" smtClean="0"/>
              <a:t>, </a:t>
            </a:r>
            <a:r>
              <a:rPr lang="en-US" dirty="0" smtClean="0"/>
              <a:t>Lifetime</a:t>
            </a:r>
            <a:r>
              <a:rPr lang="bg-BG" dirty="0" smtClean="0"/>
              <a:t>, </a:t>
            </a:r>
            <a:r>
              <a:rPr lang="en-US" dirty="0" smtClean="0"/>
              <a:t>Span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 Naming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Naming convention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Standard Prefixes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Expressions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Using Constants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1524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Average live time for all variables: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( 4 + 8 + 8 ) / 3 ≈ 7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Live Time of a Variable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2583461"/>
            <a:ext cx="10766795" cy="3588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recordIndex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projectedTotal 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8677" y="1972770"/>
            <a:ext cx="4062942" cy="896699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104" y="4030170"/>
            <a:ext cx="4164515" cy="896699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16442" y="5154255"/>
            <a:ext cx="4164515" cy="896699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23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980" y="1219202"/>
            <a:ext cx="8469508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count++;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Unneeded Large Variable Span and Live 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751060" y="1254825"/>
            <a:ext cx="507868" cy="52578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5781" y="4063756"/>
            <a:ext cx="18283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 =</a:t>
            </a:r>
          </a:p>
          <a:p>
            <a:pPr algn="ctr"/>
            <a:r>
              <a:rPr lang="en-US" b="1" dirty="0" smtClean="0"/>
              <a:t>(5+8+2)</a:t>
            </a:r>
          </a:p>
          <a:p>
            <a:pPr algn="ctr"/>
            <a:r>
              <a:rPr lang="en-US" b="1" dirty="0" smtClean="0"/>
              <a:t> / 3 = 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055781" y="2848276"/>
            <a:ext cx="1828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19</a:t>
            </a:r>
            <a:endParaRPr lang="en-US" b="1" dirty="0"/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411" y="1315788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7868" y="1219201"/>
            <a:ext cx="672112" cy="5333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5564" y="1067160"/>
            <a:ext cx="1056364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numbers[i] * numbers[i];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(numbers[i] % 3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5564" y="3759845"/>
            <a:ext cx="7522591" cy="262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300"/>
              </a:lnSpc>
            </a:pP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Span and Live Time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821068" y="3836475"/>
            <a:ext cx="533802" cy="25336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9877" y="5053126"/>
            <a:ext cx="2476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span=</a:t>
            </a:r>
          </a:p>
          <a:p>
            <a:pPr algn="ctr"/>
            <a:r>
              <a:rPr lang="en-US" b="1" dirty="0" smtClean="0"/>
              <a:t>(4+2) / 3 = 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79877" y="4447246"/>
            <a:ext cx="2476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live time = 9</a:t>
            </a:r>
            <a:endParaRPr 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1066800"/>
            <a:ext cx="641208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33" y="3845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/>
              <a:t>Advantages of short time and short span</a:t>
            </a:r>
          </a:p>
          <a:p>
            <a:pPr lvl="1"/>
            <a:r>
              <a:rPr lang="en-US" dirty="0"/>
              <a:t>Gives you an accurate picture of your code</a:t>
            </a:r>
          </a:p>
          <a:p>
            <a:pPr lvl="1"/>
            <a:r>
              <a:rPr lang="en-US" dirty="0"/>
              <a:t>Reduces the chance of initialization errors</a:t>
            </a:r>
          </a:p>
          <a:p>
            <a:pPr lvl="1"/>
            <a:r>
              <a:rPr lang="en-US" dirty="0"/>
              <a:t>Makes your code more readable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Variables Live As Short a Time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06958" y="4067965"/>
            <a:ext cx="2872740" cy="231648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2" y="4159405"/>
            <a:ext cx="3148780" cy="1924517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1212" y="4159405"/>
            <a:ext cx="3948002" cy="2133600"/>
          </a:xfrm>
          <a:prstGeom prst="roundRect">
            <a:avLst>
              <a:gd name="adj" fmla="val 108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99412" y="2921391"/>
            <a:ext cx="2640912" cy="601583"/>
          </a:xfrm>
          <a:prstGeom prst="wedgeRoundRectCallout">
            <a:avLst>
              <a:gd name="adj1" fmla="val -53033"/>
              <a:gd name="adj2" fmla="val 1599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case</a:t>
            </a:r>
          </a:p>
        </p:txBody>
      </p:sp>
    </p:spTree>
    <p:extLst>
      <p:ext uri="{BB962C8B-B14F-4D97-AF65-F5344CB8AC3E}">
        <p14:creationId xmlns:p14="http://schemas.microsoft.com/office/powerpoint/2010/main" val="3361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variables used in a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immediately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follow</a:t>
            </a:r>
            <a:r>
              <a:rPr lang="en-US" dirty="0" smtClean="0"/>
              <a:t> the old C / Pascal style of declaring variables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beginning of each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Begin with the most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Expand the visibility only when necessary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related statements together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Six variables for just this short fragment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3600" dirty="0" smtClean="0"/>
              <a:t>Group </a:t>
            </a:r>
            <a:r>
              <a:rPr lang="en-US" sz="3600" dirty="0" err="1" smtClean="0"/>
              <a:t>RelatedStatements</a:t>
            </a:r>
            <a:r>
              <a:rPr lang="en-US" sz="3600" dirty="0" smtClean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905000"/>
            <a:ext cx="10766795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SummarizeData(…)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95486" y="3352800"/>
            <a:ext cx="4487045" cy="1362075"/>
          </a:xfrm>
          <a:prstGeom prst="wedgeRoundRectCallout">
            <a:avLst>
              <a:gd name="adj1" fmla="val -61491"/>
              <a:gd name="adj2" fmla="val -1793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9812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Grouping–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360128"/>
            <a:ext cx="10969943" cy="42786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Sum(oldData,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numOldData);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Sum(newData,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totalNewData);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numNewData);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2514600"/>
            <a:ext cx="3656648" cy="1123712"/>
          </a:xfrm>
          <a:prstGeom prst="wedgeRoundRectCallout">
            <a:avLst>
              <a:gd name="adj1" fmla="val -82408"/>
              <a:gd name="adj2" fmla="val -441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2200" b="1" i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4478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use a single variable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Economizing memory is not an excuse</a:t>
            </a:r>
          </a:p>
          <a:p>
            <a:r>
              <a:rPr lang="en-US" dirty="0" smtClean="0"/>
              <a:t>Can you choose a good name for variable that is used for several purposes?</a:t>
            </a:r>
          </a:p>
          <a:p>
            <a:pPr lvl="1"/>
            <a:r>
              <a:rPr lang="en-US" dirty="0" smtClean="0"/>
              <a:t>Example: variable used to count students or to keep the average of their grades</a:t>
            </a:r>
          </a:p>
          <a:p>
            <a:pPr lvl="1"/>
            <a:r>
              <a:rPr lang="en-US" dirty="0" smtClean="0"/>
              <a:t>Proposed name: </a:t>
            </a:r>
            <a:r>
              <a:rPr lang="en-US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2011" y="5562600"/>
            <a:ext cx="560881" cy="56088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68655" y="1295400"/>
            <a:ext cx="609441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2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hard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en-US" dirty="0" smtClean="0"/>
              <a:t>,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 smtClean="0"/>
              <a:t> and hard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320085"/>
            <a:ext cx="10969943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34797" y="1619736"/>
            <a:ext cx="5891265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55074" y="4274631"/>
            <a:ext cx="7821163" cy="368895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IndexOutOfRangeException.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9390" y="2435292"/>
            <a:ext cx="688908" cy="6889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6190899" y="1860818"/>
            <a:ext cx="4512563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2081570" y="1449234"/>
            <a:ext cx="2922505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88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145682"/>
            <a:ext cx="10766795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matrix[maxXcoord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matrix[maxYcoord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9904412" y="1295400"/>
            <a:ext cx="1308683" cy="81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94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29576"/>
            <a:ext cx="8938472" cy="8206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67264" y="2362200"/>
            <a:ext cx="3379348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5212" y="2362200"/>
            <a:ext cx="6207272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2636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(empty string)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52634" y="2747930"/>
            <a:ext cx="172675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9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Evil Magic Numbers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170087"/>
            <a:ext cx="11173090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3.14159206 * radius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6.28318412 * radius;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CalcElipseArea(double axis1, double axis2)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3.14159206 * axis1 * axis2;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1412" y="2270227"/>
            <a:ext cx="203107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14216" y="3694383"/>
            <a:ext cx="10668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22414" y="5168586"/>
            <a:ext cx="18410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2400"/>
              </a:lnSpc>
            </a:pPr>
            <a:endParaRPr lang="en-US" sz="1800" b="1" noProof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1286652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Magic Numbers into Constants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953" y="1181756"/>
            <a:ext cx="11274663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double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CalcCircleArea(double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CalcCirclePerimeter(double radius)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2 *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CalcElipseArea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axis1, double axis2)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double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295401"/>
            <a:ext cx="1245366" cy="124536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2383646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4700007"/>
            <a:ext cx="1025892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0391" y="207451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0500" y="436856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137" y="24597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CONFIG.DEFAULT_WIDTH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backgroundColor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9161" y="2459772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Bounds and ranges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Constants?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355001"/>
            <a:ext cx="102589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4811813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162" y="5969101"/>
            <a:ext cx="1025892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0252" y="4521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9104" y="3310156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9711" y="56643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Error messages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dirty="0" smtClean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Titles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 elements </a:t>
            </a:r>
            <a:r>
              <a:rPr lang="en-US" dirty="0" smtClean="0"/>
              <a:t>(labels, buttons, menus, dialogs, etc.)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internationalization purposes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 smtClean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are special files embedded in the assembly / JAR file, accessible at runtime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Avoid Constants?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Variables, Data, Expressions and Constants</a:t>
            </a:r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 smtClean="0"/>
              <a:t> clause 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Initially Assigned Variables in C#</a:t>
            </a:r>
            <a:endParaRPr lang="en-US" sz="3800" dirty="0"/>
          </a:p>
        </p:txBody>
      </p:sp>
      <p:pic>
        <p:nvPicPr>
          <p:cNvPr id="2050" name="Picture 2" descr="box, dropbox, modules, product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9031" y="3276600"/>
            <a:ext cx="233619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those declared 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clause or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Initially Unassigned Variables in C#</a:t>
            </a:r>
            <a:endParaRPr lang="en-US" sz="3600" dirty="0"/>
          </a:p>
        </p:txBody>
      </p:sp>
      <p:pic>
        <p:nvPicPr>
          <p:cNvPr id="3074" name="Picture 2" descr="probl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2095500"/>
            <a:ext cx="132045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l, network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9486" y="4191000"/>
            <a:ext cx="142203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0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problems can happen?</a:t>
            </a:r>
          </a:p>
          <a:p>
            <a:pPr lvl="1"/>
            <a:r>
              <a:rPr lang="en-US" dirty="0" smtClean="0"/>
              <a:t>The variable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dirty="0" smtClean="0"/>
              <a:t> a value</a:t>
            </a:r>
          </a:p>
          <a:p>
            <a:pPr lvl="1"/>
            <a:r>
              <a:rPr lang="en-US" dirty="0" smtClean="0"/>
              <a:t>The value in the variable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outdated</a:t>
            </a:r>
          </a:p>
          <a:p>
            <a:pPr lvl="1"/>
            <a:r>
              <a:rPr lang="en-US" dirty="0" smtClean="0"/>
              <a:t>Part of the variable has been assigned a value and a part has not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class has initialized name, but faculty number is left unassigned</a:t>
            </a:r>
          </a:p>
          <a:p>
            <a:r>
              <a:rPr lang="en-US" dirty="0" smtClean="0"/>
              <a:t>Developing effective techniques for avoiding initialization problems can save a lot of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Guidelines for Initializing 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85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833749"/>
            <a:ext cx="103605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5383143"/>
            <a:ext cx="103605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5334000"/>
            <a:ext cx="780191" cy="78019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2114" y="3791417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counters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84862"/>
            <a:ext cx="104620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array.GetLength(1); j++)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array[i, j];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sum of the elements in row {0} is {1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i,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5427" y="4030915"/>
            <a:ext cx="4570809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sum</a:t>
            </a:r>
            <a:r>
              <a:rPr lang="en-US" sz="20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for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2667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Check the need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reinitialization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Check input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3200" dirty="0" smtClean="0"/>
              <a:t>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validity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Before you assign input values to anything, make sure the values are reasonable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4495800"/>
            <a:ext cx="98526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int.TryParse(Console.ReadLine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out input);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454481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2589</Words>
  <Application>Microsoft Office PowerPoint</Application>
  <PresentationFormat>Custom</PresentationFormat>
  <Paragraphs>524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SoftUni 16x9</vt:lpstr>
      <vt:lpstr>Using Variables, Data,  Expressions and Constants</vt:lpstr>
      <vt:lpstr>Table of Contents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Span, Purpose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RelatedStatements – Example</vt:lpstr>
      <vt:lpstr>Better Grouping– Example</vt:lpstr>
      <vt:lpstr>Single Purpose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Using Variables, Data, Expressions and Constants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2014-10-07T08:04:09Z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