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94" r:id="rId3"/>
    <p:sldId id="553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70" r:id="rId16"/>
    <p:sldId id="571" r:id="rId17"/>
    <p:sldId id="472" r:id="rId18"/>
    <p:sldId id="393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84" d="100"/>
          <a:sy n="84" d="100"/>
        </p:scale>
        <p:origin x="108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24-Oct-14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24-Oct-14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24-Oct-14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24-Oct-14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q/moq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softuni.bg/courses/high-quality-code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jpeg"/><Relationship Id="rId15" Type="http://schemas.openxmlformats.org/officeDocument/2006/relationships/image" Target="../media/image1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version_of_contro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3" y="1495448"/>
            <a:ext cx="7772400" cy="1171552"/>
          </a:xfrm>
        </p:spPr>
        <p:txBody>
          <a:bodyPr>
            <a:normAutofit/>
          </a:bodyPr>
          <a:lstStyle/>
          <a:p>
            <a:r>
              <a:rPr lang="en-US" sz="6000" dirty="0"/>
              <a:t>Mocking </a:t>
            </a:r>
            <a:r>
              <a:rPr lang="en-US" sz="6000" dirty="0" smtClean="0"/>
              <a:t>with </a:t>
            </a:r>
            <a:r>
              <a:rPr lang="en-US" sz="6000" dirty="0"/>
              <a:t>Moq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701577"/>
            <a:ext cx="8229600" cy="803623"/>
          </a:xfrm>
        </p:spPr>
        <p:txBody>
          <a:bodyPr>
            <a:noAutofit/>
          </a:bodyPr>
          <a:lstStyle/>
          <a:p>
            <a:r>
              <a:rPr lang="en-US" sz="3600" dirty="0"/>
              <a:t>Mocking tools for easier unit </a:t>
            </a:r>
            <a:r>
              <a:rPr lang="en-US" sz="3600" dirty="0" smtClean="0"/>
              <a:t>testing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Svetlin</a:t>
            </a:r>
            <a:r>
              <a:rPr lang="en-US" dirty="0" smtClean="0"/>
              <a:t> </a:t>
            </a:r>
            <a:r>
              <a:rPr lang="en-US" dirty="0" err="1" smtClean="0"/>
              <a:t>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2050" name="Picture 2" descr="http://istacee.files.wordpress.com/2013/09/reged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429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Makes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Unit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effective</a:t>
            </a:r>
          </a:p>
          <a:p>
            <a:pPr lvl="1"/>
            <a:r>
              <a:rPr lang="en-US" sz="4000" dirty="0" smtClean="0"/>
              <a:t>Avoid writing boring boilerplate code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Isolate dependencies </a:t>
            </a:r>
            <a:r>
              <a:rPr lang="en-US" sz="4000" dirty="0"/>
              <a:t>among </a:t>
            </a:r>
            <a:r>
              <a:rPr lang="en-US" sz="4000" dirty="0" smtClean="0"/>
              <a:t>units</a:t>
            </a:r>
          </a:p>
          <a:p>
            <a:r>
              <a:rPr lang="en-US" sz="4000" dirty="0"/>
              <a:t>Asserts expectations for code </a:t>
            </a:r>
            <a:r>
              <a:rPr lang="en-US" sz="4000" dirty="0" smtClean="0"/>
              <a:t>quality</a:t>
            </a:r>
          </a:p>
          <a:p>
            <a:pPr lvl="1"/>
            <a:r>
              <a:rPr lang="en-US" sz="4000" dirty="0" smtClean="0"/>
              <a:t>E.g. </a:t>
            </a:r>
            <a:r>
              <a:rPr lang="en-US" sz="4000" dirty="0"/>
              <a:t>c</a:t>
            </a:r>
            <a:r>
              <a:rPr lang="en-US" sz="4000" dirty="0" smtClean="0"/>
              <a:t>hecks </a:t>
            </a:r>
            <a:r>
              <a:rPr lang="en-US" sz="4000" dirty="0"/>
              <a:t>that a method is called only </a:t>
            </a:r>
            <a:r>
              <a:rPr lang="en-US" sz="4000" dirty="0" smtClean="0"/>
              <a:t>once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029200"/>
            <a:ext cx="8938472" cy="820600"/>
          </a:xfrm>
        </p:spPr>
        <p:txBody>
          <a:bodyPr/>
          <a:lstStyle/>
          <a:p>
            <a:r>
              <a:rPr lang="en-US" dirty="0" smtClean="0"/>
              <a:t>Moq</a:t>
            </a:r>
            <a:endParaRPr lang="en-US" dirty="0"/>
          </a:p>
        </p:txBody>
      </p:sp>
      <p:pic>
        <p:nvPicPr>
          <p:cNvPr id="3074" name="Picture 2" descr="http://www.hanselman.com/blog/content/binary/WindowsLiveWriter/MoqLinqandLambdasappliedtoMockObjects_319/iStock_000004250790XSmall_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9557" y="1752600"/>
            <a:ext cx="5842028" cy="2895600"/>
          </a:xfrm>
          <a:prstGeom prst="roundRect">
            <a:avLst>
              <a:gd name="adj" fmla="val 1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Install from the </a:t>
            </a:r>
            <a:r>
              <a:rPr lang="en-US" sz="4000" dirty="0" err="1" smtClean="0"/>
              <a:t>NuGet</a:t>
            </a:r>
            <a:r>
              <a:rPr lang="en-US" sz="4000" dirty="0" smtClean="0"/>
              <a:t> package manager</a:t>
            </a:r>
          </a:p>
          <a:p>
            <a:r>
              <a:rPr lang="en-US" sz="4000" dirty="0" smtClean="0"/>
              <a:t>Refer the library</a:t>
            </a:r>
          </a:p>
          <a:p>
            <a:r>
              <a:rPr lang="en-US" sz="4000" dirty="0" smtClean="0"/>
              <a:t>Use its API</a:t>
            </a:r>
          </a:p>
          <a:p>
            <a:r>
              <a:rPr lang="en-US" sz="4000" dirty="0">
                <a:hlinkClick r:id="rId2"/>
              </a:rPr>
              <a:t>https://</a:t>
            </a:r>
            <a:r>
              <a:rPr lang="en-US" sz="4000" dirty="0" smtClean="0">
                <a:hlinkClick r:id="rId2"/>
              </a:rPr>
              <a:t>github.com/Moq/moq4</a:t>
            </a:r>
            <a:r>
              <a:rPr lang="en-US" sz="40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Moq</a:t>
            </a:r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507868" y="4563070"/>
            <a:ext cx="11071516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 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new Mock&lt;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ICarsRepository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 =&gt;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r.Add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It.IsAny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&lt;Car&gt;())).Verifiable();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 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r.All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()).Returns(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this.FakeCarCollection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7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often used APIs: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.Setup()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.Verifiable()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.Callback()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.Returns()</a:t>
            </a:r>
          </a:p>
          <a:p>
            <a:pPr lvl="1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.Throws()</a:t>
            </a:r>
          </a:p>
          <a:p>
            <a:pPr lvl="1"/>
            <a:r>
              <a:rPr lang="en-US" dirty="0" err="1" smtClean="0">
                <a:solidFill>
                  <a:schemeClr val="tx2">
                    <a:lumMod val="90000"/>
                  </a:schemeClr>
                </a:solidFill>
              </a:rPr>
              <a:t>It.Is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&lt;type&gt;(x =&gt; condition)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c512911.r11.cf3.rackcdn.com/Moq2/mo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295400"/>
            <a:ext cx="4343400" cy="31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9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1806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/>
              <a:t>Testable Code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800" dirty="0" smtClean="0"/>
              <a:t>Moq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Table of Contents</a:t>
            </a:r>
            <a:endParaRPr lang="en-US" sz="4800" dirty="0"/>
          </a:p>
        </p:txBody>
      </p:sp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7012" y="2514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3140" y="5039900"/>
            <a:ext cx="8938472" cy="903700"/>
          </a:xfrm>
        </p:spPr>
        <p:txBody>
          <a:bodyPr/>
          <a:lstStyle/>
          <a:p>
            <a:r>
              <a:rPr lang="en-US" sz="6000" dirty="0" smtClean="0"/>
              <a:t>Testable Code</a:t>
            </a:r>
            <a:endParaRPr lang="en-US" sz="6000" dirty="0"/>
          </a:p>
        </p:txBody>
      </p:sp>
      <p:pic>
        <p:nvPicPr>
          <p:cNvPr id="2" name="Picture 2" descr="http://www.jamesmcnally.co.uk/wp-content/uploads/2014/02/debugging-s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6" y="1389200"/>
            <a:ext cx="5891265" cy="348342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Inversion of Control Pattern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decoupling of the execution of a certain task from implementation</a:t>
            </a:r>
          </a:p>
          <a:p>
            <a:pPr lvl="1"/>
            <a:r>
              <a:rPr lang="en-US" dirty="0"/>
              <a:t>Every module can focus on what it is designed for</a:t>
            </a:r>
          </a:p>
          <a:p>
            <a:pPr lvl="1"/>
            <a:r>
              <a:rPr lang="en-US" dirty="0"/>
              <a:t>Modules make no assumptions about what other systems do but rely on their contracts</a:t>
            </a:r>
          </a:p>
          <a:p>
            <a:pPr lvl="1"/>
            <a:r>
              <a:rPr lang="en-US" dirty="0"/>
              <a:t>Replacing modules has no side effect on other </a:t>
            </a:r>
            <a:r>
              <a:rPr lang="en-US" dirty="0" smtClean="0"/>
              <a:t>modules</a:t>
            </a:r>
          </a:p>
          <a:p>
            <a:pPr lvl="1"/>
            <a:r>
              <a:rPr lang="en-US" dirty="0"/>
              <a:t>More info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en.wikipedia.org/wiki/Inversion_of_control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Public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API should work with interfaces</a:t>
            </a:r>
            <a:r>
              <a:rPr lang="en-US" sz="4000" dirty="0"/>
              <a:t>, not implementation classes (</a:t>
            </a:r>
            <a:r>
              <a:rPr lang="en-US" sz="4000" dirty="0">
                <a:solidFill>
                  <a:schemeClr val="tx2">
                    <a:lumMod val="90000"/>
                  </a:schemeClr>
                </a:solidFill>
              </a:rPr>
              <a:t>IEnumerable </a:t>
            </a:r>
            <a:r>
              <a:rPr lang="en-US" sz="4000" dirty="0"/>
              <a:t>vs. </a:t>
            </a:r>
            <a:r>
              <a:rPr lang="en-US" sz="4000" dirty="0">
                <a:solidFill>
                  <a:schemeClr val="tx2">
                    <a:lumMod val="90000"/>
                  </a:schemeClr>
                </a:solidFill>
              </a:rPr>
              <a:t>List</a:t>
            </a:r>
            <a:r>
              <a:rPr lang="en-US" sz="4000" dirty="0"/>
              <a:t>)</a:t>
            </a:r>
          </a:p>
          <a:p>
            <a:r>
              <a:rPr lang="en-US" sz="4000" dirty="0" smtClean="0"/>
              <a:t>Bad code: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Good </a:t>
            </a:r>
            <a:r>
              <a:rPr lang="en-US" sz="4000" dirty="0"/>
              <a:t>c</a:t>
            </a:r>
            <a:r>
              <a:rPr lang="en-US" sz="4000" dirty="0" smtClean="0"/>
              <a:t>ode: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Testable Code</a:t>
            </a:r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812588" y="4876800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IList&lt;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ICard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Cards { get; private set; }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12588" y="3429000"/>
            <a:ext cx="985263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Card[] Cards { get; private set; }</a:t>
            </a:r>
          </a:p>
        </p:txBody>
      </p:sp>
    </p:spTree>
    <p:extLst>
      <p:ext uri="{BB962C8B-B14F-4D97-AF65-F5344CB8AC3E}">
        <p14:creationId xmlns:p14="http://schemas.microsoft.com/office/powerpoint/2010/main" val="37889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Injection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Ninject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http://www.ninject.org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dependent </a:t>
            </a:r>
            <a:r>
              <a:rPr lang="en-US" dirty="0" smtClean="0"/>
              <a:t>consumer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declaration of a component's dependencies, defined as interface </a:t>
            </a:r>
            <a:r>
              <a:rPr lang="en-US" dirty="0" smtClean="0"/>
              <a:t>contracts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injector (sometimes referred to as a provider or container) that creates instances of classes that implement a given dependency interface on </a:t>
            </a:r>
            <a:r>
              <a:rPr lang="en-US" dirty="0" smtClean="0"/>
              <a:t>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Write Testable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 Example: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494896" y="2276293"/>
            <a:ext cx="1107151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 …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 …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 … }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() </a:t>
            </a:r>
            <a:endParaRPr lang="en-US" sz="1800" dirty="0" smtClean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     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dirty="0" err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4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09296" y="1043255"/>
            <a:ext cx="1107151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…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Program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static void Main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{</a:t>
            </a:r>
            <a:endParaRPr lang="en-US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InjectionContainer.Create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1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pic>
        <p:nvPicPr>
          <p:cNvPr id="2050" name="Picture 2" descr="Are you mocking me?. . ABE You Monique ME? iill) MINNIE.. Gif related, it's the same breed of dog. (I think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465400"/>
            <a:ext cx="4266089" cy="3495318"/>
          </a:xfrm>
          <a:prstGeom prst="roundRect">
            <a:avLst>
              <a:gd name="adj" fmla="val 79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540</Words>
  <Application>Microsoft Office PowerPoint</Application>
  <PresentationFormat>Custom</PresentationFormat>
  <Paragraphs>132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Mocking with Moq</vt:lpstr>
      <vt:lpstr>Table of Contents</vt:lpstr>
      <vt:lpstr>Testable Code</vt:lpstr>
      <vt:lpstr>How to Write Testable Code</vt:lpstr>
      <vt:lpstr>How to Write Testable Code</vt:lpstr>
      <vt:lpstr>How to Write Testable Code</vt:lpstr>
      <vt:lpstr>How to Write Testable Code</vt:lpstr>
      <vt:lpstr>How to Write Testable Code</vt:lpstr>
      <vt:lpstr>Mocking</vt:lpstr>
      <vt:lpstr>Mocking</vt:lpstr>
      <vt:lpstr>Moq</vt:lpstr>
      <vt:lpstr>Moq</vt:lpstr>
      <vt:lpstr>Moq</vt:lpstr>
      <vt:lpstr>Mocking</vt:lpstr>
      <vt:lpstr>Mocking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2014-10-24T13:50:50Z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