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28" r:id="rId24"/>
    <p:sldId id="429" r:id="rId25"/>
    <p:sldId id="430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6" r:id="rId44"/>
    <p:sldId id="349" r:id="rId45"/>
    <p:sldId id="351" r:id="rId46"/>
    <p:sldId id="352" r:id="rId47"/>
    <p:sldId id="431" r:id="rId48"/>
    <p:sldId id="393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13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Structure, Basic Tags, Common Elements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orbitalswap.com/wp-content/uploads/2013/02/1228581-html5-css3-navigateur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5812" y="3484995"/>
            <a:ext cx="5580040" cy="266845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 </a:t>
            </a:r>
            <a:r>
              <a:rPr lang="en-US" dirty="0" smtClean="0"/>
              <a:t>are properties of the HTML elements</a:t>
            </a:r>
          </a:p>
          <a:p>
            <a:pPr lvl="1"/>
            <a:r>
              <a:rPr lang="en-US" dirty="0" smtClean="0"/>
              <a:t>Used to specify size, color, borders, etc…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' '</a:t>
            </a:r>
            <a:r>
              <a:rPr lang="en-US" dirty="0"/>
              <a:t> (always a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212" y="3429000"/>
            <a:ext cx="9067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makes a hyperlink to SoftUni --&gt;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://softuni.bg"&gt;go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09112" y="4804894"/>
            <a:ext cx="2514600" cy="1031052"/>
          </a:xfrm>
          <a:prstGeom prst="wedgeRoundRectCallout">
            <a:avLst>
              <a:gd name="adj1" fmla="val -123596"/>
              <a:gd name="adj2" fmla="val -33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9111" y="4787827"/>
            <a:ext cx="2590800" cy="1031052"/>
          </a:xfrm>
          <a:prstGeom prst="wedgeRoundRectCallout">
            <a:avLst>
              <a:gd name="adj1" fmla="val -74336"/>
              <a:gd name="adj2" fmla="val 4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 closing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Common attributes for every HTML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– assigns a unique element identifier (ID)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– assigns </a:t>
            </a:r>
            <a:r>
              <a:rPr lang="en-US" dirty="0" smtClean="0"/>
              <a:t>CSS class to styling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– assigns a </a:t>
            </a:r>
            <a:r>
              <a:rPr lang="en-US" dirty="0" smtClean="0"/>
              <a:t>name (for form</a:t>
            </a:r>
            <a:r>
              <a:rPr lang="bg-BG" dirty="0" smtClean="0"/>
              <a:t> </a:t>
            </a:r>
            <a:r>
              <a:rPr lang="en-US" dirty="0" smtClean="0"/>
              <a:t>elements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/>
              <a:t> – </a:t>
            </a:r>
            <a:r>
              <a:rPr lang="en-US" dirty="0" smtClean="0"/>
              <a:t>defines inline CSS style definitions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Specific attributes for certain elements</a:t>
            </a:r>
          </a:p>
          <a:p>
            <a:pPr lvl="1"/>
            <a:r>
              <a:rPr lang="en-US" dirty="0" smtClean="0"/>
              <a:t>E.g. attribute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http://m1.behance.net/rendition/modules/73948383/disp/4a0e93e9e6009dfb95c815a31c57d6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0810" y="3505200"/>
            <a:ext cx="2667000" cy="2667000"/>
          </a:xfrm>
          <a:prstGeom prst="roundRect">
            <a:avLst>
              <a:gd name="adj" fmla="val 950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11579384" cy="142801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tags with content</a:t>
            </a:r>
          </a:p>
          <a:p>
            <a:pPr lvl="1"/>
            <a:r>
              <a:rPr lang="en-US" dirty="0" smtClean="0"/>
              <a:t>Opening tag (+ attributes) + content +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2809343"/>
            <a:ext cx="975106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://softuni.bg"&gt;SoftUni&lt;/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3846045"/>
            <a:ext cx="975106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books.png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90012" y="3547768"/>
            <a:ext cx="2590800" cy="713479"/>
          </a:xfrm>
          <a:prstGeom prst="wedgeRoundRectCallout">
            <a:avLst>
              <a:gd name="adj1" fmla="val -48035"/>
              <a:gd name="adj2" fmla="val -98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2272" y="3498955"/>
            <a:ext cx="2212340" cy="713479"/>
          </a:xfrm>
          <a:prstGeom prst="wedgeRoundRectCallout">
            <a:avLst>
              <a:gd name="adj1" fmla="val -71839"/>
              <a:gd name="adj2" fmla="val 39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57229" y="5666037"/>
            <a:ext cx="2092960" cy="713479"/>
          </a:xfrm>
          <a:prstGeom prst="wedgeRoundRectCallout">
            <a:avLst>
              <a:gd name="adj1" fmla="val -72003"/>
              <a:gd name="adj2" fmla="val -3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556" y="4436659"/>
            <a:ext cx="4648200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4850258"/>
            <a:ext cx="2514600" cy="1017142"/>
          </a:xfrm>
          <a:prstGeom prst="wedgeRoundRectCallout">
            <a:avLst>
              <a:gd name="adj1" fmla="val -68110"/>
              <a:gd name="adj2" fmla="val -2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42272" y="1770200"/>
            <a:ext cx="7304281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20080" y="2707479"/>
            <a:ext cx="654866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77" y="3733800"/>
            <a:ext cx="4005991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48" y="3824115"/>
            <a:ext cx="4005991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1084400"/>
            <a:ext cx="11782531" cy="8206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1981199"/>
            <a:ext cx="10563648" cy="719034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6" y="2971800"/>
            <a:ext cx="5309576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7162" y="2971800"/>
            <a:ext cx="3917835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elements for each HTML document: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start and ending of the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883" y="4724400"/>
            <a:ext cx="9751060" cy="144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markup not visible to the user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 declarations</a:t>
            </a:r>
          </a:p>
          <a:p>
            <a:pPr lvl="1"/>
            <a:r>
              <a:rPr lang="en-US" dirty="0" smtClean="0"/>
              <a:t>Scripts declarations</a:t>
            </a:r>
          </a:p>
          <a:p>
            <a:pPr lvl="1"/>
            <a:r>
              <a:rPr lang="en-US" dirty="0" smtClean="0"/>
              <a:t>Encoding specification</a:t>
            </a:r>
          </a:p>
          <a:p>
            <a:pPr lvl="1"/>
            <a:r>
              <a:rPr lang="en-US" dirty="0" smtClean="0"/>
              <a:t>Metadata definitions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– the text in the title (tab title) of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952705"/>
            <a:ext cx="4395232" cy="247296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and 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4020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declaration is kind of the validator of the page</a:t>
            </a:r>
          </a:p>
          <a:p>
            <a:pPr lvl="1"/>
            <a:r>
              <a:rPr lang="en-US" dirty="0" smtClean="0"/>
              <a:t>Tells the browser which version of HTML to use</a:t>
            </a:r>
          </a:p>
          <a:p>
            <a:pPr lvl="1"/>
            <a:r>
              <a:rPr lang="en-US" dirty="0" smtClean="0"/>
              <a:t>Prefer the HTML 5 </a:t>
            </a:r>
            <a:r>
              <a:rPr lang="en-US" noProof="1" smtClean="0"/>
              <a:t>Doctype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</a:t>
            </a:r>
            <a:r>
              <a:rPr lang="en-US" dirty="0"/>
              <a:t>element contains </a:t>
            </a:r>
            <a:r>
              <a:rPr lang="en-US" dirty="0" smtClean="0"/>
              <a:t>the entire visible markup</a:t>
            </a:r>
            <a:endParaRPr lang="en-US" dirty="0"/>
          </a:p>
          <a:p>
            <a:pPr lvl="1"/>
            <a:r>
              <a:rPr lang="en-US" dirty="0"/>
              <a:t>Headings, </a:t>
            </a:r>
            <a:r>
              <a:rPr lang="en-US" dirty="0" smtClean="0"/>
              <a:t>paragraphs</a:t>
            </a:r>
            <a:r>
              <a:rPr lang="bg-BG" dirty="0" smtClean="0"/>
              <a:t>, </a:t>
            </a:r>
            <a:r>
              <a:rPr lang="en-US" dirty="0" smtClean="0"/>
              <a:t>text</a:t>
            </a:r>
            <a:r>
              <a:rPr lang="en-US" dirty="0"/>
              <a:t>, hyperlinks, images, etc…</a:t>
            </a:r>
          </a:p>
          <a:p>
            <a:pPr lvl="1"/>
            <a:r>
              <a:rPr lang="en-US" dirty="0" smtClean="0"/>
              <a:t>Forms, textboxes</a:t>
            </a:r>
            <a:r>
              <a:rPr lang="en-US" dirty="0"/>
              <a:t>, sliders, </a:t>
            </a:r>
            <a:r>
              <a:rPr lang="en-US" dirty="0" smtClean="0"/>
              <a:t>buttons,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718" y="3308388"/>
            <a:ext cx="106588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45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4529535"/>
            <a:ext cx="11782531" cy="820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589" y="5466814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4" y="1613850"/>
            <a:ext cx="3961368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13849"/>
            <a:ext cx="4240881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 smtClean="0"/>
              <a:t>Used in 90% of All Internet 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Hypertext Markup Language (HTML)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Terminology: Tags, Attributes, Elements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Document Structure: </a:t>
            </a:r>
            <a:r>
              <a:rPr lang="en-US" dirty="0" smtClean="0"/>
              <a:t>&lt;html&gt;, &lt;head&gt;, &lt;body&gt;, </a:t>
            </a:r>
            <a:r>
              <a:rPr lang="en-US" noProof="1" smtClean="0"/>
              <a:t>DOCTYPE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Common Elements: Text, Paragraphs,</a:t>
            </a:r>
            <a:br>
              <a:rPr lang="en-US" dirty="0" smtClean="0"/>
            </a:br>
            <a:r>
              <a:rPr lang="en-US" dirty="0" smtClean="0"/>
              <a:t>Headings, Hyperlinks, Images,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Section Elements: &lt;div&gt; and &lt;span&gt;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68624"/>
            <a:ext cx="2555976" cy="2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400"/>
            <a:ext cx="4456199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text formatting tags modify the text inside them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the text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Hello</a:t>
            </a:r>
            <a:r>
              <a:rPr lang="en-US" dirty="0" smtClean="0"/>
              <a:t>" bold</a:t>
            </a:r>
          </a:p>
          <a:p>
            <a:pPr lvl="1">
              <a:defRPr/>
            </a:pPr>
            <a:r>
              <a:rPr lang="en-US" dirty="0" smtClean="0"/>
              <a:t>Most of them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instead!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23284"/>
              </p:ext>
            </p:extLst>
          </p:nvPr>
        </p:nvGraphicFramePr>
        <p:xfrm>
          <a:off x="5180012" y="1283209"/>
          <a:ext cx="6096000" cy="4965191"/>
        </p:xfrm>
        <a:graphic>
          <a:graphicData uri="http://schemas.openxmlformats.org/drawingml/2006/table">
            <a:tbl>
              <a:tblPr/>
              <a:tblGrid>
                <a:gridCol w="3278234"/>
                <a:gridCol w="2817766"/>
              </a:tblGrid>
              <a:tr h="566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Element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Result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&lt;strong&gt;&lt;/strong&gt;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strong (bold)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&lt;em&gt;&lt;/em&gt;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emphasized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&lt;sub&gt;&lt;/sub&gt;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4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&lt;sup&gt;&lt;/sup&gt;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&lt;b&gt;&lt;/b&gt;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bold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&lt;i&gt;&lt;/i&gt;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italicized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&lt;u&gt;&lt;/u&gt;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sng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underlined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896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&lt;pre&gt;&lt;/pre&gt;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Image tag</a:t>
            </a: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785409" y="1850653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790852" y="3200400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781554" y="4607207"/>
            <a:ext cx="1057065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133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External hyperlink</a:t>
            </a:r>
          </a:p>
          <a:p>
            <a:endParaRPr lang="en-ZA" dirty="0"/>
          </a:p>
          <a:p>
            <a:r>
              <a:rPr lang="en-ZA" dirty="0" smtClean="0"/>
              <a:t>Local hyperlink</a:t>
            </a:r>
          </a:p>
          <a:p>
            <a:endParaRPr lang="en-ZA" dirty="0"/>
          </a:p>
          <a:p>
            <a:endParaRPr lang="en-ZA" dirty="0" smtClean="0"/>
          </a:p>
          <a:p>
            <a:pPr>
              <a:spcBef>
                <a:spcPts val="1800"/>
              </a:spcBef>
            </a:pPr>
            <a:r>
              <a:rPr lang="en-ZA" dirty="0" smtClean="0"/>
              <a:t>Relative hyperlink</a:t>
            </a:r>
          </a:p>
          <a:p>
            <a:endParaRPr lang="en-ZA" dirty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64" y="1939802"/>
            <a:ext cx="1056294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64" y="3329608"/>
            <a:ext cx="1056294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id="exercises"&gt;Exercises&lt;/h1&gt;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&lt;a href="#exercises"&gt;exercises&lt;/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264" y="5562600"/>
            <a:ext cx="1056294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href="../2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.%20HTML5-Overview.pptx"&gt;presentation&lt;/a&gt;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inserted by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&lt;img&gt;</a:t>
            </a:r>
            <a:r>
              <a:rPr lang="en-US" dirty="0" smtClean="0"/>
              <a:t> tag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Recommended attributes for all images: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 – image alternative text (acts like a description)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– image description (shown on mouse hover)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– the image size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lways assign size to all images!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50" y="2057400"/>
            <a:ext cx="1100926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alt="company logo"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width="150px" height="150px"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title="Company Slogan"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148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Embedded images have special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/>
              <a:t> attribute: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embedded images only as last resort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cached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Hard to modify / maintain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Images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1981200"/>
            <a:ext cx="10958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alt="Embedded Image" src="data:image/png;base64,iVBORw0KGgoAAAANSUhEUgAAADIA..." /&gt;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03214" y="990600"/>
            <a:ext cx="11582398" cy="54800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ZA" dirty="0" smtClean="0"/>
              <a:t> –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ZA" dirty="0" smtClean="0"/>
              <a:t>Paragraph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ZA" dirty="0" smtClean="0"/>
              <a:t> and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Create an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rdered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 smtClean="0"/>
              <a:t>ist 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200" dirty="0" smtClean="0"/>
              <a:t>: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200" noProof="1" smtClean="0">
              <a:latin typeface="Courier New" pitchFamily="49" charset="0"/>
            </a:endParaRPr>
          </a:p>
          <a:p>
            <a:pPr>
              <a:defRPr/>
            </a:pPr>
            <a:endParaRPr lang="en-US" sz="3200" dirty="0" smtClean="0">
              <a:latin typeface="Courier New" pitchFamily="49" charset="0"/>
            </a:endParaRPr>
          </a:p>
          <a:p>
            <a:pPr>
              <a:defRPr/>
            </a:pPr>
            <a:endParaRPr lang="en-US" sz="32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200" dirty="0" smtClean="0"/>
              <a:t>Attribute values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 smtClean="0"/>
              <a:t> are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/>
              <a:t>, or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910698" y="1550819"/>
            <a:ext cx="1036531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63411" y="5130470"/>
            <a:ext cx="119051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46293" y="4232276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8515" y="5029201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148910" y="5181601"/>
            <a:ext cx="134440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132621" y="4444883"/>
            <a:ext cx="12289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23515" y="4047473"/>
            <a:ext cx="2995737" cy="7482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1099840" y="4191000"/>
            <a:ext cx="602223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453106" y="4065182"/>
            <a:ext cx="2642573" cy="8767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2894012" y="4953000"/>
            <a:ext cx="559095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21527" y="4059420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4919260" y="5094306"/>
            <a:ext cx="631856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44020" y="4059420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7022120" y="5105400"/>
            <a:ext cx="659329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63976" y="4059419"/>
            <a:ext cx="965499" cy="5887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9016179" y="4452820"/>
            <a:ext cx="608151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5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nordered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ist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square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752171" y="4274633"/>
            <a:ext cx="4220617" cy="5043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9142412" y="4343400"/>
            <a:ext cx="155588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5668066" y="4343400"/>
            <a:ext cx="1688478" cy="43561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78003" y="4800600"/>
            <a:ext cx="13092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72403" y="480060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89074" y="483114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1324667" y="4779015"/>
            <a:ext cx="427504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8863838" y="4762123"/>
            <a:ext cx="40892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5210867" y="4808033"/>
            <a:ext cx="4572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810473" y="1643896"/>
            <a:ext cx="10565765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) and associated definition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959658" y="2514600"/>
            <a:ext cx="1026950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4093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36" y="49289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236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1027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76" y="1193944"/>
            <a:ext cx="5638936" cy="33867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2589" y="4592087"/>
            <a:ext cx="10563648" cy="8206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589" y="5453166"/>
            <a:ext cx="10563648" cy="719034"/>
          </a:xfrm>
        </p:spPr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363442" y="1441991"/>
            <a:ext cx="487553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932820" y="1443932"/>
            <a:ext cx="4709364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23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 (rendered as rectangle)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Typically used with CSS classes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en-US" dirty="0" smtClean="0"/>
              <a:t>s can be nested as blocks</a:t>
            </a: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816821" y="4953000"/>
            <a:ext cx="10459959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170" name="Picture 2" descr="https://test.caes.ucdavis.edu/jQueryPresentation/Images/DivSelectorHtml-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93" y="2261901"/>
            <a:ext cx="34344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942" y="3982487"/>
            <a:ext cx="406294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62942" y="4843566"/>
            <a:ext cx="4062942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1240268"/>
            <a:ext cx="5043550" cy="2417331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1102277" y="1249678"/>
            <a:ext cx="4568111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937">
            <a:off x="8780921" y="4710421"/>
            <a:ext cx="2019341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902244" y="5160260"/>
            <a:ext cx="3183717" cy="1009125"/>
          </a:xfrm>
          <a:prstGeom prst="roundRect">
            <a:avLst>
              <a:gd name="adj" fmla="val 13428"/>
            </a:avLst>
          </a:prstGeom>
          <a:solidFill>
            <a:srgbClr val="F8E19F">
              <a:alpha val="5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30144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 smtClean="0"/>
              <a:t> is inline styling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Inline element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doesn't create a separate</a:t>
            </a:r>
            <a:br>
              <a:rPr lang="en-US" dirty="0" smtClean="0"/>
            </a:br>
            <a:r>
              <a:rPr lang="en-US" dirty="0" smtClean="0"/>
              <a:t>area (paragraph) in the document</a:t>
            </a:r>
          </a:p>
          <a:p>
            <a:pPr>
              <a:defRPr/>
            </a:pPr>
            <a:r>
              <a:rPr lang="en-US" dirty="0" smtClean="0"/>
              <a:t>Used to style pieces of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912814" y="4495800"/>
            <a:ext cx="10363198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48" y="1371600"/>
            <a:ext cx="2191964" cy="1495398"/>
          </a:xfrm>
          <a:prstGeom prst="roundRect">
            <a:avLst>
              <a:gd name="adj" fmla="val 27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3352800"/>
            <a:ext cx="4586645" cy="578897"/>
          </a:xfrm>
          <a:prstGeom prst="roundRect">
            <a:avLst>
              <a:gd name="adj" fmla="val 14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5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7765" y="2760800"/>
            <a:ext cx="7313295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7765" y="3621879"/>
            <a:ext cx="7313295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6845089" y="839061"/>
            <a:ext cx="4367662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6" y="1219200"/>
            <a:ext cx="6405467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588" y="4876800"/>
            <a:ext cx="10583678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07773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 smtClean="0"/>
              <a:t>A typical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28800"/>
            <a:ext cx="8534398" cy="45720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5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 smtClean="0"/>
              <a:t>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s (the IDs are needed for styling)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698" y="2154972"/>
            <a:ext cx="103653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63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3273" y="4439687"/>
            <a:ext cx="6602280" cy="8206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93273" y="5300766"/>
            <a:ext cx="660228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t2.gstatic.com/images?q=tbn:ANd9GcSrxqvIZjA0U9H1Q_BwBm_b4qOKOuQYF-eif49y5KQNFukISJE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52" y="1845999"/>
            <a:ext cx="350856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ohio.edu/people/bt126509/vico361/exercise03/images/html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845999"/>
            <a:ext cx="556260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 HTML 5 there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tags for layout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2530827"/>
            <a:ext cx="10363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7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HTML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Looks (looked?) like: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</a:t>
            </a:r>
            <a:r>
              <a:rPr lang="en-US" dirty="0" smtClean="0"/>
              <a:t>meta-information </a:t>
            </a:r>
            <a:r>
              <a:rPr lang="en-US" dirty="0"/>
              <a:t>about the page content </a:t>
            </a:r>
            <a:r>
              <a:rPr lang="en-US" dirty="0" smtClean="0"/>
              <a:t>and define its structure</a:t>
            </a:r>
            <a:endParaRPr lang="en-US" dirty="0"/>
          </a:p>
          <a:p>
            <a:pPr>
              <a:defRPr/>
            </a:pPr>
            <a:r>
              <a:rPr lang="en-US" dirty="0"/>
              <a:t>A HTML document consists of many </a:t>
            </a:r>
            <a:r>
              <a:rPr lang="en-US" dirty="0" smtClean="0"/>
              <a:t>tags (with nesting)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295400"/>
            <a:ext cx="2590800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4820687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5681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2" y="1143001"/>
            <a:ext cx="6009522" cy="3179610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HTML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 formatted</a:t>
            </a:r>
          </a:p>
          <a:p>
            <a:pPr lvl="1"/>
            <a:r>
              <a:rPr lang="en-US" dirty="0" smtClean="0"/>
              <a:t>Nested tags should be indented on the right, but not always!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Any sequence of whitespace converts to a single space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Formatting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2430279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book-logo"&gt;&lt;img src="book-logo.png" /&gt;&lt;/span&gt;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521438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&lt;img src="book-logo.png"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1612" y="5774122"/>
            <a:ext cx="4724400" cy="570445"/>
          </a:xfrm>
          <a:prstGeom prst="wedgeRoundRectCallout">
            <a:avLst>
              <a:gd name="adj1" fmla="val -55486"/>
              <a:gd name="adj2" fmla="val -54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after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1512" y="4987656"/>
            <a:ext cx="503356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34468" y="4683713"/>
            <a:ext cx="4800600" cy="648043"/>
          </a:xfrm>
          <a:prstGeom prst="wedgeRoundRectCallout">
            <a:avLst>
              <a:gd name="adj1" fmla="val -67284"/>
              <a:gd name="adj2" fmla="val 21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before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5325708"/>
            <a:ext cx="629385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0957" y="5345404"/>
            <a:ext cx="482111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4" y="5709138"/>
            <a:ext cx="288190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correct vision and attitude towards HTML</a:t>
            </a:r>
          </a:p>
          <a:p>
            <a:pPr lvl="1"/>
            <a:r>
              <a:rPr lang="en-US" dirty="0" smtClean="0"/>
              <a:t>HTML is only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, not appearance</a:t>
            </a:r>
          </a:p>
          <a:p>
            <a:pPr lvl="1"/>
            <a:r>
              <a:rPr lang="en-US" dirty="0" smtClean="0"/>
              <a:t>Browsers tolerate invalid HTML code and parse errors</a:t>
            </a:r>
          </a:p>
          <a:p>
            <a:pPr lvl="2"/>
            <a:r>
              <a:rPr lang="en-US" dirty="0" smtClean="0"/>
              <a:t>You should always write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 HTML</a:t>
            </a:r>
            <a:endParaRPr lang="en-US" dirty="0" smtClean="0"/>
          </a:p>
          <a:p>
            <a:pPr lvl="2"/>
            <a:r>
              <a:rPr lang="en-US" dirty="0" smtClean="0"/>
              <a:t>Format your HTML code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W3C HTML Validator</a:t>
            </a:r>
            <a:r>
              <a:rPr lang="en-US" dirty="0" smtClean="0"/>
              <a:t> is a way to validate your 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validator.w3.org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describe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000" dirty="0" smtClean="0"/>
              <a:t>(text, images, tables, figures, etc.)</a:t>
            </a:r>
            <a:br>
              <a:rPr lang="en-US" sz="3000" dirty="0" smtClean="0"/>
            </a:br>
            <a:r>
              <a:rPr lang="en-US" sz="3000" dirty="0" smtClean="0"/>
              <a:t>in HTML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Elements consist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open / closing tag + content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HTML documents consist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+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Commonly used HTML tags: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 smtClean="0"/>
              <a:t>, …,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dirty="0" smtClean="0"/>
              <a:t> are block elements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dirty="0" smtClean="0"/>
              <a:t> is inline element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9718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5 Overview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HTML document must have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defRPr/>
            </a:pPr>
            <a:r>
              <a:rPr lang="en-US" noProof="1" smtClean="0"/>
              <a:t>Notepad</a:t>
            </a:r>
            <a:r>
              <a:rPr lang="en-US" noProof="1"/>
              <a:t>++, </a:t>
            </a:r>
            <a:r>
              <a:rPr lang="en-US" noProof="1" smtClean="0"/>
              <a:t>GEdit, Sublime Text, WebStorm, …</a:t>
            </a:r>
            <a:endParaRPr lang="en-US" noProof="1"/>
          </a:p>
          <a:p>
            <a:pPr>
              <a:defRPr/>
            </a:pPr>
            <a:r>
              <a:rPr lang="en-US" dirty="0"/>
              <a:t>Or HTML editors (WYSIWYG Editors):</a:t>
            </a:r>
          </a:p>
          <a:p>
            <a:pPr lvl="1">
              <a:defRPr/>
            </a:pPr>
            <a:r>
              <a:rPr lang="en-US" dirty="0"/>
              <a:t>Microsoft </a:t>
            </a:r>
            <a:r>
              <a:rPr lang="en-US" noProof="1" smtClean="0"/>
              <a:t>WebMatrix</a:t>
            </a:r>
          </a:p>
          <a:p>
            <a:pPr lvl="1"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defRPr/>
            </a:pPr>
            <a:r>
              <a:rPr lang="en-US" dirty="0"/>
              <a:t>Microsoft Visual Studio</a:t>
            </a:r>
          </a:p>
          <a:p>
            <a:pPr lvl="1">
              <a:defRPr/>
            </a:pPr>
            <a:r>
              <a:rPr lang="en-US" dirty="0"/>
              <a:t>Adobe </a:t>
            </a:r>
            <a:r>
              <a:rPr lang="en-US" dirty="0" smtClean="0"/>
              <a:t>Dreamweaver</a:t>
            </a:r>
          </a:p>
          <a:p>
            <a:pPr lvl="1">
              <a:defRPr/>
            </a:pPr>
            <a:r>
              <a:rPr lang="en-US" dirty="0" smtClean="0"/>
              <a:t>Adobe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Pages</a:t>
            </a:r>
            <a:endParaRPr lang="en-US" dirty="0"/>
          </a:p>
        </p:txBody>
      </p:sp>
      <p:pic>
        <p:nvPicPr>
          <p:cNvPr id="3074" name="Picture 2" descr="http://sambaumgarten.me/wp-content/uploads/2013/03/photodune-907223-html-code-m-e13638050865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4320014"/>
            <a:ext cx="5460247" cy="18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209800"/>
            <a:ext cx="3555074" cy="3993833"/>
          </a:xfrm>
          <a:prstGeom prst="roundRect">
            <a:avLst>
              <a:gd name="adj" fmla="val 43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iles.softicons.com/download/system-icons/adobe-cs4-files-folders-icons-by-deleket/png/256/File%20Adobe%20Dreamweaver%20HTML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121669"/>
            <a:ext cx="2170094" cy="21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285999"/>
            <a:ext cx="9668832" cy="719034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3963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3963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</a:p>
          <a:p>
            <a:pPr lvl="2"/>
            <a:r>
              <a:rPr lang="en-US" sz="3200" dirty="0" smtClean="0"/>
              <a:t>Opening tag and closing tag</a:t>
            </a:r>
          </a:p>
          <a:p>
            <a:pPr lvl="2"/>
            <a:r>
              <a:rPr lang="en-US" sz="3200" dirty="0" smtClean="0"/>
              <a:t>The smallest piece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2"/>
            <a:r>
              <a:rPr lang="en-US" sz="3200" dirty="0" smtClean="0"/>
              <a:t>Properties of the tag, e.g. size, color, etc… </a:t>
            </a: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pPr lvl="2"/>
            <a:r>
              <a:rPr lang="en-US" sz="3200" dirty="0" smtClean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c1.staticflickr.com/3/2482/3552916541_7ccbbde5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47800"/>
            <a:ext cx="4038600" cy="2695576"/>
          </a:xfrm>
          <a:prstGeom prst="roundRect">
            <a:avLst>
              <a:gd name="adj" fmla="val 704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 </a:t>
            </a:r>
            <a:r>
              <a:rPr lang="en-US" dirty="0" smtClean="0"/>
              <a:t>are the smallest piece in HTML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/>
              <a:t>Two kinds of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start of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end of an </a:t>
            </a:r>
            <a:r>
              <a:rPr lang="en-US" dirty="0" smtClean="0"/>
              <a:t>HTML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&lt;/</a:t>
            </a:r>
            <a:r>
              <a:rPr lang="en-US" dirty="0"/>
              <a:t>" </a:t>
            </a:r>
            <a:r>
              <a:rPr lang="en-US" dirty="0" smtClean="0"/>
              <a:t>and end </a:t>
            </a:r>
            <a:r>
              <a:rPr lang="en-US" dirty="0"/>
              <a:t>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942012" y="2795898"/>
            <a:ext cx="5197475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HTML5!&lt;/h1&gt;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6612" y="1889694"/>
            <a:ext cx="2397948" cy="701105"/>
          </a:xfrm>
          <a:prstGeom prst="wedgeRoundRectCallout">
            <a:avLst>
              <a:gd name="adj1" fmla="val -94056"/>
              <a:gd name="adj2" fmla="val 114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294143" y="5408815"/>
            <a:ext cx="2532893" cy="586814"/>
          </a:xfrm>
          <a:prstGeom prst="wedgeRoundRectCallout">
            <a:avLst>
              <a:gd name="adj1" fmla="val 60149"/>
              <a:gd name="adj2" fmla="val -272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94142" y="5408815"/>
            <a:ext cx="2532893" cy="564028"/>
          </a:xfrm>
          <a:prstGeom prst="wedgeRoundRectCallout">
            <a:avLst>
              <a:gd name="adj1" fmla="val -59123"/>
              <a:gd name="adj2" fmla="val -144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294143" y="5420208"/>
            <a:ext cx="2569405" cy="564028"/>
          </a:xfrm>
          <a:prstGeom prst="wedgeRoundRectCallout">
            <a:avLst>
              <a:gd name="adj1" fmla="val -37060"/>
              <a:gd name="adj2" fmla="val -216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456612" y="1889695"/>
            <a:ext cx="2397948" cy="701105"/>
          </a:xfrm>
          <a:prstGeom prst="wedgeRoundRectCallout">
            <a:avLst>
              <a:gd name="adj1" fmla="val -87186"/>
              <a:gd name="adj2" fmla="val 15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8456612" y="1879566"/>
            <a:ext cx="2397948" cy="701105"/>
          </a:xfrm>
          <a:prstGeom prst="wedgeRoundRectCallout">
            <a:avLst>
              <a:gd name="adj1" fmla="val -85052"/>
              <a:gd name="adj2" fmla="val 20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2654</Words>
  <Application>Microsoft Office PowerPoint</Application>
  <PresentationFormat>Custom</PresentationFormat>
  <Paragraphs>518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HTML 5 Overview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DOCTYPE and Body Element</vt:lpstr>
      <vt:lpstr>HTML Document Structure</vt:lpstr>
      <vt:lpstr>HTML Common Elements</vt:lpstr>
      <vt:lpstr>Text Formatting</vt:lpstr>
      <vt:lpstr>Some Simple Tags</vt:lpstr>
      <vt:lpstr>Hyperlinks</vt:lpstr>
      <vt:lpstr>Images</vt:lpstr>
      <vt:lpstr>Embedded Images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HTML Code Formatting</vt:lpstr>
      <vt:lpstr>HTML Tips and Practices</vt:lpstr>
      <vt:lpstr>Summary</vt:lpstr>
      <vt:lpstr>HTML 5 Overview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2014-09-19T11:46:01Z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