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3" r:id="rId22"/>
    <p:sldId id="414" r:id="rId23"/>
    <p:sldId id="415" r:id="rId24"/>
    <p:sldId id="416" r:id="rId25"/>
    <p:sldId id="418" r:id="rId26"/>
    <p:sldId id="349" r:id="rId27"/>
    <p:sldId id="351" r:id="rId28"/>
    <p:sldId id="352" r:id="rId29"/>
    <p:sldId id="419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5563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2108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425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965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318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8334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6208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9788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01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5747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9.png"/><Relationship Id="rId4" Type="http://schemas.openxmlformats.org/officeDocument/2006/relationships/image" Target="../media/image46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1999"/>
            <a:ext cx="7382341" cy="1171552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05000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Tables, Rows, Columns, Cells, Header, Footer, </a:t>
            </a:r>
            <a:r>
              <a:rPr lang="en-US" noProof="1" smtClean="0"/>
              <a:t>Colspan</a:t>
            </a:r>
            <a:r>
              <a:rPr lang="en-US" dirty="0" smtClean="0"/>
              <a:t>, </a:t>
            </a:r>
            <a:r>
              <a:rPr lang="en-US" noProof="1" smtClean="0"/>
              <a:t>Rowspan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http://i0.wp.com/www.ssiddique.info/wp-content/uploads/2013/06/editable-table.png?resize=530%2C20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5595366" y="3860590"/>
            <a:ext cx="5823987" cy="22971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mricons.com/store/png/15150_14570_128_application_siag_table_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164083"/>
            <a:ext cx="1727728" cy="17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61301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Table rows split into several semantic sections: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the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</a:t>
            </a:r>
          </a:p>
          <a:p>
            <a:pPr lvl="2">
              <a:defRPr/>
            </a:pPr>
            <a:r>
              <a:rPr lang="en-US" dirty="0" smtClean="0"/>
              <a:t>Contains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elements, instead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cells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collection of table rows holding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 data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denotes table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footer</a:t>
            </a:r>
          </a:p>
          <a:p>
            <a:pPr lvl="2">
              <a:defRPr/>
            </a:pPr>
            <a:r>
              <a:rPr lang="en-US" dirty="0" smtClean="0"/>
              <a:t>It may comes before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elements, but is displayed last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define columns</a:t>
            </a:r>
          </a:p>
          <a:p>
            <a:pPr lvl="2">
              <a:defRPr/>
            </a:pPr>
            <a:r>
              <a:rPr lang="en-US" dirty="0" smtClean="0"/>
              <a:t>Used to assign column widths</a:t>
            </a:r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8566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31632" y="2224124"/>
            <a:ext cx="2514600" cy="578882"/>
          </a:xfrm>
          <a:prstGeom prst="wedgeRoundRectCallout">
            <a:avLst>
              <a:gd name="adj1" fmla="val -85577"/>
              <a:gd name="adj2" fmla="val 30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table header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83024" y="3297127"/>
            <a:ext cx="2209800" cy="578882"/>
          </a:xfrm>
          <a:prstGeom prst="wedgeRoundRectCallout">
            <a:avLst>
              <a:gd name="adj1" fmla="val -105299"/>
              <a:gd name="adj2" fmla="val 325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4612" y="4353110"/>
            <a:ext cx="4572000" cy="578882"/>
          </a:xfrm>
          <a:prstGeom prst="wedgeRoundRectCallout">
            <a:avLst>
              <a:gd name="adj1" fmla="val -75048"/>
              <a:gd name="adj2" fmla="val 334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7412" y="2216480"/>
            <a:ext cx="3886200" cy="578882"/>
          </a:xfrm>
          <a:prstGeom prst="wedgeRoundRectCallout">
            <a:avLst>
              <a:gd name="adj1" fmla="val -71478"/>
              <a:gd name="adj2" fmla="val 64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&lt;th&gt;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 smtClean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noProof="1" smtClean="0">
                <a:solidFill>
                  <a:srgbClr val="FFFFFF"/>
                </a:solidFill>
              </a:rPr>
              <a:t> header column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89412" y="1173718"/>
            <a:ext cx="4191000" cy="578882"/>
          </a:xfrm>
          <a:prstGeom prst="wedgeRoundRectCallout">
            <a:avLst>
              <a:gd name="adj1" fmla="val -75575"/>
              <a:gd name="adj2" fmla="val 27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column width definitions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79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066801"/>
            <a:ext cx="105902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/>
              <a:t>Complete HTML </a:t>
            </a:r>
            <a:r>
              <a:rPr lang="en-US" sz="3800" dirty="0" smtClean="0"/>
              <a:t>Table: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09012" y="2971800"/>
            <a:ext cx="2652600" cy="2358392"/>
          </a:xfrm>
          <a:prstGeom prst="wedgeRoundRectCallout">
            <a:avLst>
              <a:gd name="adj1" fmla="val -68313"/>
              <a:gd name="adj2" fmla="val -11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Although the footer is before the data in the code, it is displayed last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4" y="1189141"/>
            <a:ext cx="3303905" cy="1554059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72030" y="945118"/>
            <a:ext cx="4598782" cy="578882"/>
          </a:xfrm>
          <a:prstGeom prst="wedgeRoundRectCallout">
            <a:avLst>
              <a:gd name="adj1" fmla="val -37808"/>
              <a:gd name="adj2" fmla="val 9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78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818201"/>
            <a:ext cx="7924800" cy="8206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6792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3268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265341"/>
            <a:ext cx="3303905" cy="1554059"/>
          </a:xfrm>
          <a:prstGeom prst="roundRect">
            <a:avLst>
              <a:gd name="adj" fmla="val 1724"/>
            </a:avLst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41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932000"/>
            <a:ext cx="7924800" cy="8206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1793079"/>
            <a:ext cx="10820400" cy="721521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04" y="2927746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44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/>
              <a:t>Table "cells"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200" dirty="0"/>
              <a:t>) can contain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200" dirty="0"/>
              <a:t> tables (tables within tables):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841378" y="1752600"/>
            <a:ext cx="10434634" cy="47463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292344"/>
            <a:ext cx="4010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8370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6980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963">
            <a:off x="7137412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6499">
            <a:off x="2045806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3623">
            <a:off x="2316553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t="6281" r="2269" b="4666"/>
          <a:stretch/>
        </p:blipFill>
        <p:spPr bwMode="auto">
          <a:xfrm rot="405695">
            <a:off x="7630421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8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389201"/>
            <a:ext cx="7924800" cy="8206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250280"/>
            <a:ext cx="7924800" cy="719034"/>
          </a:xfrm>
        </p:spPr>
        <p:txBody>
          <a:bodyPr/>
          <a:lstStyle/>
          <a:p>
            <a:r>
              <a:rPr lang="en-US" dirty="0" smtClean="0"/>
              <a:t>With Padding, Spacing</a:t>
            </a:r>
            <a:r>
              <a:rPr lang="bg-BG" dirty="0" smtClean="0"/>
              <a:t>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92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</a:t>
            </a:r>
            <a:r>
              <a:rPr lang="en-US" dirty="0"/>
              <a:t>two attributes </a:t>
            </a:r>
            <a:r>
              <a:rPr lang="en-US" dirty="0" smtClean="0"/>
              <a:t>related to space</a:t>
            </a: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865812" y="1905000"/>
            <a:ext cx="49530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around the cell content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293812" y="1905000"/>
            <a:ext cx="4114800" cy="44196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the empty space between cells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87575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69112" y="2836862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671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739777" y="1307098"/>
            <a:ext cx="10688636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5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28646" y="3429000"/>
            <a:ext cx="4713965" cy="578882"/>
          </a:xfrm>
          <a:prstGeom prst="wedgeRoundRectCallout">
            <a:avLst>
              <a:gd name="adj1" fmla="val -40435"/>
              <a:gd name="adj2" fmla="val 1080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Deprecated: use CSS instead!</a:t>
            </a:r>
            <a:endParaRPr lang="en-US" sz="2800" noProof="1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71" y="1151120"/>
            <a:ext cx="2745241" cy="19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 smtClean="0"/>
              <a:t>Data, Header and Footer Cells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2050" name="Picture 2" descr="http://www.learnnc.org/lp/library/images/tabl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1524000"/>
            <a:ext cx="2777056" cy="190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londonwebdesigner.co.uk/wp-content/uploads/2014/05/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56" y="4078560"/>
            <a:ext cx="2777056" cy="209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3812" y="4632567"/>
            <a:ext cx="9601200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5529366"/>
            <a:ext cx="8229600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36898"/>
            <a:ext cx="4419600" cy="32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6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3612" y="1371600"/>
            <a:ext cx="7756200" cy="820600"/>
          </a:xfrm>
        </p:spPr>
        <p:txBody>
          <a:bodyPr/>
          <a:lstStyle/>
          <a:p>
            <a:r>
              <a:rPr lang="en-US" dirty="0" smtClean="0"/>
              <a:t>Row and Column 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8412" y="2362200"/>
            <a:ext cx="7146600" cy="1421416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783616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7" y="1143000"/>
            <a:ext cx="2080782" cy="20807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87" y="41148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Cells have two attributes related </a:t>
            </a:r>
            <a:r>
              <a:rPr lang="en-US" dirty="0" smtClean="0"/>
              <a:t>to merging</a:t>
            </a: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348413" y="1905000"/>
            <a:ext cx="4495800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rows the cell occupies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81075" y="1905000"/>
            <a:ext cx="5142764" cy="4620002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endParaRPr lang="en-US" sz="3400" dirty="0"/>
          </a:p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dirty="0"/>
              <a:t>Defines how many columns the cell occupies</a:t>
            </a:r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1514475" y="3469433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3062793" y="3469433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1514475" y="4136960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3079751" y="2720975"/>
            <a:ext cx="2120899" cy="566593"/>
          </a:xfrm>
          <a:prstGeom prst="wedgeRoundRectCallout">
            <a:avLst>
              <a:gd name="adj1" fmla="val -40110"/>
              <a:gd name="adj2" fmla="val 103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608012" y="2720975"/>
            <a:ext cx="2182815" cy="580182"/>
          </a:xfrm>
          <a:prstGeom prst="wedgeRoundRectCallout">
            <a:avLst>
              <a:gd name="adj1" fmla="val 41519"/>
              <a:gd name="adj2" fmla="val 95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3495675" y="4781240"/>
            <a:ext cx="2319338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6305551" y="34290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7931657" y="3429001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7931657" y="41148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6052631" y="2720975"/>
            <a:ext cx="2200782" cy="566593"/>
          </a:xfrm>
          <a:prstGeom prst="wedgeRoundRectCallout">
            <a:avLst>
              <a:gd name="adj1" fmla="val -7432"/>
              <a:gd name="adj2" fmla="val 1243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8435125" y="2707545"/>
            <a:ext cx="2409088" cy="580023"/>
          </a:xfrm>
          <a:prstGeom prst="wedgeRoundRectCallout">
            <a:avLst>
              <a:gd name="adj1" fmla="val -41799"/>
              <a:gd name="adj2" fmla="val 90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8372475" y="4781240"/>
            <a:ext cx="242161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5788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Column and Row Span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1222377" y="1066800"/>
            <a:ext cx="9672636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</a:t>
            </a:r>
            <a:r>
              <a:rPr lang="en-US" sz="2300" b="1" noProof="1" smtClean="0">
                <a:solidFill>
                  <a:srgbClr val="F8E1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8E1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4140201" y="2327703"/>
            <a:ext cx="184731" cy="830997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67200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411032"/>
            <a:ext cx="5384796" cy="1568497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59008" y="4096209"/>
            <a:ext cx="3759204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877633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Defined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dirty="0"/>
              <a:t> tags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Semantic tags: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Columns: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Column / row span: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Styling tables: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Prefer CSS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Old tags: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124200"/>
            <a:ext cx="28194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3048000"/>
            <a:ext cx="4876800" cy="8206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9906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5291">
            <a:off x="1333309" y="2853584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6668452" y="4515213"/>
            <a:ext cx="3735374" cy="1553411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pic>
        <p:nvPicPr>
          <p:cNvPr id="3074" name="Picture 2" descr="http://sqlbak.com/blog/wp-content/uploads/2014/01/table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2133600" cy="2133600"/>
          </a:xfrm>
          <a:prstGeom prst="roundRect">
            <a:avLst>
              <a:gd name="adj" fmla="val 11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otablesolutions.com/wp-content/uploads/ADP-Icons-104-256x256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758826" y="1143000"/>
            <a:ext cx="1066958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="lesson1.ppt"&gt;Lesson 1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="lesson2.ppt"&gt;Lesson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="lesson2-demos.zip"&gt;Lesson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99" y="1447800"/>
            <a:ext cx="2128813" cy="2209800"/>
          </a:xfrm>
          <a:prstGeom prst="roundRect">
            <a:avLst>
              <a:gd name="adj" fmla="val 1667"/>
            </a:avLst>
          </a:prstGeom>
        </p:spPr>
      </p:pic>
    </p:spTree>
    <p:extLst>
      <p:ext uri="{BB962C8B-B14F-4D97-AF65-F5344CB8AC3E}">
        <p14:creationId xmlns:p14="http://schemas.microsoft.com/office/powerpoint/2010/main" val="25376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2989401"/>
            <a:ext cx="8229600" cy="820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850480"/>
            <a:ext cx="8229600" cy="719034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2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4255">
            <a:off x="3130205" y="1334603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863">
            <a:off x="1735951" y="4198231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844">
            <a:off x="7776014" y="4266744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671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0342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cells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Hold the table data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Header cells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Hold the column </a:t>
            </a:r>
            <a:r>
              <a:rPr lang="en-US" dirty="0"/>
              <a:t>names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emantically</a:t>
            </a:r>
            <a:r>
              <a:rPr lang="en-US" dirty="0" smtClean="0"/>
              <a:t> separate data and headers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826" y="4953000"/>
            <a:ext cx="10669586" cy="1361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Mariela Anderson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 &lt;td&gt;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Good 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Georgi Georgiev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 &lt;td&gt;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Exellent (6)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bg-BG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click.apache.org/docs/user-guide/htmlsingle/images/introduction/simple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7" y="1788905"/>
            <a:ext cx="4391025" cy="204787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1676400"/>
            <a:ext cx="7924800" cy="8206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2584634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56612" y="3895773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895773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1" y="3731298"/>
            <a:ext cx="3048002" cy="2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0374" y="1640788"/>
            <a:ext cx="8289637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0374" y="2633766"/>
            <a:ext cx="8289637" cy="719034"/>
          </a:xfrm>
        </p:spPr>
        <p:txBody>
          <a:bodyPr/>
          <a:lstStyle/>
          <a:p>
            <a:r>
              <a:rPr lang="en-US" dirty="0" smtClean="0"/>
              <a:t>With Header, Footer 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073" y="4038600"/>
            <a:ext cx="2174798" cy="2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1" y="1410990"/>
            <a:ext cx="2584896" cy="224661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84" y="4114800"/>
            <a:ext cx="7419016" cy="2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1587</Words>
  <Application>Microsoft Office PowerPoint</Application>
  <PresentationFormat>Custom</PresentationFormat>
  <Paragraphs>307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Tables</vt:lpstr>
      <vt:lpstr>Table of 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Cell Padding</vt:lpstr>
      <vt:lpstr>Row and Column Spans</vt:lpstr>
      <vt:lpstr>Column and Row Span</vt:lpstr>
      <vt:lpstr>Column and Row Span – Example</vt:lpstr>
      <vt:lpstr>Row and  Column Spans</vt:lpstr>
      <vt:lpstr>Summary</vt:lpstr>
      <vt:lpstr>HTML Tables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subject>Software Development Course</dc:subject>
  <dc:creator/>
  <cp:keywords>HTML, Web, Tables, Rows, Columns, Cells, Header, Footer, Colspan, Rowspan,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2014-09-19T11:52:17Z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