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1"/>
  </p:notesMasterIdLst>
  <p:handoutMasterIdLst>
    <p:handoutMasterId r:id="rId72"/>
  </p:handoutMasterIdLst>
  <p:sldIdLst>
    <p:sldId id="274" r:id="rId3"/>
    <p:sldId id="431" r:id="rId4"/>
    <p:sldId id="434" r:id="rId5"/>
    <p:sldId id="435" r:id="rId6"/>
    <p:sldId id="436" r:id="rId7"/>
    <p:sldId id="437" r:id="rId8"/>
    <p:sldId id="438" r:id="rId9"/>
    <p:sldId id="443" r:id="rId10"/>
    <p:sldId id="440" r:id="rId11"/>
    <p:sldId id="441" r:id="rId12"/>
    <p:sldId id="442" r:id="rId13"/>
    <p:sldId id="439" r:id="rId14"/>
    <p:sldId id="444" r:id="rId15"/>
    <p:sldId id="445" r:id="rId16"/>
    <p:sldId id="446" r:id="rId17"/>
    <p:sldId id="447" r:id="rId18"/>
    <p:sldId id="448" r:id="rId19"/>
    <p:sldId id="496" r:id="rId20"/>
    <p:sldId id="495" r:id="rId21"/>
    <p:sldId id="497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8" r:id="rId61"/>
    <p:sldId id="499" r:id="rId62"/>
    <p:sldId id="500" r:id="rId63"/>
    <p:sldId id="493" r:id="rId64"/>
    <p:sldId id="494" r:id="rId65"/>
    <p:sldId id="432" r:id="rId66"/>
    <p:sldId id="351" r:id="rId67"/>
    <p:sldId id="352" r:id="rId68"/>
    <p:sldId id="501" r:id="rId69"/>
    <p:sldId id="393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27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06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ebplatform.org/wiki/css" TargetMode="External"/><Relationship Id="rId2" Type="http://schemas.openxmlformats.org/officeDocument/2006/relationships/hyperlink" Target="http://css-tric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3/" TargetMode="External"/><Relationship Id="rId4" Type="http://schemas.openxmlformats.org/officeDocument/2006/relationships/hyperlink" Target="https://developer.mozilla.org/en-US/docs/CS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5.png"/><Relationship Id="rId4" Type="http://schemas.openxmlformats.org/officeDocument/2006/relationships/image" Target="../media/image5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Introduction </a:t>
            </a:r>
            <a:r>
              <a:rPr lang="en-US" sz="3400" dirty="0"/>
              <a:t>to Cascading Style </a:t>
            </a:r>
            <a:r>
              <a:rPr lang="en-US" sz="3400" dirty="0" smtClean="0"/>
              <a:t>Sheets</a:t>
            </a:r>
          </a:p>
          <a:p>
            <a:r>
              <a:rPr lang="en-US" sz="3400" dirty="0" smtClean="0"/>
              <a:t>Styling HTML with CSS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files.softicons.com/download/system-icons/adobe-cs4-files-folders-icons-by-deleket/png/256/File%20Adobe%20Dreamweaver%20CSS-0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/>
          <a:stretch/>
        </p:blipFill>
        <p:spPr bwMode="auto">
          <a:xfrm>
            <a:off x="9316278" y="3733800"/>
            <a:ext cx="2103076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5612" y="3813024"/>
            <a:ext cx="5181600" cy="2144115"/>
          </a:xfrm>
          <a:prstGeom prst="roundRect">
            <a:avLst>
              <a:gd name="adj" fmla="val 1833"/>
            </a:avLst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26" t="-1452" r="-3826" b="-1452"/>
          <a:stretch/>
        </p:blipFill>
        <p:spPr bwMode="auto">
          <a:xfrm>
            <a:off x="3332315" y="1151121"/>
            <a:ext cx="5193006" cy="5232036"/>
          </a:xfrm>
          <a:prstGeom prst="roundRect">
            <a:avLst>
              <a:gd name="adj" fmla="val 3641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539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list-style</a:t>
            </a:r>
            <a:r>
              <a:rPr lang="en-US" sz="2800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800" dirty="0"/>
              <a:t>, </a:t>
            </a:r>
            <a:r>
              <a:rPr lang="en-US" sz="2800" dirty="0" smtClean="0"/>
              <a:t>etc.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CSS, HTML and Media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043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478652"/>
            <a:ext cx="9448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0012" y="2362200"/>
            <a:ext cx="9448800" cy="721521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864" y="3505200"/>
            <a:ext cx="5272548" cy="2514600"/>
          </a:xfrm>
          <a:prstGeom prst="roundRect">
            <a:avLst>
              <a:gd name="adj" fmla="val 97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9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262" y="5128592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840705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(element selector):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 ID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noProof="1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name </a:t>
            </a:r>
            <a:r>
              <a:rPr lang="en-US" dirty="0" smtClean="0"/>
              <a:t>(only for HTML): </a:t>
            </a:r>
            <a:br>
              <a:rPr lang="en-US" dirty="0" smtClean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33438" y="1905000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Verdana, sans-serif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margin: 0; color: #EEE;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833438" y="3687995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 { margin: 0 auto;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833438" y="5512904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 font-weight: bold; color: yellow;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Match relative to element </a:t>
            </a:r>
            <a:r>
              <a:rPr lang="en-US" sz="3200" dirty="0" smtClean="0"/>
              <a:t>placement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Matches direct and indirect child </a:t>
            </a:r>
            <a:r>
              <a:rPr lang="en-US" sz="3000" dirty="0" smtClean="0"/>
              <a:t>elements: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/>
              <a:t>This </a:t>
            </a:r>
            <a:r>
              <a:rPr lang="en-US" sz="3000" dirty="0" smtClean="0"/>
              <a:t>matches </a:t>
            </a:r>
            <a:r>
              <a:rPr lang="en-US" sz="3000" dirty="0"/>
              <a:t>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class="item"&gt;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– universal </a:t>
            </a:r>
            <a:r>
              <a:rPr lang="en-US" sz="3200" dirty="0" smtClean="0"/>
              <a:t>(wildcard) selector </a:t>
            </a:r>
            <a:r>
              <a:rPr lang="en-US" sz="3200" dirty="0"/>
              <a:t>(avoid or use with care</a:t>
            </a:r>
            <a:r>
              <a:rPr lang="en-US" sz="3200" dirty="0" smtClean="0"/>
              <a:t>!)</a:t>
            </a: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This matches </a:t>
            </a:r>
            <a:r>
              <a:rPr lang="en-US" sz="3000" dirty="0"/>
              <a:t>all descendants of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Matching all elements in the page:</a:t>
            </a:r>
            <a:endParaRPr lang="en-US" sz="3000" dirty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33438" y="22860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p.item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text-decoration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underline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833438" y="4872335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6033052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background: #E5E5E5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dirty="0"/>
              <a:t> selector – used to match “next sibling</a:t>
            </a:r>
            <a:r>
              <a:rPr lang="en-US" sz="3200" dirty="0" smtClean="0"/>
              <a:t>”: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siblings with class name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link</a:t>
            </a:r>
            <a:r>
              <a:rPr lang="en-US" sz="3000" dirty="0"/>
              <a:t> </a:t>
            </a:r>
            <a:r>
              <a:rPr lang="en-US" sz="3000" dirty="0" smtClean="0"/>
              <a:t>after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</a:t>
            </a:r>
            <a:endParaRPr lang="bg-BG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 smtClean="0"/>
              <a:t> </a:t>
            </a:r>
            <a:r>
              <a:rPr lang="en-US" sz="3200" dirty="0"/>
              <a:t>selector – matches direct child </a:t>
            </a:r>
            <a:r>
              <a:rPr lang="en-US" sz="3200" dirty="0" smtClean="0"/>
              <a:t>nodes: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elements with class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3000" dirty="0"/>
              <a:t>, direct children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(no space!)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Matches elements with both (all) classes applied at the same time</a:t>
            </a: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11212" y="35814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8px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1212" y="60198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1212" y="1726096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selects elements based on attributes</a:t>
            </a: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which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title</a:t>
            </a:r>
            <a:r>
              <a:rPr lang="en-US" dirty="0"/>
              <a:t> </a:t>
            </a:r>
            <a:r>
              <a:rPr lang="en-US" dirty="0" smtClean="0"/>
              <a:t>attribute:</a:t>
            </a:r>
          </a:p>
          <a:p>
            <a:pPr lvl="1"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type='text'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bg-BG" dirty="0" smtClean="0"/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contains the 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logo</a:t>
            </a:r>
            <a:r>
              <a:rPr lang="en-US" dirty="0" smtClean="0"/>
              <a:t>":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2590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black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1412" y="38862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='text']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Consolas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725" y="5867400"/>
            <a:ext cx="98553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1412" y="4567535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reg-form input[type='text'] {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#EEE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012" y="1326400"/>
            <a:ext cx="2264854" cy="2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5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Selectors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combined</a:t>
            </a:r>
            <a:r>
              <a:rPr lang="en-US" dirty="0"/>
              <a:t> with </a:t>
            </a:r>
            <a:r>
              <a:rPr lang="en-US" dirty="0" smtClean="0"/>
              <a:t>commas: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This matches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tags, elements with </a:t>
            </a:r>
            <a:r>
              <a:rPr lang="en-US" dirty="0" smtClean="0"/>
              <a:t>class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/>
              <a:t>", </a:t>
            </a:r>
            <a:r>
              <a:rPr lang="en-US" dirty="0"/>
              <a:t>and the element with </a:t>
            </a:r>
            <a:r>
              <a:rPr lang="en-US" dirty="0" smtClean="0"/>
              <a:t>id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top-link</a:t>
            </a:r>
            <a:r>
              <a:rPr lang="en-US" dirty="0"/>
              <a:t>"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Resetting the browsers default margins and paddings: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CSS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3438" y="18288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6612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What is CSS?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Basic Selectors and Rules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by element Name, Id or Class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Importing CSS into </a:t>
            </a:r>
            <a:r>
              <a:rPr lang="en-US" dirty="0" smtClean="0"/>
              <a:t>HTML</a:t>
            </a:r>
            <a:endParaRPr lang="en-US" dirty="0"/>
          </a:p>
          <a:p>
            <a:pPr marL="715963" lvl="1" indent="-412750">
              <a:lnSpc>
                <a:spcPct val="100000"/>
              </a:lnSpc>
            </a:pPr>
            <a:r>
              <a:rPr lang="en-US" dirty="0" smtClean="0"/>
              <a:t>Inline</a:t>
            </a:r>
            <a:r>
              <a:rPr lang="en-US" dirty="0"/>
              <a:t>, Embedded and External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Nested Selectors, Attribute Selectors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Pseudo </a:t>
            </a:r>
            <a:r>
              <a:rPr lang="en-US" dirty="0"/>
              <a:t>Selectors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Values: Types, Ranges, Units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Default Browser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Rules Precedence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443830">
            <a:off x="7442333" y="2339142"/>
            <a:ext cx="204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margin: 2px;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353511">
            <a:off x="7425231" y="4704689"/>
            <a:ext cx="256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92D050"/>
                </a:solidFill>
              </a:rPr>
              <a:t>position: absolute;</a:t>
            </a:r>
          </a:p>
        </p:txBody>
      </p:sp>
      <p:sp>
        <p:nvSpPr>
          <p:cNvPr id="11" name="TextBox 10"/>
          <p:cNvSpPr txBox="1"/>
          <p:nvPr/>
        </p:nvSpPr>
        <p:spPr>
          <a:xfrm rot="787929">
            <a:off x="8663090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419038" y="5842912"/>
            <a:ext cx="234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50"/>
                </a:solidFill>
              </a:rPr>
              <a:t>display: inline;</a:t>
            </a:r>
          </a:p>
        </p:txBody>
      </p:sp>
      <p:sp>
        <p:nvSpPr>
          <p:cNvPr id="14" name="TextBox 13"/>
          <p:cNvSpPr txBox="1"/>
          <p:nvPr/>
        </p:nvSpPr>
        <p:spPr>
          <a:xfrm rot="630690">
            <a:off x="9474163" y="2334820"/>
            <a:ext cx="22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width: 150px;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937295">
            <a:off x="8695947" y="1574168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282724" y="141181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body { … }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871972" y="3586372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border: 0;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679919">
            <a:off x="7262137" y="3941955"/>
            <a:ext cx="349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1">
                    <a:lumMod val="75000"/>
                  </a:schemeClr>
                </a:solidFill>
              </a:rPr>
              <a:t>background: #4ae871;</a:t>
            </a:r>
          </a:p>
        </p:txBody>
      </p:sp>
      <p:sp>
        <p:nvSpPr>
          <p:cNvPr id="20" name="TextBox 19"/>
          <p:cNvSpPr txBox="1"/>
          <p:nvPr/>
        </p:nvSpPr>
        <p:spPr>
          <a:xfrm rot="161718">
            <a:off x="7225465" y="3053995"/>
            <a:ext cx="35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border: 1px solid blue;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10191400" y="4890361"/>
            <a:ext cx="115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left: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en-US" dirty="0"/>
              <a:t>We can combine selectors to achieve more </a:t>
            </a:r>
            <a:r>
              <a:rPr lang="en-US" dirty="0" smtClean="0"/>
              <a:t>specific rules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Don't put spaces between combined selectors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space B</a:t>
            </a:r>
            <a:r>
              <a:rPr lang="en-US" dirty="0" smtClean="0"/>
              <a:t>" means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dirty="0" smtClean="0"/>
              <a:t> descendant of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AB</a:t>
            </a:r>
            <a:r>
              <a:rPr lang="en-US" dirty="0" smtClean="0"/>
              <a:t> means 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and B</a:t>
            </a:r>
            <a:r>
              <a:rPr lang="en-US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6612" y="1850408"/>
            <a:ext cx="10594974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id="header" class="intro"&gt;HTML and CSS&lt;/h1&gt;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h1#header.intro:hover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underline;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#C00;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1412" y="2383808"/>
            <a:ext cx="762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70112" y="2347583"/>
            <a:ext cx="647700" cy="9285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812" y="2383808"/>
            <a:ext cx="6858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326" y="3398434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9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412" y="1593803"/>
            <a:ext cx="6553200" cy="1568497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412" y="3476625"/>
            <a:ext cx="6553200" cy="638176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1544613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6290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1012" y="4419600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1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put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/>
              <a:t> in a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dirty="0" smtClean="0"/>
              <a:t> element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Usually a file with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Linked via </a:t>
            </a:r>
            <a:r>
              <a:rPr lang="en-US" sz="2500" b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rel="stylesheet" href</a:t>
            </a:r>
            <a:r>
              <a:rPr lang="en-US" sz="25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="…"&gt;</a:t>
            </a:r>
            <a:endParaRPr lang="en-US" b="1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Via the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8291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24</a:t>
            </a:fld>
            <a:endParaRPr lang="en-US" b="1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files are cached)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970212" y="37338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</a:t>
              </a:r>
              <a:r>
                <a:rPr lang="en-US" sz="20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an </a:t>
              </a: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 CSS file</a:t>
              </a: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5373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6464" y="1068680"/>
            <a:ext cx="1044574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Separate multiple styles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  <a:b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 some more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022311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6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tag is placed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text/plain</a:t>
            </a:r>
            <a:r>
              <a:rPr lang="en-US" dirty="0" smtClean="0"/>
              <a:t>,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1068388" y="1905000"/>
            <a:ext cx="997902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87796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1065212" y="1447800"/>
            <a:ext cx="9904412" cy="46942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19467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632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1934" y="1683038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10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5212" y="1600200"/>
            <a:ext cx="10058400" cy="8206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2485808"/>
            <a:ext cx="10058400" cy="714592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5121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656" y="3705325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698" y="37093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linking</a:t>
            </a:r>
          </a:p>
          <a:p>
            <a:pPr lvl="1">
              <a:defRPr/>
            </a:pPr>
            <a:r>
              <a:rPr lang="en-US" sz="3000" dirty="0"/>
              <a:t>Separate pages can all use a shared style sheet</a:t>
            </a:r>
          </a:p>
          <a:p>
            <a:pPr lvl="1">
              <a:defRPr/>
            </a:pPr>
            <a:r>
              <a:rPr lang="en-US" sz="3000" dirty="0" smtClean="0"/>
              <a:t>Modify </a:t>
            </a:r>
            <a:r>
              <a:rPr lang="en-US" sz="3000" dirty="0"/>
              <a:t>a single file to change the styles across your entire </a:t>
            </a:r>
            <a:r>
              <a:rPr lang="en-US" sz="3000" dirty="0" smtClean="0"/>
              <a:t>Web site</a:t>
            </a:r>
          </a:p>
          <a:p>
            <a:pPr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rel="stylesheet"&gt;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3000" dirty="0" smtClean="0"/>
              <a:t>Specifies a relationship between documents (HTML and CSS)</a:t>
            </a:r>
          </a:p>
          <a:p>
            <a:pPr lvl="1">
              <a:buFontTx/>
              <a:buNone/>
              <a:defRPr/>
            </a:pPr>
            <a:endParaRPr lang="en-US" sz="3000" dirty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elements should be in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1062038" y="4591243"/>
            <a:ext cx="10137774" cy="514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text/css" 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41308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Insert a CSS file into another CSS file:</a:t>
            </a:r>
          </a:p>
          <a:p>
            <a:pPr lvl="1">
              <a:lnSpc>
                <a:spcPct val="120000"/>
              </a:lnSpc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8" y="3581400"/>
            <a:ext cx="99853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6635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823912" y="1371600"/>
            <a:ext cx="105283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210320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762000" y="1428751"/>
            <a:ext cx="106664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15843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841378" y="1143001"/>
            <a:ext cx="10510834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4257" y="1862925"/>
            <a:ext cx="4389064" cy="406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5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72695"/>
            <a:ext cx="7924800" cy="8206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2169495"/>
            <a:ext cx="9448800" cy="7215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212" y="3236295"/>
            <a:ext cx="4706257" cy="2859705"/>
          </a:xfrm>
          <a:prstGeom prst="roundRect">
            <a:avLst>
              <a:gd name="adj" fmla="val 58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68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:active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:after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text-transform: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"»"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title:after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"«"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60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600200"/>
            <a:ext cx="7924800" cy="8206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612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4" y="328101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Philosophy</a:t>
            </a:r>
            <a:endParaRPr lang="en-US" dirty="0" smtClean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3275012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3351212" y="3581401"/>
            <a:ext cx="1676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7008812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7161212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7161212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7161212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7078662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7085013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7085013" y="4248151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893288" y="2127250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52104" y="2127250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3732212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799012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4875212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3732212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4951412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5027612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60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http://www.w3.org/TR/css3-selectors/#structural-pseudos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212" y="6477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UI </a:t>
            </a:r>
            <a:r>
              <a:rPr lang="en-US" dirty="0" smtClean="0"/>
              <a:t>Element States 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613" y="147696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2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945479"/>
            <a:ext cx="7924800" cy="719034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230687" y="3949241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8219096" y="4034032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991492" y="4257240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4007102" y="3054960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839879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638" y="4724400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6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6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638" y="5588913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</a:t>
            </a:r>
            <a:r>
              <a:rPr lang="en-US" sz="26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241,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setting a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, …) </a:t>
            </a:r>
            <a:r>
              <a:rPr lang="en-US" dirty="0" smtClean="0"/>
              <a:t>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/>
              <a:t>s,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en-US" noProof="1" smtClean="0"/>
              <a:t>s</a:t>
            </a:r>
            <a:r>
              <a:rPr lang="en-US" dirty="0" smtClean="0"/>
              <a:t>, 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1.4em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1.2rem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 / current 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0;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2"/>
          <a:stretch/>
        </p:blipFill>
        <p:spPr>
          <a:xfrm>
            <a:off x="6323012" y="4602646"/>
            <a:ext cx="2752725" cy="1390650"/>
          </a:xfrm>
          <a:prstGeom prst="roundRect">
            <a:avLst>
              <a:gd name="adj" fmla="val 9043"/>
            </a:avLst>
          </a:prstGeom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149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28944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96" y="3228000"/>
            <a:ext cx="9266916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46812" y="2199518"/>
            <a:ext cx="3262314" cy="1055608"/>
          </a:xfrm>
          <a:prstGeom prst="wedgeRoundRectCallout">
            <a:avLst>
              <a:gd name="adj1" fmla="val -46940"/>
              <a:gd name="adj2" fmla="val 107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opacity values are 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sz="2800" noProof="1">
                <a:solidFill>
                  <a:srgbClr val="FFFFFF"/>
                </a:solidFill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75697" y="5767872"/>
            <a:ext cx="9266916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89%, 0.1);</a:t>
            </a:r>
          </a:p>
        </p:txBody>
      </p:sp>
    </p:spTree>
    <p:extLst>
      <p:ext uri="{BB962C8B-B14F-4D97-AF65-F5344CB8AC3E}">
        <p14:creationId xmlns:p14="http://schemas.microsoft.com/office/powerpoint/2010/main" val="22702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values are in hex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/>
              <a:t>– decimal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849" y="2133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292" y="5425524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31352" y="5181601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 (7, 242, 179)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8233223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</a:t>
            </a:r>
            <a:br>
              <a:rPr lang="en-US" dirty="0" smtClean="0"/>
            </a:br>
            <a:r>
              <a:rPr lang="en-US" dirty="0" smtClean="0"/>
              <a:t>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rgba(&lt;red&gt;,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 &lt;blue&gt;,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&lt;alpha&gt;)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</a:t>
            </a:r>
            <a:r>
              <a:rPr lang="en-US" dirty="0" smtClean="0"/>
              <a:t>in range 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rgba(255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0, 0, 0.5)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888" y="1975734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5562600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5030943" y="56048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dark (</a:t>
            </a:r>
            <a:r>
              <a:rPr lang="en-US" dirty="0" smtClean="0"/>
              <a:t>black)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light (white</a:t>
            </a:r>
            <a:r>
              <a:rPr lang="en-US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912" y="40386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hsla(0, 100%, 50%, 0.5)</a:t>
            </a:r>
          </a:p>
          <a:p>
            <a:pPr lvl="1"/>
            <a:r>
              <a:rPr lang="en-US" dirty="0"/>
              <a:t>Result: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3726773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4412" y="5105400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36801"/>
            <a:ext cx="7924800" cy="8206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070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62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61012" y="1687962"/>
            <a:ext cx="5943600" cy="2316394"/>
          </a:xfrm>
        </p:spPr>
        <p:txBody>
          <a:bodyPr/>
          <a:lstStyle/>
          <a:p>
            <a:r>
              <a:rPr lang="en-US" dirty="0" smtClean="0"/>
              <a:t>Default Browser Styles and Precedence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89612" y="4349635"/>
            <a:ext cx="5486400" cy="1365365"/>
          </a:xfrm>
        </p:spPr>
        <p:txBody>
          <a:bodyPr/>
          <a:lstStyle/>
          <a:p>
            <a:r>
              <a:rPr lang="en-US" dirty="0" smtClean="0"/>
              <a:t>Default Styles and Style Precedence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412" y="2438400"/>
            <a:ext cx="4267200" cy="2719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39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 </a:t>
            </a:r>
            <a:r>
              <a:rPr lang="en-US" dirty="0" smtClean="0"/>
              <a:t>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2038" y="5105400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6325" y="5817513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351789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(defined by the user-agent, least priority)</a:t>
            </a:r>
          </a:p>
          <a:p>
            <a:pPr lvl="1">
              <a:defRPr/>
            </a:pPr>
            <a:r>
              <a:rPr lang="en-US" dirty="0" smtClean="0"/>
              <a:t>Normal user styles (defined in the browser's user settings)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 (defined with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862935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</p:spTree>
    <p:extLst>
      <p:ext uri="{BB962C8B-B14F-4D97-AF65-F5344CB8AC3E}">
        <p14:creationId xmlns:p14="http://schemas.microsoft.com/office/powerpoint/2010/main" val="363644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style definitions are resolved by priority</a:t>
            </a:r>
          </a:p>
          <a:p>
            <a:r>
              <a:rPr lang="en-US" dirty="0" smtClean="0"/>
              <a:t>Priorities of the style definitions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rel="stylesheel" href="…"&gt;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Styles in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&gt;&lt;style&gt;…&lt;/style&gt;&lt;/head&gt;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Inline </a:t>
            </a:r>
            <a:r>
              <a:rPr lang="en-US" dirty="0"/>
              <a:t>style </a:t>
            </a: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style="…"&gt;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Style Definitions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334000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{color:red !important}</a:t>
            </a:r>
          </a:p>
        </p:txBody>
      </p:sp>
    </p:spTree>
    <p:extLst>
      <p:ext uri="{BB962C8B-B14F-4D97-AF65-F5344CB8AC3E}">
        <p14:creationId xmlns:p14="http://schemas.microsoft.com/office/powerpoint/2010/main" val="10196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24959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326927"/>
            <a:ext cx="8938472" cy="692873"/>
          </a:xfrm>
        </p:spPr>
        <p:txBody>
          <a:bodyPr/>
          <a:lstStyle/>
          <a:p>
            <a:r>
              <a:rPr lang="en-US" dirty="0"/>
              <a:t>Styling with Cascading </a:t>
            </a:r>
            <a:r>
              <a:rPr lang="en-US" noProof="1" smtClean="0"/>
              <a:t>Stylesheets</a:t>
            </a:r>
            <a:endParaRPr lang="en-US" noProof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67" y="2001066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012" y="2001066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5163883" y="1433192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priorities depend 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Priority (Specificity)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inline styles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id selectors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class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element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</a:t>
            </a:r>
            <a:r>
              <a:rPr lang="en-US" dirty="0" smtClean="0"/>
              <a:t>) – Example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0, 0, 0, 1</a:t>
            </a:r>
            <a:endParaRPr lang="en-US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345678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0, 0, 1</a:t>
            </a:r>
            <a:r>
              <a:rPr lang="en-US" sz="2800" smtClean="0"/>
              <a:t>, 0</a:t>
            </a:r>
            <a:endParaRPr 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style="color: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blue"&gt;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0, 1, 1, 1</a:t>
            </a:r>
            <a:endParaRPr lang="en-US" sz="28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</a:t>
            </a:r>
            <a:r>
              <a:rPr lang="en-US" sz="2800" dirty="0" smtClean="0"/>
              <a:t>1, 2, </a:t>
            </a:r>
            <a:r>
              <a:rPr lang="en-US" sz="2800" dirty="0"/>
              <a:t>1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!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65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2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853176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CSS Selectors Precedence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2252807" y="942670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9687" y="4097079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3655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CSS Tricks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http://css-tricks.com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http://www.w3schools.com/css3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/>
              <a:t>CSS </a:t>
            </a:r>
            <a:r>
              <a:rPr lang="en-US" sz="3600" noProof="1"/>
              <a:t>stylesheets</a:t>
            </a:r>
            <a:r>
              <a:rPr lang="en-US" sz="3600" dirty="0"/>
              <a:t> are sequences of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rules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Each rule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r>
              <a:rPr lang="en-US" dirty="0" smtClean="0"/>
              <a:t> and holds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noProof="1"/>
              <a:t>stylesheets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internal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External CSS files are recommended in most cases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selectors work by tag, by id, by class, etc.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Nested selectors and pseudo-selectors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values use different formats and metrics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Pixels, inches, points, RGB colors, HSL colors,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8100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CSS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8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Cascading Style Sheets </a:t>
            </a:r>
            <a:r>
              <a:rPr lang="en-US" sz="3200" dirty="0"/>
              <a:t>(CSS)</a:t>
            </a:r>
          </a:p>
          <a:p>
            <a:pPr lvl="1">
              <a:defRPr/>
            </a:pPr>
            <a:r>
              <a:rPr lang="en-US" sz="3000" dirty="0"/>
              <a:t>Used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3000" dirty="0"/>
              <a:t> the presentation of documents</a:t>
            </a:r>
          </a:p>
          <a:p>
            <a:pPr lvl="1">
              <a:defRPr/>
            </a:pPr>
            <a:r>
              <a:rPr lang="en-US" sz="3000" dirty="0"/>
              <a:t>Define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3000" dirty="0"/>
              <a:t>, etc.</a:t>
            </a:r>
          </a:p>
          <a:p>
            <a:pPr lvl="1">
              <a:defRPr/>
            </a:pPr>
            <a:r>
              <a:rPr lang="en-US" sz="3000" dirty="0"/>
              <a:t>Improve content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3000" dirty="0"/>
              <a:t>Improve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200" dirty="0"/>
              <a:t>Designed to separate presentation from content</a:t>
            </a:r>
          </a:p>
          <a:p>
            <a:pPr>
              <a:defRPr/>
            </a:pPr>
            <a:r>
              <a:rPr lang="en-US" sz="3200" dirty="0"/>
              <a:t>Due to CSS, all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200" dirty="0"/>
              <a:t> tags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200" dirty="0"/>
              <a:t>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200" dirty="0"/>
              <a:t>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&lt;font&gt;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&lt;center&gt;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en-US" sz="3200" dirty="0" smtClean="0"/>
              <a:t>, etc</a:t>
            </a:r>
            <a:r>
              <a:rPr lang="en-US" sz="3200" dirty="0"/>
              <a:t>.</a:t>
            </a: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391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CSS </a:t>
            </a:r>
            <a:r>
              <a:rPr lang="en-US" sz="3200" noProof="1" smtClean="0"/>
              <a:t>Stylesheets</a:t>
            </a:r>
            <a:r>
              <a:rPr lang="en-US" sz="3200" dirty="0" smtClean="0"/>
              <a:t> </a:t>
            </a:r>
            <a:r>
              <a:rPr lang="en-US" sz="3200" dirty="0"/>
              <a:t>consist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selectors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spcBef>
                <a:spcPts val="1200"/>
              </a:spcBef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200" dirty="0"/>
              <a:t> are separated by commas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200" dirty="0"/>
              <a:t> are separated by semicolons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200" dirty="0"/>
              <a:t> are separated by colons</a:t>
            </a:r>
            <a:endParaRPr lang="bg-BG" sz="3200" dirty="0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Style Sheets Syntax</a:t>
            </a:r>
            <a:endParaRPr lang="bg-BG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2412" y="5862935"/>
            <a:ext cx="10944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nav h2, h3.big, #title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green; font-weight: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7874" y="2057400"/>
            <a:ext cx="5549900" cy="1447800"/>
          </a:xfrm>
          <a:prstGeom prst="roundRect">
            <a:avLst>
              <a:gd name="adj" fmla="val 2455"/>
            </a:avLst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34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044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3268</Words>
  <Application>Microsoft Office PowerPoint</Application>
  <PresentationFormat>Custom</PresentationFormat>
  <Paragraphs>614</Paragraphs>
  <Slides>68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Overview </vt:lpstr>
      <vt:lpstr>Table of Contents</vt:lpstr>
      <vt:lpstr>Cascading Style Sheets</vt:lpstr>
      <vt:lpstr>CSS: Philosophy</vt:lpstr>
      <vt:lpstr>The Resulting Page</vt:lpstr>
      <vt:lpstr>CSS Intro</vt:lpstr>
      <vt:lpstr>CSS Introduction</vt:lpstr>
      <vt:lpstr>CSS Style Sheets Syntax</vt:lpstr>
      <vt:lpstr>Why “Cascading”?</vt:lpstr>
      <vt:lpstr>Why "Cascading"? (2)</vt:lpstr>
      <vt:lpstr>Style Inheritance</vt:lpstr>
      <vt:lpstr>CSS, HTML and Media</vt:lpstr>
      <vt:lpstr>CSS Selectors</vt:lpstr>
      <vt:lpstr>CSS Selectors</vt:lpstr>
      <vt:lpstr>Primary Selectors</vt:lpstr>
      <vt:lpstr>Nested Selectors</vt:lpstr>
      <vt:lpstr>Nested Selectors (2)</vt:lpstr>
      <vt:lpstr>Attribute Selectors</vt:lpstr>
      <vt:lpstr>Combined CSS Selectors</vt:lpstr>
      <vt:lpstr>Combining Multiple Selectors</vt:lpstr>
      <vt:lpstr>CSS Selectors</vt:lpstr>
      <vt:lpstr>Importing CSS  Into HTML</vt:lpstr>
      <vt:lpstr>Importing CSS Into HTML</vt:lpstr>
      <vt:lpstr>Linking HTML and CSS (2)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 and Precedence</vt:lpstr>
      <vt:lpstr>Default Browser Styles</vt:lpstr>
      <vt:lpstr>CSS Cascade (Precedence)</vt:lpstr>
      <vt:lpstr>Order of Style Definitions</vt:lpstr>
      <vt:lpstr>Selector Priority (Specificity)</vt:lpstr>
      <vt:lpstr>Selector Priority (Specificity) – Example</vt:lpstr>
      <vt:lpstr>CSS Selectors Precedence </vt:lpstr>
      <vt:lpstr>CSS References</vt:lpstr>
      <vt:lpstr>Summary</vt:lpstr>
      <vt:lpstr>CSS Overview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Overview</dc:title>
  <dc:subject>Software Development Course</dc:subject>
  <dc:creator/>
  <cp:keywords>CSS, Web, SoftUni, Software University, programming, software development, software engineering, course, CSS selectors, CSS rules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2014-09-19T11:50:17Z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