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74" r:id="rId3"/>
    <p:sldId id="276" r:id="rId4"/>
    <p:sldId id="353" r:id="rId5"/>
    <p:sldId id="389" r:id="rId6"/>
    <p:sldId id="354" r:id="rId7"/>
    <p:sldId id="377" r:id="rId8"/>
    <p:sldId id="386" r:id="rId9"/>
    <p:sldId id="387" r:id="rId10"/>
    <p:sldId id="388" r:id="rId11"/>
    <p:sldId id="391" r:id="rId12"/>
    <p:sldId id="390" r:id="rId13"/>
    <p:sldId id="349" r:id="rId14"/>
    <p:sldId id="351" r:id="rId15"/>
    <p:sldId id="352" r:id="rId16"/>
    <p:sldId id="3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21-02-2014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21-02-2014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10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859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9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69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091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434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21-02-2014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21-02-2014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21-02-2014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457200"/>
            <a:ext cx="7382341" cy="14763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>
          <a:xfrm>
            <a:off x="4183971" y="3733800"/>
            <a:ext cx="7382340" cy="2438400"/>
          </a:xfrm>
        </p:spPr>
      </p:sp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53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149492"/>
              </p:ext>
            </p:extLst>
          </p:nvPr>
        </p:nvGraphicFramePr>
        <p:xfrm>
          <a:off x="529414" y="1150938"/>
          <a:ext cx="11127598" cy="5324856"/>
        </p:xfrm>
        <a:graphic>
          <a:graphicData uri="http://schemas.openxmlformats.org/drawingml/2006/table">
            <a:tbl>
              <a:tblPr/>
              <a:tblGrid>
                <a:gridCol w="4406970"/>
                <a:gridCol w="6720628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ASP.NET Control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HTML Tag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&lt;asp:checkbox&gt;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checkbox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&lt;asp:hyperlink&gt;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&lt;asp:image&gt;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&lt;img src="…"&gt;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&lt;asp:imagebutton&gt;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image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&lt;asp:linkButton&gt;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&lt;asp:label&gt;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&lt;span&gt;…&lt;/span&gt;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&lt;asp:listbox&gt;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&lt;select size=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&gt;&lt;/select&gt;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&lt;asp:panel&gt;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&lt;div&gt;…&lt;/div&gt;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&lt;asp:radiobutton&gt;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radio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&lt;asp:table&gt;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&lt;table&gt;…&lt;/table&gt;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&lt;asp:textbox&gt;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text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bg-BG" b="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HTML</a:t>
            </a:r>
            <a:endParaRPr lang="bg-BG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ASP.NET Server </a:t>
            </a:r>
            <a:r>
              <a:rPr lang="en-US" dirty="0" smtClean="0"/>
              <a:t>Control?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Mandatory </a:t>
            </a:r>
            <a:r>
              <a:rPr lang="en-US" dirty="0" smtClean="0"/>
              <a:t>properties for all server controls: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runat="server"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ID="…"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Programming </a:t>
            </a:r>
            <a:r>
              <a:rPr lang="en-US" dirty="0"/>
              <a:t>model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user </a:t>
            </a:r>
            <a:r>
              <a:rPr lang="en-US" dirty="0"/>
              <a:t>interaction </a:t>
            </a:r>
            <a:r>
              <a:rPr lang="en-US" dirty="0" smtClean="0"/>
              <a:t>causes an event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decides </a:t>
            </a:r>
            <a:r>
              <a:rPr lang="en-US" dirty="0"/>
              <a:t>which </a:t>
            </a:r>
            <a:r>
              <a:rPr lang="en-US" dirty="0" smtClean="0"/>
              <a:t>events to handle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Browser-specific HTML is generated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Controls deliver appropriate HTML depending on browser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…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…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…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6412" y="1447800"/>
            <a:ext cx="4495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 smtClean="0"/>
              <a:t>…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 smtClean="0"/>
              <a:t>…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 smtClean="0"/>
              <a:t>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124200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162976"/>
            <a:ext cx="6477000" cy="3643312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ASP.NET Server </a:t>
            </a:r>
            <a:r>
              <a:rPr lang="en-US" dirty="0" smtClean="0"/>
              <a:t>Control?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controls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simplest ASP.NET components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Wrap an HTML UI element, or more complex UI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Component-oriented </a:t>
            </a:r>
            <a:r>
              <a:rPr lang="en-US" dirty="0"/>
              <a:t>programming model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and rendered at the server side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 of ASP.NET server controls:</a:t>
            </a:r>
          </a:p>
          <a:p>
            <a:pPr lvl="1">
              <a:lnSpc>
                <a:spcPts val="36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&lt;asp:Button&gt;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&lt;input type="submit"&gt;</a:t>
            </a:r>
          </a:p>
          <a:p>
            <a:pPr lvl="1">
              <a:lnSpc>
                <a:spcPts val="36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&lt;asp:Label&gt;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&lt;span&gt;</a:t>
            </a:r>
          </a:p>
          <a:p>
            <a:pPr lvl="1">
              <a:lnSpc>
                <a:spcPts val="36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&lt;asp:GridView&gt;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&lt;table&gt;&lt;tr&gt;&lt;td&gt;…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Basics" </a:t>
            </a:r>
            <a:r>
              <a:rPr lang="en-US" dirty="0" smtClean="0"/>
              <a:t>course: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First steps </a:t>
            </a:r>
            <a:r>
              <a:rPr lang="en-US" dirty="0" smtClean="0"/>
              <a:t>in computer programming: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Compiler, IDE, variables, control-flow logic, console I/O,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algorithmic thinking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Development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problems solving </a:t>
            </a:r>
            <a:r>
              <a:rPr lang="en-US" dirty="0" smtClean="0"/>
              <a:t>skills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Prepare </a:t>
            </a:r>
            <a:r>
              <a:rPr lang="en-US" dirty="0" smtClean="0"/>
              <a:t>for learning other languages and software technologies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Java, PHP, HTML, CSS, JavaScript, PHP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Databases &amp; SQL, high-quality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Web development technologies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enters a positive integer number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from the </a:t>
            </a:r>
            <a:r>
              <a:rPr lang="en-US" dirty="0" smtClean="0"/>
              <a:t>console (1 ≤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new year tree of size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, following the </a:t>
            </a:r>
            <a:r>
              <a:rPr lang="en-US" dirty="0"/>
              <a:t>examples below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Exam </a:t>
            </a:r>
            <a:r>
              <a:rPr lang="en-US" dirty="0"/>
              <a:t>– Sample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2191" y="3213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3213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35331" y="3214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13590" y="3213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85591" y="3213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6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Exam </a:t>
            </a:r>
            <a:r>
              <a:rPr lang="en-US" dirty="0"/>
              <a:t>– Sample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088866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asterisksCount 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asterisks = new string('*', asterisksCount);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spacesCount = n - asterisksCount;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spaces = new string(' ', spacesCount);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Console.Write(spaces);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Console.Write(asterisks);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|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Console.Write(asterisks);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Console.WriteLine(spaces);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359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0414" y="2096704"/>
            <a:ext cx="10667998" cy="3542096"/>
          </a:xfrm>
          <a:solidFill>
            <a:schemeClr val="accent5">
              <a:lumMod val="40000"/>
              <a:lumOff val="60000"/>
              <a:alpha val="2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using System;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HelloCSharp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 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     Console.WriteLine("Hello, C#");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</a:rPr>
              <a:pPr algn="r">
                <a:spcBef>
                  <a:spcPct val="0"/>
                </a:spcBef>
                <a:defRPr/>
              </a:pPr>
              <a:t>8</a:t>
            </a:fld>
            <a:endParaRPr lang="en-US" sz="1100" dirty="0">
              <a:solidFill>
                <a:srgbClr val="EBFFC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836612" y="2492376"/>
            <a:ext cx="7559675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25562" y="1079835"/>
            <a:ext cx="4067176" cy="1055608"/>
          </a:xfrm>
          <a:prstGeom prst="wedgeRoundRectCallout">
            <a:avLst>
              <a:gd name="adj1" fmla="val -4151"/>
              <a:gd name="adj2" fmla="val 95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Include the standard .NET namespace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1075135"/>
            <a:ext cx="3527425" cy="1055608"/>
          </a:xfrm>
          <a:prstGeom prst="wedgeRoundRectCallout">
            <a:avLst>
              <a:gd name="adj1" fmla="val -98040"/>
              <a:gd name="adj2" fmla="val 1628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a class called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HelloCSharp</a:t>
            </a:r>
            <a:r>
              <a:rPr lang="en-US" sz="2800" noProof="1">
                <a:solidFill>
                  <a:srgbClr val="FFFFFF"/>
                </a:solidFill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6238987" y="2669642"/>
            <a:ext cx="3527425" cy="1532334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800" dirty="0">
                <a:solidFill>
                  <a:srgbClr val="FFFFFF"/>
                </a:solidFill>
              </a:rPr>
              <a:t>method – the program entry point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3360782" y="5483942"/>
            <a:ext cx="7153230" cy="1038602"/>
          </a:xfrm>
          <a:prstGeom prst="wedgeRoundRectCallout">
            <a:avLst>
              <a:gd name="adj1" fmla="val -37215"/>
              <a:gd name="adj2" fmla="val -79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 a text on the console by calling the method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FFFFFF"/>
                </a:solidFill>
              </a:rPr>
              <a:t>" of the class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1037</Words>
  <PresentationFormat>Custom</PresentationFormat>
  <Paragraphs>212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PowerPoint Presentation</vt:lpstr>
      <vt:lpstr>Table of Contents</vt:lpstr>
      <vt:lpstr>PowerPoint Presentation</vt:lpstr>
      <vt:lpstr>What is ASP.NET Server Control?</vt:lpstr>
      <vt:lpstr>Sample Slide</vt:lpstr>
      <vt:lpstr>C# Exam – Sample Problem</vt:lpstr>
      <vt:lpstr>C# Exam – Sample Solution</vt:lpstr>
      <vt:lpstr>First Look at C#</vt:lpstr>
      <vt:lpstr>C# Code – How It Works?</vt:lpstr>
      <vt:lpstr>Basic Web Controls  HTML</vt:lpstr>
      <vt:lpstr>What is ASP.NET Server Control? (2)</vt:lpstr>
      <vt:lpstr>Summary</vt:lpstr>
      <vt:lpstr>PowerPoint Presentation</vt:lpstr>
      <vt:lpstr>License</vt:lpstr>
      <vt:lpstr>Free Trainings @ Software University</vt:lpstr>
    </vt:vector>
  </TitlesOfParts>
  <Manager/>
  <Company>Software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</dc:creator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2014-02-21T18:40:49Z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