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8"/>
  </p:notesMasterIdLst>
  <p:sldIdLst>
    <p:sldId id="307" r:id="rId3"/>
    <p:sldId id="308" r:id="rId4"/>
    <p:sldId id="331" r:id="rId5"/>
    <p:sldId id="258" r:id="rId6"/>
    <p:sldId id="321" r:id="rId7"/>
    <p:sldId id="301" r:id="rId8"/>
    <p:sldId id="330" r:id="rId9"/>
    <p:sldId id="329" r:id="rId10"/>
    <p:sldId id="275" r:id="rId11"/>
    <p:sldId id="328" r:id="rId12"/>
    <p:sldId id="306" r:id="rId13"/>
    <p:sldId id="322" r:id="rId14"/>
    <p:sldId id="323" r:id="rId15"/>
    <p:sldId id="324" r:id="rId16"/>
    <p:sldId id="31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rma, Akshay" initials="SA" lastIdx="1" clrIdx="0">
    <p:extLst>
      <p:ext uri="{19B8F6BF-5375-455C-9EA6-DF929625EA0E}">
        <p15:presenceInfo xmlns:p15="http://schemas.microsoft.com/office/powerpoint/2012/main" userId="S-1-5-21-1531082355-734649621-3782574898-26961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8" autoAdjust="0"/>
    <p:restoredTop sz="94660"/>
  </p:normalViewPr>
  <p:slideViewPr>
    <p:cSldViewPr>
      <p:cViewPr varScale="1">
        <p:scale>
          <a:sx n="42" d="100"/>
          <a:sy n="42" d="100"/>
        </p:scale>
        <p:origin x="121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422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9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Capgemini Public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11/1/2018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IGATE Sensitive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1,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bjectRepository.xls" TargetMode="External"/><Relationship Id="rId2" Type="http://schemas.openxmlformats.org/officeDocument/2006/relationships/hyperlink" Target="DEFECT%20REPORT.xlsx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TestCaseFinal.xlsx" TargetMode="External"/><Relationship Id="rId4" Type="http://schemas.openxmlformats.org/officeDocument/2006/relationships/hyperlink" Target="Data_Sheet.x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opencart.com/index.php?route=common/hom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1143000" y="1905000"/>
            <a:ext cx="69897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6000" b="1" dirty="0" err="1" smtClean="0">
                <a:solidFill>
                  <a:schemeClr val="bg1"/>
                </a:solidFill>
                <a:latin typeface="Candara" pitchFamily="34" charset="0"/>
              </a:rPr>
              <a:t>PLPTravels</a:t>
            </a:r>
            <a:r>
              <a:rPr lang="en-US" sz="6000" b="1" dirty="0" smtClean="0">
                <a:solidFill>
                  <a:schemeClr val="bg1"/>
                </a:solidFill>
                <a:latin typeface="Candara" pitchFamily="34" charset="0"/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  <a:latin typeface="Candara" pitchFamily="34" charset="0"/>
              </a:rPr>
              <a:t>– </a:t>
            </a:r>
            <a:endParaRPr lang="en-US" sz="6000" b="1" dirty="0" smtClean="0">
              <a:solidFill>
                <a:schemeClr val="bg1"/>
              </a:solidFill>
              <a:latin typeface="Candara" pitchFamily="34" charset="0"/>
            </a:endParaRPr>
          </a:p>
          <a:p>
            <a:pPr eaLnBrk="1" hangingPunct="1"/>
            <a:r>
              <a:rPr lang="en-US" sz="6000" b="1" dirty="0">
                <a:solidFill>
                  <a:schemeClr val="bg1"/>
                </a:solidFill>
                <a:latin typeface="Candara" pitchFamily="34" charset="0"/>
              </a:rPr>
              <a:t>	</a:t>
            </a:r>
            <a:r>
              <a:rPr lang="en-US" sz="6000" b="1" dirty="0" smtClean="0">
                <a:solidFill>
                  <a:schemeClr val="bg1"/>
                </a:solidFill>
                <a:latin typeface="Candara" pitchFamily="34" charset="0"/>
              </a:rPr>
              <a:t>		</a:t>
            </a:r>
            <a:r>
              <a:rPr lang="en-US" sz="6000" b="1" dirty="0" smtClean="0">
                <a:solidFill>
                  <a:schemeClr val="bg1"/>
                </a:solidFill>
                <a:latin typeface="Candara" pitchFamily="34" charset="0"/>
              </a:rPr>
              <a:t>Cars Rental</a:t>
            </a:r>
            <a:endParaRPr lang="en-US" sz="60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3855"/>
            <a:ext cx="77724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Test Case Effectiveness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85860"/>
            <a:ext cx="8324880" cy="5072098"/>
          </a:xfrm>
        </p:spPr>
        <p:txBody>
          <a:bodyPr>
            <a:noAutofit/>
          </a:bodyPr>
          <a:lstStyle/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 is number of test cases executed divided by unit of time (generally per hour).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test the amount of code and testing resources required by a program to perform a particular function.</a:t>
            </a:r>
          </a:p>
          <a:p>
            <a:pPr marL="457200" indent="-457200" algn="l">
              <a:buClr>
                <a:schemeClr val="tx1"/>
              </a:buClr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Some formulas to calculate 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Efficiency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 (for different factors):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(total number of defects found in unit + integration + system) / (total number of defects found in unit + integration + system + User acceptance testing)</a:t>
            </a: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457200" indent="-457200" algn="l">
              <a:buClrTx/>
              <a:buFont typeface="+mj-lt"/>
              <a:buAutoNum type="arabicPeriod"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Testing Efficiency </a:t>
            </a: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= (No. of defects Resolved / Total No. of Defects Submitted)* 100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>
              <a:buClrTx/>
              <a:buFont typeface="Arial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Software Test Effectiveness: Software Test Effectiveness covers three aspects: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the customer's requirements are satisfied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well the customer specifications are achieved by the system.</a:t>
            </a: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IN" b="0" dirty="0" smtClean="0">
                <a:solidFill>
                  <a:schemeClr val="tx1"/>
                </a:solidFill>
                <a:cs typeface="Arial" panose="020B0604020202020204" pitchFamily="34" charset="0"/>
              </a:rPr>
              <a:t>- How much effort is put in developing the system.</a:t>
            </a:r>
            <a:r>
              <a:rPr lang="en-IN" dirty="0" smtClean="0">
                <a:cs typeface="Arial" panose="020B0604020202020204" pitchFamily="34" charset="0"/>
              </a:rPr>
              <a:t/>
            </a:r>
            <a:br>
              <a:rPr lang="en-IN" dirty="0" smtClean="0">
                <a:cs typeface="Arial" panose="020B0604020202020204" pitchFamily="34" charset="0"/>
              </a:rPr>
            </a:br>
            <a:endParaRPr lang="en-US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Test case passed efficiency -&gt;     		49.09 %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fail efficiency -&gt;            		50.90%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automated efficiency -&gt; 		 98.14% </a:t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Test case non automated efficiency-&gt;	 01.85%</a:t>
            </a: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"/>
            <a:ext cx="80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Candara" panose="020E0502030303020204" pitchFamily="34" charset="0"/>
              </a:rPr>
              <a:t>Test Case Efficiency </a:t>
            </a:r>
            <a:endParaRPr lang="en-IN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 Repository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endParaRPr lang="en-US" b="0" dirty="0" smtClean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Object </a:t>
            </a:r>
            <a:r>
              <a:rPr lang="en-US" b="0" dirty="0">
                <a:solidFill>
                  <a:schemeClr val="tx1"/>
                </a:solidFill>
              </a:rPr>
              <a:t>Repository is a collection of object and properties with which </a:t>
            </a:r>
            <a:r>
              <a:rPr lang="en-US" b="0" dirty="0" smtClean="0">
                <a:solidFill>
                  <a:schemeClr val="tx1"/>
                </a:solidFill>
              </a:rPr>
              <a:t>selenium webdriver </a:t>
            </a:r>
            <a:r>
              <a:rPr lang="en-US" b="0" dirty="0">
                <a:solidFill>
                  <a:schemeClr val="tx1"/>
                </a:solidFill>
              </a:rPr>
              <a:t>will be able to recognize the objects and act on it. </a:t>
            </a: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When </a:t>
            </a:r>
            <a:r>
              <a:rPr lang="en-US" b="0" dirty="0">
                <a:solidFill>
                  <a:schemeClr val="tx1"/>
                </a:solidFill>
              </a:rPr>
              <a:t>a user records a test, the objects and its properties are captured by default</a:t>
            </a:r>
            <a:r>
              <a:rPr lang="en-US" b="0" dirty="0" smtClean="0">
                <a:solidFill>
                  <a:schemeClr val="tx1"/>
                </a:solidFill>
              </a:rPr>
              <a:t>.</a:t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endParaRPr lang="en-US" b="0" dirty="0" smtClean="0">
              <a:solidFill>
                <a:schemeClr val="tx1"/>
              </a:solidFill>
            </a:endParaRPr>
          </a:p>
          <a:p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Without understanding objects and its properties, selenium webdriver will NOT be able to play back the scripts.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9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DFDR stands for Defect Free Defect Reporting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A defect is an error or a bug, in the application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 A programmer while designing and building the software can make mistakes or error.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mistakes or errors mean that there are flaws in the software. These are called defects.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These defects are captured in a defect report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DFDR, Object Repository &amp; Data Sheet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algn="ctr"/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marL="0" indent="0" algn="ctr">
              <a:buNone/>
            </a:pPr>
            <a:endParaRPr lang="en-US" b="0" dirty="0" smtClean="0">
              <a:solidFill>
                <a:schemeClr val="tx1"/>
              </a:solidFill>
              <a:hlinkClick r:id="rId2" action="ppaction://hlinkfile"/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2" action="ppaction://hlinkfile"/>
              </a:rPr>
              <a:t>Defect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3" action="ppaction://hlinkfile"/>
              </a:rPr>
              <a:t>Object Repository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 smtClean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4" action="ppaction://hlinkfile"/>
              </a:rPr>
              <a:t>Data Sheet</a:t>
            </a:r>
            <a:endParaRPr lang="en-US" b="0" dirty="0" smtClean="0">
              <a:solidFill>
                <a:schemeClr val="tx1"/>
              </a:solidFill>
            </a:endParaRPr>
          </a:p>
          <a:p>
            <a:pPr algn="just"/>
            <a:endParaRPr lang="en-US" b="0" dirty="0">
              <a:solidFill>
                <a:schemeClr val="tx1"/>
              </a:solidFill>
            </a:endParaRPr>
          </a:p>
          <a:p>
            <a:pPr algn="just"/>
            <a:r>
              <a:rPr lang="en-US" b="0" dirty="0" smtClean="0">
                <a:solidFill>
                  <a:schemeClr val="tx1"/>
                </a:solidFill>
                <a:hlinkClick r:id="rId5" action="ppaction://hlinkfile"/>
              </a:rPr>
              <a:t>Test Cases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97535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TEAM MEMBERS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	Pallavi </a:t>
            </a:r>
            <a:r>
              <a:rPr lang="en-IN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Shivaji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Pawar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	                               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158182</a:t>
            </a:r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Afzal 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Khan				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158017</a:t>
            </a:r>
            <a:endParaRPr lang="en-IN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Harshita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Ahuja			                 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158155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Ijas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Ahamed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				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158153</a:t>
            </a:r>
            <a:endParaRPr lang="en-I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	Kartik Kumar Singh			</a:t>
            </a: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158166</a:t>
            </a:r>
            <a:endParaRPr lang="en-IN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cs typeface="Arial" panose="020B0604020202020204" pitchFamily="34" charset="0"/>
              </a:rPr>
              <a:t>	</a:t>
            </a:r>
            <a:r>
              <a:rPr lang="en-IN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Shubhangi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Gurav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			</a:t>
            </a:r>
            <a:r>
              <a:rPr lang="en-IN" sz="2400" dirty="0" smtClean="0">
                <a:solidFill>
                  <a:schemeClr val="tx1"/>
                </a:solidFill>
                <a:cs typeface="Arial" panose="020B0604020202020204" pitchFamily="34" charset="0"/>
              </a:rPr>
              <a:t>                  158227</a:t>
            </a:r>
            <a:endParaRPr lang="en-IN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cs typeface="Arial" panose="020B0604020202020204" pitchFamily="34" charset="0"/>
              </a:rPr>
              <a:t> 							</a:t>
            </a:r>
            <a:endParaRPr lang="en-IN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Application Link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The </a:t>
            </a:r>
            <a:r>
              <a:rPr lang="en-US" dirty="0" err="1" smtClean="0">
                <a:hlinkClick r:id="rId2"/>
              </a:rPr>
              <a:t>OpenCart</a:t>
            </a:r>
            <a:r>
              <a:rPr lang="en-US" dirty="0" smtClean="0">
                <a:hlinkClick r:id="rId2"/>
              </a:rPr>
              <a:t> demo store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0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OVERVIEW OF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is a web based application.</a:t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Project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aims at testing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an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online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Travelling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application.</a:t>
            </a:r>
            <a:b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It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 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>used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for </a:t>
            </a:r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adding the electronic device to the cart.</a:t>
            </a: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change the currency according to his preference.</a:t>
            </a:r>
          </a:p>
          <a:p>
            <a:pPr marL="0" indent="0">
              <a:buNone/>
            </a:pPr>
            <a:endParaRPr lang="en-US" sz="24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4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User can update, delete or add new address in the Address Book.</a:t>
            </a:r>
            <a: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  <a:t/>
            </a:r>
            <a:br>
              <a:rPr lang="en-US" sz="24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sz="240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b="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Flow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Currency change and adding to cart-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Adds the item to the cart whenever we click on add to cart button after selecting a preferred currency 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The common functions for add to cart are :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– Opens the browser as per the data_sheet.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– opens the login page of the site  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selectCurrency() – selects the currency according to data_sheet.()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addToCartHomePage() – according to data_sheet adds the product to the cart.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goToShoppingCart() – redirects to the shopping cart page</a:t>
            </a:r>
          </a:p>
          <a:p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isActualResultMatching()- comparing the currency of the total amount with the preferred currency.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Addition of new address in Address Book-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Adds new address in the Address book Entries</a:t>
            </a: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openWebsite()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browser as per the data_sheet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LoginUser()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opens the login page of the site </a:t>
            </a: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goToAddressBook() </a:t>
            </a:r>
            <a:r>
              <a:rPr lang="en-US" b="0" dirty="0">
                <a:solidFill>
                  <a:schemeClr val="tx1"/>
                </a:solidFill>
                <a:cs typeface="Arial" panose="020B0604020202020204" pitchFamily="34" charset="0"/>
              </a:rPr>
              <a:t>–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directs the user to the Address book entries page.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FillNewAddressDetails() – Directs to the new address page and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fills up </a:t>
            </a:r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it according to the data_sheet.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  <a:t>isResultElementPresent() – checks whether a specific alert or field is present or not.</a:t>
            </a:r>
            <a:br>
              <a:rPr lang="en-US" b="0" dirty="0" smtClean="0">
                <a:solidFill>
                  <a:schemeClr val="tx1"/>
                </a:solidFill>
                <a:cs typeface="Arial" panose="020B0604020202020204" pitchFamily="34" charset="0"/>
              </a:rPr>
            </a:br>
            <a:endParaRPr lang="en-US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4933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Baskerville Old Face" pitchFamily="18" charset="0"/>
              </a:rPr>
              <a:t>Flow Steps (Continued)</a:t>
            </a:r>
            <a:endParaRPr lang="en-US" sz="40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Feasibility</a:t>
            </a:r>
            <a:r>
              <a:rPr lang="en-US" dirty="0" smtClean="0"/>
              <a:t> </a:t>
            </a:r>
            <a:r>
              <a:rPr lang="en-US" b="1" dirty="0"/>
              <a:t>S</a:t>
            </a:r>
            <a:r>
              <a:rPr lang="en-US" b="1" dirty="0" smtClean="0"/>
              <a:t>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Change in preferred Currency can not be retained by the website after re-login the website in different browser.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Address is not editable in given address book.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New address can not be added.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Challenges Faced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Integrating test cases, defects within one file.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Problems in running test cases in different browsers.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Fetching data from excel sheets.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Handling data sheet and object repository in .xlsx format.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2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Cases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284503"/>
              </p:ext>
            </p:extLst>
          </p:nvPr>
        </p:nvGraphicFramePr>
        <p:xfrm>
          <a:off x="0" y="1524000"/>
          <a:ext cx="9144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14"/>
                <a:gridCol w="1306378"/>
                <a:gridCol w="1306378"/>
                <a:gridCol w="1075840"/>
                <a:gridCol w="1161223"/>
                <a:gridCol w="913612"/>
                <a:gridCol w="845303"/>
                <a:gridCol w="1005452"/>
                <a:gridCol w="838200"/>
              </a:tblGrid>
              <a:tr h="11321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Total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Non-Automated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Browser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Test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Executed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Passed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Failed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Defects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No Run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Mozilla Firefox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</a:p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Internet Explorer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54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0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Google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Chrome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53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27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26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452846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361</Words>
  <Application>Microsoft Office PowerPoint</Application>
  <PresentationFormat>On-screen Show (4:3)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Baskerville Old Face</vt:lpstr>
      <vt:lpstr>Calibri</vt:lpstr>
      <vt:lpstr>Candara</vt:lpstr>
      <vt:lpstr>Century Gothic</vt:lpstr>
      <vt:lpstr>Courier New</vt:lpstr>
      <vt:lpstr>Palatino Linotype</vt:lpstr>
      <vt:lpstr>Times New Roman</vt:lpstr>
      <vt:lpstr>Wingdings</vt:lpstr>
      <vt:lpstr>Executive</vt:lpstr>
      <vt:lpstr>Office Theme</vt:lpstr>
      <vt:lpstr>PowerPoint Presentation</vt:lpstr>
      <vt:lpstr>TEAM MEMBERS</vt:lpstr>
      <vt:lpstr>Application Link </vt:lpstr>
      <vt:lpstr>OVERVIEW OF THE PROJECT</vt:lpstr>
      <vt:lpstr>Flow Steps</vt:lpstr>
      <vt:lpstr>PowerPoint Presentation</vt:lpstr>
      <vt:lpstr>Feasibility Study</vt:lpstr>
      <vt:lpstr>Challenges Faced</vt:lpstr>
      <vt:lpstr>Test Cases</vt:lpstr>
      <vt:lpstr>Test Case Effectiveness</vt:lpstr>
      <vt:lpstr>PowerPoint Presentation</vt:lpstr>
      <vt:lpstr>Object Repository </vt:lpstr>
      <vt:lpstr>DFDR</vt:lpstr>
      <vt:lpstr>DFDR, Object Repository &amp; Data Sheet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Pawar, Pallavi</cp:lastModifiedBy>
  <cp:revision>183</cp:revision>
  <dcterms:created xsi:type="dcterms:W3CDTF">2015-08-27T08:52:20Z</dcterms:created>
  <dcterms:modified xsi:type="dcterms:W3CDTF">2018-11-01T11:44:59Z</dcterms:modified>
</cp:coreProperties>
</file>