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9"/>
  </p:notesMasterIdLst>
  <p:sldIdLst>
    <p:sldId id="439" r:id="rId6"/>
    <p:sldId id="440" r:id="rId7"/>
    <p:sldId id="441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16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4" orient="horz" pos="132" userDrawn="1">
          <p15:clr>
            <a:srgbClr val="A4A3A4"/>
          </p15:clr>
        </p15:guide>
        <p15:guide id="5" orient="horz" pos="3012" userDrawn="1">
          <p15:clr>
            <a:srgbClr val="A4A3A4"/>
          </p15:clr>
        </p15:guide>
        <p15:guide id="6" pos="5568" userDrawn="1">
          <p15:clr>
            <a:srgbClr val="A4A3A4"/>
          </p15:clr>
        </p15:guide>
        <p15:guide id="7" orient="horz" pos="2148" userDrawn="1">
          <p15:clr>
            <a:srgbClr val="A4A3A4"/>
          </p15:clr>
        </p15:guide>
        <p15:guide id="8" orient="horz" pos="9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ita T. Joshi" initials="ATJ" lastIdx="6" clrIdx="0"/>
  <p:cmAuthor id="7" name="manish_kanani" initials="m" lastIdx="1" clrIdx="7"/>
  <p:cmAuthor id="1" name="arup" initials="a" lastIdx="6" clrIdx="1"/>
  <p:cmAuthor id="2" name="admin" initials="a" lastIdx="96" clrIdx="2"/>
  <p:cmAuthor id="3" name="Arup" initials="A" lastIdx="9" clrIdx="3"/>
  <p:cmAuthor id="4" name="Pratyush P" initials="Pratyush" lastIdx="10" clrIdx="4"/>
  <p:cmAuthor id="5" name="Namrata Dhatrak" initials="ND" lastIdx="4" clrIdx="5"/>
  <p:cmAuthor id="6" name="Ankur Jain" initials="AJ" lastIdx="8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6899"/>
    <a:srgbClr val="F37021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075" autoAdjust="0"/>
  </p:normalViewPr>
  <p:slideViewPr>
    <p:cSldViewPr showGuides="1">
      <p:cViewPr>
        <p:scale>
          <a:sx n="98" d="100"/>
          <a:sy n="98" d="100"/>
        </p:scale>
        <p:origin x="690" y="72"/>
      </p:cViewPr>
      <p:guideLst>
        <p:guide orient="horz" pos="516"/>
        <p:guide pos="288"/>
        <p:guide orient="horz" pos="132"/>
        <p:guide orient="horz" pos="3012"/>
        <p:guide pos="5568"/>
        <p:guide orient="horz" pos="2148"/>
        <p:guide orient="horz" pos="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F7CB-2E7D-44F7-945F-C58E0574732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3455A-6768-48AC-BC0A-853CE24D7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6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2133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7086600" y="0"/>
            <a:ext cx="2057400" cy="211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476750"/>
            <a:ext cx="259080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2331574" y="76200"/>
            <a:ext cx="1987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100" b="1" dirty="0" smtClean="0">
                <a:solidFill>
                  <a:srgbClr val="D8F1FD"/>
                </a:solidFill>
              </a:rPr>
              <a:t>www.persistent.com</a:t>
            </a:r>
            <a:endParaRPr lang="en-US" sz="1100" b="1" dirty="0">
              <a:solidFill>
                <a:srgbClr val="D8F1FD"/>
              </a:solidFill>
            </a:endParaRPr>
          </a:p>
        </p:txBody>
      </p:sp>
      <p:pic>
        <p:nvPicPr>
          <p:cNvPr id="6" name="Picture 19" descr="PNG logo for PPT_small size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7031747" y="85727"/>
            <a:ext cx="1577477" cy="113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5" y="4906567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© 2016 Persistent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304" y="2266950"/>
            <a:ext cx="7069096" cy="914400"/>
          </a:xfr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792" y="3257550"/>
            <a:ext cx="7067608" cy="459568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8"/>
            <a:ext cx="5111750" cy="351829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599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2646"/>
            <a:ext cx="8229600" cy="425054"/>
          </a:xfrm>
        </p:spPr>
        <p:txBody>
          <a:bodyPr anchor="b">
            <a:normAutofit/>
          </a:bodyPr>
          <a:lstStyle>
            <a:lvl1pPr algn="l">
              <a:defRPr sz="1000" b="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14400"/>
            <a:ext cx="82296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154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342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-100013" y="4827987"/>
            <a:ext cx="712788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BC63087-840A-47AF-9013-C813B237DC88}" type="slidenum">
              <a:rPr lang="en-US" sz="1200" b="1" smtClean="0">
                <a:solidFill>
                  <a:schemeClr val="bg1"/>
                </a:solidFill>
                <a:cs typeface="+mn-cs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1" dirty="0" smtClean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58" y="1792787"/>
            <a:ext cx="8277234" cy="6846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781800" y="0"/>
            <a:ext cx="2362200" cy="158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92227"/>
            <a:ext cx="1271016" cy="99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52405" y="4906567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359322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66717" y="857252"/>
            <a:ext cx="8485187" cy="399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366714" y="57151"/>
            <a:ext cx="7329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00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 b="1" kern="1200" dirty="0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31131"/>
            <a:ext cx="6400800" cy="3106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6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459917" y="161567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7" name="Rectangle 1028"/>
          <p:cNvSpPr>
            <a:spLocks noChangeArrowheads="1"/>
          </p:cNvSpPr>
          <p:nvPr/>
        </p:nvSpPr>
        <p:spPr bwMode="auto">
          <a:xfrm>
            <a:off x="3119438" y="57150"/>
            <a:ext cx="19859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100" b="1" dirty="0" smtClean="0">
                <a:solidFill>
                  <a:srgbClr val="D8F1FD"/>
                </a:solidFill>
              </a:rPr>
              <a:t>www.persistent.com</a:t>
            </a:r>
            <a:endParaRPr lang="en-US" sz="1100" b="1" dirty="0">
              <a:solidFill>
                <a:srgbClr val="D8F1F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81" y="2502015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705600" y="2"/>
            <a:ext cx="2438400" cy="1615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7" descr="Persistent Logo_full colou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0867" y="342900"/>
            <a:ext cx="1287866" cy="112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5" y="4906567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14380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71551"/>
            <a:ext cx="4038600" cy="3657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71551"/>
            <a:ext cx="4038600" cy="3657600"/>
          </a:xfrm>
        </p:spPr>
        <p:txBody>
          <a:bodyPr/>
          <a:lstStyle>
            <a:lvl1pPr>
              <a:defRPr sz="2000"/>
            </a:lvl1pPr>
            <a:lvl2pPr marL="363538" indent="-363538">
              <a:defRPr sz="1800"/>
            </a:lvl2pPr>
            <a:lvl3pPr marL="363538" indent="-363538">
              <a:defRPr sz="1800"/>
            </a:lvl3pPr>
            <a:lvl4pPr marL="363538" indent="-363538">
              <a:defRPr sz="1600"/>
            </a:lvl4pPr>
            <a:lvl5pPr marL="363538" indent="-3635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114801"/>
            <a:ext cx="4038600" cy="479822"/>
          </a:xfrm>
        </p:spPr>
        <p:txBody>
          <a:bodyPr anchor="b"/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971552"/>
            <a:ext cx="4573588" cy="314325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6" y="4114801"/>
            <a:ext cx="4038599" cy="479822"/>
          </a:xfrm>
        </p:spPr>
        <p:txBody>
          <a:bodyPr anchor="b"/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5" y="971552"/>
            <a:ext cx="4571999" cy="314325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5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8597106" y="4806489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6717" y="857252"/>
            <a:ext cx="8485187" cy="399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366714" y="57151"/>
            <a:ext cx="7329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8393112" y="4817445"/>
            <a:ext cx="712788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1200" b="1" smtClean="0">
                <a:solidFill>
                  <a:schemeClr val="bg1"/>
                </a:solidFill>
                <a:cs typeface="+mn-cs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1" dirty="0" smtClean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4787439"/>
            <a:ext cx="381000" cy="356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52405" y="4906567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© 2016 Persistent Systems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9pPr>
    </p:titleStyle>
    <p:bodyStyle>
      <a:lvl1pPr marL="2317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006899"/>
        </a:buClr>
        <a:buFont typeface="Wingdings 2" pitchFamily="18" charset="2"/>
        <a:buChar char=""/>
        <a:defRPr sz="2000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1pPr>
      <a:lvl2pPr marL="509588" indent="-222250" algn="l" defTabSz="457200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 2" pitchFamily="18" charset="2"/>
        <a:buChar char=""/>
        <a:defRPr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marL="796925" indent="-22225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"/>
        <a:defRPr sz="1600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marL="1031875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 2" pitchFamily="18" charset="2"/>
        <a:buChar char=""/>
        <a:defRPr sz="1400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marL="1201738" indent="-117475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200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s://fidoalliance.org/specifications/overview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doalliance.org/specifications/overview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doalliance.org/specifications/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2" y="54280"/>
            <a:ext cx="7329487" cy="685800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PSL FIDO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381" y="3222899"/>
            <a:ext cx="4038600" cy="1489349"/>
          </a:xfrm>
        </p:spPr>
        <p:txBody>
          <a:bodyPr/>
          <a:lstStyle/>
          <a:p>
            <a:pPr algn="just"/>
            <a:r>
              <a:rPr lang="en-US" sz="1800" dirty="0" smtClean="0">
                <a:latin typeface="Calibri" panose="020F0502020204030204" pitchFamily="34" charset="0"/>
              </a:rPr>
              <a:t>Passwords are non-intuitive to use</a:t>
            </a:r>
          </a:p>
          <a:p>
            <a:pPr algn="just"/>
            <a:r>
              <a:rPr lang="en-US" sz="1800" dirty="0" smtClean="0">
                <a:latin typeface="Calibri" panose="020F0502020204030204" pitchFamily="34" charset="0"/>
              </a:rPr>
              <a:t>Credentials </a:t>
            </a:r>
            <a:r>
              <a:rPr lang="en-US" sz="1800" dirty="0">
                <a:latin typeface="Calibri" panose="020F0502020204030204" pitchFamily="34" charset="0"/>
              </a:rPr>
              <a:t>stored on the </a:t>
            </a:r>
            <a:r>
              <a:rPr lang="en-US" sz="1800" dirty="0" smtClean="0">
                <a:latin typeface="Calibri" panose="020F0502020204030204" pitchFamily="34" charset="0"/>
              </a:rPr>
              <a:t>servers </a:t>
            </a:r>
            <a:r>
              <a:rPr lang="en-US" sz="1800" dirty="0">
                <a:latin typeface="Calibri" panose="020F0502020204030204" pitchFamily="34" charset="0"/>
              </a:rPr>
              <a:t>are </a:t>
            </a:r>
            <a:r>
              <a:rPr lang="en-US" sz="1800" dirty="0" smtClean="0">
                <a:latin typeface="Calibri" panose="020F0502020204030204" pitchFamily="34" charset="0"/>
              </a:rPr>
              <a:t>vulnerable to </a:t>
            </a:r>
            <a:r>
              <a:rPr lang="en-US" sz="1800" dirty="0">
                <a:latin typeface="Calibri" panose="020F0502020204030204" pitchFamily="34" charset="0"/>
              </a:rPr>
              <a:t>attacks</a:t>
            </a:r>
          </a:p>
          <a:p>
            <a:pPr algn="just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19150"/>
            <a:ext cx="4080144" cy="22098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8"/>
          <a:stretch/>
        </p:blipFill>
        <p:spPr>
          <a:xfrm>
            <a:off x="4724400" y="2598645"/>
            <a:ext cx="3962400" cy="18781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4635152" y="1374457"/>
            <a:ext cx="4038600" cy="14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Char char=""/>
              <a:defRPr sz="20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  <a:lvl2pPr marL="363538" indent="-3635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C63F"/>
              </a:buClr>
              <a:buFont typeface="Wingdings 2" pitchFamily="18" charset="2"/>
              <a:buChar char=""/>
              <a:defRPr sz="18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marL="363538" indent="-3635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"/>
              <a:defRPr sz="18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marL="363538" indent="-3635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C63F"/>
              </a:buClr>
              <a:buFont typeface="Wingdings 2" pitchFamily="18" charset="2"/>
              <a:buChar char=""/>
              <a:defRPr sz="16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marL="363538" indent="-3635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libri" panose="020F0502020204030204" pitchFamily="34" charset="0"/>
              </a:rPr>
              <a:t>FIDO UAF standards help replace passwords with asymmetric </a:t>
            </a:r>
            <a:r>
              <a:rPr lang="en-US" sz="1600" dirty="0">
                <a:latin typeface="Calibri" panose="020F0502020204030204" pitchFamily="34" charset="0"/>
              </a:rPr>
              <a:t>cryptographic keys 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FIDO facilitates local device authentication, user secrets are never stored on server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3399" y="819150"/>
            <a:ext cx="443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6899"/>
                </a:solidFill>
                <a:latin typeface="Calibri" panose="020F0502020204030204" pitchFamily="34" charset="0"/>
              </a:rPr>
              <a:t>FIDO PASSWORDLESS EXPERIENCE</a:t>
            </a:r>
            <a:endParaRPr lang="en-US" sz="2400" dirty="0">
              <a:solidFill>
                <a:srgbClr val="006899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853285"/>
            <a:ext cx="407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Image </a:t>
            </a:r>
            <a:r>
              <a:rPr lang="en-US" sz="1200" dirty="0">
                <a:solidFill>
                  <a:srgbClr val="404040"/>
                </a:solidFill>
                <a:latin typeface="Calibri" panose="020F0502020204030204" pitchFamily="34" charset="0"/>
              </a:rPr>
              <a:t>source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: 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  <a:hlinkClick r:id="rId5"/>
              </a:rPr>
              <a:t>https</a:t>
            </a:r>
            <a:r>
              <a:rPr lang="en-US" sz="1200" dirty="0">
                <a:solidFill>
                  <a:srgbClr val="404040"/>
                </a:solidFill>
                <a:latin typeface="Calibri" panose="020F0502020204030204" pitchFamily="34" charset="0"/>
                <a:hlinkClick r:id="rId5"/>
              </a:rPr>
              <a:t>://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  <a:hlinkClick r:id="rId5"/>
              </a:rPr>
              <a:t>fidoalliance.org/specifications/overview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</a:p>
          <a:p>
            <a:endParaRPr lang="en-US" sz="1200" dirty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277"/>
            <a:ext cx="836767" cy="7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2" y="54280"/>
            <a:ext cx="7329487" cy="685800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PSL </a:t>
            </a:r>
            <a:r>
              <a:rPr lang="en-US" sz="3200" dirty="0">
                <a:latin typeface="Calibri" panose="020F0502020204030204" pitchFamily="34" charset="0"/>
              </a:rPr>
              <a:t>FIDO</a:t>
            </a:r>
            <a:r>
              <a:rPr lang="en-US" sz="3200" dirty="0">
                <a:latin typeface="Calibri" panose="020F0502020204030204" pitchFamily="34" charset="0"/>
              </a:rPr>
              <a:t> SOLUTION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295" y="1118032"/>
            <a:ext cx="23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899"/>
                </a:solidFill>
                <a:latin typeface="Calibri" panose="020F0502020204030204" pitchFamily="34" charset="0"/>
              </a:rPr>
              <a:t>REGISTER WITH FIDO</a:t>
            </a:r>
            <a:endParaRPr lang="en-US" dirty="0">
              <a:solidFill>
                <a:srgbClr val="006899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853285"/>
            <a:ext cx="407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Image </a:t>
            </a:r>
            <a:r>
              <a:rPr lang="en-US" sz="1200" dirty="0">
                <a:solidFill>
                  <a:srgbClr val="404040"/>
                </a:solidFill>
                <a:latin typeface="Calibri" panose="020F0502020204030204" pitchFamily="34" charset="0"/>
              </a:rPr>
              <a:t>source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: 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  <a:hlinkClick r:id="rId3"/>
              </a:rPr>
              <a:t>https</a:t>
            </a:r>
            <a:r>
              <a:rPr lang="en-US" sz="1200" dirty="0">
                <a:solidFill>
                  <a:srgbClr val="404040"/>
                </a:solidFill>
                <a:latin typeface="Calibri" panose="020F0502020204030204" pitchFamily="34" charset="0"/>
                <a:hlinkClick r:id="rId3"/>
              </a:rPr>
              <a:t>://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  <a:hlinkClick r:id="rId3"/>
              </a:rPr>
              <a:t>fidoalliance.org/specifications/overview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1200" dirty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277"/>
            <a:ext cx="836767" cy="705673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5" y="1733550"/>
            <a:ext cx="2569030" cy="2795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65" y="1705406"/>
            <a:ext cx="2602891" cy="276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37" y="1706918"/>
            <a:ext cx="2503916" cy="2765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6244967" y="1176151"/>
            <a:ext cx="23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899"/>
                </a:solidFill>
                <a:latin typeface="Calibri" panose="020F0502020204030204" pitchFamily="34" charset="0"/>
              </a:rPr>
              <a:t>LOGIN WITH FIDO</a:t>
            </a:r>
            <a:endParaRPr lang="en-US" dirty="0">
              <a:solidFill>
                <a:srgbClr val="006899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65516" y="1118032"/>
            <a:ext cx="23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899"/>
                </a:solidFill>
                <a:latin typeface="Calibri" panose="020F0502020204030204" pitchFamily="34" charset="0"/>
              </a:rPr>
              <a:t>PICK AUTHENTICATOR</a:t>
            </a:r>
            <a:endParaRPr lang="en-US" dirty="0">
              <a:solidFill>
                <a:srgbClr val="0068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2" y="54280"/>
            <a:ext cx="7329487" cy="685800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PSL FIDO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242" y="3828039"/>
            <a:ext cx="3737958" cy="918332"/>
          </a:xfrm>
        </p:spPr>
        <p:txBody>
          <a:bodyPr/>
          <a:lstStyle/>
          <a:p>
            <a:r>
              <a:rPr lang="en-US" sz="1100" dirty="0" smtClean="0">
                <a:latin typeface="Calibri" panose="020F0502020204030204" pitchFamily="34" charset="0"/>
              </a:rPr>
              <a:t>Install PSL FIDO smartphone application 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Make credentials </a:t>
            </a:r>
            <a:r>
              <a:rPr lang="en-US" sz="1100" dirty="0">
                <a:latin typeface="Calibri" panose="020F0502020204030204" pitchFamily="34" charset="0"/>
              </a:rPr>
              <a:t>for existing </a:t>
            </a:r>
            <a:r>
              <a:rPr lang="en-US" sz="1100" dirty="0" smtClean="0">
                <a:latin typeface="Calibri" panose="020F0502020204030204" pitchFamily="34" charset="0"/>
              </a:rPr>
              <a:t>accounts directly from account websites using </a:t>
            </a:r>
            <a:r>
              <a:rPr lang="en-US" sz="1100" dirty="0">
                <a:latin typeface="Calibri" panose="020F0502020204030204" pitchFamily="34" charset="0"/>
              </a:rPr>
              <a:t>PSL </a:t>
            </a:r>
            <a:r>
              <a:rPr lang="en-US" sz="1100" dirty="0" smtClean="0">
                <a:latin typeface="Calibri" panose="020F0502020204030204" pitchFamily="34" charset="0"/>
              </a:rPr>
              <a:t>FIDO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PSL FIDO app supports multiple biometric authenticators such as fingerprint and face recognition</a:t>
            </a:r>
            <a:endParaRPr lang="en-US" sz="1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833" y="687350"/>
            <a:ext cx="3494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6899"/>
                </a:solidFill>
                <a:latin typeface="Calibri" panose="020F0502020204030204" pitchFamily="34" charset="0"/>
              </a:rPr>
              <a:t>CREATE CREDENTIALS USING PSL FIDO</a:t>
            </a:r>
            <a:endParaRPr lang="en-US" sz="1600" dirty="0">
              <a:solidFill>
                <a:srgbClr val="006899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853285"/>
            <a:ext cx="407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Image </a:t>
            </a:r>
            <a:r>
              <a:rPr lang="en-US" sz="1200" dirty="0">
                <a:solidFill>
                  <a:srgbClr val="404040"/>
                </a:solidFill>
                <a:latin typeface="Calibri" panose="020F0502020204030204" pitchFamily="34" charset="0"/>
              </a:rPr>
              <a:t>source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: 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  <a:hlinkClick r:id="rId3"/>
              </a:rPr>
              <a:t>https</a:t>
            </a:r>
            <a:r>
              <a:rPr lang="en-US" sz="1200" dirty="0">
                <a:solidFill>
                  <a:srgbClr val="404040"/>
                </a:solidFill>
                <a:latin typeface="Calibri" panose="020F0502020204030204" pitchFamily="34" charset="0"/>
                <a:hlinkClick r:id="rId3"/>
              </a:rPr>
              <a:t>://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  <a:hlinkClick r:id="rId3"/>
              </a:rPr>
              <a:t>fidoalliance.org/specifications/overview</a:t>
            </a:r>
            <a:r>
              <a:rPr lang="en-US" sz="12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</a:p>
          <a:p>
            <a:endParaRPr lang="en-US" sz="1200" dirty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277"/>
            <a:ext cx="836767" cy="70567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4" y="1013269"/>
            <a:ext cx="3494766" cy="2625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6000"/>
              </a:srgbClr>
            </a:outerShdw>
          </a:effectLst>
        </p:spPr>
      </p:pic>
      <p:pic>
        <p:nvPicPr>
          <p:cNvPr id="14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028" y="1014222"/>
            <a:ext cx="3493496" cy="2624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59904" y="687350"/>
            <a:ext cx="349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6899"/>
                </a:solidFill>
                <a:latin typeface="Calibri" panose="020F0502020204030204" pitchFamily="34" charset="0"/>
              </a:rPr>
              <a:t>LOGIN WITH PSL FIDO CREDENTIALS</a:t>
            </a:r>
            <a:endParaRPr lang="en-US" sz="1600" dirty="0">
              <a:solidFill>
                <a:srgbClr val="006899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4500100" y="3885908"/>
            <a:ext cx="3663028" cy="8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Char char=""/>
              <a:defRPr sz="20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  <a:lvl2pPr marL="363538" indent="-3635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C63F"/>
              </a:buClr>
              <a:buFont typeface="Wingdings 2" pitchFamily="18" charset="2"/>
              <a:buChar char=""/>
              <a:defRPr sz="18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marL="363538" indent="-3635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"/>
              <a:defRPr sz="18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marL="363538" indent="-3635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C63F"/>
              </a:buClr>
              <a:buFont typeface="Wingdings 2" pitchFamily="18" charset="2"/>
              <a:buChar char=""/>
              <a:defRPr sz="16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marL="363538" indent="-3635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Calibri" panose="020F0502020204030204" pitchFamily="34" charset="0"/>
              </a:rPr>
              <a:t>Login into existing accounts without password using PSL FIDO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At the time of login user provides consent using PSL FIDO smartphone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97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istent Template-2015_Final">
  <a:themeElements>
    <a:clrScheme name="Persistent">
      <a:dk1>
        <a:sysClr val="windowText" lastClr="000000"/>
      </a:dk1>
      <a:lt1>
        <a:sysClr val="window" lastClr="FFFFFF"/>
      </a:lt1>
      <a:dk2>
        <a:srgbClr val="404040"/>
      </a:dk2>
      <a:lt2>
        <a:srgbClr val="9DDCF9"/>
      </a:lt2>
      <a:accent1>
        <a:srgbClr val="006899"/>
      </a:accent1>
      <a:accent2>
        <a:srgbClr val="F37021"/>
      </a:accent2>
      <a:accent3>
        <a:srgbClr val="8DC63F"/>
      </a:accent3>
      <a:accent4>
        <a:srgbClr val="7F7F7F"/>
      </a:accent4>
      <a:accent5>
        <a:srgbClr val="A6A6A6"/>
      </a:accent5>
      <a:accent6>
        <a:srgbClr val="FFD87D"/>
      </a:accent6>
      <a:hlink>
        <a:srgbClr val="006899"/>
      </a:hlink>
      <a:folHlink>
        <a:srgbClr val="7F7F7F"/>
      </a:folHlink>
    </a:clrScheme>
    <a:fontScheme name="Persist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olicy_x002d_Category xmlns="2bc7cf5c-cedc-422d-91ac-38171c02477d">18</Policy_x002d_Category>
    <Location xmlns="2bc7cf5c-cedc-422d-91ac-38171c02477d" xsi:nil="true"/>
    <Description0 xmlns="2bc7cf5c-cedc-422d-91ac-38171c02477d" xsi:nil="true"/>
    <Target_x0020_Audiences xmlns="2bc7cf5c-cedc-422d-91ac-38171c02477d" xsi:nil="true"/>
    <IsEmployeeManual xmlns="2bc7cf5c-cedc-422d-91ac-38171c02477d">false</IsEmployeeManual>
    <IsIntroduction xmlns="2bc7cf5c-cedc-422d-91ac-38171c02477d">false</IsIntroduction>
    <_dlc_DocId xmlns="7743cd98-1c01-4856-991c-42bd0d604507">J4M2WJYW6YAW-1-309</_dlc_DocId>
    <_dlc_DocIdUrl xmlns="7743cd98-1c01-4856-991c-42bd0d604507">
      <Url>https://pi.persistent.co.in/sites/Company-Policies/_layouts/15/DocIdRedir.aspx?ID=J4M2WJYW6YAW-1-309</Url>
      <Description>J4M2WJYW6YAW-1-309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305BC4AEF7A42A33421629F087750" ma:contentTypeVersion="10" ma:contentTypeDescription="Create a new document." ma:contentTypeScope="" ma:versionID="09bf9140db1acb8b4584ce40aafb2d54">
  <xsd:schema xmlns:xsd="http://www.w3.org/2001/XMLSchema" xmlns:xs="http://www.w3.org/2001/XMLSchema" xmlns:p="http://schemas.microsoft.com/office/2006/metadata/properties" xmlns:ns2="7743cd98-1c01-4856-991c-42bd0d604507" xmlns:ns3="2bc7cf5c-cedc-422d-91ac-38171c02477d" targetNamespace="http://schemas.microsoft.com/office/2006/metadata/properties" ma:root="true" ma:fieldsID="2b761eb7cb5a85774cbd11f353244dca" ns2:_="" ns3:_="">
    <xsd:import namespace="7743cd98-1c01-4856-991c-42bd0d604507"/>
    <xsd:import namespace="2bc7cf5c-cedc-422d-91ac-38171c02477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Policy_x002d_Category" minOccurs="0"/>
                <xsd:element ref="ns3:Description0" minOccurs="0"/>
                <xsd:element ref="ns3:IsEmployeeManual" minOccurs="0"/>
                <xsd:element ref="ns3:IsIntroduction" minOccurs="0"/>
                <xsd:element ref="ns3:Location" minOccurs="0"/>
                <xsd:element ref="ns3:Target_x0020_Audienc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3cd98-1c01-4856-991c-42bd0d60450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7cf5c-cedc-422d-91ac-38171c02477d" elementFormDefault="qualified">
    <xsd:import namespace="http://schemas.microsoft.com/office/2006/documentManagement/types"/>
    <xsd:import namespace="http://schemas.microsoft.com/office/infopath/2007/PartnerControls"/>
    <xsd:element name="Policy_x002d_Category" ma:index="11" nillable="true" ma:displayName="Policy-Category" ma:list="{1764dac3-7bf9-4611-8046-67bd14d43c6b}" ma:internalName="Policy_x002d_Category" ma:showField="Category_x002d_Name">
      <xsd:simpleType>
        <xsd:restriction base="dms:Lookup"/>
      </xsd:simpleType>
    </xsd:element>
    <xsd:element name="Description0" ma:index="12" nillable="true" ma:displayName="Description" ma:internalName="Description0">
      <xsd:simpleType>
        <xsd:restriction base="dms:Text">
          <xsd:maxLength value="255"/>
        </xsd:restriction>
      </xsd:simpleType>
    </xsd:element>
    <xsd:element name="IsEmployeeManual" ma:index="13" nillable="true" ma:displayName="IsEmployeeManual" ma:default="0" ma:internalName="IsEmployeeManual">
      <xsd:simpleType>
        <xsd:restriction base="dms:Boolean"/>
      </xsd:simpleType>
    </xsd:element>
    <xsd:element name="IsIntroduction" ma:index="14" nillable="true" ma:displayName="IsIntroduction" ma:default="0" ma:internalName="IsIntroduction">
      <xsd:simpleType>
        <xsd:restriction base="dms:Boolean"/>
      </xsd:simpleType>
    </xsd:element>
    <xsd:element name="Location" ma:index="15" nillable="true" ma:displayName="Location" ma:hidden="true" ma:list="{f487949c-a6f1-4406-898c-4db7f98c7065}" ma:internalName="Location" ma:readOnly="false" ma:showField="Title">
      <xsd:simpleType>
        <xsd:restriction base="dms:Lookup"/>
      </xsd:simpleType>
    </xsd:element>
    <xsd:element name="Target_x0020_Audiences" ma:index="16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F33CE2-C952-4432-9012-CF8D57611AB2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2bc7cf5c-cedc-422d-91ac-38171c02477d"/>
    <ds:schemaRef ds:uri="http://schemas.microsoft.com/office/infopath/2007/PartnerControls"/>
    <ds:schemaRef ds:uri="7743cd98-1c01-4856-991c-42bd0d60450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14E501-49EA-4BDC-BA43-EE1F2D98010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F40C113-5833-4614-910E-F6FFF059C2B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BBCCEA-1958-4FE6-83D2-98239FF63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3cd98-1c01-4856-991c-42bd0d604507"/>
    <ds:schemaRef ds:uri="2bc7cf5c-cedc-422d-91ac-38171c0247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Persistent Template-2015_Final</Template>
  <TotalTime>1309</TotalTime>
  <Words>140</Words>
  <Application>Microsoft Office PowerPoint</Application>
  <PresentationFormat>On-screen Show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Verdana</vt:lpstr>
      <vt:lpstr>Wingdings 2</vt:lpstr>
      <vt:lpstr>Persistent Template-2015_Final</vt:lpstr>
      <vt:lpstr>PSL FIDO SOLUTION</vt:lpstr>
      <vt:lpstr>PSL FIDO SOLUTION</vt:lpstr>
      <vt:lpstr>PSL FIDO SOLUTION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Standard Slides Library</dc:title>
  <dc:creator>Corp Mktg</dc:creator>
  <cp:lastModifiedBy>Amogh Tarcar</cp:lastModifiedBy>
  <cp:revision>56</cp:revision>
  <dcterms:created xsi:type="dcterms:W3CDTF">2015-02-04T08:24:48Z</dcterms:created>
  <dcterms:modified xsi:type="dcterms:W3CDTF">2016-06-16T05:53:14Z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0x010100ACF305BC4AEF7A42A33421629F087750</vt:lpwstr>
  </property>
  <property fmtid="{D5CDD505-2E9C-101B-9397-08002B2CF9AE}" pid="3" name="_dlc_DocIdItemGuid">
    <vt:lpwstr>f7f727ce-6997-404e-bebc-64baf3cc8886</vt:lpwstr>
  </property>
</Properties>
</file>