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  <p:sldMasterId id="2147483681" r:id="rId2"/>
  </p:sldMasterIdLst>
  <p:notesMasterIdLst>
    <p:notesMasterId r:id="rId16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embeddedFontLst>
    <p:embeddedFont>
      <p:font typeface="Helvetica Neue" panose="020B0604020202020204" charset="0"/>
      <p:regular r:id="rId17"/>
      <p:bold r:id="rId18"/>
      <p:italic r:id="rId19"/>
      <p:bold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652262-5994-4324-9764-2D7BED63F153}">
  <a:tblStyle styleId="{51652262-5994-4324-9764-2D7BED63F15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06" d="100"/>
          <a:sy n="206" d="100"/>
        </p:scale>
        <p:origin x="50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ul ." userId="d7023d3b27904cb6" providerId="LiveId" clId="{F106F79C-5061-4073-8BE6-85ACAB853AF2}"/>
    <pc:docChg chg="delSld modSld">
      <pc:chgData name="Soul ." userId="d7023d3b27904cb6" providerId="LiveId" clId="{F106F79C-5061-4073-8BE6-85ACAB853AF2}" dt="2025-10-05T23:40:03.360" v="15" actId="20577"/>
      <pc:docMkLst>
        <pc:docMk/>
      </pc:docMkLst>
      <pc:sldChg chg="del">
        <pc:chgData name="Soul ." userId="d7023d3b27904cb6" providerId="LiveId" clId="{F106F79C-5061-4073-8BE6-85ACAB853AF2}" dt="2025-10-05T23:39:57.318" v="0" actId="47"/>
        <pc:sldMkLst>
          <pc:docMk/>
          <pc:sldMk cId="0" sldId="256"/>
        </pc:sldMkLst>
      </pc:sldChg>
      <pc:sldChg chg="modSp mod">
        <pc:chgData name="Soul ." userId="d7023d3b27904cb6" providerId="LiveId" clId="{F106F79C-5061-4073-8BE6-85ACAB853AF2}" dt="2025-10-05T23:40:03.360" v="15" actId="20577"/>
        <pc:sldMkLst>
          <pc:docMk/>
          <pc:sldMk cId="0" sldId="257"/>
        </pc:sldMkLst>
        <pc:spChg chg="mod">
          <ac:chgData name="Soul ." userId="d7023d3b27904cb6" providerId="LiveId" clId="{F106F79C-5061-4073-8BE6-85ACAB853AF2}" dt="2025-10-05T23:40:03.360" v="15" actId="20577"/>
          <ac:spMkLst>
            <pc:docMk/>
            <pc:sldMk cId="0" sldId="257"/>
            <ac:spMk id="15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50a2a4d5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50a2a4d5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59ac842a82_0_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3" name="Google Shape;233;g259ac842a8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51506f956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51506f956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5976b1ac76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5976b1ac76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5976b1ac76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5976b1ac76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584baca08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584baca08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584baca08b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584baca08b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584baca08b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584baca08b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584baca08b_0_17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4" name="Google Shape;184;g2584baca08b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584baca08b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584baca08b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640bfd1bf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640bfd1bf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59ac842a82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2" name="Google Shape;212;g259ac842a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058a36b56e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058a36b56e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copy">
  <p:cSld name="WHITE cop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 Bar WHITE">
  <p:cSld name="Top Bar WHITE 2">
    <p:bg>
      <p:bgPr>
        <a:solidFill>
          <a:srgbClr val="FFFFFF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" type="tx">
  <p:cSld name="TITLE_AND_BODY">
    <p:bg>
      <p:bgPr>
        <a:solidFill>
          <a:srgbClr val="FFFFFF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>
            <a:spLocks noGrp="1"/>
          </p:cNvSpPr>
          <p:nvPr>
            <p:ph type="sldNum" idx="12"/>
          </p:nvPr>
        </p:nvSpPr>
        <p:spPr>
          <a:xfrm>
            <a:off x="8791547" y="204360"/>
            <a:ext cx="132600" cy="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 Bar WHITE">
  <p:cSld name="Top Bar WHITE"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>
            <a:spLocks noGrp="1"/>
          </p:cNvSpPr>
          <p:nvPr>
            <p:ph type="sldNum" idx="12"/>
          </p:nvPr>
        </p:nvSpPr>
        <p:spPr>
          <a:xfrm>
            <a:off x="8791547" y="204360"/>
            <a:ext cx="132600" cy="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" name="Google Shape;60;p17"/>
          <p:cNvSpPr txBox="1"/>
          <p:nvPr/>
        </p:nvSpPr>
        <p:spPr>
          <a:xfrm>
            <a:off x="7758113" y="200550"/>
            <a:ext cx="774900" cy="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Helvetica Neue"/>
              <a:buNone/>
            </a:pPr>
            <a:r>
              <a:rPr lang="en" sz="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Proprietary &amp; Confidential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7"/>
          <p:cNvSpPr txBox="1"/>
          <p:nvPr/>
        </p:nvSpPr>
        <p:spPr>
          <a:xfrm>
            <a:off x="220027" y="200550"/>
            <a:ext cx="640500" cy="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Helvetica Neue"/>
              <a:buNone/>
            </a:pPr>
            <a:r>
              <a:rPr lang="en" sz="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Spotify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7"/>
          <p:cNvSpPr txBox="1"/>
          <p:nvPr/>
        </p:nvSpPr>
        <p:spPr>
          <a:xfrm>
            <a:off x="852488" y="200550"/>
            <a:ext cx="640500" cy="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Helvetica Neue"/>
              <a:buNone/>
            </a:pPr>
            <a:r>
              <a:rPr lang="en" sz="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Hot Country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7"/>
          <p:cNvSpPr txBox="1"/>
          <p:nvPr/>
        </p:nvSpPr>
        <p:spPr>
          <a:xfrm>
            <a:off x="852488" y="200550"/>
            <a:ext cx="640500" cy="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Helvetica Neue"/>
              <a:buNone/>
            </a:pPr>
            <a:r>
              <a:rPr lang="en" sz="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Hot Country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7"/>
          <p:cNvSpPr txBox="1"/>
          <p:nvPr/>
        </p:nvSpPr>
        <p:spPr>
          <a:xfrm>
            <a:off x="1589722" y="200550"/>
            <a:ext cx="640500" cy="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Helvetica Neue"/>
              <a:buNone/>
            </a:pPr>
            <a:r>
              <a:rPr lang="en" sz="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2018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CK">
  <p:cSld name="BLAC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>
            <a:spLocks noGrp="1"/>
          </p:cNvSpPr>
          <p:nvPr>
            <p:ph type="sldNum" idx="12"/>
          </p:nvPr>
        </p:nvSpPr>
        <p:spPr>
          <a:xfrm>
            <a:off x="8791547" y="204360"/>
            <a:ext cx="132600" cy="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"/>
              <a:buFont typeface="Arial"/>
              <a:buNone/>
              <a:defRPr sz="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"/>
              <a:buFont typeface="Arial"/>
              <a:buNone/>
              <a:defRPr sz="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"/>
              <a:buFont typeface="Arial"/>
              <a:buNone/>
              <a:defRPr sz="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"/>
              <a:buFont typeface="Arial"/>
              <a:buNone/>
              <a:defRPr sz="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"/>
              <a:buFont typeface="Arial"/>
              <a:buNone/>
              <a:defRPr sz="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"/>
              <a:buFont typeface="Arial"/>
              <a:buNone/>
              <a:defRPr sz="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"/>
              <a:buFont typeface="Arial"/>
              <a:buNone/>
              <a:defRPr sz="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"/>
              <a:buFont typeface="Arial"/>
              <a:buNone/>
              <a:defRPr sz="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"/>
              <a:buFont typeface="Arial"/>
              <a:buNone/>
              <a:defRPr sz="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7" name="Google Shape;67;p18"/>
          <p:cNvSpPr txBox="1"/>
          <p:nvPr/>
        </p:nvSpPr>
        <p:spPr>
          <a:xfrm>
            <a:off x="7758113" y="200550"/>
            <a:ext cx="774900" cy="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"/>
              <a:buFont typeface="Helvetica Neue"/>
              <a:buNone/>
            </a:pPr>
            <a:r>
              <a:rPr lang="en" sz="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Proprietary &amp; Confidential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8"/>
          <p:cNvSpPr txBox="1"/>
          <p:nvPr/>
        </p:nvSpPr>
        <p:spPr>
          <a:xfrm>
            <a:off x="220027" y="200550"/>
            <a:ext cx="640500" cy="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"/>
              <a:buFont typeface="Helvetica Neue"/>
              <a:buNone/>
            </a:pPr>
            <a:r>
              <a:rPr lang="en" sz="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Spotify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8"/>
          <p:cNvSpPr txBox="1"/>
          <p:nvPr/>
        </p:nvSpPr>
        <p:spPr>
          <a:xfrm>
            <a:off x="1589722" y="200550"/>
            <a:ext cx="640500" cy="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"/>
              <a:buFont typeface="Helvetica Neue"/>
              <a:buNone/>
            </a:pPr>
            <a:r>
              <a:rPr lang="en" sz="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Brand Vis v 1.0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8"/>
          <p:cNvSpPr txBox="1"/>
          <p:nvPr/>
        </p:nvSpPr>
        <p:spPr>
          <a:xfrm>
            <a:off x="852488" y="200550"/>
            <a:ext cx="640500" cy="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"/>
              <a:buFont typeface="Helvetica Neue"/>
              <a:buNone/>
            </a:pPr>
            <a:r>
              <a:rPr lang="en" sz="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Rap Caviar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 Bar BLK copy">
  <p:cSld name="Top Bar BLK cop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/>
          <p:nvPr/>
        </p:nvSpPr>
        <p:spPr>
          <a:xfrm>
            <a:off x="7758113" y="200550"/>
            <a:ext cx="774900" cy="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"/>
              <a:buFont typeface="Helvetica Neue"/>
              <a:buNone/>
            </a:pPr>
            <a:r>
              <a:rPr lang="en" sz="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Proprietary &amp; Confidential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791547" y="204360"/>
            <a:ext cx="132600" cy="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"/>
              <a:buFont typeface="Arial"/>
              <a:buNone/>
              <a:defRPr sz="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"/>
              <a:buFont typeface="Arial"/>
              <a:buNone/>
              <a:defRPr sz="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"/>
              <a:buFont typeface="Arial"/>
              <a:buNone/>
              <a:defRPr sz="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"/>
              <a:buFont typeface="Arial"/>
              <a:buNone/>
              <a:defRPr sz="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"/>
              <a:buFont typeface="Arial"/>
              <a:buNone/>
              <a:defRPr sz="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"/>
              <a:buFont typeface="Arial"/>
              <a:buNone/>
              <a:defRPr sz="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"/>
              <a:buFont typeface="Arial"/>
              <a:buNone/>
              <a:defRPr sz="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"/>
              <a:buFont typeface="Arial"/>
              <a:buNone/>
              <a:defRPr sz="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"/>
              <a:buFont typeface="Arial"/>
              <a:buNone/>
              <a:defRPr sz="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4" name="Google Shape;74;p19"/>
          <p:cNvSpPr txBox="1"/>
          <p:nvPr/>
        </p:nvSpPr>
        <p:spPr>
          <a:xfrm>
            <a:off x="220027" y="200550"/>
            <a:ext cx="640500" cy="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"/>
              <a:buFont typeface="Helvetica Neue"/>
              <a:buNone/>
            </a:pPr>
            <a:r>
              <a:rPr lang="en" sz="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Spotify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9"/>
          <p:cNvSpPr txBox="1"/>
          <p:nvPr/>
        </p:nvSpPr>
        <p:spPr>
          <a:xfrm>
            <a:off x="852488" y="200550"/>
            <a:ext cx="640500" cy="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"/>
              <a:buFont typeface="Helvetica Neue"/>
              <a:buNone/>
            </a:pPr>
            <a:r>
              <a:rPr lang="en" sz="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Hot Country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9"/>
          <p:cNvSpPr txBox="1"/>
          <p:nvPr/>
        </p:nvSpPr>
        <p:spPr>
          <a:xfrm>
            <a:off x="1589722" y="200550"/>
            <a:ext cx="640500" cy="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"/>
              <a:buFont typeface="Helvetica Neue"/>
              <a:buNone/>
            </a:pPr>
            <a:r>
              <a:rPr lang="en" sz="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2018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 Bar BLK copy">
  <p:cSld name="Top Bar BLK copy 2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/>
        </p:nvSpPr>
        <p:spPr>
          <a:xfrm>
            <a:off x="7758113" y="200550"/>
            <a:ext cx="774900" cy="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"/>
              <a:buFont typeface="Helvetica Neue"/>
              <a:buNone/>
            </a:pPr>
            <a:r>
              <a:rPr lang="en" sz="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Proprietary &amp; Confidential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791547" y="204360"/>
            <a:ext cx="132600" cy="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"/>
              <a:buFont typeface="Arial"/>
              <a:buNone/>
              <a:defRPr sz="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"/>
              <a:buFont typeface="Arial"/>
              <a:buNone/>
              <a:defRPr sz="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"/>
              <a:buFont typeface="Arial"/>
              <a:buNone/>
              <a:defRPr sz="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"/>
              <a:buFont typeface="Arial"/>
              <a:buNone/>
              <a:defRPr sz="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"/>
              <a:buFont typeface="Arial"/>
              <a:buNone/>
              <a:defRPr sz="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"/>
              <a:buFont typeface="Arial"/>
              <a:buNone/>
              <a:defRPr sz="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"/>
              <a:buFont typeface="Arial"/>
              <a:buNone/>
              <a:defRPr sz="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"/>
              <a:buFont typeface="Arial"/>
              <a:buNone/>
              <a:defRPr sz="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"/>
              <a:buFont typeface="Arial"/>
              <a:buNone/>
              <a:defRPr sz="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0" name="Google Shape;80;p20"/>
          <p:cNvSpPr txBox="1"/>
          <p:nvPr/>
        </p:nvSpPr>
        <p:spPr>
          <a:xfrm>
            <a:off x="220027" y="200550"/>
            <a:ext cx="640500" cy="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"/>
              <a:buFont typeface="Helvetica Neue"/>
              <a:buNone/>
            </a:pPr>
            <a:r>
              <a:rPr lang="en" sz="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Spotify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0"/>
          <p:cNvSpPr txBox="1"/>
          <p:nvPr/>
        </p:nvSpPr>
        <p:spPr>
          <a:xfrm>
            <a:off x="1589722" y="200550"/>
            <a:ext cx="640500" cy="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"/>
              <a:buFont typeface="Helvetica Neue"/>
              <a:buNone/>
            </a:pPr>
            <a:r>
              <a:rPr lang="en" sz="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111.2017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0"/>
          <p:cNvSpPr txBox="1"/>
          <p:nvPr/>
        </p:nvSpPr>
        <p:spPr>
          <a:xfrm>
            <a:off x="801889" y="200550"/>
            <a:ext cx="691200" cy="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"/>
              <a:buFont typeface="Helvetica Neue"/>
              <a:buNone/>
            </a:pPr>
            <a:r>
              <a:rPr lang="en" sz="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BNA Event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>
            <a:off x="666750" y="8620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body" idx="1"/>
          </p:nvPr>
        </p:nvSpPr>
        <p:spPr>
          <a:xfrm>
            <a:off x="666750" y="2652713"/>
            <a:ext cx="7810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None/>
              <a:defRPr sz="2000"/>
            </a:lvl1pPr>
            <a:lvl2pPr marL="91440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None/>
              <a:defRPr sz="2000"/>
            </a:lvl2pPr>
            <a:lvl3pPr marL="137160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None/>
              <a:defRPr sz="2000"/>
            </a:lvl3pPr>
            <a:lvl4pPr marL="182880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None/>
              <a:defRPr sz="2000"/>
            </a:lvl4pPr>
            <a:lvl5pPr marL="228600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None/>
              <a:defRPr sz="2000"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2"/>
          <p:cNvSpPr>
            <a:spLocks noGrp="1"/>
          </p:cNvSpPr>
          <p:nvPr>
            <p:ph type="pic" idx="2"/>
          </p:nvPr>
        </p:nvSpPr>
        <p:spPr>
          <a:xfrm>
            <a:off x="1172238" y="252413"/>
            <a:ext cx="6801000" cy="32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title"/>
          </p:nvPr>
        </p:nvSpPr>
        <p:spPr>
          <a:xfrm>
            <a:off x="238125" y="3567113"/>
            <a:ext cx="8667600" cy="7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body" idx="1"/>
          </p:nvPr>
        </p:nvSpPr>
        <p:spPr>
          <a:xfrm>
            <a:off x="238125" y="4291013"/>
            <a:ext cx="8667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None/>
              <a:defRPr sz="2000"/>
            </a:lvl1pPr>
            <a:lvl2pPr marL="91440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None/>
              <a:defRPr sz="2000"/>
            </a:lvl2pPr>
            <a:lvl3pPr marL="137160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None/>
              <a:defRPr sz="2000"/>
            </a:lvl3pPr>
            <a:lvl4pPr marL="182880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None/>
              <a:defRPr sz="2000"/>
            </a:lvl4pPr>
            <a:lvl5pPr marL="228600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None/>
              <a:defRPr sz="2000"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 txBox="1">
            <a:spLocks noGrp="1"/>
          </p:cNvSpPr>
          <p:nvPr>
            <p:ph type="title"/>
          </p:nvPr>
        </p:nvSpPr>
        <p:spPr>
          <a:xfrm>
            <a:off x="666750" y="1700213"/>
            <a:ext cx="7810500" cy="17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>
            <a:spLocks noGrp="1"/>
          </p:cNvSpPr>
          <p:nvPr>
            <p:ph type="pic" idx="2"/>
          </p:nvPr>
        </p:nvSpPr>
        <p:spPr>
          <a:xfrm>
            <a:off x="4938713" y="357188"/>
            <a:ext cx="3571800" cy="4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97" name="Google Shape;97;p24"/>
          <p:cNvSpPr txBox="1">
            <a:spLocks noGrp="1"/>
          </p:cNvSpPr>
          <p:nvPr>
            <p:ph type="title"/>
          </p:nvPr>
        </p:nvSpPr>
        <p:spPr>
          <a:xfrm>
            <a:off x="619125" y="357188"/>
            <a:ext cx="38337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  <a:defRPr sz="3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4"/>
          <p:cNvSpPr txBox="1">
            <a:spLocks noGrp="1"/>
          </p:cNvSpPr>
          <p:nvPr>
            <p:ph type="body" idx="1"/>
          </p:nvPr>
        </p:nvSpPr>
        <p:spPr>
          <a:xfrm>
            <a:off x="619125" y="2447925"/>
            <a:ext cx="3833700" cy="21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None/>
              <a:defRPr sz="2000"/>
            </a:lvl1pPr>
            <a:lvl2pPr marL="91440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None/>
              <a:defRPr sz="2000"/>
            </a:lvl2pPr>
            <a:lvl3pPr marL="137160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None/>
              <a:defRPr sz="2000"/>
            </a:lvl3pPr>
            <a:lvl4pPr marL="182880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None/>
              <a:defRPr sz="2000"/>
            </a:lvl4pPr>
            <a:lvl5pPr marL="228600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Helvetica Neue"/>
              <a:buNone/>
              <a:defRPr sz="2000"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24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5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6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78771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lvl="0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1pPr>
            <a:lvl2pPr marL="914400" lvl="1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2pPr>
            <a:lvl3pPr marL="1371600" lvl="2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3pPr>
            <a:lvl4pPr marL="1828800" lvl="3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4pPr>
            <a:lvl5pPr marL="2286000" lvl="4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7"/>
          <p:cNvSpPr>
            <a:spLocks noGrp="1"/>
          </p:cNvSpPr>
          <p:nvPr>
            <p:ph type="pic" idx="2"/>
          </p:nvPr>
        </p:nvSpPr>
        <p:spPr>
          <a:xfrm>
            <a:off x="4938713" y="1181100"/>
            <a:ext cx="35718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09" name="Google Shape;109;p27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7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38337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•"/>
              <a:defRPr sz="1400"/>
            </a:lvl1pPr>
            <a:lvl2pPr marL="914400" lvl="1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•"/>
              <a:defRPr sz="1400"/>
            </a:lvl2pPr>
            <a:lvl3pPr marL="1371600" lvl="2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•"/>
              <a:defRPr sz="1400"/>
            </a:lvl3pPr>
            <a:lvl4pPr marL="1828800" lvl="3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•"/>
              <a:defRPr sz="1400"/>
            </a:lvl4pPr>
            <a:lvl5pPr marL="2286000" lvl="4" indent="-34290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•"/>
              <a:defRPr sz="1400"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27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8"/>
          <p:cNvSpPr txBox="1">
            <a:spLocks noGrp="1"/>
          </p:cNvSpPr>
          <p:nvPr>
            <p:ph type="body" idx="1"/>
          </p:nvPr>
        </p:nvSpPr>
        <p:spPr>
          <a:xfrm>
            <a:off x="633413" y="666750"/>
            <a:ext cx="7877100" cy="38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lvl="0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1pPr>
            <a:lvl2pPr marL="914400" lvl="1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2pPr>
            <a:lvl3pPr marL="1371600" lvl="2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3pPr>
            <a:lvl4pPr marL="1828800" lvl="3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4pPr>
            <a:lvl5pPr marL="2286000" lvl="4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800"/>
              <a:buChar char="•"/>
              <a:defRPr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28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>
            <a:spLocks noGrp="1"/>
          </p:cNvSpPr>
          <p:nvPr>
            <p:ph type="pic" idx="2"/>
          </p:nvPr>
        </p:nvSpPr>
        <p:spPr>
          <a:xfrm>
            <a:off x="5910263" y="2576513"/>
            <a:ext cx="27765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17" name="Google Shape;117;p29"/>
          <p:cNvSpPr>
            <a:spLocks noGrp="1"/>
          </p:cNvSpPr>
          <p:nvPr>
            <p:ph type="pic" idx="3"/>
          </p:nvPr>
        </p:nvSpPr>
        <p:spPr>
          <a:xfrm>
            <a:off x="5910263" y="357188"/>
            <a:ext cx="2776500" cy="20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18" name="Google Shape;118;p29"/>
          <p:cNvSpPr>
            <a:spLocks noGrp="1"/>
          </p:cNvSpPr>
          <p:nvPr>
            <p:ph type="pic" idx="4"/>
          </p:nvPr>
        </p:nvSpPr>
        <p:spPr>
          <a:xfrm>
            <a:off x="452438" y="357188"/>
            <a:ext cx="5315100" cy="4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0"/>
          <p:cNvSpPr txBox="1">
            <a:spLocks noGrp="1"/>
          </p:cNvSpPr>
          <p:nvPr>
            <p:ph type="body" idx="1"/>
          </p:nvPr>
        </p:nvSpPr>
        <p:spPr>
          <a:xfrm>
            <a:off x="895350" y="3357563"/>
            <a:ext cx="7358100" cy="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lvetica Neue"/>
              <a:buNone/>
              <a:defRPr sz="1200" i="1"/>
            </a:lvl1pPr>
            <a:lvl2pPr marL="914400" lvl="1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2pPr>
            <a:lvl3pPr marL="1371600" lvl="2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3pPr>
            <a:lvl4pPr marL="1828800" lvl="3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4pPr>
            <a:lvl5pPr marL="2286000" lvl="4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30"/>
          <p:cNvSpPr txBox="1">
            <a:spLocks noGrp="1"/>
          </p:cNvSpPr>
          <p:nvPr>
            <p:ph type="body" idx="2"/>
          </p:nvPr>
        </p:nvSpPr>
        <p:spPr>
          <a:xfrm>
            <a:off x="895350" y="2278856"/>
            <a:ext cx="73581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2pPr>
            <a:lvl3pPr marL="1371600" lvl="2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3pPr>
            <a:lvl4pPr marL="1828800" lvl="3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4pPr>
            <a:lvl5pPr marL="2286000" lvl="4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5pPr>
            <a:lvl6pPr marL="2743200" lvl="5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6pPr>
            <a:lvl7pPr marL="3200400" lvl="6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7pPr>
            <a:lvl8pPr marL="3657600" lvl="7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8pPr>
            <a:lvl9pPr marL="4114800" lvl="8" indent="-2794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30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1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17150" rIns="34275" bIns="171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26" name="Google Shape;126;p31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2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">
  <p:cSld name="WHITE">
    <p:bg>
      <p:bgPr>
        <a:solidFill>
          <a:srgbClr val="FFFFFF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3"/>
          <p:cNvSpPr txBox="1">
            <a:spLocks noGrp="1"/>
          </p:cNvSpPr>
          <p:nvPr>
            <p:ph type="sldNum" idx="12"/>
          </p:nvPr>
        </p:nvSpPr>
        <p:spPr>
          <a:xfrm>
            <a:off x="8791547" y="204360"/>
            <a:ext cx="132600" cy="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  <a:defRPr sz="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33"/>
          <p:cNvSpPr txBox="1"/>
          <p:nvPr/>
        </p:nvSpPr>
        <p:spPr>
          <a:xfrm>
            <a:off x="7758113" y="200550"/>
            <a:ext cx="774900" cy="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Helvetica Neue"/>
              <a:buNone/>
            </a:pPr>
            <a:r>
              <a:rPr lang="en" sz="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Proprietary &amp; Confidential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33"/>
          <p:cNvSpPr txBox="1"/>
          <p:nvPr/>
        </p:nvSpPr>
        <p:spPr>
          <a:xfrm>
            <a:off x="220027" y="200550"/>
            <a:ext cx="640500" cy="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Helvetica Neue"/>
              <a:buNone/>
            </a:pPr>
            <a:r>
              <a:rPr lang="en" sz="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Spotify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33"/>
          <p:cNvSpPr txBox="1"/>
          <p:nvPr/>
        </p:nvSpPr>
        <p:spPr>
          <a:xfrm>
            <a:off x="1589722" y="200550"/>
            <a:ext cx="640500" cy="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Helvetica Neue"/>
              <a:buNone/>
            </a:pPr>
            <a:r>
              <a:rPr lang="en" sz="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111.2017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3"/>
          <p:cNvSpPr txBox="1"/>
          <p:nvPr/>
        </p:nvSpPr>
        <p:spPr>
          <a:xfrm>
            <a:off x="801889" y="200550"/>
            <a:ext cx="691200" cy="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Helvetica Neue"/>
              <a:buNone/>
            </a:pPr>
            <a:r>
              <a:rPr lang="en" sz="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BNA Event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CK">
  <p:cSld name="BLACK 2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4"/>
          <p:cNvSpPr txBox="1">
            <a:spLocks noGrp="1"/>
          </p:cNvSpPr>
          <p:nvPr>
            <p:ph type="sldNum" idx="12"/>
          </p:nvPr>
        </p:nvSpPr>
        <p:spPr>
          <a:xfrm>
            <a:off x="8791547" y="204360"/>
            <a:ext cx="132600" cy="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"/>
              <a:buFont typeface="Arial"/>
              <a:buNone/>
              <a:defRPr sz="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"/>
              <a:buFont typeface="Arial"/>
              <a:buNone/>
              <a:defRPr sz="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"/>
              <a:buFont typeface="Arial"/>
              <a:buNone/>
              <a:defRPr sz="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"/>
              <a:buFont typeface="Arial"/>
              <a:buNone/>
              <a:defRPr sz="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"/>
              <a:buFont typeface="Arial"/>
              <a:buNone/>
              <a:defRPr sz="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"/>
              <a:buFont typeface="Arial"/>
              <a:buNone/>
              <a:defRPr sz="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"/>
              <a:buFont typeface="Arial"/>
              <a:buNone/>
              <a:defRPr sz="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"/>
              <a:buFont typeface="Arial"/>
              <a:buNone/>
              <a:defRPr sz="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"/>
              <a:buFont typeface="Arial"/>
              <a:buNone/>
              <a:defRPr sz="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7" name="Google Shape;137;p34"/>
          <p:cNvSpPr txBox="1"/>
          <p:nvPr/>
        </p:nvSpPr>
        <p:spPr>
          <a:xfrm>
            <a:off x="7758113" y="200550"/>
            <a:ext cx="774900" cy="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"/>
              <a:buFont typeface="Helvetica Neue"/>
              <a:buNone/>
            </a:pPr>
            <a:r>
              <a:rPr lang="en" sz="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Proprietary &amp; Confidential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34"/>
          <p:cNvSpPr txBox="1"/>
          <p:nvPr/>
        </p:nvSpPr>
        <p:spPr>
          <a:xfrm>
            <a:off x="220027" y="200550"/>
            <a:ext cx="640500" cy="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"/>
              <a:buFont typeface="Helvetica Neue"/>
              <a:buNone/>
            </a:pPr>
            <a:r>
              <a:rPr lang="en" sz="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Spotify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34"/>
          <p:cNvSpPr txBox="1"/>
          <p:nvPr/>
        </p:nvSpPr>
        <p:spPr>
          <a:xfrm>
            <a:off x="1589722" y="200550"/>
            <a:ext cx="640500" cy="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"/>
              <a:buFont typeface="Helvetica Neue"/>
              <a:buNone/>
            </a:pPr>
            <a:r>
              <a:rPr lang="en" sz="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2018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34"/>
          <p:cNvSpPr txBox="1"/>
          <p:nvPr/>
        </p:nvSpPr>
        <p:spPr>
          <a:xfrm>
            <a:off x="852488" y="200550"/>
            <a:ext cx="640500" cy="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"/>
              <a:buFont typeface="Helvetica Neue"/>
              <a:buNone/>
            </a:pPr>
            <a:r>
              <a:rPr lang="en" sz="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Hot Country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33413" y="133350"/>
            <a:ext cx="7877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Helvetica Neue"/>
              <a:buNone/>
              <a:defRPr sz="4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33413" y="1181100"/>
            <a:ext cx="7877100" cy="3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ctr" anchorCtr="0">
            <a:noAutofit/>
          </a:bodyPr>
          <a:lstStyle>
            <a:lvl1pPr marL="457200" marR="0" lvl="0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7465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Helvetica Neue"/>
              <a:buChar char="•"/>
              <a:defRPr sz="18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484637" y="4905375"/>
            <a:ext cx="170100" cy="1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Helvetica Neue"/>
              <a:buNone/>
              <a:defRPr sz="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6"/>
          <p:cNvSpPr/>
          <p:nvPr/>
        </p:nvSpPr>
        <p:spPr>
          <a:xfrm>
            <a:off x="-5100" y="1033200"/>
            <a:ext cx="9154200" cy="4110300"/>
          </a:xfrm>
          <a:prstGeom prst="rect">
            <a:avLst/>
          </a:prstGeom>
          <a:solidFill>
            <a:srgbClr val="FCC2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36"/>
          <p:cNvSpPr txBox="1">
            <a:spLocks noGrp="1"/>
          </p:cNvSpPr>
          <p:nvPr>
            <p:ph type="ctrTitle"/>
          </p:nvPr>
        </p:nvSpPr>
        <p:spPr>
          <a:xfrm>
            <a:off x="301533" y="13768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Li-Chi 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latin typeface="Roboto"/>
                <a:ea typeface="Roboto"/>
                <a:cs typeface="Roboto"/>
                <a:sym typeface="Roboto"/>
              </a:rPr>
              <a:t>Boba Shop Case Study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36"/>
          <p:cNvSpPr txBox="1">
            <a:spLocks noGrp="1"/>
          </p:cNvSpPr>
          <p:nvPr>
            <p:ph type="subTitle" idx="1"/>
          </p:nvPr>
        </p:nvSpPr>
        <p:spPr>
          <a:xfrm>
            <a:off x="301525" y="34664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i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Ann Jessica Tan</a:t>
            </a:r>
            <a:endParaRPr sz="2700" i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3" name="Google Shape;15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97725" y="-1381475"/>
            <a:ext cx="3361001" cy="435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C28A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5"/>
          <p:cNvSpPr txBox="1">
            <a:spLocks noGrp="1"/>
          </p:cNvSpPr>
          <p:nvPr>
            <p:ph type="sldNum" idx="4294967295"/>
          </p:nvPr>
        </p:nvSpPr>
        <p:spPr>
          <a:xfrm>
            <a:off x="8791547" y="204360"/>
            <a:ext cx="132600" cy="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"/>
              <a:buFont typeface="Arial"/>
              <a:buNone/>
            </a:pPr>
            <a:fld id="{00000000-1234-1234-1234-123412341234}" type="slidenum">
              <a:rPr lang="en"/>
              <a:t>10</a:t>
            </a:fld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6" name="Google Shape;236;p45"/>
          <p:cNvSpPr txBox="1"/>
          <p:nvPr/>
        </p:nvSpPr>
        <p:spPr>
          <a:xfrm>
            <a:off x="647850" y="1131225"/>
            <a:ext cx="7848300" cy="22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 Increase Order Size</a:t>
            </a:r>
            <a:r>
              <a:rPr lang="en" sz="65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65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9459"/>
              <a:buFont typeface="Arial"/>
              <a:buNone/>
            </a:pPr>
            <a:r>
              <a:rPr lang="en" sz="1850" b="1">
                <a:latin typeface="Roboto"/>
                <a:ea typeface="Roboto"/>
                <a:cs typeface="Roboto"/>
                <a:sym typeface="Roboto"/>
              </a:rPr>
              <a:t>Incentivize customers (whose order size falls below 5 drinks/order) via benefits/promotions to increase the number of boba sold per order.</a:t>
            </a:r>
            <a:endParaRPr sz="185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2" name="Google Shape;242;p46" title="Chart"/>
          <p:cNvPicPr preferRelativeResize="0"/>
          <p:nvPr/>
        </p:nvPicPr>
        <p:blipFill rotWithShape="1">
          <a:blip r:embed="rId3">
            <a:alphaModFix/>
          </a:blip>
          <a:srcRect t="11606"/>
          <a:stretch/>
        </p:blipFill>
        <p:spPr>
          <a:xfrm>
            <a:off x="337200" y="1884675"/>
            <a:ext cx="5581799" cy="3050974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6"/>
          <p:cNvSpPr txBox="1"/>
          <p:nvPr/>
        </p:nvSpPr>
        <p:spPr>
          <a:xfrm>
            <a:off x="5873950" y="1470550"/>
            <a:ext cx="3116100" cy="22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Roboto"/>
                <a:ea typeface="Roboto"/>
                <a:cs typeface="Roboto"/>
                <a:sym typeface="Roboto"/>
              </a:rPr>
              <a:t>44% of users falls below the average order size of 5 drinks per order. </a:t>
            </a:r>
            <a:endParaRPr sz="11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 almost half of the current users’ order fall below the order size average, we recommend </a:t>
            </a:r>
            <a:r>
              <a:rPr lang="en" sz="1100">
                <a:solidFill>
                  <a:schemeClr val="dk1"/>
                </a:solidFill>
                <a:highlight>
                  <a:srgbClr val="FCC28A"/>
                </a:highlight>
                <a:latin typeface="Roboto"/>
                <a:ea typeface="Roboto"/>
                <a:cs typeface="Roboto"/>
                <a:sym typeface="Roboto"/>
              </a:rPr>
              <a:t>incentivizing customers to order more drinks via benefits and promotions to increase the number of boba sold per order. 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(e.g. free topping when you buy more than X amount of drinks, get X drinks for $x off, etc) 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4" name="Google Shape;244;p46"/>
          <p:cNvCxnSpPr/>
          <p:nvPr/>
        </p:nvCxnSpPr>
        <p:spPr>
          <a:xfrm>
            <a:off x="960300" y="3465475"/>
            <a:ext cx="4755300" cy="63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5" name="Google Shape;245;p46"/>
          <p:cNvSpPr txBox="1"/>
          <p:nvPr/>
        </p:nvSpPr>
        <p:spPr>
          <a:xfrm>
            <a:off x="1693325" y="3040863"/>
            <a:ext cx="3178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Helvetica Neue"/>
                <a:ea typeface="Helvetica Neue"/>
                <a:cs typeface="Helvetica Neue"/>
                <a:sym typeface="Helvetica Neue"/>
              </a:rPr>
              <a:t>Average Order Size per Order 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Helvetica Neue"/>
                <a:ea typeface="Helvetica Neue"/>
                <a:cs typeface="Helvetica Neue"/>
                <a:sym typeface="Helvetica Neue"/>
              </a:rPr>
              <a:t>= 5</a:t>
            </a:r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6" name="Google Shape;246;p46"/>
          <p:cNvSpPr/>
          <p:nvPr/>
        </p:nvSpPr>
        <p:spPr>
          <a:xfrm>
            <a:off x="874050" y="3465475"/>
            <a:ext cx="2328600" cy="1084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46"/>
          <p:cNvSpPr txBox="1"/>
          <p:nvPr/>
        </p:nvSpPr>
        <p:spPr>
          <a:xfrm>
            <a:off x="934050" y="3410750"/>
            <a:ext cx="1578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Users who fall below the average order size/order</a:t>
            </a:r>
            <a:endParaRPr sz="900">
              <a:solidFill>
                <a:srgbClr val="FF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8" name="Google Shape;248;p46"/>
          <p:cNvSpPr txBox="1"/>
          <p:nvPr/>
        </p:nvSpPr>
        <p:spPr>
          <a:xfrm>
            <a:off x="1451377" y="1519050"/>
            <a:ext cx="3662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sng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Customers by Average Order Size per Order</a:t>
            </a:r>
            <a:endParaRPr sz="1200" b="1" u="sng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Roboto"/>
                <a:ea typeface="Roboto"/>
                <a:cs typeface="Roboto"/>
                <a:sym typeface="Roboto"/>
              </a:rPr>
              <a:t>Key Recommendations</a:t>
            </a:r>
            <a:endParaRPr sz="17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47"/>
          <p:cNvSpPr txBox="1"/>
          <p:nvPr/>
        </p:nvSpPr>
        <p:spPr>
          <a:xfrm>
            <a:off x="500250" y="1150100"/>
            <a:ext cx="8143500" cy="10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00" tIns="18275" rIns="14700" bIns="14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1. </a:t>
            </a:r>
            <a:r>
              <a:rPr lang="en" sz="1200" b="1">
                <a:solidFill>
                  <a:schemeClr val="dk1"/>
                </a:solidFill>
                <a:highlight>
                  <a:srgbClr val="FCC28A"/>
                </a:highlight>
                <a:latin typeface="Roboto"/>
                <a:ea typeface="Roboto"/>
                <a:cs typeface="Roboto"/>
                <a:sym typeface="Roboto"/>
              </a:rPr>
              <a:t>Increase Customers:</a:t>
            </a: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Increase marketing/advertising effort in best performing city and store, while optimize on worst performing store to drive acquisition and retention.</a:t>
            </a: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Increase marketing/advertising effort in City A to acquire new users given it’s high orders and revenue.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Drive traffic to store </a:t>
            </a:r>
            <a:r>
              <a:rPr lang="en" sz="1100" i="1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wehqk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(best operational excellence) while conducting deep-dives in store </a:t>
            </a:r>
            <a:r>
              <a:rPr lang="en" sz="1100" i="1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acjde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(worst operational excellence) to increase acquisition and retention. 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" name="Google Shape;255;p47"/>
          <p:cNvSpPr txBox="1"/>
          <p:nvPr/>
        </p:nvSpPr>
        <p:spPr>
          <a:xfrm>
            <a:off x="500250" y="2349013"/>
            <a:ext cx="8143500" cy="10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00" tIns="18275" rIns="14700" bIns="14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2. </a:t>
            </a:r>
            <a:r>
              <a:rPr lang="en" sz="1200" b="1">
                <a:solidFill>
                  <a:schemeClr val="dk1"/>
                </a:solidFill>
                <a:highlight>
                  <a:srgbClr val="FCC28A"/>
                </a:highlight>
                <a:latin typeface="Roboto"/>
                <a:ea typeface="Roboto"/>
                <a:cs typeface="Roboto"/>
                <a:sym typeface="Roboto"/>
              </a:rPr>
              <a:t>Increase Order Frequency:</a:t>
            </a: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Leverage comms capabilities (email, push notifications) to increase order frequency.</a:t>
            </a: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Send email/push notifications around two order peak time (6PM-10PM, 12PM-3PM) to increase order frequency.</a:t>
            </a:r>
            <a:endParaRPr sz="1100">
              <a:solidFill>
                <a:srgbClr val="E3272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6" name="Google Shape;256;p47"/>
          <p:cNvSpPr txBox="1"/>
          <p:nvPr/>
        </p:nvSpPr>
        <p:spPr>
          <a:xfrm>
            <a:off x="500250" y="3373225"/>
            <a:ext cx="8143500" cy="10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00" tIns="18275" rIns="14700" bIns="14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 </a:t>
            </a:r>
            <a:r>
              <a:rPr lang="en" sz="1200" b="1">
                <a:solidFill>
                  <a:schemeClr val="dk1"/>
                </a:solidFill>
                <a:highlight>
                  <a:srgbClr val="FCC28A"/>
                </a:highlight>
                <a:latin typeface="Roboto"/>
                <a:ea typeface="Roboto"/>
                <a:cs typeface="Roboto"/>
                <a:sym typeface="Roboto"/>
              </a:rPr>
              <a:t>Increase Order Size:</a:t>
            </a:r>
            <a:r>
              <a:rPr lang="en" sz="12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Test benefits/promotions to increase average order size.</a:t>
            </a:r>
            <a:endParaRPr sz="12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Roboto"/>
              <a:buChar char="●"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Incentivize customers (whose order size falls below 5 drinks/order) via benefits/promotions to increase the number of boba sold per order.</a:t>
            </a:r>
            <a:endParaRPr sz="1100">
              <a:solidFill>
                <a:srgbClr val="E3272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8"/>
          <p:cNvSpPr/>
          <p:nvPr/>
        </p:nvSpPr>
        <p:spPr>
          <a:xfrm>
            <a:off x="12225" y="1082300"/>
            <a:ext cx="9144000" cy="4061100"/>
          </a:xfrm>
          <a:prstGeom prst="rect">
            <a:avLst/>
          </a:prstGeom>
          <a:solidFill>
            <a:srgbClr val="FCC28A"/>
          </a:solidFill>
          <a:ln w="9525" cap="flat" cmpd="sng">
            <a:solidFill>
              <a:srgbClr val="FCC28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48"/>
          <p:cNvSpPr txBox="1">
            <a:spLocks noGrp="1"/>
          </p:cNvSpPr>
          <p:nvPr>
            <p:ph type="ctrTitle"/>
          </p:nvPr>
        </p:nvSpPr>
        <p:spPr>
          <a:xfrm>
            <a:off x="311700" y="1529525"/>
            <a:ext cx="8520600" cy="166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b="1">
                <a:latin typeface="Helvetica Neue"/>
                <a:ea typeface="Helvetica Neue"/>
                <a:cs typeface="Helvetica Neue"/>
                <a:sym typeface="Helvetica Neue"/>
              </a:rPr>
              <a:t>Thank You!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b="1">
                <a:latin typeface="Helvetica Neue"/>
                <a:ea typeface="Helvetica Neue"/>
                <a:cs typeface="Helvetica Neue"/>
                <a:sym typeface="Helvetica Neue"/>
              </a:rPr>
              <a:t>(Q&amp;A)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63" name="Google Shape;26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35150" y="-802375"/>
            <a:ext cx="2541525" cy="329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“You are the business analyst on the Strategy and Operations team for the Li-Chi Boba Shop Company. The company has physical boba shops in three cities in California, and customers place their orders via the app and pick up the orders in person. 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objective of Li-Chi Boba Shop this year is to grow </a:t>
            </a:r>
            <a:r>
              <a:rPr lang="en" sz="1100" b="1">
                <a:solidFill>
                  <a:schemeClr val="dk1"/>
                </a:solidFill>
                <a:highlight>
                  <a:srgbClr val="FCC28A"/>
                </a:highlight>
                <a:latin typeface="Roboto"/>
                <a:ea typeface="Roboto"/>
                <a:cs typeface="Roboto"/>
                <a:sym typeface="Roboto"/>
              </a:rPr>
              <a:t>total sales revenue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(please note that menu prices for the year have been set already). Based on the one week app data attached, please present your </a:t>
            </a:r>
            <a:r>
              <a:rPr lang="en" sz="1100" b="1">
                <a:solidFill>
                  <a:schemeClr val="dk1"/>
                </a:solidFill>
                <a:highlight>
                  <a:srgbClr val="FCC28A"/>
                </a:highlight>
                <a:latin typeface="Roboto"/>
                <a:ea typeface="Roboto"/>
                <a:cs typeface="Roboto"/>
                <a:sym typeface="Roboto"/>
              </a:rPr>
              <a:t>findings and provide a set of recommendations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for growing total sales revenue. Feel free to make your own assumptions.”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59" name="Google Shape;159;p37"/>
          <p:cNvSpPr txBox="1">
            <a:spLocks noGrp="1"/>
          </p:cNvSpPr>
          <p:nvPr>
            <p:ph type="title"/>
          </p:nvPr>
        </p:nvSpPr>
        <p:spPr>
          <a:xfrm>
            <a:off x="311700" y="470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Roboto"/>
                <a:ea typeface="Roboto"/>
                <a:cs typeface="Roboto"/>
                <a:sym typeface="Roboto"/>
              </a:rPr>
              <a:t>Prompt </a:t>
            </a:r>
            <a:endParaRPr sz="17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Roboto"/>
                <a:ea typeface="Roboto"/>
                <a:cs typeface="Roboto"/>
                <a:sym typeface="Roboto"/>
              </a:rPr>
              <a:t>Agenda Slide</a:t>
            </a:r>
            <a:endParaRPr sz="17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Analysis Approach/Framework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Business Opportunity 1: Increase Customers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Business Opportunity 2: Increase Order Frequency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Business Opportunity 3: Increase Order Size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Key Recommendations Slide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Q&amp;A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311700" y="470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Roboto"/>
                <a:ea typeface="Roboto"/>
                <a:cs typeface="Roboto"/>
                <a:sym typeface="Roboto"/>
              </a:rPr>
              <a:t>Analysis Approach/Framework</a:t>
            </a:r>
            <a:endParaRPr sz="17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39"/>
          <p:cNvSpPr txBox="1"/>
          <p:nvPr/>
        </p:nvSpPr>
        <p:spPr>
          <a:xfrm>
            <a:off x="327450" y="1572088"/>
            <a:ext cx="84891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i="1">
                <a:latin typeface="Roboto"/>
                <a:ea typeface="Roboto"/>
                <a:cs typeface="Roboto"/>
                <a:sym typeface="Roboto"/>
              </a:rPr>
              <a:t>Objective:</a:t>
            </a:r>
            <a:r>
              <a:rPr lang="en" sz="1300" i="1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3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Increase Li-Chi Boba Shop’s </a:t>
            </a:r>
            <a:r>
              <a:rPr lang="en" sz="1300">
                <a:solidFill>
                  <a:srgbClr val="000000"/>
                </a:solidFill>
                <a:highlight>
                  <a:srgbClr val="FCC28A"/>
                </a:highlight>
                <a:latin typeface="Roboto"/>
                <a:ea typeface="Roboto"/>
                <a:cs typeface="Roboto"/>
                <a:sym typeface="Roboto"/>
              </a:rPr>
              <a:t>total sales revenue</a:t>
            </a:r>
            <a:r>
              <a:rPr lang="en" sz="13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(menu prices for the year have been set already)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39"/>
          <p:cNvSpPr txBox="1"/>
          <p:nvPr/>
        </p:nvSpPr>
        <p:spPr>
          <a:xfrm>
            <a:off x="1561763" y="2485650"/>
            <a:ext cx="18441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Roboto"/>
                <a:ea typeface="Roboto"/>
                <a:cs typeface="Roboto"/>
                <a:sym typeface="Roboto"/>
              </a:rPr>
              <a:t>=</a:t>
            </a:r>
            <a:endParaRPr sz="22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39"/>
          <p:cNvSpPr txBox="1"/>
          <p:nvPr/>
        </p:nvSpPr>
        <p:spPr>
          <a:xfrm>
            <a:off x="607413" y="2485650"/>
            <a:ext cx="18441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Roboto"/>
                <a:ea typeface="Roboto"/>
                <a:cs typeface="Roboto"/>
                <a:sym typeface="Roboto"/>
              </a:rPr>
              <a:t>Sales </a:t>
            </a:r>
            <a:endParaRPr sz="22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Roboto"/>
                <a:ea typeface="Roboto"/>
                <a:cs typeface="Roboto"/>
                <a:sym typeface="Roboto"/>
              </a:rPr>
              <a:t>Revenue ($)</a:t>
            </a:r>
            <a:endParaRPr sz="22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39"/>
          <p:cNvSpPr txBox="1"/>
          <p:nvPr/>
        </p:nvSpPr>
        <p:spPr>
          <a:xfrm>
            <a:off x="2749188" y="2485650"/>
            <a:ext cx="24297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Roboto"/>
                <a:ea typeface="Roboto"/>
                <a:cs typeface="Roboto"/>
                <a:sym typeface="Roboto"/>
              </a:rPr>
              <a:t># of Units Sold</a:t>
            </a:r>
            <a:endParaRPr sz="22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39"/>
          <p:cNvSpPr txBox="1"/>
          <p:nvPr/>
        </p:nvSpPr>
        <p:spPr>
          <a:xfrm>
            <a:off x="4748544" y="2485650"/>
            <a:ext cx="9474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Roboto"/>
                <a:ea typeface="Roboto"/>
                <a:cs typeface="Roboto"/>
                <a:sym typeface="Roboto"/>
              </a:rPr>
              <a:t>x</a:t>
            </a:r>
            <a:endParaRPr sz="22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39"/>
          <p:cNvSpPr txBox="1"/>
          <p:nvPr/>
        </p:nvSpPr>
        <p:spPr>
          <a:xfrm>
            <a:off x="5377888" y="2485650"/>
            <a:ext cx="26439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Roboto"/>
                <a:ea typeface="Roboto"/>
                <a:cs typeface="Roboto"/>
                <a:sym typeface="Roboto"/>
              </a:rPr>
              <a:t>Avg. Selling Price</a:t>
            </a:r>
            <a:endParaRPr sz="2200"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39"/>
          <p:cNvSpPr/>
          <p:nvPr/>
        </p:nvSpPr>
        <p:spPr>
          <a:xfrm>
            <a:off x="2915000" y="2548425"/>
            <a:ext cx="2080500" cy="768000"/>
          </a:xfrm>
          <a:prstGeom prst="rect">
            <a:avLst/>
          </a:prstGeom>
          <a:noFill/>
          <a:ln w="38100" cap="flat" cmpd="sng">
            <a:solidFill>
              <a:srgbClr val="FCC28A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39"/>
          <p:cNvSpPr txBox="1"/>
          <p:nvPr/>
        </p:nvSpPr>
        <p:spPr>
          <a:xfrm>
            <a:off x="2928525" y="3415100"/>
            <a:ext cx="6689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highlight>
                  <a:srgbClr val="FCC28A"/>
                </a:highlight>
                <a:latin typeface="Roboto"/>
                <a:ea typeface="Roboto"/>
                <a:cs typeface="Roboto"/>
                <a:sym typeface="Roboto"/>
              </a:rPr>
              <a:t>Business Opportunities</a:t>
            </a:r>
            <a:endParaRPr sz="1000" b="1">
              <a:highlight>
                <a:srgbClr val="FCC28A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1. Increase customers (acquire new customers + retain existing customers)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2. Increase order frequency (more orders per person per week)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3. Increase order size (more drinks per order)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9" name="Google Shape;17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8175" y="3224125"/>
            <a:ext cx="310350" cy="41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9"/>
          <p:cNvSpPr txBox="1"/>
          <p:nvPr/>
        </p:nvSpPr>
        <p:spPr>
          <a:xfrm>
            <a:off x="7803350" y="2423625"/>
            <a:ext cx="14220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highlight>
                <a:srgbClr val="FCC28A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As menu prices for the year have already been set, we can’t increase the selling price</a:t>
            </a:r>
            <a:endParaRPr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1" name="Google Shape;18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4546194">
            <a:off x="7483500" y="2971276"/>
            <a:ext cx="310349" cy="413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C28A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0"/>
          <p:cNvSpPr txBox="1">
            <a:spLocks noGrp="1"/>
          </p:cNvSpPr>
          <p:nvPr>
            <p:ph type="sldNum" idx="4294967295"/>
          </p:nvPr>
        </p:nvSpPr>
        <p:spPr>
          <a:xfrm>
            <a:off x="8791547" y="204360"/>
            <a:ext cx="132600" cy="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"/>
              <a:buFont typeface="Arial"/>
              <a:buNone/>
            </a:pPr>
            <a:fld id="{00000000-1234-1234-1234-123412341234}" type="slidenum">
              <a:rPr lang="en"/>
              <a:t>5</a:t>
            </a:fld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7" name="Google Shape;187;p40"/>
          <p:cNvSpPr txBox="1"/>
          <p:nvPr/>
        </p:nvSpPr>
        <p:spPr>
          <a:xfrm>
            <a:off x="647850" y="1131225"/>
            <a:ext cx="7848300" cy="22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1. Increase Customers </a:t>
            </a:r>
            <a:endParaRPr sz="65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(acquisition + retention)</a:t>
            </a:r>
            <a:endParaRPr sz="3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1"/>
          <p:cNvSpPr txBox="1">
            <a:spLocks noGrp="1"/>
          </p:cNvSpPr>
          <p:nvPr>
            <p:ph type="title"/>
          </p:nvPr>
        </p:nvSpPr>
        <p:spPr>
          <a:xfrm>
            <a:off x="311700" y="470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latin typeface="Roboto"/>
                <a:ea typeface="Roboto"/>
                <a:cs typeface="Roboto"/>
                <a:sym typeface="Roboto"/>
              </a:rPr>
              <a:t>Increase marketing/advertising effort to acquire new users in City A given its high orders and revenue. </a:t>
            </a:r>
            <a:endParaRPr sz="1700" b="1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3" name="Google Shape;193;p41" title="Chart"/>
          <p:cNvPicPr preferRelativeResize="0"/>
          <p:nvPr/>
        </p:nvPicPr>
        <p:blipFill rotWithShape="1">
          <a:blip r:embed="rId3">
            <a:alphaModFix/>
          </a:blip>
          <a:srcRect t="10498"/>
          <a:stretch/>
        </p:blipFill>
        <p:spPr>
          <a:xfrm>
            <a:off x="339975" y="1703325"/>
            <a:ext cx="4564825" cy="256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41"/>
          <p:cNvSpPr txBox="1"/>
          <p:nvPr/>
        </p:nvSpPr>
        <p:spPr>
          <a:xfrm>
            <a:off x="5180575" y="1403050"/>
            <a:ext cx="3308100" cy="20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latin typeface="Roboto"/>
                <a:ea typeface="Roboto"/>
                <a:cs typeface="Roboto"/>
                <a:sym typeface="Roboto"/>
              </a:rPr>
              <a:t>City A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has the </a:t>
            </a:r>
            <a:r>
              <a:rPr lang="en" sz="1100" b="1">
                <a:latin typeface="Roboto"/>
                <a:ea typeface="Roboto"/>
                <a:cs typeface="Roboto"/>
                <a:sym typeface="Roboto"/>
              </a:rPr>
              <a:t>highest total orders and revenue</a:t>
            </a:r>
            <a:r>
              <a:rPr lang="en" sz="1100">
                <a:latin typeface="Roboto"/>
                <a:ea typeface="Roboto"/>
                <a:cs typeface="Roboto"/>
                <a:sym typeface="Roboto"/>
              </a:rPr>
              <a:t> at 358 and $15K, respectively, followed by City C (354, $15K), and City B (337, $15K)</a:t>
            </a: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Given that City A has the highest demand (based on total orders and revenue), we recommend 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capitalizing on the existing momentum by </a:t>
            </a:r>
            <a:r>
              <a:rPr lang="en" sz="1100">
                <a:solidFill>
                  <a:schemeClr val="dk1"/>
                </a:solidFill>
                <a:highlight>
                  <a:srgbClr val="FCC28A"/>
                </a:highlight>
                <a:latin typeface="Roboto"/>
                <a:ea typeface="Roboto"/>
                <a:cs typeface="Roboto"/>
                <a:sym typeface="Roboto"/>
              </a:rPr>
              <a:t>increasing marketing and advertising spend/effort in City A to acquire new users.</a:t>
            </a:r>
            <a:endParaRPr sz="1100">
              <a:solidFill>
                <a:schemeClr val="dk1"/>
              </a:solidFill>
              <a:highlight>
                <a:srgbClr val="FCC28A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41"/>
          <p:cNvSpPr/>
          <p:nvPr/>
        </p:nvSpPr>
        <p:spPr>
          <a:xfrm>
            <a:off x="1104700" y="1913525"/>
            <a:ext cx="862200" cy="2303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41"/>
          <p:cNvSpPr txBox="1"/>
          <p:nvPr/>
        </p:nvSpPr>
        <p:spPr>
          <a:xfrm>
            <a:off x="1078288" y="1403050"/>
            <a:ext cx="308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sng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Total Orders and Revenue by City </a:t>
            </a:r>
            <a:endParaRPr sz="1200" b="1" u="sng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2"/>
          <p:cNvSpPr txBox="1">
            <a:spLocks noGrp="1"/>
          </p:cNvSpPr>
          <p:nvPr>
            <p:ph type="title"/>
          </p:nvPr>
        </p:nvSpPr>
        <p:spPr>
          <a:xfrm>
            <a:off x="311700" y="470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b="1">
                <a:latin typeface="Roboto"/>
                <a:ea typeface="Roboto"/>
                <a:cs typeface="Roboto"/>
                <a:sym typeface="Roboto"/>
              </a:rPr>
              <a:t>Drive traffic to store </a:t>
            </a:r>
            <a:r>
              <a:rPr lang="en" sz="1700" b="1" i="1" u="sng">
                <a:latin typeface="Roboto"/>
                <a:ea typeface="Roboto"/>
                <a:cs typeface="Roboto"/>
                <a:sym typeface="Roboto"/>
              </a:rPr>
              <a:t>wehqk</a:t>
            </a:r>
            <a:r>
              <a:rPr lang="en" sz="1700" b="1">
                <a:latin typeface="Roboto"/>
                <a:ea typeface="Roboto"/>
                <a:cs typeface="Roboto"/>
                <a:sym typeface="Roboto"/>
              </a:rPr>
              <a:t> (best operational excellence) while conducting deep-dives in store </a:t>
            </a:r>
            <a:r>
              <a:rPr lang="en" sz="1700" b="1" i="1" u="sng">
                <a:latin typeface="Roboto"/>
                <a:ea typeface="Roboto"/>
                <a:cs typeface="Roboto"/>
                <a:sym typeface="Roboto"/>
              </a:rPr>
              <a:t>acjde</a:t>
            </a:r>
            <a:r>
              <a:rPr lang="en" sz="1700" b="1">
                <a:latin typeface="Roboto"/>
                <a:ea typeface="Roboto"/>
                <a:cs typeface="Roboto"/>
                <a:sym typeface="Roboto"/>
              </a:rPr>
              <a:t> (worst operational excellence) to increase acquisition and retention. </a:t>
            </a:r>
            <a:endParaRPr sz="1700"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42"/>
          <p:cNvSpPr txBox="1"/>
          <p:nvPr/>
        </p:nvSpPr>
        <p:spPr>
          <a:xfrm>
            <a:off x="5696875" y="1460100"/>
            <a:ext cx="3308100" cy="42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Store </a:t>
            </a:r>
            <a:r>
              <a:rPr lang="en" sz="1100" b="1" i="1" u="sng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wehqk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has the </a:t>
            </a:r>
            <a:r>
              <a:rPr lang="en" sz="1100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best operational excellence</a:t>
            </a:r>
            <a:r>
              <a:rPr lang="en" sz="11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(highest average rating, lowest refund, shortest avg. prep time), while </a:t>
            </a:r>
            <a:r>
              <a:rPr lang="en" sz="1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store </a:t>
            </a:r>
            <a:r>
              <a:rPr lang="en" sz="1100" b="1" i="1" u="sng">
                <a:solidFill>
                  <a:srgbClr val="E32726"/>
                </a:solidFill>
                <a:latin typeface="Roboto"/>
                <a:ea typeface="Roboto"/>
                <a:cs typeface="Roboto"/>
                <a:sym typeface="Roboto"/>
              </a:rPr>
              <a:t>acjde</a:t>
            </a:r>
            <a:r>
              <a:rPr lang="en" sz="1100" b="1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has the </a:t>
            </a:r>
            <a:r>
              <a:rPr lang="en" sz="1100" b="1">
                <a:solidFill>
                  <a:srgbClr val="E32726"/>
                </a:solidFill>
                <a:latin typeface="Roboto"/>
                <a:ea typeface="Roboto"/>
                <a:cs typeface="Roboto"/>
                <a:sym typeface="Roboto"/>
              </a:rPr>
              <a:t>worst operational excellence</a:t>
            </a:r>
            <a:r>
              <a:rPr lang="en" sz="1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(lowest avg. rating, highest refund, and highest avg. prep time)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Given that store </a:t>
            </a:r>
            <a:r>
              <a:rPr lang="en" sz="1100" i="1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wehqk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has the best operational excellence that is crucial for brand loyalty in the competitive boba shop market, we recommend </a:t>
            </a:r>
            <a:r>
              <a:rPr lang="en" sz="1100">
                <a:solidFill>
                  <a:schemeClr val="dk1"/>
                </a:solidFill>
                <a:highlight>
                  <a:srgbClr val="FCC28A"/>
                </a:highlight>
                <a:latin typeface="Roboto"/>
                <a:ea typeface="Roboto"/>
                <a:cs typeface="Roboto"/>
                <a:sym typeface="Roboto"/>
              </a:rPr>
              <a:t>driving traffic (i.e. online marketing, SEO, etc.) to store </a:t>
            </a:r>
            <a:r>
              <a:rPr lang="en" sz="1100" i="1" u="sng">
                <a:solidFill>
                  <a:schemeClr val="dk1"/>
                </a:solidFill>
                <a:highlight>
                  <a:srgbClr val="FCC28A"/>
                </a:highlight>
                <a:latin typeface="Roboto"/>
                <a:ea typeface="Roboto"/>
                <a:cs typeface="Roboto"/>
                <a:sym typeface="Roboto"/>
              </a:rPr>
              <a:t>wehqk</a:t>
            </a:r>
            <a:r>
              <a:rPr lang="en" sz="1100">
                <a:solidFill>
                  <a:schemeClr val="dk1"/>
                </a:solidFill>
                <a:highlight>
                  <a:srgbClr val="FCC28A"/>
                </a:highlight>
                <a:latin typeface="Roboto"/>
                <a:ea typeface="Roboto"/>
                <a:cs typeface="Roboto"/>
                <a:sym typeface="Roboto"/>
              </a:rPr>
              <a:t> for customer acquisition and downstream customer retention.</a:t>
            </a:r>
            <a:endParaRPr sz="1100">
              <a:solidFill>
                <a:schemeClr val="dk1"/>
              </a:solidFill>
              <a:highlight>
                <a:srgbClr val="FCC28A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 store </a:t>
            </a:r>
            <a:r>
              <a:rPr lang="en" sz="1100" i="1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acjde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has the worst operational excellence, we recommend </a:t>
            </a:r>
            <a:r>
              <a:rPr lang="en" sz="1100">
                <a:solidFill>
                  <a:schemeClr val="dk1"/>
                </a:solidFill>
                <a:highlight>
                  <a:srgbClr val="FCC28A"/>
                </a:highlight>
                <a:latin typeface="Roboto"/>
                <a:ea typeface="Roboto"/>
                <a:cs typeface="Roboto"/>
                <a:sym typeface="Roboto"/>
              </a:rPr>
              <a:t>conducting deep dives into the store </a:t>
            </a:r>
            <a:r>
              <a:rPr lang="en" sz="1100" u="sng">
                <a:solidFill>
                  <a:schemeClr val="dk1"/>
                </a:solidFill>
                <a:highlight>
                  <a:srgbClr val="FCC28A"/>
                </a:highlight>
                <a:latin typeface="Roboto"/>
                <a:ea typeface="Roboto"/>
                <a:cs typeface="Roboto"/>
                <a:sym typeface="Roboto"/>
              </a:rPr>
              <a:t>acjde</a:t>
            </a:r>
            <a:r>
              <a:rPr lang="en" sz="1100">
                <a:solidFill>
                  <a:schemeClr val="dk1"/>
                </a:solidFill>
                <a:highlight>
                  <a:srgbClr val="FCC28A"/>
                </a:highlight>
                <a:latin typeface="Roboto"/>
                <a:ea typeface="Roboto"/>
                <a:cs typeface="Roboto"/>
                <a:sym typeface="Roboto"/>
              </a:rPr>
              <a:t> to root cause the issue and develop strategies accordingly (i.e. staff training, equipment check ups, etc) to ensure customer retention.</a:t>
            </a:r>
            <a:endParaRPr sz="1100">
              <a:solidFill>
                <a:schemeClr val="dk1"/>
              </a:solidFill>
              <a:highlight>
                <a:srgbClr val="FCC28A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42"/>
          <p:cNvSpPr txBox="1"/>
          <p:nvPr/>
        </p:nvSpPr>
        <p:spPr>
          <a:xfrm>
            <a:off x="1198438" y="1622825"/>
            <a:ext cx="308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sng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Operational Excellence by Store</a:t>
            </a:r>
            <a:endParaRPr sz="1200" b="1" u="sng">
              <a:solidFill>
                <a:srgbClr val="9999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4" name="Google Shape;204;p42"/>
          <p:cNvSpPr txBox="1"/>
          <p:nvPr/>
        </p:nvSpPr>
        <p:spPr>
          <a:xfrm>
            <a:off x="5802025" y="3607400"/>
            <a:ext cx="3097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FF0000"/>
              </a:solidFill>
            </a:endParaRPr>
          </a:p>
        </p:txBody>
      </p:sp>
      <p:graphicFrame>
        <p:nvGraphicFramePr>
          <p:cNvPr id="205" name="Google Shape;205;p42"/>
          <p:cNvGraphicFramePr/>
          <p:nvPr/>
        </p:nvGraphicFramePr>
        <p:xfrm>
          <a:off x="311700" y="202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{51652262-5994-4324-9764-2D7BED63F153}</a:tableStyleId>
              </a:tblPr>
              <a:tblGrid>
                <a:gridCol w="89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7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7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3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2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>
                          <a:solidFill>
                            <a:schemeClr val="dk1"/>
                          </a:solidFill>
                        </a:rPr>
                        <a:t>store id</a:t>
                      </a:r>
                      <a:endParaRPr sz="1000" i="1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93B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Average Rating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93B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C28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Refund Total ($)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93B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C28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Average Order Prep Time (h:m:s)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93B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C2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wehqk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93B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3.7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93B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$394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93B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0:11:00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93B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bjdwe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3.6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$398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0:13:00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acjde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3.2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$401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0:14:00</a:t>
                      </a:r>
                      <a:endParaRPr sz="100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/>
                        <a:t>Grand Total</a:t>
                      </a:r>
                      <a:endParaRPr sz="1000" i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/>
                        <a:t>3.5</a:t>
                      </a:r>
                      <a:endParaRPr sz="1000" i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/>
                        <a:t>$1,193.0</a:t>
                      </a:r>
                      <a:endParaRPr sz="1000" i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i="1"/>
                        <a:t>0:13:00</a:t>
                      </a:r>
                      <a:endParaRPr sz="1000" i="1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6" name="Google Shape;206;p42"/>
          <p:cNvSpPr/>
          <p:nvPr/>
        </p:nvSpPr>
        <p:spPr>
          <a:xfrm>
            <a:off x="234450" y="2404025"/>
            <a:ext cx="4678200" cy="235200"/>
          </a:xfrm>
          <a:prstGeom prst="rect">
            <a:avLst/>
          </a:prstGeom>
          <a:noFill/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42"/>
          <p:cNvSpPr/>
          <p:nvPr/>
        </p:nvSpPr>
        <p:spPr>
          <a:xfrm>
            <a:off x="234438" y="2797463"/>
            <a:ext cx="4678200" cy="235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42"/>
          <p:cNvSpPr txBox="1"/>
          <p:nvPr/>
        </p:nvSpPr>
        <p:spPr>
          <a:xfrm>
            <a:off x="4392445" y="2292250"/>
            <a:ext cx="181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38761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Best operational </a:t>
            </a:r>
            <a:endParaRPr sz="700" b="1">
              <a:solidFill>
                <a:srgbClr val="38761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38761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excellence</a:t>
            </a:r>
            <a:endParaRPr sz="700" b="1">
              <a:solidFill>
                <a:srgbClr val="38761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9" name="Google Shape;209;p42"/>
          <p:cNvSpPr txBox="1"/>
          <p:nvPr/>
        </p:nvSpPr>
        <p:spPr>
          <a:xfrm>
            <a:off x="4392445" y="2714975"/>
            <a:ext cx="181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E3272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Worst operational </a:t>
            </a:r>
            <a:endParaRPr sz="700" b="1">
              <a:solidFill>
                <a:srgbClr val="E3272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b="1">
                <a:solidFill>
                  <a:srgbClr val="E3272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excellence</a:t>
            </a:r>
            <a:endParaRPr sz="700" b="1">
              <a:solidFill>
                <a:srgbClr val="E3272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C28A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3"/>
          <p:cNvSpPr txBox="1">
            <a:spLocks noGrp="1"/>
          </p:cNvSpPr>
          <p:nvPr>
            <p:ph type="sldNum" idx="4294967295"/>
          </p:nvPr>
        </p:nvSpPr>
        <p:spPr>
          <a:xfrm>
            <a:off x="8791547" y="204360"/>
            <a:ext cx="132600" cy="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"/>
              <a:buFont typeface="Arial"/>
              <a:buNone/>
            </a:pPr>
            <a:fld id="{00000000-1234-1234-1234-123412341234}" type="slidenum">
              <a:rPr lang="en"/>
              <a:t>8</a:t>
            </a:fld>
            <a:endParaRPr sz="9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5" name="Google Shape;215;p43"/>
          <p:cNvSpPr txBox="1"/>
          <p:nvPr/>
        </p:nvSpPr>
        <p:spPr>
          <a:xfrm>
            <a:off x="647850" y="1131225"/>
            <a:ext cx="7848300" cy="22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 Increase Order Frequency</a:t>
            </a:r>
            <a:r>
              <a:rPr lang="en" sz="65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65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44" title="Chart"/>
          <p:cNvPicPr preferRelativeResize="0"/>
          <p:nvPr/>
        </p:nvPicPr>
        <p:blipFill rotWithShape="1">
          <a:blip r:embed="rId3">
            <a:alphaModFix/>
          </a:blip>
          <a:srcRect t="11323"/>
          <a:stretch/>
        </p:blipFill>
        <p:spPr>
          <a:xfrm>
            <a:off x="248038" y="1526025"/>
            <a:ext cx="5429174" cy="1941476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44"/>
          <p:cNvSpPr txBox="1"/>
          <p:nvPr/>
        </p:nvSpPr>
        <p:spPr>
          <a:xfrm>
            <a:off x="5949475" y="1251100"/>
            <a:ext cx="3097800" cy="20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Order volume has two peaks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one from </a:t>
            </a:r>
            <a:r>
              <a:rPr lang="en" sz="1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6PM-10PM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at night, and another from </a:t>
            </a:r>
            <a:r>
              <a:rPr lang="en" sz="1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12PM-3PM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in the afternoon.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 capitalize on the time frame when general demand tends to be the highest, we recommend </a:t>
            </a:r>
            <a:r>
              <a:rPr lang="en" sz="1100">
                <a:solidFill>
                  <a:schemeClr val="dk1"/>
                </a:solidFill>
                <a:highlight>
                  <a:srgbClr val="FCC28A"/>
                </a:highlight>
                <a:latin typeface="Roboto"/>
                <a:ea typeface="Roboto"/>
                <a:cs typeface="Roboto"/>
                <a:sym typeface="Roboto"/>
              </a:rPr>
              <a:t>sending email/push notifications around that time to increase order volume</a:t>
            </a:r>
            <a:r>
              <a:rPr lang="en" sz="1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(e.g. UberEats sending push notifications around dinner time reminding users to order food).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44"/>
          <p:cNvSpPr txBox="1"/>
          <p:nvPr/>
        </p:nvSpPr>
        <p:spPr>
          <a:xfrm>
            <a:off x="965713" y="1777475"/>
            <a:ext cx="3060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44"/>
          <p:cNvSpPr txBox="1"/>
          <p:nvPr/>
        </p:nvSpPr>
        <p:spPr>
          <a:xfrm>
            <a:off x="680588" y="1677450"/>
            <a:ext cx="133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Peak Order Volume Time</a:t>
            </a:r>
            <a:endParaRPr sz="7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6PM-10PM</a:t>
            </a:r>
            <a:endParaRPr sz="7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4" name="Google Shape;224;p44"/>
          <p:cNvSpPr/>
          <p:nvPr/>
        </p:nvSpPr>
        <p:spPr>
          <a:xfrm>
            <a:off x="715688" y="2014450"/>
            <a:ext cx="1261800" cy="1046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44"/>
          <p:cNvSpPr/>
          <p:nvPr/>
        </p:nvSpPr>
        <p:spPr>
          <a:xfrm>
            <a:off x="4286988" y="2014450"/>
            <a:ext cx="1261800" cy="1046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44"/>
          <p:cNvSpPr txBox="1"/>
          <p:nvPr/>
        </p:nvSpPr>
        <p:spPr>
          <a:xfrm>
            <a:off x="4191388" y="1677450"/>
            <a:ext cx="133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Peak Order Volume Time</a:t>
            </a:r>
            <a:endParaRPr sz="700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12PM-3PM</a:t>
            </a:r>
            <a:endParaRPr sz="7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7" name="Google Shape;227;p44"/>
          <p:cNvSpPr txBox="1"/>
          <p:nvPr/>
        </p:nvSpPr>
        <p:spPr>
          <a:xfrm>
            <a:off x="1418513" y="1251100"/>
            <a:ext cx="308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sng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Order Volume by Order Time</a:t>
            </a:r>
            <a:endParaRPr sz="1200" b="1" u="sng">
              <a:solidFill>
                <a:srgbClr val="99999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28" name="Google Shape;228;p44"/>
          <p:cNvPicPr preferRelativeResize="0"/>
          <p:nvPr/>
        </p:nvPicPr>
        <p:blipFill rotWithShape="1">
          <a:blip r:embed="rId4">
            <a:alphaModFix/>
          </a:blip>
          <a:srcRect l="9426" t="30171" r="8465" b="15651"/>
          <a:stretch/>
        </p:blipFill>
        <p:spPr>
          <a:xfrm>
            <a:off x="2108250" y="3467500"/>
            <a:ext cx="1708750" cy="149577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44"/>
          <p:cNvSpPr txBox="1"/>
          <p:nvPr/>
        </p:nvSpPr>
        <p:spPr>
          <a:xfrm>
            <a:off x="3808500" y="4131350"/>
            <a:ext cx="1527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latin typeface="Roboto"/>
                <a:ea typeface="Roboto"/>
                <a:cs typeface="Roboto"/>
                <a:sym typeface="Roboto"/>
              </a:rPr>
              <a:t>Example:</a:t>
            </a:r>
            <a:r>
              <a:rPr lang="en" sz="700">
                <a:latin typeface="Roboto"/>
                <a:ea typeface="Roboto"/>
                <a:cs typeface="Roboto"/>
                <a:sym typeface="Roboto"/>
              </a:rPr>
              <a:t> UberEats push notification incentivizing dinner order before dinner time</a:t>
            </a:r>
            <a:endParaRPr sz="7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44"/>
          <p:cNvSpPr txBox="1">
            <a:spLocks noGrp="1"/>
          </p:cNvSpPr>
          <p:nvPr>
            <p:ph type="title"/>
          </p:nvPr>
        </p:nvSpPr>
        <p:spPr>
          <a:xfrm>
            <a:off x="311700" y="470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b="1">
                <a:latin typeface="Roboto"/>
                <a:ea typeface="Roboto"/>
                <a:cs typeface="Roboto"/>
                <a:sym typeface="Roboto"/>
              </a:rPr>
              <a:t>Send email/push notifications around two order peak time (6PM-10PM, 12PM-3PM) to increase order frequency.</a:t>
            </a:r>
            <a:endParaRPr sz="1700" b="1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993</Words>
  <Application>Microsoft Office PowerPoint</Application>
  <PresentationFormat>On-screen Show (16:9)</PresentationFormat>
  <Paragraphs>102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Helvetica Neue</vt:lpstr>
      <vt:lpstr>Arial</vt:lpstr>
      <vt:lpstr>Roboto</vt:lpstr>
      <vt:lpstr>Simple Light</vt:lpstr>
      <vt:lpstr>Black</vt:lpstr>
      <vt:lpstr>Li-Chi  Boba Shop Case Study</vt:lpstr>
      <vt:lpstr>Prompt </vt:lpstr>
      <vt:lpstr>Agenda Slide</vt:lpstr>
      <vt:lpstr>Analysis Approach/Framework</vt:lpstr>
      <vt:lpstr>PowerPoint Presentation</vt:lpstr>
      <vt:lpstr>Increase marketing/advertising effort to acquire new users in City A given its high orders and revenue. </vt:lpstr>
      <vt:lpstr>Drive traffic to store wehqk (best operational excellence) while conducting deep-dives in store acjde (worst operational excellence) to increase acquisition and retention.  </vt:lpstr>
      <vt:lpstr>PowerPoint Presentation</vt:lpstr>
      <vt:lpstr>Send email/push notifications around two order peak time (6PM-10PM, 12PM-3PM) to increase order frequency.</vt:lpstr>
      <vt:lpstr>PowerPoint Presentation</vt:lpstr>
      <vt:lpstr>Incentivize customers (whose order size falls below 5 drinks/order) via benefits/promotions to increase the number of boba sold per order.    </vt:lpstr>
      <vt:lpstr>Key Recommendations</vt:lpstr>
      <vt:lpstr>Thank You! (Q&amp;A)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Soul .</dc:creator>
  <cp:lastModifiedBy>Tan, Ann Jessica</cp:lastModifiedBy>
  <cp:revision>1</cp:revision>
  <dcterms:modified xsi:type="dcterms:W3CDTF">2025-10-05T23:40:08Z</dcterms:modified>
</cp:coreProperties>
</file>