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262" r:id="rId44"/>
    <p:sldId id="263" r:id="rId45"/>
    <p:sldId id="282" r:id="rId46"/>
    <p:sldId id="283" r:id="rId47"/>
    <p:sldId id="362" r:id="rId48"/>
    <p:sldId id="284" r:id="rId49"/>
    <p:sldId id="285" r:id="rId50"/>
    <p:sldId id="363" r:id="rId51"/>
    <p:sldId id="364" r:id="rId52"/>
    <p:sldId id="365" r:id="rId53"/>
    <p:sldId id="366" r:id="rId54"/>
    <p:sldId id="367" r:id="rId55"/>
    <p:sldId id="368" r:id="rId56"/>
    <p:sldId id="369" r:id="rId57"/>
    <p:sldId id="370" r:id="rId58"/>
    <p:sldId id="371" r:id="rId59"/>
    <p:sldId id="373" r:id="rId60"/>
    <p:sldId id="374" r:id="rId61"/>
    <p:sldId id="375" r:id="rId62"/>
    <p:sldId id="376" r:id="rId63"/>
    <p:sldId id="377" r:id="rId64"/>
    <p:sldId id="378" r:id="rId65"/>
    <p:sldId id="379" r:id="rId66"/>
    <p:sldId id="286" r:id="rId67"/>
    <p:sldId id="287" r:id="rId68"/>
    <p:sldId id="292" r:id="rId69"/>
    <p:sldId id="293" r:id="rId70"/>
    <p:sldId id="294" r:id="rId71"/>
    <p:sldId id="295" r:id="rId72"/>
    <p:sldId id="296" r:id="rId73"/>
    <p:sldId id="297" r:id="rId74"/>
    <p:sldId id="298" r:id="rId75"/>
    <p:sldId id="299" r:id="rId76"/>
    <p:sldId id="300" r:id="rId77"/>
    <p:sldId id="301" r:id="rId78"/>
    <p:sldId id="380" r:id="rId79"/>
    <p:sldId id="381" r:id="rId80"/>
    <p:sldId id="382" r:id="rId81"/>
    <p:sldId id="383" r:id="rId82"/>
    <p:sldId id="384" r:id="rId83"/>
    <p:sldId id="385" r:id="rId84"/>
    <p:sldId id="386" r:id="rId85"/>
    <p:sldId id="387" r:id="rId86"/>
    <p:sldId id="388" r:id="rId87"/>
    <p:sldId id="306" r:id="rId88"/>
    <p:sldId id="307" r:id="rId89"/>
    <p:sldId id="308"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89" r:id="rId105"/>
    <p:sldId id="390" r:id="rId106"/>
    <p:sldId id="391" r:id="rId107"/>
    <p:sldId id="392" r:id="rId108"/>
    <p:sldId id="393" r:id="rId109"/>
    <p:sldId id="394" r:id="rId110"/>
    <p:sldId id="395" r:id="rId111"/>
    <p:sldId id="396" r:id="rId112"/>
    <p:sldId id="397" r:id="rId113"/>
    <p:sldId id="398" r:id="rId114"/>
    <p:sldId id="399" r:id="rId115"/>
    <p:sldId id="400" r:id="rId116"/>
    <p:sldId id="401" r:id="rId117"/>
    <p:sldId id="402" r:id="rId118"/>
    <p:sldId id="403" r:id="rId119"/>
    <p:sldId id="404" r:id="rId120"/>
    <p:sldId id="405" r:id="rId121"/>
    <p:sldId id="406" r:id="rId122"/>
    <p:sldId id="407"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oracletutorial.com/oracle-basics/oracle-primary-key/" TargetMode="External"/><Relationship Id="rId2" Type="http://schemas.openxmlformats.org/officeDocument/2006/relationships/hyperlink" Target="https://www.oracletutorial.com/oracle-basics/oracle-create-table/"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s://www.oracletutorial.com/oracle-basics/oracle-create-table/"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https://www.oracletutorial.com/oracle-index/oracle-drop-index/"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 Id="rId5" Type="http://schemas.openxmlformats.org/officeDocument/2006/relationships/hyperlink" Target="https://www.geeksforgeeks.org/sql-group-by/" TargetMode="External"/><Relationship Id="rId4" Type="http://schemas.openxmlformats.org/officeDocument/2006/relationships/hyperlink" Target="https://www.geeksforgeeks.org/sql-order-b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SEQUENCES</a:t>
            </a:r>
            <a:br>
              <a:rPr lang="en-IN" sz="2400" b="1" dirty="0"/>
            </a:br>
            <a:endParaRPr lang="en-IN" sz="2400" dirty="0"/>
          </a:p>
        </p:txBody>
      </p:sp>
      <p:sp>
        <p:nvSpPr>
          <p:cNvPr id="3" name="Content Placeholder 2"/>
          <p:cNvSpPr>
            <a:spLocks noGrp="1"/>
          </p:cNvSpPr>
          <p:nvPr>
            <p:ph idx="1"/>
          </p:nvPr>
        </p:nvSpPr>
        <p:spPr/>
        <p:txBody>
          <a:bodyPr>
            <a:normAutofit/>
          </a:bodyPr>
          <a:lstStyle/>
          <a:p>
            <a:pPr fontAlgn="base"/>
            <a:r>
              <a:rPr lang="en-US" sz="1600" dirty="0"/>
              <a:t>Sequence is a set of integers 1, 2, 3, … that are generated and supported by some database systems to produce unique values on demand.</a:t>
            </a:r>
          </a:p>
          <a:p>
            <a:pPr fontAlgn="base"/>
            <a:r>
              <a:rPr lang="en-US" sz="1600" dirty="0"/>
              <a:t>A sequence is a user defined schema bound object that generates a sequence of numeric values.</a:t>
            </a:r>
          </a:p>
          <a:p>
            <a:pPr fontAlgn="base"/>
            <a:r>
              <a:rPr lang="en-US" sz="1600" dirty="0"/>
              <a:t>Sequences are frequently used in many databases because many applications require each row in a table to contain a unique value and sequences provides an easy way to generate them.</a:t>
            </a:r>
          </a:p>
          <a:p>
            <a:pPr fontAlgn="base"/>
            <a:r>
              <a:rPr lang="en-US" sz="1600" dirty="0"/>
              <a:t>The sequence of numeric values is generated in an a</a:t>
            </a:r>
            <a:r>
              <a:rPr lang="en-US" sz="1600" b="1" dirty="0"/>
              <a:t>scending or descending order</a:t>
            </a:r>
            <a:r>
              <a:rPr lang="en-US" sz="1600" dirty="0"/>
              <a:t> at defined intervals and can be configured to restart when exceeds </a:t>
            </a:r>
            <a:r>
              <a:rPr lang="en-US" sz="1600" dirty="0" err="1"/>
              <a:t>max_value</a:t>
            </a:r>
            <a:r>
              <a:rPr lang="en-US" sz="1600" dirty="0" smtClean="0"/>
              <a:t>.</a:t>
            </a:r>
          </a:p>
          <a:p>
            <a:pPr fontAlgn="base"/>
            <a:endParaRPr lang="en-US" sz="1600" dirty="0"/>
          </a:p>
          <a:p>
            <a:pPr fontAlgn="base"/>
            <a:endParaRPr lang="en-US" sz="1600" dirty="0" smtClean="0"/>
          </a:p>
          <a:p>
            <a:pPr fontAlgn="base"/>
            <a:r>
              <a:rPr lang="en-US" sz="1600" dirty="0" smtClean="0">
                <a:solidFill>
                  <a:srgbClr val="00B050"/>
                </a:solidFill>
              </a:rPr>
              <a:t>Sequences are created to generate the values for primary key columns</a:t>
            </a:r>
            <a:endParaRPr lang="en-US" sz="1600" dirty="0">
              <a:solidFill>
                <a:srgbClr val="00B050"/>
              </a:solidFill>
            </a:endParaRPr>
          </a:p>
          <a:p>
            <a:endParaRPr lang="en-IN" sz="1400" dirty="0"/>
          </a:p>
        </p:txBody>
      </p:sp>
    </p:spTree>
    <p:extLst>
      <p:ext uri="{BB962C8B-B14F-4D97-AF65-F5344CB8AC3E}">
        <p14:creationId xmlns:p14="http://schemas.microsoft.com/office/powerpoint/2010/main" val="5630914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Syntax:</a:t>
            </a:r>
            <a:endParaRPr lang="en-IN" sz="2800" dirty="0"/>
          </a:p>
        </p:txBody>
      </p:sp>
      <p:sp>
        <p:nvSpPr>
          <p:cNvPr id="3" name="Content Placeholder 2"/>
          <p:cNvSpPr>
            <a:spLocks noGrp="1"/>
          </p:cNvSpPr>
          <p:nvPr>
            <p:ph idx="1"/>
          </p:nvPr>
        </p:nvSpPr>
        <p:spPr/>
        <p:txBody>
          <a:bodyPr>
            <a:normAutofit lnSpcReduction="10000"/>
          </a:bodyPr>
          <a:lstStyle/>
          <a:p>
            <a:r>
              <a:rPr lang="en-US" sz="1600" dirty="0"/>
              <a:t>CREATE SEQUENCE </a:t>
            </a:r>
            <a:r>
              <a:rPr lang="en-US" sz="1600" dirty="0" err="1"/>
              <a:t>sequence_name</a:t>
            </a:r>
            <a:r>
              <a:rPr lang="en-US" sz="1600" dirty="0"/>
              <a:t> </a:t>
            </a:r>
            <a:endParaRPr lang="en-US" sz="1600" dirty="0" smtClean="0"/>
          </a:p>
          <a:p>
            <a:r>
              <a:rPr lang="en-US" sz="1600" dirty="0" smtClean="0"/>
              <a:t>START </a:t>
            </a:r>
            <a:r>
              <a:rPr lang="en-US" sz="1600" dirty="0"/>
              <a:t>WITH </a:t>
            </a:r>
            <a:r>
              <a:rPr lang="en-US" sz="1600" dirty="0" err="1"/>
              <a:t>initial_value</a:t>
            </a:r>
            <a:r>
              <a:rPr lang="en-US" sz="1600" dirty="0"/>
              <a:t> </a:t>
            </a:r>
            <a:endParaRPr lang="en-US" sz="1600" dirty="0" smtClean="0"/>
          </a:p>
          <a:p>
            <a:r>
              <a:rPr lang="en-US" sz="1600" dirty="0" smtClean="0"/>
              <a:t>INCREMENT </a:t>
            </a:r>
            <a:r>
              <a:rPr lang="en-US" sz="1600" dirty="0"/>
              <a:t>BY </a:t>
            </a:r>
            <a:r>
              <a:rPr lang="en-US" sz="1600" dirty="0" err="1"/>
              <a:t>increment_value</a:t>
            </a:r>
            <a:r>
              <a:rPr lang="en-US" sz="1600" dirty="0"/>
              <a:t> </a:t>
            </a:r>
            <a:endParaRPr lang="en-US" sz="1600" dirty="0" smtClean="0"/>
          </a:p>
          <a:p>
            <a:r>
              <a:rPr lang="en-US" sz="1600" dirty="0" smtClean="0"/>
              <a:t>MINVALUE </a:t>
            </a:r>
            <a:r>
              <a:rPr lang="en-US" sz="1600" dirty="0"/>
              <a:t>minimum value </a:t>
            </a:r>
            <a:endParaRPr lang="en-US" sz="1600" dirty="0" smtClean="0"/>
          </a:p>
          <a:p>
            <a:r>
              <a:rPr lang="en-US" sz="1600" dirty="0" smtClean="0"/>
              <a:t>MAXVALUE </a:t>
            </a:r>
            <a:r>
              <a:rPr lang="en-US" sz="1600" dirty="0"/>
              <a:t>maximum </a:t>
            </a:r>
            <a:r>
              <a:rPr lang="en-US" sz="1600" dirty="0" smtClean="0"/>
              <a:t>value</a:t>
            </a:r>
          </a:p>
          <a:p>
            <a:r>
              <a:rPr lang="en-US" sz="1600" dirty="0" smtClean="0"/>
              <a:t> </a:t>
            </a:r>
            <a:r>
              <a:rPr lang="en-US" sz="1600" dirty="0"/>
              <a:t>CYCLE|NOCYCLE ; </a:t>
            </a:r>
            <a:endParaRPr lang="en-US" sz="1600" dirty="0" smtClean="0"/>
          </a:p>
          <a:p>
            <a:endParaRPr lang="en-US" sz="1600" b="1" dirty="0"/>
          </a:p>
          <a:p>
            <a:r>
              <a:rPr lang="en-US" sz="1600" b="1" dirty="0" err="1" smtClean="0"/>
              <a:t>sequence_name</a:t>
            </a:r>
            <a:r>
              <a:rPr lang="en-US" sz="1600" b="1" dirty="0"/>
              <a:t>:</a:t>
            </a:r>
            <a:r>
              <a:rPr lang="en-US" sz="1600" dirty="0"/>
              <a:t> Name of the sequence. </a:t>
            </a:r>
            <a:endParaRPr lang="en-US" sz="1600" dirty="0" smtClean="0"/>
          </a:p>
          <a:p>
            <a:r>
              <a:rPr lang="en-US" sz="1600" b="1" dirty="0" err="1" smtClean="0"/>
              <a:t>initial_value</a:t>
            </a:r>
            <a:r>
              <a:rPr lang="en-US" sz="1600" b="1" dirty="0"/>
              <a:t>:</a:t>
            </a:r>
            <a:r>
              <a:rPr lang="en-US" sz="1600" dirty="0"/>
              <a:t> starting value from where the sequence starts. </a:t>
            </a:r>
            <a:r>
              <a:rPr lang="en-US" sz="1600" dirty="0" err="1"/>
              <a:t>Initial_value</a:t>
            </a:r>
            <a:r>
              <a:rPr lang="en-US" sz="1600" dirty="0"/>
              <a:t> should be greater than or equal to minimum value and less than equal to maximum value. </a:t>
            </a:r>
            <a:endParaRPr lang="en-US" sz="1600" dirty="0" smtClean="0"/>
          </a:p>
          <a:p>
            <a:r>
              <a:rPr lang="en-US" sz="1600" b="1" dirty="0" err="1" smtClean="0"/>
              <a:t>increment_value</a:t>
            </a:r>
            <a:r>
              <a:rPr lang="en-US" sz="1600" b="1" dirty="0"/>
              <a:t>:</a:t>
            </a:r>
            <a:r>
              <a:rPr lang="en-US" sz="1600" dirty="0"/>
              <a:t> Value by which sequence will increment itself. </a:t>
            </a:r>
            <a:r>
              <a:rPr lang="en-US" sz="1600" dirty="0" err="1"/>
              <a:t>Increment_value</a:t>
            </a:r>
            <a:r>
              <a:rPr lang="en-US" sz="1600" dirty="0"/>
              <a:t> can be positive or negative</a:t>
            </a:r>
            <a:r>
              <a:rPr lang="en-US" sz="1600" dirty="0" smtClean="0"/>
              <a:t>.</a:t>
            </a:r>
          </a:p>
          <a:p>
            <a:r>
              <a:rPr lang="en-US" sz="1600" dirty="0" smtClean="0"/>
              <a:t> </a:t>
            </a:r>
            <a:r>
              <a:rPr lang="en-US" sz="1600" b="1" dirty="0" err="1"/>
              <a:t>minimum_value</a:t>
            </a:r>
            <a:r>
              <a:rPr lang="en-US" sz="1600" b="1" dirty="0"/>
              <a:t>:</a:t>
            </a:r>
            <a:r>
              <a:rPr lang="en-US" sz="1600" dirty="0"/>
              <a:t> Minimum value of the sequence</a:t>
            </a:r>
            <a:r>
              <a:rPr lang="en-US" sz="1600" dirty="0" smtClean="0"/>
              <a:t>.</a:t>
            </a:r>
          </a:p>
          <a:p>
            <a:r>
              <a:rPr lang="en-US" sz="1600" dirty="0" smtClean="0"/>
              <a:t> </a:t>
            </a:r>
            <a:r>
              <a:rPr lang="en-US" sz="1600" b="1" dirty="0" err="1"/>
              <a:t>maximum_value</a:t>
            </a:r>
            <a:r>
              <a:rPr lang="en-US" sz="1600" b="1" dirty="0"/>
              <a:t>:</a:t>
            </a:r>
            <a:r>
              <a:rPr lang="en-US" sz="1600" dirty="0"/>
              <a:t> Maximum value of the sequence</a:t>
            </a:r>
            <a:r>
              <a:rPr lang="en-US" sz="1600" dirty="0" smtClean="0"/>
              <a:t>.</a:t>
            </a:r>
          </a:p>
          <a:p>
            <a:r>
              <a:rPr lang="en-US" sz="1600" dirty="0" smtClean="0"/>
              <a:t> </a:t>
            </a:r>
            <a:r>
              <a:rPr lang="en-US" sz="1600" b="1" dirty="0"/>
              <a:t>cycle:</a:t>
            </a:r>
            <a:r>
              <a:rPr lang="en-US" sz="1600" dirty="0"/>
              <a:t> When sequence reaches its </a:t>
            </a:r>
            <a:r>
              <a:rPr lang="en-US" sz="1600" dirty="0" err="1"/>
              <a:t>set_limit</a:t>
            </a:r>
            <a:r>
              <a:rPr lang="en-US" sz="1600" dirty="0"/>
              <a:t> it starts from beginning</a:t>
            </a:r>
            <a:r>
              <a:rPr lang="en-US" sz="1600" dirty="0" smtClean="0"/>
              <a:t>.</a:t>
            </a:r>
          </a:p>
          <a:p>
            <a:r>
              <a:rPr lang="en-US" sz="1600" dirty="0" smtClean="0"/>
              <a:t> </a:t>
            </a:r>
            <a:r>
              <a:rPr lang="en-US" sz="1600" b="1" dirty="0" err="1"/>
              <a:t>nocycle</a:t>
            </a:r>
            <a:r>
              <a:rPr lang="en-US" sz="1600" b="1" dirty="0"/>
              <a:t>:</a:t>
            </a:r>
            <a:r>
              <a:rPr lang="en-US" sz="1600" dirty="0"/>
              <a:t> An exception will be thrown if sequence exceeds its </a:t>
            </a:r>
            <a:r>
              <a:rPr lang="en-US" sz="1600" dirty="0" err="1"/>
              <a:t>max_value</a:t>
            </a:r>
            <a:r>
              <a:rPr lang="en-US" sz="1600" dirty="0"/>
              <a:t>.</a:t>
            </a:r>
            <a:endParaRPr lang="en-IN" sz="1600" dirty="0"/>
          </a:p>
        </p:txBody>
      </p:sp>
    </p:spTree>
    <p:extLst>
      <p:ext uri="{BB962C8B-B14F-4D97-AF65-F5344CB8AC3E}">
        <p14:creationId xmlns:p14="http://schemas.microsoft.com/office/powerpoint/2010/main" val="1233200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US" sz="1800" b="1" dirty="0"/>
              <a:t>Example 1:</a:t>
            </a:r>
            <a:r>
              <a:rPr lang="en-US" sz="1800" dirty="0"/>
              <a:t>CREATE SEQUENCE sequence_1 </a:t>
            </a:r>
            <a:endParaRPr lang="en-US" sz="1800" dirty="0" smtClean="0"/>
          </a:p>
          <a:p>
            <a:pPr fontAlgn="base"/>
            <a:r>
              <a:rPr lang="en-US" sz="1800" dirty="0" smtClean="0"/>
              <a:t>start </a:t>
            </a:r>
            <a:r>
              <a:rPr lang="en-US" sz="1800" dirty="0"/>
              <a:t>with 1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0 </a:t>
            </a:r>
            <a:endParaRPr lang="en-US" sz="1800" dirty="0" smtClean="0"/>
          </a:p>
          <a:p>
            <a:pPr fontAlgn="base"/>
            <a:r>
              <a:rPr lang="en-US" sz="1800" dirty="0" err="1" smtClean="0"/>
              <a:t>maxvalue</a:t>
            </a:r>
            <a:r>
              <a:rPr lang="en-US" sz="1800" dirty="0" smtClean="0"/>
              <a:t> </a:t>
            </a:r>
            <a:r>
              <a:rPr lang="en-US" sz="1800" dirty="0"/>
              <a:t>100 cycle; </a:t>
            </a:r>
            <a:endParaRPr lang="en-US" sz="1800" dirty="0" smtClean="0"/>
          </a:p>
          <a:p>
            <a:pPr fontAlgn="base"/>
            <a:r>
              <a:rPr lang="en-US" sz="1800" dirty="0" smtClean="0"/>
              <a:t>Above </a:t>
            </a:r>
            <a:r>
              <a:rPr lang="en-US" sz="1800" dirty="0"/>
              <a:t>query will create a sequence named </a:t>
            </a:r>
            <a:r>
              <a:rPr lang="en-US" sz="1800" i="1" dirty="0"/>
              <a:t>sequence_1</a:t>
            </a:r>
            <a:r>
              <a:rPr lang="en-US" sz="1800" dirty="0"/>
              <a:t>.Sequence will start from 1 and will be incremented by 1 having maximum value 100. Sequence will repeat itself from start value after exceeding 100.</a:t>
            </a:r>
          </a:p>
          <a:p>
            <a:pPr fontAlgn="base"/>
            <a:r>
              <a:rPr lang="en-US" sz="1800" b="1" dirty="0"/>
              <a:t>Example 2:</a:t>
            </a:r>
            <a:r>
              <a:rPr lang="en-US" sz="1800" dirty="0"/>
              <a:t/>
            </a:r>
            <a:br>
              <a:rPr lang="en-US" sz="1800" dirty="0"/>
            </a:br>
            <a:r>
              <a:rPr lang="en-US" sz="1800" dirty="0"/>
              <a:t>Following is the sequence query creating sequence in descending order</a:t>
            </a:r>
            <a:r>
              <a:rPr lang="en-US" sz="1800" dirty="0" smtClean="0"/>
              <a:t>.</a:t>
            </a:r>
          </a:p>
          <a:p>
            <a:pPr fontAlgn="base"/>
            <a:r>
              <a:rPr lang="en-US" sz="1800" dirty="0" smtClean="0"/>
              <a:t>CREATE </a:t>
            </a:r>
            <a:r>
              <a:rPr lang="en-US" sz="1800" dirty="0"/>
              <a:t>SEQUENCE </a:t>
            </a:r>
            <a:r>
              <a:rPr lang="en-US" sz="1800" dirty="0" smtClean="0"/>
              <a:t>sequence_2</a:t>
            </a:r>
          </a:p>
          <a:p>
            <a:pPr fontAlgn="base"/>
            <a:r>
              <a:rPr lang="en-US" sz="1800" dirty="0" smtClean="0"/>
              <a:t> </a:t>
            </a:r>
            <a:r>
              <a:rPr lang="en-US" sz="1800" dirty="0"/>
              <a:t>start with 100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1 </a:t>
            </a:r>
            <a:endParaRPr lang="en-US" sz="1800" dirty="0" smtClean="0"/>
          </a:p>
          <a:p>
            <a:pPr fontAlgn="base"/>
            <a:r>
              <a:rPr lang="en-US" sz="1800" dirty="0" err="1" smtClean="0"/>
              <a:t>maxvalue</a:t>
            </a:r>
            <a:r>
              <a:rPr lang="en-US" sz="1800" dirty="0" smtClean="0"/>
              <a:t> </a:t>
            </a:r>
            <a:r>
              <a:rPr lang="en-US" sz="1800" dirty="0"/>
              <a:t>100 cycle</a:t>
            </a:r>
            <a:r>
              <a:rPr lang="en-US" sz="1800" dirty="0" smtClean="0"/>
              <a:t>;</a:t>
            </a:r>
          </a:p>
          <a:p>
            <a:pPr fontAlgn="base"/>
            <a:r>
              <a:rPr lang="en-US" sz="1800" dirty="0" smtClean="0"/>
              <a:t> </a:t>
            </a:r>
            <a:r>
              <a:rPr lang="en-US" sz="1800" dirty="0"/>
              <a:t>Above query will create a sequence named </a:t>
            </a:r>
            <a:r>
              <a:rPr lang="en-US" sz="1800" i="1" dirty="0"/>
              <a:t>sequence_2</a:t>
            </a:r>
            <a:r>
              <a:rPr lang="en-US" sz="1800" dirty="0"/>
              <a:t>.Sequence will start from 100 and should be less than or equal to maximum value and will be incremented by -1 having minimum value 1.</a:t>
            </a:r>
          </a:p>
          <a:p>
            <a:endParaRPr lang="en-IN" sz="1800" dirty="0"/>
          </a:p>
        </p:txBody>
      </p:sp>
    </p:spTree>
    <p:extLst>
      <p:ext uri="{BB962C8B-B14F-4D97-AF65-F5344CB8AC3E}">
        <p14:creationId xmlns:p14="http://schemas.microsoft.com/office/powerpoint/2010/main" val="8091336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1800" b="1" dirty="0"/>
              <a:t>Example to use sequence :</a:t>
            </a:r>
            <a:r>
              <a:rPr lang="en-US" sz="1800" dirty="0"/>
              <a:t> </a:t>
            </a:r>
            <a:endParaRPr lang="en-US" sz="1800" dirty="0" smtClean="0"/>
          </a:p>
          <a:p>
            <a:r>
              <a:rPr lang="en-US" sz="1800" dirty="0" smtClean="0"/>
              <a:t>create </a:t>
            </a:r>
            <a:r>
              <a:rPr lang="en-US" sz="1800" dirty="0"/>
              <a:t>a table named students </a:t>
            </a:r>
            <a:endParaRPr lang="en-US" sz="1800" dirty="0" smtClean="0"/>
          </a:p>
          <a:p>
            <a:r>
              <a:rPr lang="en-US" sz="1800" dirty="0" smtClean="0"/>
              <a:t>with </a:t>
            </a:r>
            <a:r>
              <a:rPr lang="en-US" sz="1800" dirty="0"/>
              <a:t>columns as id and name</a:t>
            </a:r>
            <a:r>
              <a:rPr lang="en-US" sz="1800" dirty="0" smtClean="0"/>
              <a:t>.</a:t>
            </a:r>
          </a:p>
          <a:p>
            <a:r>
              <a:rPr lang="en-US" sz="1800" dirty="0" smtClean="0"/>
              <a:t>CREATE </a:t>
            </a:r>
            <a:r>
              <a:rPr lang="en-US" sz="1800" dirty="0"/>
              <a:t>TABLE students </a:t>
            </a:r>
            <a:endParaRPr lang="en-US" sz="1800" dirty="0" smtClean="0"/>
          </a:p>
          <a:p>
            <a:r>
              <a:rPr lang="en-US" sz="1800" dirty="0" smtClean="0"/>
              <a:t>( </a:t>
            </a:r>
            <a:r>
              <a:rPr lang="en-US" sz="1800" dirty="0"/>
              <a:t>ID number(10), NAME char(20) </a:t>
            </a:r>
            <a:r>
              <a:rPr lang="en-US" sz="1800" dirty="0" smtClean="0"/>
              <a:t>);</a:t>
            </a:r>
          </a:p>
          <a:p>
            <a:endParaRPr lang="en-US" sz="1800" dirty="0"/>
          </a:p>
          <a:p>
            <a:pPr fontAlgn="base"/>
            <a:r>
              <a:rPr lang="en-US" sz="1800" dirty="0"/>
              <a:t>Now insert values into table</a:t>
            </a:r>
          </a:p>
          <a:p>
            <a:r>
              <a:rPr lang="en-US" sz="1800" dirty="0"/>
              <a:t>INSERT into students VALUES(sequence_1.nextval,'Ramesh</a:t>
            </a:r>
            <a:r>
              <a:rPr lang="en-US" sz="1800" dirty="0" smtClean="0"/>
              <a:t>');</a:t>
            </a:r>
          </a:p>
          <a:p>
            <a:r>
              <a:rPr lang="en-US" sz="1800" dirty="0" smtClean="0"/>
              <a:t> </a:t>
            </a:r>
            <a:r>
              <a:rPr lang="en-US" sz="1800" dirty="0"/>
              <a:t>INSERT into students VALUES(sequence_1.nextval,'Suresh</a:t>
            </a:r>
            <a:r>
              <a:rPr lang="en-US" sz="1800" dirty="0" smtClean="0"/>
              <a:t>');</a:t>
            </a:r>
          </a:p>
          <a:p>
            <a:pPr marL="0" indent="0" fontAlgn="base">
              <a:buNone/>
            </a:pPr>
            <a:r>
              <a:rPr lang="en-US" sz="1800" dirty="0" smtClean="0"/>
              <a:t>where</a:t>
            </a:r>
            <a:r>
              <a:rPr lang="en-US" sz="1800" dirty="0"/>
              <a:t> </a:t>
            </a:r>
            <a:r>
              <a:rPr lang="en-US" sz="1800" i="1" dirty="0"/>
              <a:t>sequence_1.nextval</a:t>
            </a:r>
            <a:r>
              <a:rPr lang="en-US" sz="1800" dirty="0"/>
              <a:t> will insert id’s in id column in a sequence as defined in sequence_1.</a:t>
            </a:r>
            <a:br>
              <a:rPr lang="en-US" sz="1800" dirty="0"/>
            </a:br>
            <a:r>
              <a:rPr lang="en-US" sz="1800" b="1" dirty="0"/>
              <a:t>Output:</a:t>
            </a:r>
            <a:endParaRPr lang="en-US" sz="1800" dirty="0"/>
          </a:p>
          <a:p>
            <a:pPr marL="0" indent="0">
              <a:buNone/>
            </a:pPr>
            <a:r>
              <a:rPr lang="en-US" sz="1800" dirty="0" smtClean="0"/>
              <a:t> </a:t>
            </a:r>
            <a:r>
              <a:rPr lang="en-US" sz="1800" dirty="0"/>
              <a:t>| ID | NAME | </a:t>
            </a:r>
            <a:endParaRPr lang="en-US" sz="1800" dirty="0" smtClean="0"/>
          </a:p>
          <a:p>
            <a:pPr marL="0" indent="0">
              <a:buNone/>
            </a:pPr>
            <a:r>
              <a:rPr lang="en-US" sz="1800" dirty="0" smtClean="0"/>
              <a:t> </a:t>
            </a:r>
            <a:r>
              <a:rPr lang="en-US" sz="1800" dirty="0"/>
              <a:t>1 | Ramesh | </a:t>
            </a:r>
            <a:endParaRPr lang="en-US" sz="1800" dirty="0" smtClean="0"/>
          </a:p>
          <a:p>
            <a:pPr marL="0" indent="0">
              <a:buNone/>
            </a:pPr>
            <a:r>
              <a:rPr lang="en-US" sz="1800" dirty="0" smtClean="0"/>
              <a:t>| </a:t>
            </a:r>
            <a:r>
              <a:rPr lang="en-US" sz="1800" dirty="0"/>
              <a:t>2 | Suresh | </a:t>
            </a:r>
          </a:p>
          <a:p>
            <a:pPr marL="0" indent="0">
              <a:buNone/>
            </a:pPr>
            <a:endParaRPr lang="en-IN" sz="1800" dirty="0"/>
          </a:p>
        </p:txBody>
      </p:sp>
    </p:spTree>
    <p:extLst>
      <p:ext uri="{BB962C8B-B14F-4D97-AF65-F5344CB8AC3E}">
        <p14:creationId xmlns:p14="http://schemas.microsoft.com/office/powerpoint/2010/main" val="41875246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CREATE SEQUENCE </a:t>
            </a:r>
            <a:r>
              <a:rPr lang="en-US" sz="1400" dirty="0" err="1" smtClean="0"/>
              <a:t>sequence</a:t>
            </a:r>
            <a:r>
              <a:rPr lang="en-US" sz="1400" dirty="0"/>
              <a:t> </a:t>
            </a:r>
            <a:r>
              <a:rPr lang="en-US" sz="1400" dirty="0" smtClean="0"/>
              <a:t>s1</a:t>
            </a:r>
            <a:endParaRPr lang="en-US" sz="1400" dirty="0"/>
          </a:p>
          <a:p>
            <a:r>
              <a:rPr lang="en-US" sz="1400" dirty="0"/>
              <a:t>start with 1</a:t>
            </a:r>
          </a:p>
          <a:p>
            <a:r>
              <a:rPr lang="en-US" sz="1400" dirty="0"/>
              <a:t>increment by 1 </a:t>
            </a:r>
          </a:p>
          <a:p>
            <a:r>
              <a:rPr lang="en-US" sz="1400" dirty="0" err="1"/>
              <a:t>maxvalue</a:t>
            </a:r>
            <a:r>
              <a:rPr lang="en-US" sz="1400" dirty="0"/>
              <a:t> 5; </a:t>
            </a:r>
            <a:endParaRPr lang="en-US" sz="1400" dirty="0" smtClean="0"/>
          </a:p>
          <a:p>
            <a:endParaRPr lang="en-US" sz="1400" dirty="0"/>
          </a:p>
          <a:p>
            <a:r>
              <a:rPr lang="en-US" sz="1400" dirty="0" smtClean="0"/>
              <a:t>S1.currval------current value</a:t>
            </a:r>
          </a:p>
          <a:p>
            <a:r>
              <a:rPr lang="en-US" sz="1400" dirty="0" smtClean="0"/>
              <a:t>S1.nextval---generate next value and return that value.</a:t>
            </a:r>
          </a:p>
          <a:p>
            <a:endParaRPr lang="en-US" sz="1400" dirty="0" smtClean="0"/>
          </a:p>
          <a:p>
            <a:r>
              <a:rPr lang="en-US" sz="1400" dirty="0"/>
              <a:t>CREATE TABLE </a:t>
            </a:r>
            <a:r>
              <a:rPr lang="en-US" sz="1400" dirty="0" smtClean="0"/>
              <a:t>student1</a:t>
            </a:r>
            <a:endParaRPr lang="en-US" sz="1400" dirty="0"/>
          </a:p>
          <a:p>
            <a:r>
              <a:rPr lang="en-US" sz="1400" dirty="0"/>
              <a:t>( </a:t>
            </a:r>
            <a:r>
              <a:rPr lang="en-US" sz="1400" dirty="0" err="1" smtClean="0"/>
              <a:t>sno</a:t>
            </a:r>
            <a:r>
              <a:rPr lang="en-US" sz="1400" dirty="0" smtClean="0"/>
              <a:t> number(2), </a:t>
            </a:r>
            <a:r>
              <a:rPr lang="en-US" sz="1400" dirty="0"/>
              <a:t>S</a:t>
            </a:r>
            <a:r>
              <a:rPr lang="en-US" sz="1400" dirty="0" smtClean="0"/>
              <a:t>NAME varchar2(20</a:t>
            </a:r>
            <a:r>
              <a:rPr lang="en-US" sz="1400" dirty="0"/>
              <a:t>) </a:t>
            </a:r>
            <a:r>
              <a:rPr lang="en-US" sz="1400" dirty="0" smtClean="0"/>
              <a:t>);</a:t>
            </a:r>
          </a:p>
          <a:p>
            <a:r>
              <a:rPr lang="en-US" sz="1400" dirty="0"/>
              <a:t>INSERT into students </a:t>
            </a:r>
            <a:r>
              <a:rPr lang="en-US" sz="1400" dirty="0" smtClean="0"/>
              <a:t>VALUES(s1.nextval</a:t>
            </a:r>
            <a:r>
              <a:rPr lang="en-US" sz="1400" dirty="0"/>
              <a:t>,'Ramesh');</a:t>
            </a:r>
          </a:p>
          <a:p>
            <a:r>
              <a:rPr lang="en-US" sz="1400" dirty="0"/>
              <a:t> INSERT into students </a:t>
            </a:r>
            <a:r>
              <a:rPr lang="en-US" sz="1400" dirty="0" smtClean="0"/>
              <a:t>VALUES(s1..nextval</a:t>
            </a:r>
            <a:r>
              <a:rPr lang="en-US" sz="1400" dirty="0"/>
              <a:t>,'Suresh</a:t>
            </a:r>
            <a:r>
              <a:rPr lang="en-US" sz="1400" dirty="0" smtClean="0"/>
              <a:t>');</a:t>
            </a:r>
          </a:p>
          <a:p>
            <a:endParaRPr lang="en-US" sz="1400" dirty="0"/>
          </a:p>
          <a:p>
            <a:r>
              <a:rPr lang="en-US" sz="1400" dirty="0" smtClean="0"/>
              <a:t>Try add 6</a:t>
            </a:r>
            <a:r>
              <a:rPr lang="en-US" sz="1400" baseline="30000" dirty="0" smtClean="0"/>
              <a:t>th</a:t>
            </a:r>
            <a:r>
              <a:rPr lang="en-US" sz="1400" dirty="0" smtClean="0"/>
              <a:t> value and see the output for s1 sequence.</a:t>
            </a:r>
            <a:endParaRPr lang="en-US" sz="1400" dirty="0"/>
          </a:p>
          <a:p>
            <a:r>
              <a:rPr lang="en-US" sz="1400" dirty="0" smtClean="0"/>
              <a:t> s1 is </a:t>
            </a:r>
            <a:r>
              <a:rPr lang="en-US" sz="1400" dirty="0" err="1" smtClean="0"/>
              <a:t>nocycle</a:t>
            </a:r>
            <a:r>
              <a:rPr lang="en-US" sz="1400" dirty="0" smtClean="0"/>
              <a:t>.</a:t>
            </a:r>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616973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Create sequence s2</a:t>
            </a:r>
          </a:p>
          <a:p>
            <a:r>
              <a:rPr lang="en-US" sz="1800" dirty="0" smtClean="0"/>
              <a:t>Start with 3</a:t>
            </a:r>
          </a:p>
          <a:p>
            <a:r>
              <a:rPr lang="en-US" sz="1800" dirty="0" smtClean="0"/>
              <a:t>Increment by 1</a:t>
            </a:r>
          </a:p>
          <a:p>
            <a:r>
              <a:rPr lang="en-US" sz="1800" dirty="0" err="1" smtClean="0"/>
              <a:t>Maxvalue</a:t>
            </a:r>
            <a:r>
              <a:rPr lang="en-US" sz="1800" dirty="0" smtClean="0"/>
              <a:t> 5</a:t>
            </a:r>
          </a:p>
          <a:p>
            <a:r>
              <a:rPr lang="en-US" sz="1800" dirty="0" err="1" smtClean="0"/>
              <a:t>Minvalue</a:t>
            </a:r>
            <a:r>
              <a:rPr lang="en-US" sz="1800" dirty="0" smtClean="0"/>
              <a:t> 1</a:t>
            </a:r>
          </a:p>
          <a:p>
            <a:r>
              <a:rPr lang="en-US" sz="1800" dirty="0" smtClean="0"/>
              <a:t>Cycle</a:t>
            </a:r>
          </a:p>
          <a:p>
            <a:r>
              <a:rPr lang="en-US" sz="1800" dirty="0" smtClean="0"/>
              <a:t>Cache 4;</a:t>
            </a:r>
          </a:p>
          <a:p>
            <a:endParaRPr lang="en-US" sz="1800" dirty="0" smtClean="0"/>
          </a:p>
          <a:p>
            <a:r>
              <a:rPr lang="en-US" sz="1800" dirty="0" smtClean="0"/>
              <a:t>After reaching the max value go to the min value set by 1 and start the cycle.</a:t>
            </a:r>
          </a:p>
          <a:p>
            <a:endParaRPr lang="en-US" sz="1800" dirty="0"/>
          </a:p>
          <a:p>
            <a:r>
              <a:rPr lang="en-US" sz="1800" dirty="0" smtClean="0"/>
              <a:t>Cache means 4 values are preallocated in memory it improves </a:t>
            </a:r>
            <a:r>
              <a:rPr lang="en-US" sz="1800" dirty="0" err="1" smtClean="0"/>
              <a:t>performance.numbers</a:t>
            </a:r>
            <a:r>
              <a:rPr lang="en-US" sz="1800" dirty="0" smtClean="0"/>
              <a:t> generated </a:t>
            </a:r>
            <a:r>
              <a:rPr lang="en-US" sz="1800" dirty="0" err="1" smtClean="0"/>
              <a:t>fastly</a:t>
            </a:r>
            <a:r>
              <a:rPr lang="en-US" sz="1800" dirty="0" smtClean="0"/>
              <a:t>.</a:t>
            </a:r>
            <a:endParaRPr lang="en-US" sz="1800" dirty="0"/>
          </a:p>
          <a:p>
            <a:endParaRPr lang="en-IN" sz="1800" dirty="0"/>
          </a:p>
        </p:txBody>
      </p:sp>
    </p:spTree>
    <p:extLst>
      <p:ext uri="{BB962C8B-B14F-4D97-AF65-F5344CB8AC3E}">
        <p14:creationId xmlns:p14="http://schemas.microsoft.com/office/powerpoint/2010/main" val="402812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b="1" dirty="0"/>
              <a:t>Oracle Table Partition</a:t>
            </a:r>
            <a:br>
              <a:rPr lang="en-IN" sz="1800" b="1" dirty="0"/>
            </a:br>
            <a:endParaRPr lang="en-IN" sz="1800" dirty="0"/>
          </a:p>
        </p:txBody>
      </p:sp>
      <p:sp>
        <p:nvSpPr>
          <p:cNvPr id="3" name="Content Placeholder 2"/>
          <p:cNvSpPr>
            <a:spLocks noGrp="1"/>
          </p:cNvSpPr>
          <p:nvPr>
            <p:ph idx="1"/>
          </p:nvPr>
        </p:nvSpPr>
        <p:spPr/>
        <p:txBody>
          <a:bodyPr>
            <a:normAutofit/>
          </a:bodyPr>
          <a:lstStyle/>
          <a:p>
            <a:r>
              <a:rPr lang="en-US" sz="1800" dirty="0"/>
              <a:t>PARTITION in Oracle database can be defined as a concept in which data objects like tables, indexes, and index-organized tables can be reduced or subdivided into smaller areas or pieces and these portioned data objects can be accessed at the much finer level which helps in increasing the performance as it works on only on the relevant data, it is also easy to maintain and decreases the cost by appropriately storing the data and also increases the availability.</a:t>
            </a:r>
            <a:endParaRPr lang="en-IN" sz="1800" dirty="0"/>
          </a:p>
        </p:txBody>
      </p:sp>
    </p:spTree>
    <p:extLst>
      <p:ext uri="{BB962C8B-B14F-4D97-AF65-F5344CB8AC3E}">
        <p14:creationId xmlns:p14="http://schemas.microsoft.com/office/powerpoint/2010/main" val="8835396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a:t>Syntax</a:t>
            </a:r>
          </a:p>
          <a:p>
            <a:r>
              <a:rPr lang="en-US" sz="1400" dirty="0"/>
              <a:t>Let us now look at the syntax of creating the Oracle Table Partition below.</a:t>
            </a:r>
          </a:p>
          <a:p>
            <a:r>
              <a:rPr lang="en-US" sz="1400" dirty="0"/>
              <a:t>Create table </a:t>
            </a:r>
            <a:r>
              <a:rPr lang="en-US" sz="1400" dirty="0" err="1"/>
              <a:t>table_name</a:t>
            </a:r>
            <a:r>
              <a:rPr lang="en-US" sz="1400" dirty="0"/>
              <a:t>(column_1 </a:t>
            </a:r>
            <a:r>
              <a:rPr lang="en-US" sz="1400" dirty="0" err="1"/>
              <a:t>datatype</a:t>
            </a:r>
            <a:r>
              <a:rPr lang="en-US" sz="1400" dirty="0"/>
              <a:t/>
            </a:r>
            <a:br>
              <a:rPr lang="en-US" sz="1400" dirty="0"/>
            </a:br>
            <a:r>
              <a:rPr lang="en-US" sz="1400" dirty="0"/>
              <a:t>Column_2 </a:t>
            </a:r>
            <a:r>
              <a:rPr lang="en-US" sz="1400" dirty="0" err="1"/>
              <a:t>datatype</a:t>
            </a:r>
            <a:r>
              <a:rPr lang="en-US" sz="1400" dirty="0"/>
              <a:t>, …, </a:t>
            </a:r>
            <a:r>
              <a:rPr lang="en-US" sz="1400" dirty="0" err="1"/>
              <a:t>column_n</a:t>
            </a:r>
            <a:r>
              <a:rPr lang="en-US" sz="1400" dirty="0"/>
              <a:t> </a:t>
            </a:r>
            <a:r>
              <a:rPr lang="en-US" sz="1400" dirty="0" err="1"/>
              <a:t>datatype</a:t>
            </a:r>
            <a:r>
              <a:rPr lang="en-US" sz="1400" dirty="0"/>
              <a:t>)</a:t>
            </a:r>
            <a:br>
              <a:rPr lang="en-US" sz="1400" dirty="0"/>
            </a:br>
            <a:r>
              <a:rPr lang="en-US" sz="1400" dirty="0"/>
              <a:t>Partition by range (column)</a:t>
            </a:r>
            <a:br>
              <a:rPr lang="en-US" sz="1400" dirty="0"/>
            </a:br>
            <a:r>
              <a:rPr lang="en-US" sz="1400" dirty="0"/>
              <a:t>(partition p1 values condition,………</a:t>
            </a:r>
            <a:br>
              <a:rPr lang="en-US" sz="1400" dirty="0"/>
            </a:br>
            <a:r>
              <a:rPr lang="en-US" sz="1400" dirty="0"/>
              <a:t>…partition </a:t>
            </a:r>
            <a:r>
              <a:rPr lang="en-US" sz="1400" dirty="0" err="1"/>
              <a:t>pN</a:t>
            </a:r>
            <a:r>
              <a:rPr lang="en-US" sz="1400" dirty="0"/>
              <a:t> values condition);</a:t>
            </a:r>
          </a:p>
          <a:p>
            <a:r>
              <a:rPr lang="en-US" sz="1400" b="1" dirty="0"/>
              <a:t>Parameters</a:t>
            </a:r>
          </a:p>
          <a:p>
            <a:r>
              <a:rPr lang="en-US" sz="1400" dirty="0"/>
              <a:t>Below are the parameters mentioned :</a:t>
            </a:r>
          </a:p>
          <a:p>
            <a:r>
              <a:rPr lang="en-US" sz="1400" b="1" dirty="0" err="1"/>
              <a:t>table_name</a:t>
            </a:r>
            <a:r>
              <a:rPr lang="en-US" sz="1400" b="1" dirty="0"/>
              <a:t>:</a:t>
            </a:r>
            <a:r>
              <a:rPr lang="en-US" sz="1400" dirty="0"/>
              <a:t> It refers to the name of the table we want to create</a:t>
            </a:r>
            <a:br>
              <a:rPr lang="en-US" sz="1400" dirty="0"/>
            </a:br>
            <a:r>
              <a:rPr lang="en-US" sz="1400" b="1" dirty="0"/>
              <a:t>column_1 </a:t>
            </a:r>
            <a:r>
              <a:rPr lang="en-US" sz="1400" b="1" dirty="0" err="1"/>
              <a:t>datatype</a:t>
            </a:r>
            <a:r>
              <a:rPr lang="en-US" sz="1400" b="1" dirty="0"/>
              <a:t>, column_2 </a:t>
            </a:r>
            <a:r>
              <a:rPr lang="en-US" sz="1400" b="1" dirty="0" err="1"/>
              <a:t>datatype</a:t>
            </a:r>
            <a:r>
              <a:rPr lang="en-US" sz="1400" b="1" dirty="0"/>
              <a:t>, …, </a:t>
            </a:r>
            <a:r>
              <a:rPr lang="en-US" sz="1400" b="1" dirty="0" err="1"/>
              <a:t>column_n</a:t>
            </a:r>
            <a:r>
              <a:rPr lang="en-US" sz="1400" b="1" dirty="0"/>
              <a:t> </a:t>
            </a:r>
            <a:r>
              <a:rPr lang="en-US" sz="1400" b="1" dirty="0" err="1"/>
              <a:t>datatype</a:t>
            </a:r>
            <a:r>
              <a:rPr lang="en-US" sz="1400" b="1" dirty="0"/>
              <a:t>:</a:t>
            </a:r>
            <a:r>
              <a:rPr lang="en-US" sz="1400" dirty="0"/>
              <a:t> These refer to the name of the columns and their data types</a:t>
            </a:r>
            <a:br>
              <a:rPr lang="en-US" sz="1400" dirty="0"/>
            </a:br>
            <a:r>
              <a:rPr lang="en-US" sz="1400" b="1" dirty="0"/>
              <a:t>column:</a:t>
            </a:r>
            <a:r>
              <a:rPr lang="en-US" sz="1400" dirty="0"/>
              <a:t> It refers to the column name based on which you will create the partition.</a:t>
            </a:r>
          </a:p>
          <a:p>
            <a:endParaRPr lang="en-IN" sz="1400" dirty="0"/>
          </a:p>
        </p:txBody>
      </p:sp>
    </p:spTree>
    <p:extLst>
      <p:ext uri="{BB962C8B-B14F-4D97-AF65-F5344CB8AC3E}">
        <p14:creationId xmlns:p14="http://schemas.microsoft.com/office/powerpoint/2010/main" val="15317174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1600" dirty="0"/>
              <a:t>To do this there are four ways in which we can do partition in Oracle.</a:t>
            </a:r>
          </a:p>
          <a:p>
            <a:r>
              <a:rPr lang="en-US" sz="1600" dirty="0"/>
              <a:t>• Range Partition</a:t>
            </a:r>
            <a:br>
              <a:rPr lang="en-US" sz="1600" dirty="0"/>
            </a:br>
            <a:r>
              <a:rPr lang="en-US" sz="1600" dirty="0"/>
              <a:t>• Hash Partition</a:t>
            </a:r>
            <a:br>
              <a:rPr lang="en-US" sz="1600" dirty="0"/>
            </a:br>
            <a:r>
              <a:rPr lang="en-US" sz="1600" dirty="0"/>
              <a:t>• List Partition</a:t>
            </a:r>
            <a:br>
              <a:rPr lang="en-US" sz="1600" dirty="0"/>
            </a:br>
            <a:r>
              <a:rPr lang="en-US" sz="1600" dirty="0"/>
              <a:t>• Composite Partition</a:t>
            </a:r>
          </a:p>
          <a:p>
            <a:r>
              <a:rPr lang="en-US" sz="1600" dirty="0"/>
              <a:t>Let us now discuss each one of them below.</a:t>
            </a:r>
          </a:p>
          <a:p>
            <a:r>
              <a:rPr lang="en-US" sz="1600" b="1" dirty="0"/>
              <a:t>• Range Partition:</a:t>
            </a:r>
            <a:r>
              <a:rPr lang="en-US" sz="1600" dirty="0"/>
              <a:t> This type of partition is used when data is distributed over a range of values. It maps data based on the ranges of values of the partitioning key and the range is already established for each partition and based on that the values are stored in each partition. It is one of the most common ways of doing partition.</a:t>
            </a:r>
          </a:p>
          <a:p>
            <a:r>
              <a:rPr lang="en-US" sz="1600" b="1" dirty="0"/>
              <a:t>• Hash Partition:</a:t>
            </a:r>
            <a:r>
              <a:rPr lang="en-US" sz="1600" dirty="0"/>
              <a:t> it is used to evenly distribute data across all the partitions that are defined. The mapping of rows is based on the hash value of the partition key. Hash partition is also used as an alternative to range partition.</a:t>
            </a:r>
          </a:p>
          <a:p>
            <a:r>
              <a:rPr lang="en-US" sz="1600" b="1" dirty="0"/>
              <a:t>• List partition:</a:t>
            </a:r>
            <a:r>
              <a:rPr lang="en-US" sz="1600" dirty="0"/>
              <a:t> This type of partition is completely different from the other two partitions. In list partition, the partition is defined by a discrete list of values. We can use more than one column as a partition key. In this way, it is different from range partition because in range partition a range of values is associated with partition whereas we can ourselves specify the list of values for the partition column.</a:t>
            </a:r>
          </a:p>
          <a:p>
            <a:r>
              <a:rPr lang="en-US" sz="1600" b="1" dirty="0"/>
              <a:t>• Composite partition:</a:t>
            </a:r>
            <a:r>
              <a:rPr lang="en-US" sz="1600" dirty="0"/>
              <a:t> As the name suggests it is a type of partition where we are using the range method for partition and then we are using the hash method for </a:t>
            </a:r>
            <a:r>
              <a:rPr lang="en-US" sz="1600" dirty="0" err="1"/>
              <a:t>subpartition</a:t>
            </a:r>
            <a:r>
              <a:rPr lang="en-US" sz="1600" dirty="0"/>
              <a:t>.</a:t>
            </a:r>
          </a:p>
          <a:p>
            <a:endParaRPr lang="en-IN" sz="1200" dirty="0"/>
          </a:p>
        </p:txBody>
      </p:sp>
    </p:spTree>
    <p:extLst>
      <p:ext uri="{BB962C8B-B14F-4D97-AF65-F5344CB8AC3E}">
        <p14:creationId xmlns:p14="http://schemas.microsoft.com/office/powerpoint/2010/main" val="24218341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a:t>Examples #1 – Using Partition by Range to Create a Table</a:t>
            </a:r>
          </a:p>
          <a:p>
            <a:r>
              <a:rPr lang="en-US" sz="1400" dirty="0"/>
              <a:t>In this section, we are going to create a table using the partition by range concept. Let us look at the query for the same.</a:t>
            </a:r>
          </a:p>
          <a:p>
            <a:r>
              <a:rPr lang="en-US" sz="1400" b="1" dirty="0"/>
              <a:t>Query:</a:t>
            </a:r>
            <a:endParaRPr lang="en-US" sz="1400" dirty="0"/>
          </a:p>
          <a:p>
            <a:r>
              <a:rPr lang="en-US" sz="1400" dirty="0"/>
              <a:t>CREATE table </a:t>
            </a:r>
            <a:r>
              <a:rPr lang="en-US" sz="1400" dirty="0" err="1"/>
              <a:t>sale_product</a:t>
            </a:r>
            <a:r>
              <a:rPr lang="en-US" sz="1400" dirty="0"/>
              <a:t> (year number(4),</a:t>
            </a:r>
            <a:r>
              <a:rPr lang="en-US" sz="1400" dirty="0" err="1"/>
              <a:t>product_name</a:t>
            </a:r>
            <a:r>
              <a:rPr lang="en-US" sz="1400" dirty="0"/>
              <a:t> varchar2(10), amount number(10))</a:t>
            </a:r>
            <a:br>
              <a:rPr lang="en-US" sz="1400" dirty="0"/>
            </a:br>
            <a:r>
              <a:rPr lang="en-US" sz="1400" dirty="0"/>
              <a:t>partition by range (year)</a:t>
            </a:r>
            <a:br>
              <a:rPr lang="en-US" sz="1400" dirty="0"/>
            </a:br>
            <a:r>
              <a:rPr lang="en-US" sz="1400" dirty="0"/>
              <a:t>(partition p1 values less than(2002),</a:t>
            </a:r>
            <a:br>
              <a:rPr lang="en-US" sz="1400" dirty="0"/>
            </a:br>
            <a:r>
              <a:rPr lang="en-US" sz="1400" dirty="0"/>
              <a:t>partition p2 values less than(2003),</a:t>
            </a:r>
            <a:br>
              <a:rPr lang="en-US" sz="1400" dirty="0"/>
            </a:br>
            <a:r>
              <a:rPr lang="en-US" sz="1400" dirty="0"/>
              <a:t>partition p3 values less than(2004),</a:t>
            </a:r>
            <a:br>
              <a:rPr lang="en-US" sz="1400" dirty="0"/>
            </a:br>
            <a:r>
              <a:rPr lang="en-US" sz="1400" dirty="0"/>
              <a:t>partition p4 values less than(</a:t>
            </a:r>
            <a:r>
              <a:rPr lang="en-US" sz="1400" dirty="0" err="1"/>
              <a:t>maxvalue</a:t>
            </a:r>
            <a:r>
              <a:rPr lang="en-US" sz="1400" dirty="0"/>
              <a:t>));</a:t>
            </a:r>
          </a:p>
          <a:p>
            <a:r>
              <a:rPr lang="en-US" sz="1400" dirty="0"/>
              <a:t>In the above query, we can see that there are four partitions. The partition p1 is used to store the rows of the year 2002, similarly, partition p2 will store rows of the year 2003, partition p3 will store the rows of the year 2004 and the rest of the rows are stored in partition p4.</a:t>
            </a:r>
          </a:p>
          <a:p>
            <a:endParaRPr lang="en-IN" sz="1400" dirty="0"/>
          </a:p>
        </p:txBody>
      </p:sp>
    </p:spTree>
    <p:extLst>
      <p:ext uri="{BB962C8B-B14F-4D97-AF65-F5344CB8AC3E}">
        <p14:creationId xmlns:p14="http://schemas.microsoft.com/office/powerpoint/2010/main" val="17348030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a:t>INSERTING DATA INTO THE PARTITIONED TABLE:</a:t>
            </a:r>
            <a:endParaRPr lang="en-US" sz="1400" dirty="0"/>
          </a:p>
          <a:p>
            <a:r>
              <a:rPr lang="en-US" sz="1400" dirty="0"/>
              <a:t>Let us now insert data into the table and check. So we will insert four rows of data into the table using the INSERT statement.</a:t>
            </a:r>
          </a:p>
          <a:p>
            <a:r>
              <a:rPr lang="en-US" sz="1400" b="1" dirty="0"/>
              <a:t>Query:</a:t>
            </a:r>
            <a:endParaRPr lang="en-US" sz="1400" dirty="0"/>
          </a:p>
          <a:p>
            <a:r>
              <a:rPr lang="en-US" sz="1400" dirty="0"/>
              <a:t>INSERT INTO </a:t>
            </a:r>
            <a:r>
              <a:rPr lang="en-US" sz="1400" dirty="0" err="1"/>
              <a:t>sale_product</a:t>
            </a:r>
            <a:r>
              <a:rPr lang="en-US" sz="1400" dirty="0"/>
              <a:t> (year, </a:t>
            </a:r>
            <a:r>
              <a:rPr lang="en-US" sz="1400" dirty="0" err="1"/>
              <a:t>product_name</a:t>
            </a:r>
            <a:r>
              <a:rPr lang="en-US" sz="1400" dirty="0"/>
              <a:t>, amount) VALUES ('2002', 'car', 400000);</a:t>
            </a:r>
            <a:br>
              <a:rPr lang="en-US" sz="1400" dirty="0"/>
            </a:br>
            <a:r>
              <a:rPr lang="en-US" sz="1400" dirty="0"/>
              <a:t>INSERT INTO </a:t>
            </a:r>
            <a:r>
              <a:rPr lang="en-US" sz="1400" dirty="0" err="1"/>
              <a:t>sale_product</a:t>
            </a:r>
            <a:r>
              <a:rPr lang="en-US" sz="1400" dirty="0"/>
              <a:t> (year, </a:t>
            </a:r>
            <a:r>
              <a:rPr lang="en-US" sz="1400" dirty="0" err="1"/>
              <a:t>product_name</a:t>
            </a:r>
            <a:r>
              <a:rPr lang="en-US" sz="1400" dirty="0"/>
              <a:t>, amount) VALUES ('2003', 'truck', 1500000);</a:t>
            </a:r>
            <a:br>
              <a:rPr lang="en-US" sz="1400" dirty="0"/>
            </a:br>
            <a:r>
              <a:rPr lang="en-US" sz="1400" dirty="0"/>
              <a:t>INSERT INTO </a:t>
            </a:r>
            <a:r>
              <a:rPr lang="en-US" sz="1400" dirty="0" err="1"/>
              <a:t>sale_product</a:t>
            </a:r>
            <a:r>
              <a:rPr lang="en-US" sz="1400" dirty="0"/>
              <a:t> (year, </a:t>
            </a:r>
            <a:r>
              <a:rPr lang="en-US" sz="1400" dirty="0" err="1"/>
              <a:t>product_name</a:t>
            </a:r>
            <a:r>
              <a:rPr lang="en-US" sz="1400" dirty="0"/>
              <a:t>, amount) VALUES ('2004', 'bike', 40000);</a:t>
            </a:r>
            <a:br>
              <a:rPr lang="en-US" sz="1400" dirty="0"/>
            </a:br>
            <a:r>
              <a:rPr lang="en-US" sz="1400" dirty="0"/>
              <a:t>INSERT INTO </a:t>
            </a:r>
            <a:r>
              <a:rPr lang="en-US" sz="1400" dirty="0" err="1"/>
              <a:t>sale_product</a:t>
            </a:r>
            <a:r>
              <a:rPr lang="en-US" sz="1400" dirty="0"/>
              <a:t> (year, </a:t>
            </a:r>
            <a:r>
              <a:rPr lang="en-US" sz="1400" dirty="0" err="1"/>
              <a:t>product_name</a:t>
            </a:r>
            <a:r>
              <a:rPr lang="en-US" sz="1400" dirty="0"/>
              <a:t>, amount) VALUES ('2005', 'cycle', 4000);</a:t>
            </a:r>
          </a:p>
          <a:p>
            <a:r>
              <a:rPr lang="en-US" sz="1400" dirty="0"/>
              <a:t>Let us execute the query in the developer and check the result.</a:t>
            </a:r>
          </a:p>
          <a:p>
            <a:endParaRPr lang="en-US" sz="1400" dirty="0" smtClean="0"/>
          </a:p>
          <a:p>
            <a:r>
              <a:rPr lang="en-US" sz="1400" dirty="0"/>
              <a:t>As we can see in the screenshot the data has been inserted.</a:t>
            </a:r>
          </a:p>
          <a:p>
            <a:r>
              <a:rPr lang="en-US" sz="1400" dirty="0"/>
              <a:t>Now let us check the table data after insert.</a:t>
            </a:r>
          </a:p>
          <a:p>
            <a:r>
              <a:rPr lang="en-US" sz="1400" b="1" dirty="0"/>
              <a:t>Query:</a:t>
            </a:r>
            <a:endParaRPr lang="en-US" sz="1400" dirty="0"/>
          </a:p>
          <a:p>
            <a:r>
              <a:rPr lang="en-US" sz="1400" dirty="0"/>
              <a:t>SELECT * from </a:t>
            </a:r>
            <a:r>
              <a:rPr lang="en-US" sz="1400" dirty="0" err="1"/>
              <a:t>sale_product</a:t>
            </a:r>
            <a:r>
              <a:rPr lang="en-US" sz="1400" dirty="0"/>
              <a:t>;</a:t>
            </a:r>
          </a:p>
          <a:p>
            <a:endParaRPr lang="en-IN" sz="1400" dirty="0"/>
          </a:p>
        </p:txBody>
      </p:sp>
    </p:spTree>
    <p:extLst>
      <p:ext uri="{BB962C8B-B14F-4D97-AF65-F5344CB8AC3E}">
        <p14:creationId xmlns:p14="http://schemas.microsoft.com/office/powerpoint/2010/main" val="36106861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As we can see in the screenshot that four rows have been inserted.</a:t>
            </a:r>
          </a:p>
          <a:p>
            <a:r>
              <a:rPr lang="en-US" sz="1400" dirty="0"/>
              <a:t>Let us now check the partition details along with the partition name, position, and other details.</a:t>
            </a:r>
          </a:p>
          <a:p>
            <a:r>
              <a:rPr lang="en-US" sz="1400" b="1" dirty="0"/>
              <a:t>Query:</a:t>
            </a:r>
            <a:endParaRPr lang="en-US" sz="1400" dirty="0"/>
          </a:p>
          <a:p>
            <a:r>
              <a:rPr lang="en-US" sz="1400" dirty="0"/>
              <a:t>SELECT * FROM USER_TAB_PARTITIONS WHERE TABLE_NAME = 'SALE_PRODUCT';</a:t>
            </a:r>
          </a:p>
          <a:p>
            <a:r>
              <a:rPr lang="en-US" sz="1400" dirty="0"/>
              <a:t>Let execute the query in and check the result.</a:t>
            </a:r>
          </a:p>
          <a:p>
            <a:r>
              <a:rPr lang="en-US" sz="1400" dirty="0"/>
              <a:t/>
            </a:r>
            <a:br>
              <a:rPr lang="en-US" sz="1400" dirty="0"/>
            </a:br>
            <a:endParaRPr lang="en-IN" sz="1400" dirty="0"/>
          </a:p>
        </p:txBody>
      </p:sp>
    </p:spTree>
    <p:extLst>
      <p:ext uri="{BB962C8B-B14F-4D97-AF65-F5344CB8AC3E}">
        <p14:creationId xmlns:p14="http://schemas.microsoft.com/office/powerpoint/2010/main" val="39641357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indexes</a:t>
            </a:r>
            <a:endParaRPr lang="en-IN" dirty="0"/>
          </a:p>
        </p:txBody>
      </p:sp>
      <p:sp>
        <p:nvSpPr>
          <p:cNvPr id="3" name="Content Placeholder 2"/>
          <p:cNvSpPr>
            <a:spLocks noGrp="1"/>
          </p:cNvSpPr>
          <p:nvPr>
            <p:ph idx="1"/>
          </p:nvPr>
        </p:nvSpPr>
        <p:spPr/>
        <p:txBody>
          <a:bodyPr>
            <a:normAutofit/>
          </a:bodyPr>
          <a:lstStyle/>
          <a:p>
            <a:r>
              <a:rPr lang="en-US" sz="1600" dirty="0"/>
              <a:t>Introduction to Oracle CREATE INDEX statement</a:t>
            </a:r>
          </a:p>
          <a:p>
            <a:r>
              <a:rPr lang="en-US" sz="1600" dirty="0"/>
              <a:t>To create a new index for a table, you use the CREATE INDEX statement as follows:</a:t>
            </a:r>
          </a:p>
          <a:p>
            <a:r>
              <a:rPr lang="en-US" sz="1600" dirty="0"/>
              <a:t>CREATE INDEX </a:t>
            </a:r>
            <a:r>
              <a:rPr lang="en-US" sz="1600" dirty="0" err="1"/>
              <a:t>index_name</a:t>
            </a:r>
            <a:r>
              <a:rPr lang="en-US" sz="1600" dirty="0"/>
              <a:t> ON </a:t>
            </a:r>
            <a:r>
              <a:rPr lang="en-US" sz="1600" dirty="0" err="1"/>
              <a:t>table_name</a:t>
            </a:r>
            <a:r>
              <a:rPr lang="en-US" sz="1600" dirty="0"/>
              <a:t>(column1[,column2,...]) </a:t>
            </a:r>
          </a:p>
          <a:p>
            <a:r>
              <a:rPr lang="en-US" sz="1600" dirty="0"/>
              <a:t>Code language: SQL (Structured Query Language) (</a:t>
            </a:r>
            <a:r>
              <a:rPr lang="en-US" sz="1600" dirty="0" err="1"/>
              <a:t>sql</a:t>
            </a:r>
            <a:r>
              <a:rPr lang="en-US" sz="1600" dirty="0"/>
              <a:t>)In this syntax:</a:t>
            </a:r>
          </a:p>
          <a:p>
            <a:r>
              <a:rPr lang="en-US" sz="1600" dirty="0"/>
              <a:t>First, specify the name of the index. The index name should be meaningful and includes table alias and column name(s) where possible, along with the suffix _I such as:&lt;</a:t>
            </a:r>
            <a:r>
              <a:rPr lang="en-US" sz="1600" dirty="0" err="1"/>
              <a:t>table_name</a:t>
            </a:r>
            <a:r>
              <a:rPr lang="en-US" sz="1600" dirty="0"/>
              <a:t>&gt;_&lt;</a:t>
            </a:r>
            <a:r>
              <a:rPr lang="en-US" sz="1600" dirty="0" err="1"/>
              <a:t>column_name</a:t>
            </a:r>
            <a:r>
              <a:rPr lang="en-US" sz="1600" dirty="0"/>
              <a:t>&gt;_I </a:t>
            </a:r>
          </a:p>
          <a:p>
            <a:r>
              <a:rPr lang="en-US" sz="1600" dirty="0"/>
              <a:t>Second, specify the name of the table followed by one or more indexed columns surrounded by parentheses.</a:t>
            </a:r>
          </a:p>
          <a:p>
            <a:r>
              <a:rPr lang="en-US" sz="1600" dirty="0"/>
              <a:t>By default, the CREATE INDEX statement creates a </a:t>
            </a:r>
            <a:r>
              <a:rPr lang="en-US" sz="1600" dirty="0" err="1"/>
              <a:t>btree</a:t>
            </a:r>
            <a:r>
              <a:rPr lang="en-US" sz="1600" dirty="0"/>
              <a:t> index.</a:t>
            </a:r>
          </a:p>
          <a:p>
            <a:r>
              <a:rPr lang="en-US" sz="1600" dirty="0"/>
              <a:t>When you </a:t>
            </a:r>
            <a:r>
              <a:rPr lang="en-US" sz="1600" dirty="0">
                <a:hlinkClick r:id="rId2"/>
              </a:rPr>
              <a:t>create a new table</a:t>
            </a:r>
            <a:r>
              <a:rPr lang="en-US" sz="1600" dirty="0"/>
              <a:t> with a </a:t>
            </a:r>
            <a:r>
              <a:rPr lang="en-US" sz="1600" dirty="0">
                <a:hlinkClick r:id="rId3"/>
              </a:rPr>
              <a:t>primary key</a:t>
            </a:r>
            <a:r>
              <a:rPr lang="en-US" sz="1600" dirty="0"/>
              <a:t>, Oracle automatically creates a new index for the primary key columns.</a:t>
            </a:r>
          </a:p>
          <a:p>
            <a:endParaRPr lang="en-IN" sz="1400" dirty="0"/>
          </a:p>
        </p:txBody>
      </p:sp>
    </p:spTree>
    <p:extLst>
      <p:ext uri="{BB962C8B-B14F-4D97-AF65-F5344CB8AC3E}">
        <p14:creationId xmlns:p14="http://schemas.microsoft.com/office/powerpoint/2010/main" val="4315288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Oracle CREATE INDEX examples</a:t>
            </a:r>
          </a:p>
          <a:p>
            <a:r>
              <a:rPr lang="en-US" sz="1400" dirty="0"/>
              <a:t>The following statement </a:t>
            </a:r>
            <a:r>
              <a:rPr lang="en-US" sz="1400" dirty="0">
                <a:hlinkClick r:id="rId2"/>
              </a:rPr>
              <a:t>creates a new table</a:t>
            </a:r>
            <a:r>
              <a:rPr lang="en-US" sz="1400" dirty="0"/>
              <a:t> named members that stores members’ data:</a:t>
            </a:r>
          </a:p>
          <a:p>
            <a:r>
              <a:rPr lang="en-US" sz="1400" dirty="0"/>
              <a:t>CREATE TABLE </a:t>
            </a:r>
            <a:endParaRPr lang="en-US" sz="1400" dirty="0" smtClean="0"/>
          </a:p>
          <a:p>
            <a:r>
              <a:rPr lang="en-US" sz="1400" dirty="0" smtClean="0"/>
              <a:t>members</a:t>
            </a:r>
            <a:r>
              <a:rPr lang="en-US" sz="1400" dirty="0"/>
              <a:t>( </a:t>
            </a:r>
            <a:r>
              <a:rPr lang="en-US" sz="1400" dirty="0" err="1"/>
              <a:t>member_id</a:t>
            </a:r>
            <a:r>
              <a:rPr lang="en-US" sz="1400" dirty="0"/>
              <a:t> INT GENERATED BY DEFAULT AS IDENTITY, </a:t>
            </a:r>
            <a:endParaRPr lang="en-US" sz="1400" dirty="0" smtClean="0"/>
          </a:p>
          <a:p>
            <a:r>
              <a:rPr lang="en-US" sz="1400" dirty="0" err="1" smtClean="0"/>
              <a:t>first_name</a:t>
            </a:r>
            <a:r>
              <a:rPr lang="en-US" sz="1400" dirty="0" smtClean="0"/>
              <a:t> </a:t>
            </a:r>
            <a:r>
              <a:rPr lang="en-US" sz="1400" dirty="0"/>
              <a:t>VARCHAR2(100) NOT NULL</a:t>
            </a:r>
            <a:r>
              <a:rPr lang="en-US" sz="1400" dirty="0" smtClean="0"/>
              <a:t>,</a:t>
            </a:r>
          </a:p>
          <a:p>
            <a:r>
              <a:rPr lang="en-US" sz="1400" dirty="0" smtClean="0"/>
              <a:t> </a:t>
            </a:r>
            <a:r>
              <a:rPr lang="en-US" sz="1400" dirty="0" err="1"/>
              <a:t>last_name</a:t>
            </a:r>
            <a:r>
              <a:rPr lang="en-US" sz="1400" dirty="0"/>
              <a:t> VARCHAR2(100) NOT NULL, </a:t>
            </a:r>
            <a:endParaRPr lang="en-US" sz="1400" dirty="0" smtClean="0"/>
          </a:p>
          <a:p>
            <a:r>
              <a:rPr lang="en-US" sz="1400" dirty="0" smtClean="0"/>
              <a:t>gender </a:t>
            </a:r>
            <a:r>
              <a:rPr lang="en-US" sz="1400" dirty="0"/>
              <a:t>CHAR(1) NOT NULL, dob DATE NOT NULL, </a:t>
            </a:r>
            <a:endParaRPr lang="en-US" sz="1400" dirty="0" smtClean="0"/>
          </a:p>
          <a:p>
            <a:r>
              <a:rPr lang="en-US" sz="1400" dirty="0" smtClean="0"/>
              <a:t>email </a:t>
            </a:r>
            <a:r>
              <a:rPr lang="en-US" sz="1400" dirty="0"/>
              <a:t>VARCHAR2(255) NOT NULL, PRIMARY KEY(</a:t>
            </a:r>
            <a:r>
              <a:rPr lang="en-US" sz="1400" dirty="0" err="1"/>
              <a:t>member_id</a:t>
            </a:r>
            <a:r>
              <a:rPr lang="en-US" sz="1400" dirty="0"/>
              <a:t>) );</a:t>
            </a:r>
          </a:p>
          <a:p>
            <a:endParaRPr lang="en-IN" sz="1400" dirty="0"/>
          </a:p>
        </p:txBody>
      </p:sp>
    </p:spTree>
    <p:extLst>
      <p:ext uri="{BB962C8B-B14F-4D97-AF65-F5344CB8AC3E}">
        <p14:creationId xmlns:p14="http://schemas.microsoft.com/office/powerpoint/2010/main" val="14284901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members table has a primary key column, </a:t>
            </a:r>
            <a:r>
              <a:rPr lang="en-US" sz="1600" dirty="0" err="1"/>
              <a:t>therefore,member_id</a:t>
            </a:r>
            <a:r>
              <a:rPr lang="en-US" sz="1600" dirty="0"/>
              <a:t> Oracle created a new index for this column. To view all indexes of a table, you query from the </a:t>
            </a:r>
            <a:r>
              <a:rPr lang="en-US" sz="1600" dirty="0" err="1"/>
              <a:t>all_indexes</a:t>
            </a:r>
            <a:r>
              <a:rPr lang="en-US" sz="1600" dirty="0"/>
              <a:t> view:</a:t>
            </a:r>
          </a:p>
          <a:p>
            <a:r>
              <a:rPr lang="en-US" sz="1600" dirty="0"/>
              <a:t>SELECT </a:t>
            </a:r>
            <a:r>
              <a:rPr lang="en-US" sz="1600" dirty="0" err="1"/>
              <a:t>index_name</a:t>
            </a:r>
            <a:r>
              <a:rPr lang="en-US" sz="1600" dirty="0"/>
              <a:t>, </a:t>
            </a:r>
            <a:r>
              <a:rPr lang="en-US" sz="1600" dirty="0" err="1"/>
              <a:t>index_type</a:t>
            </a:r>
            <a:r>
              <a:rPr lang="en-US" sz="1600" dirty="0"/>
              <a:t>, visibility, status FROM </a:t>
            </a:r>
            <a:r>
              <a:rPr lang="en-US" sz="1600" dirty="0" err="1"/>
              <a:t>all_indexes</a:t>
            </a:r>
            <a:r>
              <a:rPr lang="en-US" sz="1600" dirty="0"/>
              <a:t> WHERE </a:t>
            </a:r>
            <a:r>
              <a:rPr lang="en-US" sz="1600" dirty="0" err="1"/>
              <a:t>table_name</a:t>
            </a:r>
            <a:r>
              <a:rPr lang="en-US" sz="1600" dirty="0"/>
              <a:t> = 'MEMBERS'; </a:t>
            </a:r>
          </a:p>
          <a:p>
            <a:r>
              <a:rPr lang="en-US" sz="1600" dirty="0"/>
              <a:t>Code language: SQL (Structured Query Language) (</a:t>
            </a:r>
            <a:r>
              <a:rPr lang="en-US" sz="1600" dirty="0" err="1"/>
              <a:t>sql</a:t>
            </a:r>
            <a:r>
              <a:rPr lang="en-US" sz="1600" dirty="0"/>
              <a:t>)Here is the output:</a:t>
            </a:r>
          </a:p>
          <a:p>
            <a:endParaRPr lang="en-IN" sz="1200" dirty="0"/>
          </a:p>
        </p:txBody>
      </p:sp>
    </p:spTree>
    <p:extLst>
      <p:ext uri="{BB962C8B-B14F-4D97-AF65-F5344CB8AC3E}">
        <p14:creationId xmlns:p14="http://schemas.microsoft.com/office/powerpoint/2010/main" val="39735282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Creating an index on one column example</a:t>
            </a:r>
          </a:p>
          <a:p>
            <a:r>
              <a:rPr lang="en-US" sz="1400" dirty="0"/>
              <a:t>Suppose, you often want to look up members by the last name and you find that the query is quite slow. To speed up the lookup, you create an index for the </a:t>
            </a:r>
            <a:r>
              <a:rPr lang="en-US" sz="1400" dirty="0" err="1"/>
              <a:t>last_name</a:t>
            </a:r>
            <a:r>
              <a:rPr lang="en-US" sz="1400" dirty="0"/>
              <a:t> column:</a:t>
            </a:r>
          </a:p>
          <a:p>
            <a:r>
              <a:rPr lang="en-US" sz="1400" dirty="0"/>
              <a:t>CREATE INDEX </a:t>
            </a:r>
            <a:r>
              <a:rPr lang="en-US" sz="1400" dirty="0" err="1"/>
              <a:t>members_last_name_i</a:t>
            </a:r>
            <a:r>
              <a:rPr lang="en-US" sz="1400" dirty="0"/>
              <a:t> ON members(</a:t>
            </a:r>
            <a:r>
              <a:rPr lang="en-US" sz="1400" dirty="0" err="1"/>
              <a:t>last_name</a:t>
            </a:r>
            <a:r>
              <a:rPr lang="en-US" sz="1400" dirty="0"/>
              <a:t>); </a:t>
            </a:r>
          </a:p>
          <a:p>
            <a:r>
              <a:rPr lang="en-US" sz="1400" dirty="0"/>
              <a:t>Code language: SQL (Structured Query Language) (</a:t>
            </a:r>
            <a:r>
              <a:rPr lang="en-US" sz="1400" dirty="0" err="1"/>
              <a:t>sql</a:t>
            </a:r>
            <a:r>
              <a:rPr lang="en-US" sz="1400" dirty="0"/>
              <a:t>)Now, showing the indexes again, you will find that the members table has two indexes:</a:t>
            </a:r>
          </a:p>
          <a:p>
            <a:r>
              <a:rPr lang="en-US" sz="1400" dirty="0"/>
              <a:t>SELECT </a:t>
            </a:r>
            <a:r>
              <a:rPr lang="en-US" sz="1400" dirty="0" err="1"/>
              <a:t>index_name</a:t>
            </a:r>
            <a:r>
              <a:rPr lang="en-US" sz="1400" dirty="0"/>
              <a:t>, </a:t>
            </a:r>
            <a:r>
              <a:rPr lang="en-US" sz="1400" dirty="0" err="1"/>
              <a:t>index_type</a:t>
            </a:r>
            <a:r>
              <a:rPr lang="en-US" sz="1400" dirty="0"/>
              <a:t>, visibility, status FROM </a:t>
            </a:r>
            <a:r>
              <a:rPr lang="en-US" sz="1400" dirty="0" err="1"/>
              <a:t>all_indexes</a:t>
            </a:r>
            <a:r>
              <a:rPr lang="en-US" sz="1400" dirty="0"/>
              <a:t> WHERE </a:t>
            </a:r>
            <a:r>
              <a:rPr lang="en-US" sz="1400" dirty="0" err="1"/>
              <a:t>table_name</a:t>
            </a:r>
            <a:r>
              <a:rPr lang="en-US" sz="1400" dirty="0"/>
              <a:t> = 'MEMBERS'; </a:t>
            </a:r>
          </a:p>
          <a:p>
            <a:r>
              <a:rPr lang="en-US" sz="1400" dirty="0"/>
              <a:t>Code language: SQL (Structured Query Language) (</a:t>
            </a:r>
            <a:r>
              <a:rPr lang="en-US" sz="1400" dirty="0" err="1"/>
              <a:t>sql</a:t>
            </a:r>
            <a:r>
              <a:rPr lang="en-US" sz="1400" dirty="0"/>
              <a:t>)The output is:</a:t>
            </a:r>
          </a:p>
          <a:p>
            <a:r>
              <a:rPr lang="en-US" sz="1400" dirty="0"/>
              <a:t>The following statement finds members whose last name is </a:t>
            </a:r>
            <a:r>
              <a:rPr lang="en-US" sz="1400" dirty="0" err="1"/>
              <a:t>Harse</a:t>
            </a:r>
            <a:r>
              <a:rPr lang="en-US" sz="1400" dirty="0"/>
              <a:t>:</a:t>
            </a:r>
          </a:p>
          <a:p>
            <a:r>
              <a:rPr lang="en-US" sz="1400" dirty="0"/>
              <a:t>SELECT * FROM members WHERE </a:t>
            </a:r>
            <a:r>
              <a:rPr lang="en-US" sz="1400" dirty="0" err="1"/>
              <a:t>last_name</a:t>
            </a:r>
            <a:r>
              <a:rPr lang="en-US" sz="1400" dirty="0"/>
              <a:t> = '</a:t>
            </a:r>
            <a:r>
              <a:rPr lang="en-US" sz="1400" dirty="0" err="1"/>
              <a:t>Harse</a:t>
            </a:r>
            <a:r>
              <a:rPr lang="en-US" sz="1400" dirty="0"/>
              <a:t>'; </a:t>
            </a:r>
          </a:p>
          <a:p>
            <a:r>
              <a:rPr lang="en-US" sz="1400" dirty="0"/>
              <a:t>Code language: SQL (Structured Query Language) (</a:t>
            </a:r>
            <a:r>
              <a:rPr lang="en-US" sz="1400" dirty="0" err="1"/>
              <a:t>sql</a:t>
            </a:r>
            <a:r>
              <a:rPr lang="en-US" sz="1400" dirty="0"/>
              <a:t>)To check if a query uses the index for lookup or not, you follow these steps:</a:t>
            </a:r>
          </a:p>
          <a:p>
            <a:r>
              <a:rPr lang="en-US" sz="1400" dirty="0"/>
              <a:t>First, add the EXPLAIN PLAN FOR clause immediately before the SQL statement:</a:t>
            </a:r>
          </a:p>
          <a:p>
            <a:r>
              <a:rPr lang="en-US" sz="1400" dirty="0"/>
              <a:t>EXPLAIN PLAN FOR SELECT * FROM members WHERE </a:t>
            </a:r>
            <a:r>
              <a:rPr lang="en-US" sz="1400" dirty="0" err="1"/>
              <a:t>last_name</a:t>
            </a:r>
            <a:r>
              <a:rPr lang="en-US" sz="1400" dirty="0"/>
              <a:t> = '</a:t>
            </a:r>
            <a:r>
              <a:rPr lang="en-US" sz="1400" dirty="0" err="1"/>
              <a:t>Harse</a:t>
            </a:r>
            <a:r>
              <a:rPr lang="en-US" sz="1400" dirty="0"/>
              <a:t>'; </a:t>
            </a:r>
          </a:p>
          <a:p>
            <a:r>
              <a:rPr lang="en-US" sz="1400" dirty="0"/>
              <a:t>Code language: SQL (Structured Query Language) (</a:t>
            </a:r>
            <a:r>
              <a:rPr lang="en-US" sz="1400" dirty="0" err="1"/>
              <a:t>sql</a:t>
            </a:r>
            <a:r>
              <a:rPr lang="en-US" sz="1400" dirty="0"/>
              <a:t>)This explains the execution plan into the </a:t>
            </a:r>
            <a:r>
              <a:rPr lang="en-US" sz="1400" dirty="0" err="1"/>
              <a:t>plan_table</a:t>
            </a:r>
            <a:r>
              <a:rPr lang="en-US" sz="1400" dirty="0"/>
              <a:t> table.</a:t>
            </a:r>
          </a:p>
          <a:p>
            <a:endParaRPr lang="en-IN" sz="1400" dirty="0"/>
          </a:p>
        </p:txBody>
      </p:sp>
    </p:spTree>
    <p:extLst>
      <p:ext uri="{BB962C8B-B14F-4D97-AF65-F5344CB8AC3E}">
        <p14:creationId xmlns:p14="http://schemas.microsoft.com/office/powerpoint/2010/main" val="377194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The following shows the output:</a:t>
            </a:r>
          </a:p>
          <a:p>
            <a:r>
              <a:rPr lang="en-US" sz="1400" dirty="0"/>
              <a:t>Removing an index</a:t>
            </a:r>
          </a:p>
          <a:p>
            <a:r>
              <a:rPr lang="en-US" sz="1400" dirty="0"/>
              <a:t>To remove an index, you use the DROP INDEX statement:</a:t>
            </a:r>
          </a:p>
          <a:p>
            <a:r>
              <a:rPr lang="en-US" sz="1400" dirty="0"/>
              <a:t>DROP INDEX </a:t>
            </a:r>
            <a:r>
              <a:rPr lang="en-US" sz="1400" dirty="0" err="1"/>
              <a:t>index_name</a:t>
            </a:r>
            <a:r>
              <a:rPr lang="en-US" sz="1400" dirty="0"/>
              <a:t>; </a:t>
            </a:r>
          </a:p>
          <a:p>
            <a:r>
              <a:rPr lang="en-US" sz="1400" dirty="0"/>
              <a:t>Code language: SQL (Structured Query Language) (</a:t>
            </a:r>
            <a:r>
              <a:rPr lang="en-US" sz="1400" dirty="0" err="1"/>
              <a:t>sql</a:t>
            </a:r>
            <a:r>
              <a:rPr lang="en-US" sz="1400" dirty="0"/>
              <a:t>)For example, to drop the </a:t>
            </a:r>
            <a:r>
              <a:rPr lang="en-US" sz="1400" dirty="0" err="1"/>
              <a:t>members_last_name_i</a:t>
            </a:r>
            <a:r>
              <a:rPr lang="en-US" sz="1400" dirty="0"/>
              <a:t> index, you use the following statement:</a:t>
            </a:r>
          </a:p>
          <a:p>
            <a:r>
              <a:rPr lang="en-US" sz="1400" dirty="0"/>
              <a:t>DROP INDEX </a:t>
            </a:r>
            <a:r>
              <a:rPr lang="en-US" sz="1400" dirty="0" err="1"/>
              <a:t>members_last_name_i</a:t>
            </a:r>
            <a:r>
              <a:rPr lang="en-US" sz="1400" dirty="0"/>
              <a:t>; </a:t>
            </a:r>
          </a:p>
          <a:p>
            <a:r>
              <a:rPr lang="en-US" sz="1400" dirty="0"/>
              <a:t>Code language: SQL (Structured Query Language) (</a:t>
            </a:r>
            <a:r>
              <a:rPr lang="en-US" sz="1400" dirty="0" err="1"/>
              <a:t>sql</a:t>
            </a:r>
            <a:r>
              <a:rPr lang="en-US" sz="1400" dirty="0"/>
              <a:t>)You will learn more about how to </a:t>
            </a:r>
            <a:r>
              <a:rPr lang="en-US" sz="1400" dirty="0">
                <a:hlinkClick r:id="rId2"/>
              </a:rPr>
              <a:t>drop an index</a:t>
            </a:r>
            <a:r>
              <a:rPr lang="en-US" sz="1400" dirty="0"/>
              <a:t> in the next tutorial.</a:t>
            </a:r>
          </a:p>
          <a:p>
            <a:endParaRPr lang="en-IN" sz="1400" dirty="0"/>
          </a:p>
        </p:txBody>
      </p:sp>
    </p:spTree>
    <p:extLst>
      <p:ext uri="{BB962C8B-B14F-4D97-AF65-F5344CB8AC3E}">
        <p14:creationId xmlns:p14="http://schemas.microsoft.com/office/powerpoint/2010/main" val="29346754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Creating an index on multiple columns example</a:t>
            </a:r>
          </a:p>
          <a:p>
            <a:r>
              <a:rPr lang="en-US" sz="1400" dirty="0"/>
              <a:t>The following example creates an index on both last name and first name columns:</a:t>
            </a:r>
          </a:p>
          <a:p>
            <a:r>
              <a:rPr lang="en-US" sz="1400" dirty="0"/>
              <a:t>CREATE INDEX </a:t>
            </a:r>
            <a:r>
              <a:rPr lang="en-US" sz="1400" dirty="0" err="1"/>
              <a:t>members_name_i</a:t>
            </a:r>
            <a:r>
              <a:rPr lang="en-US" sz="1400" dirty="0"/>
              <a:t> ON members(</a:t>
            </a:r>
            <a:r>
              <a:rPr lang="en-US" sz="1400" dirty="0" err="1"/>
              <a:t>last_name,first_name</a:t>
            </a:r>
            <a:r>
              <a:rPr lang="en-US" sz="1400" dirty="0"/>
              <a:t>); </a:t>
            </a:r>
          </a:p>
          <a:p>
            <a:r>
              <a:rPr lang="en-US" sz="1400" dirty="0"/>
              <a:t>Code language: SQL (Structured Query Language) (</a:t>
            </a:r>
            <a:r>
              <a:rPr lang="en-US" sz="1400" dirty="0" err="1"/>
              <a:t>sql</a:t>
            </a:r>
            <a:r>
              <a:rPr lang="en-US" sz="1400" dirty="0"/>
              <a:t>)The following query finds members whose last name starts with the letter A and first name starts with the letter M:</a:t>
            </a:r>
          </a:p>
          <a:p>
            <a:r>
              <a:rPr lang="en-US" sz="1400" dirty="0"/>
              <a:t>SELECT * FROM members WHERE </a:t>
            </a:r>
            <a:r>
              <a:rPr lang="en-US" sz="1400" dirty="0" err="1"/>
              <a:t>last_name</a:t>
            </a:r>
            <a:r>
              <a:rPr lang="en-US" sz="1400" dirty="0"/>
              <a:t> LIKE 'A%' AND </a:t>
            </a:r>
            <a:r>
              <a:rPr lang="en-US" sz="1400" dirty="0" err="1"/>
              <a:t>first_name</a:t>
            </a:r>
            <a:r>
              <a:rPr lang="en-US" sz="1400" dirty="0"/>
              <a:t> LIKE 'M%'; </a:t>
            </a:r>
          </a:p>
          <a:p>
            <a:r>
              <a:rPr lang="en-US" sz="1400" dirty="0"/>
              <a:t>Code language: SQL (Structured Query Language) (</a:t>
            </a:r>
            <a:r>
              <a:rPr lang="en-US" sz="1400" dirty="0" err="1"/>
              <a:t>sql</a:t>
            </a:r>
            <a:r>
              <a:rPr lang="en-US" sz="1400" dirty="0"/>
              <a:t>)This statement definitely uses the </a:t>
            </a:r>
            <a:r>
              <a:rPr lang="en-US" sz="1400" dirty="0" err="1"/>
              <a:t>members_name_i</a:t>
            </a:r>
            <a:r>
              <a:rPr lang="en-US" sz="1400" dirty="0"/>
              <a:t> index as shown in the execution plan below:</a:t>
            </a:r>
          </a:p>
          <a:p>
            <a:r>
              <a:rPr lang="en-US" sz="1400" dirty="0"/>
              <a:t>EXPLAIN PLAN FOR SELECT * FROM members WHERE </a:t>
            </a:r>
            <a:r>
              <a:rPr lang="en-US" sz="1400" dirty="0" err="1"/>
              <a:t>last_name</a:t>
            </a:r>
            <a:r>
              <a:rPr lang="en-US" sz="1400" dirty="0"/>
              <a:t> LIKE 'A%' AND </a:t>
            </a:r>
            <a:r>
              <a:rPr lang="en-US" sz="1400" dirty="0" err="1"/>
              <a:t>first_name</a:t>
            </a:r>
            <a:r>
              <a:rPr lang="en-US" sz="1400" dirty="0"/>
              <a:t> LIKE 'M%'; SELECT PLAN_TABLE_OUTPUT FROM TABLE(DBMS_XPLAN.DISPLAY());</a:t>
            </a:r>
          </a:p>
          <a:p>
            <a:r>
              <a:rPr lang="en-US" sz="1400" dirty="0"/>
              <a:t>Code language: SQL (Structured Query Language) (</a:t>
            </a:r>
            <a:r>
              <a:rPr lang="en-US" sz="1400" dirty="0" err="1"/>
              <a:t>sql</a:t>
            </a:r>
            <a:r>
              <a:rPr lang="en-US" sz="1400" dirty="0"/>
              <a:t>)</a:t>
            </a:r>
            <a:endParaRPr lang="en-IN" sz="1400" dirty="0"/>
          </a:p>
        </p:txBody>
      </p:sp>
    </p:spTree>
    <p:extLst>
      <p:ext uri="{BB962C8B-B14F-4D97-AF65-F5344CB8AC3E}">
        <p14:creationId xmlns:p14="http://schemas.microsoft.com/office/powerpoint/2010/main" val="27243012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sz="1400"/>
          </a:p>
        </p:txBody>
      </p:sp>
    </p:spTree>
    <p:extLst>
      <p:ext uri="{BB962C8B-B14F-4D97-AF65-F5344CB8AC3E}">
        <p14:creationId xmlns:p14="http://schemas.microsoft.com/office/powerpoint/2010/main" val="351913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82368"/>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Constriants</a:t>
            </a:r>
            <a:endParaRPr lang="en-IN" sz="2400" dirty="0"/>
          </a:p>
        </p:txBody>
      </p:sp>
      <p:sp>
        <p:nvSpPr>
          <p:cNvPr id="3" name="Content Placeholder 2"/>
          <p:cNvSpPr>
            <a:spLocks noGrp="1"/>
          </p:cNvSpPr>
          <p:nvPr>
            <p:ph idx="1"/>
          </p:nvPr>
        </p:nvSpPr>
        <p:spPr/>
        <p:txBody>
          <a:bodyPr>
            <a:normAutofit/>
          </a:bodyPr>
          <a:lstStyle/>
          <a:p>
            <a:pPr fontAlgn="base"/>
            <a:r>
              <a:rPr lang="en-US" sz="1600" b="1" dirty="0"/>
              <a:t>NOT NULL</a:t>
            </a:r>
            <a:r>
              <a:rPr lang="en-US" sz="1600" dirty="0"/>
              <a:t>: This constraint tells that we cannot store a null value in a column. That is, if a column is specified as NOT NULL then we will not be able to store null in this particular column any more.</a:t>
            </a:r>
          </a:p>
          <a:p>
            <a:pPr fontAlgn="base"/>
            <a:r>
              <a:rPr lang="en-US" sz="1600" b="1" dirty="0"/>
              <a:t>UNIQUE</a:t>
            </a:r>
            <a:r>
              <a:rPr lang="en-US" sz="1600" dirty="0"/>
              <a:t>: This constraint when specified with a column, tells that all the values in the column must be unique. That is, the values in any row of a column must not be repeated.</a:t>
            </a:r>
          </a:p>
          <a:p>
            <a:pPr fontAlgn="base"/>
            <a:r>
              <a:rPr lang="en-US" sz="1600" b="1" dirty="0"/>
              <a:t>PRIMARY KEY</a:t>
            </a:r>
            <a:r>
              <a:rPr lang="en-US" sz="1600" dirty="0"/>
              <a:t>: A primary key is a field which can uniquely identify each row in a table. And this constraint is used to specify a field in a table as primary key.</a:t>
            </a:r>
          </a:p>
          <a:p>
            <a:pPr fontAlgn="base"/>
            <a:r>
              <a:rPr lang="en-US" sz="1600" b="1" dirty="0"/>
              <a:t>FOREIGN KEY</a:t>
            </a:r>
            <a:r>
              <a:rPr lang="en-US" sz="1600" dirty="0"/>
              <a:t>: A Foreign key is a field which can uniquely identify each row in a another table. And this constraint is used to specify a field as Foreign key.</a:t>
            </a:r>
          </a:p>
          <a:p>
            <a:pPr fontAlgn="base"/>
            <a:r>
              <a:rPr lang="en-US" sz="1600" b="1" dirty="0"/>
              <a:t>CHECK</a:t>
            </a:r>
            <a:r>
              <a:rPr lang="en-US" sz="1600" dirty="0"/>
              <a:t>: This constraint helps to validate the values of a column to meet a particular condition. That is, it helps to ensure that the value stored in a column meets a specific condition.</a:t>
            </a:r>
          </a:p>
          <a:p>
            <a:pPr fontAlgn="base"/>
            <a:r>
              <a:rPr lang="en-US" sz="1600" b="1" dirty="0"/>
              <a:t>DEFAULT</a:t>
            </a:r>
            <a:r>
              <a:rPr lang="en-US" sz="1600" dirty="0"/>
              <a:t>: This constraint specifies a default value for the column when no value is specified by the user.</a:t>
            </a:r>
          </a:p>
          <a:p>
            <a:endParaRPr lang="en-IN" sz="1600" dirty="0"/>
          </a:p>
        </p:txBody>
      </p:sp>
    </p:spTree>
    <p:extLst>
      <p:ext uri="{BB962C8B-B14F-4D97-AF65-F5344CB8AC3E}">
        <p14:creationId xmlns:p14="http://schemas.microsoft.com/office/powerpoint/2010/main" val="196344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Syntax:</a:t>
            </a:r>
          </a:p>
          <a:p>
            <a:r>
              <a:rPr lang="en-US" sz="1600" dirty="0"/>
              <a:t>CREATE TABLE </a:t>
            </a:r>
            <a:r>
              <a:rPr lang="en-US" sz="1600" dirty="0" err="1"/>
              <a:t>sample_table</a:t>
            </a:r>
            <a:r>
              <a:rPr lang="en-US" sz="1600" dirty="0"/>
              <a:t> </a:t>
            </a:r>
            <a:r>
              <a:rPr lang="en-US" sz="1600" dirty="0" smtClean="0"/>
              <a:t>(</a:t>
            </a:r>
          </a:p>
          <a:p>
            <a:r>
              <a:rPr lang="en-US" sz="1600" dirty="0" smtClean="0"/>
              <a:t> </a:t>
            </a:r>
            <a:r>
              <a:rPr lang="en-US" sz="1600" dirty="0"/>
              <a:t>column1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column2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column3 </a:t>
            </a:r>
            <a:r>
              <a:rPr lang="en-US" sz="1600" dirty="0" err="1"/>
              <a:t>data_type</a:t>
            </a:r>
            <a:r>
              <a:rPr lang="en-US" sz="1600" dirty="0"/>
              <a:t>(size) </a:t>
            </a:r>
            <a:r>
              <a:rPr lang="en-US" sz="1600" dirty="0" err="1"/>
              <a:t>constraint_name</a:t>
            </a:r>
            <a:r>
              <a:rPr lang="en-US" sz="1600" dirty="0"/>
              <a:t>, .... ); </a:t>
            </a:r>
            <a:endParaRPr lang="en-US" sz="1600" dirty="0" smtClean="0"/>
          </a:p>
          <a:p>
            <a:endParaRPr lang="en-US" sz="1600" b="1" dirty="0"/>
          </a:p>
          <a:p>
            <a:r>
              <a:rPr lang="en-US" sz="1600" b="1" dirty="0" err="1" smtClean="0"/>
              <a:t>sample_table</a:t>
            </a:r>
            <a:r>
              <a:rPr lang="en-US" sz="1600" dirty="0"/>
              <a:t>: Name of the table to be created</a:t>
            </a:r>
            <a:r>
              <a:rPr lang="en-US" sz="1600" dirty="0" smtClean="0"/>
              <a:t>.</a:t>
            </a:r>
          </a:p>
          <a:p>
            <a:r>
              <a:rPr lang="en-US" sz="1600" dirty="0" smtClean="0"/>
              <a:t> </a:t>
            </a:r>
            <a:r>
              <a:rPr lang="en-US" sz="1600" b="1" dirty="0" err="1"/>
              <a:t>data_type</a:t>
            </a:r>
            <a:r>
              <a:rPr lang="en-US" sz="1600" dirty="0"/>
              <a:t>: Type of data that can be stored in the field. </a:t>
            </a:r>
            <a:endParaRPr lang="en-US" sz="1600" dirty="0" smtClean="0"/>
          </a:p>
          <a:p>
            <a:r>
              <a:rPr lang="en-US" sz="1600" b="1" dirty="0" err="1" smtClean="0"/>
              <a:t>constraint_name</a:t>
            </a:r>
            <a:r>
              <a:rPr lang="en-US" sz="1600" dirty="0"/>
              <a:t>: Name of the constraint. for example- NOT NULL, UNIQUE, PRIMARY KEY etc. </a:t>
            </a:r>
            <a:endParaRPr lang="en-IN" sz="1600" dirty="0"/>
          </a:p>
        </p:txBody>
      </p:sp>
    </p:spTree>
    <p:extLst>
      <p:ext uri="{BB962C8B-B14F-4D97-AF65-F5344CB8AC3E}">
        <p14:creationId xmlns:p14="http://schemas.microsoft.com/office/powerpoint/2010/main" val="274224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Not Null:</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a:t>
            </a:r>
            <a:r>
              <a:rPr lang="en-US" sz="1600" dirty="0" smtClean="0"/>
              <a:t>,</a:t>
            </a:r>
          </a:p>
          <a:p>
            <a:r>
              <a:rPr lang="en-US" sz="1600" dirty="0" smtClean="0"/>
              <a:t> ADDRESS </a:t>
            </a:r>
            <a:r>
              <a:rPr lang="en-US" sz="1600" dirty="0" err="1"/>
              <a:t>varchar</a:t>
            </a:r>
            <a:r>
              <a:rPr lang="en-US" sz="1600" dirty="0"/>
              <a:t>(20) </a:t>
            </a:r>
            <a:r>
              <a:rPr lang="en-US" sz="1600" dirty="0" smtClean="0"/>
              <a:t>);</a:t>
            </a:r>
          </a:p>
          <a:p>
            <a:endParaRPr lang="en-US" sz="1600" dirty="0"/>
          </a:p>
          <a:p>
            <a:r>
              <a:rPr lang="en-US" sz="2800" dirty="0" smtClean="0"/>
              <a:t>Unique:</a:t>
            </a:r>
          </a:p>
          <a:p>
            <a:r>
              <a:rPr lang="en-US" sz="1600" dirty="0"/>
              <a:t>CREATE TABLE Student ( </a:t>
            </a:r>
            <a:endParaRPr lang="en-US" sz="1600" dirty="0" smtClean="0"/>
          </a:p>
          <a:p>
            <a:r>
              <a:rPr lang="en-US" sz="1600" dirty="0" smtClean="0"/>
              <a:t>ID </a:t>
            </a:r>
            <a:r>
              <a:rPr lang="en-US" sz="1600" dirty="0" err="1"/>
              <a:t>int</a:t>
            </a:r>
            <a:r>
              <a:rPr lang="en-US" sz="1600" dirty="0"/>
              <a:t>(6) NOT NULL UNIQUE</a:t>
            </a:r>
            <a:r>
              <a:rPr lang="en-US" sz="1600" dirty="0" smtClean="0"/>
              <a:t>,</a:t>
            </a:r>
          </a:p>
          <a:p>
            <a:r>
              <a:rPr lang="en-US" sz="1600" dirty="0" smtClean="0"/>
              <a:t> </a:t>
            </a:r>
            <a:r>
              <a:rPr lang="en-US" sz="1600" dirty="0"/>
              <a:t>NAME </a:t>
            </a:r>
            <a:r>
              <a:rPr lang="en-US" sz="1600" dirty="0" err="1"/>
              <a:t>varchar</a:t>
            </a:r>
            <a:r>
              <a:rPr lang="en-US" sz="1600" dirty="0"/>
              <a:t>(10), </a:t>
            </a:r>
            <a:endParaRPr lang="en-US" sz="1600" dirty="0" smtClean="0"/>
          </a:p>
          <a:p>
            <a:r>
              <a:rPr lang="en-US" sz="1600" dirty="0" smtClean="0"/>
              <a:t>ADDRESS </a:t>
            </a:r>
            <a:r>
              <a:rPr lang="en-US" sz="1600" dirty="0" err="1"/>
              <a:t>varchar</a:t>
            </a:r>
            <a:r>
              <a:rPr lang="en-US" sz="1600" dirty="0"/>
              <a:t>(20) );</a:t>
            </a:r>
            <a:endParaRPr lang="en-IN" sz="1600" dirty="0"/>
          </a:p>
        </p:txBody>
      </p:sp>
    </p:spTree>
    <p:extLst>
      <p:ext uri="{BB962C8B-B14F-4D97-AF65-F5344CB8AC3E}">
        <p14:creationId xmlns:p14="http://schemas.microsoft.com/office/powerpoint/2010/main" val="350932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Primary Key:</a:t>
            </a:r>
          </a:p>
          <a:p>
            <a:r>
              <a:rPr lang="en-US" sz="1800" dirty="0"/>
              <a:t>CREATE TABLE Student </a:t>
            </a:r>
            <a:r>
              <a:rPr lang="en-US" sz="1800" dirty="0" smtClean="0"/>
              <a:t>(</a:t>
            </a:r>
          </a:p>
          <a:p>
            <a:r>
              <a:rPr lang="en-US" sz="1800" dirty="0" smtClean="0"/>
              <a:t> </a:t>
            </a:r>
            <a:r>
              <a:rPr lang="en-US" sz="1800" dirty="0"/>
              <a:t>ID </a:t>
            </a:r>
            <a:r>
              <a:rPr lang="en-US" sz="1800" dirty="0" err="1"/>
              <a:t>int</a:t>
            </a:r>
            <a:r>
              <a:rPr lang="en-US" sz="1800" dirty="0"/>
              <a:t>(6) NOT NULL UNIQUE, </a:t>
            </a:r>
            <a:endParaRPr lang="en-US" sz="1800" dirty="0" smtClean="0"/>
          </a:p>
          <a:p>
            <a:r>
              <a:rPr lang="en-US" sz="1800" dirty="0" smtClean="0"/>
              <a:t>NAME </a:t>
            </a:r>
            <a:r>
              <a:rPr lang="en-US" sz="1800" dirty="0" err="1"/>
              <a:t>varchar</a:t>
            </a:r>
            <a:r>
              <a:rPr lang="en-US" sz="1800" dirty="0"/>
              <a:t>(10</a:t>
            </a:r>
            <a:r>
              <a:rPr lang="en-US" sz="1800" dirty="0" smtClean="0"/>
              <a:t>),</a:t>
            </a:r>
          </a:p>
          <a:p>
            <a:r>
              <a:rPr lang="en-US" sz="1800" dirty="0" smtClean="0"/>
              <a:t> </a:t>
            </a:r>
            <a:r>
              <a:rPr lang="en-US" sz="1800" dirty="0"/>
              <a:t>ADDRESS </a:t>
            </a:r>
            <a:r>
              <a:rPr lang="en-US" sz="1800" dirty="0" err="1"/>
              <a:t>varchar</a:t>
            </a:r>
            <a:r>
              <a:rPr lang="en-US" sz="1800" dirty="0"/>
              <a:t>(20</a:t>
            </a:r>
            <a:r>
              <a:rPr lang="en-US" sz="1800" dirty="0" smtClean="0"/>
              <a:t>),</a:t>
            </a:r>
          </a:p>
          <a:p>
            <a:r>
              <a:rPr lang="en-US" sz="1800" dirty="0" smtClean="0"/>
              <a:t> </a:t>
            </a:r>
            <a:r>
              <a:rPr lang="en-US" sz="1800" dirty="0"/>
              <a:t>PRIMARY KEY(ID) );</a:t>
            </a:r>
            <a:endParaRPr lang="en-IN" sz="1800" dirty="0"/>
          </a:p>
        </p:txBody>
      </p:sp>
    </p:spTree>
    <p:extLst>
      <p:ext uri="{BB962C8B-B14F-4D97-AF65-F5344CB8AC3E}">
        <p14:creationId xmlns:p14="http://schemas.microsoft.com/office/powerpoint/2010/main" val="121701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Foreign Key:</a:t>
            </a:r>
            <a:br>
              <a:rPr lang="en-US" sz="1200" dirty="0" smtClean="0"/>
            </a:br>
            <a:endParaRPr lang="en-IN" sz="1200" dirty="0"/>
          </a:p>
        </p:txBody>
      </p:sp>
      <p:sp>
        <p:nvSpPr>
          <p:cNvPr id="3" name="Content Placeholder 2"/>
          <p:cNvSpPr>
            <a:spLocks noGrp="1"/>
          </p:cNvSpPr>
          <p:nvPr>
            <p:ph idx="1"/>
          </p:nvPr>
        </p:nvSpPr>
        <p:spPr/>
        <p:txBody>
          <a:bodyPr>
            <a:normAutofit/>
          </a:bodyPr>
          <a:lstStyle/>
          <a:p>
            <a:r>
              <a:rPr lang="en-US" sz="1600" dirty="0"/>
              <a:t>Foreign Key is a field in a table which uniquely identifies each row of a another table. That is, this field points to primary key of another table. This usually creates a kind of link between the tables. </a:t>
            </a:r>
            <a:br>
              <a:rPr lang="en-US" sz="1600" dirty="0"/>
            </a:br>
            <a:r>
              <a:rPr lang="en-US" sz="1600" dirty="0"/>
              <a:t>Consider the two tables as shown below: </a:t>
            </a:r>
            <a:endParaRPr lang="en-US" sz="1600" dirty="0" smtClean="0"/>
          </a:p>
          <a:p>
            <a:r>
              <a:rPr lang="en-US" sz="1600" dirty="0" err="1" smtClean="0"/>
              <a:t>Oredrs</a:t>
            </a:r>
            <a:r>
              <a:rPr lang="en-US" sz="1600" dirty="0" smtClean="0"/>
              <a:t> table:</a:t>
            </a:r>
            <a:r>
              <a:rPr lang="en-US" sz="1600" dirty="0"/>
              <a:t/>
            </a:r>
            <a:br>
              <a:rPr lang="en-US" sz="1600" dirty="0"/>
            </a:br>
            <a:r>
              <a:rPr lang="en-US" sz="1600" dirty="0"/>
              <a:t> </a:t>
            </a:r>
            <a:endParaRPr lang="en-US" sz="1600" dirty="0" smtClean="0"/>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140270496"/>
              </p:ext>
            </p:extLst>
          </p:nvPr>
        </p:nvGraphicFramePr>
        <p:xfrm>
          <a:off x="838199" y="2948781"/>
          <a:ext cx="5715000" cy="1828800"/>
        </p:xfrm>
        <a:graphic>
          <a:graphicData uri="http://schemas.openxmlformats.org/drawingml/2006/table">
            <a:tbl>
              <a:tblPr/>
              <a:tblGrid>
                <a:gridCol w="1651000"/>
                <a:gridCol w="2032000"/>
                <a:gridCol w="2032000"/>
              </a:tblGrid>
              <a:tr h="233204">
                <a:tc>
                  <a:txBody>
                    <a:bodyPr/>
                    <a:lstStyle/>
                    <a:p>
                      <a:pPr algn="l" fontAlgn="base"/>
                      <a:r>
                        <a:rPr lang="en-IN" b="0">
                          <a:effectLst/>
                        </a:rPr>
                        <a:t>O_ID</a:t>
                      </a:r>
                    </a:p>
                  </a:txBody>
                  <a:tcPr anchor="ctr">
                    <a:lnL>
                      <a:noFill/>
                    </a:lnL>
                    <a:lnR>
                      <a:noFill/>
                    </a:lnR>
                    <a:lnT>
                      <a:noFill/>
                    </a:lnT>
                    <a:lnB>
                      <a:noFill/>
                    </a:lnB>
                  </a:tcPr>
                </a:tc>
                <a:tc>
                  <a:txBody>
                    <a:bodyPr/>
                    <a:lstStyle/>
                    <a:p>
                      <a:pPr algn="l" fontAlgn="base"/>
                      <a:r>
                        <a:rPr lang="en-IN" b="0">
                          <a:effectLst/>
                        </a:rPr>
                        <a:t>ORDER_NO</a:t>
                      </a:r>
                    </a:p>
                  </a:txBody>
                  <a:tcPr anchor="ctr">
                    <a:lnL>
                      <a:noFill/>
                    </a:lnL>
                    <a:lnR>
                      <a:noFill/>
                    </a:lnR>
                    <a:lnT>
                      <a:noFill/>
                    </a:lnT>
                    <a:lnB>
                      <a:noFill/>
                    </a:lnB>
                  </a:tcPr>
                </a:tc>
                <a:tc>
                  <a:txBody>
                    <a:bodyPr/>
                    <a:lstStyle/>
                    <a:p>
                      <a:pPr algn="l" fontAlgn="base"/>
                      <a:r>
                        <a:rPr lang="en-IN" b="0">
                          <a:effectLst/>
                        </a:rPr>
                        <a:t>C_ID</a:t>
                      </a:r>
                    </a:p>
                  </a:txBody>
                  <a:tcPr anchor="ctr">
                    <a:lnL>
                      <a:noFill/>
                    </a:lnL>
                    <a:lnR>
                      <a:noFill/>
                    </a:lnR>
                    <a:lnT>
                      <a:noFill/>
                    </a:lnT>
                    <a:lnB>
                      <a:noFill/>
                    </a:lnB>
                  </a:tcPr>
                </a:tc>
              </a:tr>
              <a:tr h="233204">
                <a:tc>
                  <a:txBody>
                    <a:bodyPr/>
                    <a:lstStyle/>
                    <a:p>
                      <a:pPr algn="l" fontAlgn="base"/>
                      <a:r>
                        <a:rPr lang="en-IN" b="0">
                          <a:effectLst/>
                        </a:rPr>
                        <a:t>1</a:t>
                      </a:r>
                    </a:p>
                  </a:txBody>
                  <a:tcPr anchor="ctr">
                    <a:lnL>
                      <a:noFill/>
                    </a:lnL>
                    <a:lnR>
                      <a:noFill/>
                    </a:lnR>
                    <a:lnT>
                      <a:noFill/>
                    </a:lnT>
                    <a:lnB>
                      <a:noFill/>
                    </a:lnB>
                  </a:tcPr>
                </a:tc>
                <a:tc>
                  <a:txBody>
                    <a:bodyPr/>
                    <a:lstStyle/>
                    <a:p>
                      <a:pPr algn="l" fontAlgn="base"/>
                      <a:r>
                        <a:rPr lang="en-IN" b="0">
                          <a:effectLst/>
                        </a:rPr>
                        <a:t>2253</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2</a:t>
                      </a:r>
                    </a:p>
                  </a:txBody>
                  <a:tcPr anchor="ctr">
                    <a:lnL>
                      <a:noFill/>
                    </a:lnL>
                    <a:lnR>
                      <a:noFill/>
                    </a:lnR>
                    <a:lnT>
                      <a:noFill/>
                    </a:lnT>
                    <a:lnB>
                      <a:noFill/>
                    </a:lnB>
                  </a:tcPr>
                </a:tc>
                <a:tc>
                  <a:txBody>
                    <a:bodyPr/>
                    <a:lstStyle/>
                    <a:p>
                      <a:pPr algn="l" fontAlgn="base"/>
                      <a:r>
                        <a:rPr lang="en-IN" b="0">
                          <a:effectLst/>
                        </a:rPr>
                        <a:t>3325</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3</a:t>
                      </a:r>
                    </a:p>
                  </a:txBody>
                  <a:tcPr anchor="ctr">
                    <a:lnL>
                      <a:noFill/>
                    </a:lnL>
                    <a:lnR>
                      <a:noFill/>
                    </a:lnR>
                    <a:lnT>
                      <a:noFill/>
                    </a:lnT>
                    <a:lnB>
                      <a:noFill/>
                    </a:lnB>
                  </a:tcPr>
                </a:tc>
                <a:tc>
                  <a:txBody>
                    <a:bodyPr/>
                    <a:lstStyle/>
                    <a:p>
                      <a:pPr algn="l" fontAlgn="base"/>
                      <a:r>
                        <a:rPr lang="en-IN" b="0">
                          <a:effectLst/>
                        </a:rPr>
                        <a:t>4521</a:t>
                      </a:r>
                    </a:p>
                  </a:txBody>
                  <a:tcPr anchor="ctr">
                    <a:lnL>
                      <a:noFill/>
                    </a:lnL>
                    <a:lnR>
                      <a:noFill/>
                    </a:lnR>
                    <a:lnT>
                      <a:noFill/>
                    </a:lnT>
                    <a:lnB>
                      <a:noFill/>
                    </a:lnB>
                  </a:tcPr>
                </a:tc>
                <a:tc>
                  <a:txBody>
                    <a:bodyPr/>
                    <a:lstStyle/>
                    <a:p>
                      <a:pPr algn="l" fontAlgn="base"/>
                      <a:r>
                        <a:rPr lang="en-IN" b="0">
                          <a:effectLst/>
                        </a:rPr>
                        <a:t>2</a:t>
                      </a:r>
                    </a:p>
                  </a:txBody>
                  <a:tcPr anchor="ctr">
                    <a:lnL>
                      <a:noFill/>
                    </a:lnL>
                    <a:lnR>
                      <a:noFill/>
                    </a:lnR>
                    <a:lnT>
                      <a:noFill/>
                    </a:lnT>
                    <a:lnB>
                      <a:noFill/>
                    </a:lnB>
                  </a:tcPr>
                </a:tc>
              </a:tr>
              <a:tr h="233204">
                <a:tc>
                  <a:txBody>
                    <a:bodyPr/>
                    <a:lstStyle/>
                    <a:p>
                      <a:pPr algn="l" fontAlgn="base"/>
                      <a:r>
                        <a:rPr lang="en-IN" b="0">
                          <a:effectLst/>
                        </a:rPr>
                        <a:t>4</a:t>
                      </a:r>
                    </a:p>
                  </a:txBody>
                  <a:tcPr anchor="ctr">
                    <a:lnL>
                      <a:noFill/>
                    </a:lnL>
                    <a:lnR>
                      <a:noFill/>
                    </a:lnR>
                    <a:lnT>
                      <a:noFill/>
                    </a:lnT>
                    <a:lnB>
                      <a:noFill/>
                    </a:lnB>
                  </a:tcPr>
                </a:tc>
                <a:tc>
                  <a:txBody>
                    <a:bodyPr/>
                    <a:lstStyle/>
                    <a:p>
                      <a:pPr algn="l" fontAlgn="base"/>
                      <a:r>
                        <a:rPr lang="en-IN" b="0">
                          <a:effectLst/>
                        </a:rPr>
                        <a:t>8532</a:t>
                      </a:r>
                    </a:p>
                  </a:txBody>
                  <a:tcPr anchor="ctr">
                    <a:lnL>
                      <a:noFill/>
                    </a:lnL>
                    <a:lnR>
                      <a:noFill/>
                    </a:lnR>
                    <a:lnT>
                      <a:noFill/>
                    </a:lnT>
                    <a:lnB>
                      <a:noFill/>
                    </a:lnB>
                  </a:tcPr>
                </a:tc>
                <a:tc>
                  <a:txBody>
                    <a:bodyPr/>
                    <a:lstStyle/>
                    <a:p>
                      <a:pPr algn="l" fontAlgn="base"/>
                      <a:r>
                        <a:rPr lang="en-IN" b="0" dirty="0">
                          <a:effectLst/>
                        </a:rPr>
                        <a:t>1</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219200" y="3266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21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IN" sz="1400" b="1" dirty="0" smtClean="0"/>
              <a:t>Customers:</a:t>
            </a:r>
          </a:p>
          <a:p>
            <a:endParaRPr lang="en-US" sz="1400" b="1"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3038425409"/>
              </p:ext>
            </p:extLst>
          </p:nvPr>
        </p:nvGraphicFramePr>
        <p:xfrm>
          <a:off x="1066800" y="2057400"/>
          <a:ext cx="7467600" cy="4800600"/>
        </p:xfrm>
        <a:graphic>
          <a:graphicData uri="http://schemas.openxmlformats.org/drawingml/2006/table">
            <a:tbl>
              <a:tblPr/>
              <a:tblGrid>
                <a:gridCol w="3446585"/>
                <a:gridCol w="3446585"/>
                <a:gridCol w="574430"/>
              </a:tblGrid>
              <a:tr h="1257301">
                <a:tc>
                  <a:txBody>
                    <a:bodyPr/>
                    <a:lstStyle/>
                    <a:p>
                      <a:pPr algn="l" fontAlgn="base"/>
                      <a:r>
                        <a:rPr lang="en-IN" b="0" dirty="0">
                          <a:effectLst/>
                        </a:rPr>
                        <a:t>C_ID</a:t>
                      </a:r>
                    </a:p>
                  </a:txBody>
                  <a:tcPr anchor="ctr">
                    <a:lnL>
                      <a:noFill/>
                    </a:lnL>
                    <a:lnR>
                      <a:noFill/>
                    </a:lnR>
                    <a:lnT>
                      <a:noFill/>
                    </a:lnT>
                    <a:lnB>
                      <a:noFill/>
                    </a:lnB>
                    <a:solidFill>
                      <a:srgbClr val="FFFFFF"/>
                    </a:solidFill>
                  </a:tcPr>
                </a:tc>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dirty="0">
                          <a:effectLst/>
                        </a:rPr>
                        <a:t>ADDRESS</a:t>
                      </a:r>
                    </a:p>
                  </a:txBody>
                  <a:tcPr anchor="ctr">
                    <a:lnL>
                      <a:noFill/>
                    </a:lnL>
                    <a:lnR>
                      <a:noFill/>
                    </a:lnR>
                    <a:lnT>
                      <a:noFill/>
                    </a:lnT>
                    <a:lnB>
                      <a:noFill/>
                    </a:lnB>
                    <a:solidFill>
                      <a:srgbClr val="FFFFFF"/>
                    </a:solidFill>
                  </a:tcPr>
                </a:tc>
              </a:tr>
              <a:tr h="908538">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RAMESH</a:t>
                      </a:r>
                    </a:p>
                  </a:txBody>
                  <a:tcPr anchor="ctr">
                    <a:lnL>
                      <a:noFill/>
                    </a:lnL>
                    <a:lnR>
                      <a:noFill/>
                    </a:lnR>
                    <a:lnT>
                      <a:noFill/>
                    </a:lnT>
                    <a:lnB>
                      <a:noFill/>
                    </a:lnB>
                    <a:solidFill>
                      <a:srgbClr val="FFFFFF"/>
                    </a:solidFill>
                  </a:tcPr>
                </a:tc>
                <a:tc>
                  <a:txBody>
                    <a:bodyPr/>
                    <a:lstStyle/>
                    <a:p>
                      <a:pPr algn="l" fontAlgn="base"/>
                      <a:r>
                        <a:rPr lang="en-IN" b="0">
                          <a:effectLst/>
                        </a:rPr>
                        <a:t>DELHI</a:t>
                      </a:r>
                    </a:p>
                  </a:txBody>
                  <a:tcPr anchor="ctr">
                    <a:lnL>
                      <a:noFill/>
                    </a:lnL>
                    <a:lnR>
                      <a:noFill/>
                    </a:lnR>
                    <a:lnT>
                      <a:noFill/>
                    </a:lnT>
                    <a:lnB>
                      <a:noFill/>
                    </a:lnB>
                    <a:solidFill>
                      <a:srgbClr val="FFFFFF"/>
                    </a:solidFill>
                  </a:tcPr>
                </a:tc>
              </a:tr>
              <a:tr h="908538">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SURESH</a:t>
                      </a:r>
                    </a:p>
                  </a:txBody>
                  <a:tcPr anchor="ctr">
                    <a:lnL>
                      <a:noFill/>
                    </a:lnL>
                    <a:lnR>
                      <a:noFill/>
                    </a:lnR>
                    <a:lnT>
                      <a:noFill/>
                    </a:lnT>
                    <a:lnB>
                      <a:noFill/>
                    </a:lnB>
                    <a:solidFill>
                      <a:srgbClr val="FFFFFF"/>
                    </a:solidFill>
                  </a:tcPr>
                </a:tc>
                <a:tc>
                  <a:txBody>
                    <a:bodyPr/>
                    <a:lstStyle/>
                    <a:p>
                      <a:pPr algn="l" fontAlgn="base"/>
                      <a:r>
                        <a:rPr lang="en-IN" b="0">
                          <a:effectLst/>
                        </a:rPr>
                        <a:t>NOIDA</a:t>
                      </a:r>
                    </a:p>
                  </a:txBody>
                  <a:tcPr anchor="ctr">
                    <a:lnL>
                      <a:noFill/>
                    </a:lnL>
                    <a:lnR>
                      <a:noFill/>
                    </a:lnR>
                    <a:lnT>
                      <a:noFill/>
                    </a:lnT>
                    <a:lnB>
                      <a:noFill/>
                    </a:lnB>
                    <a:solidFill>
                      <a:srgbClr val="FFFFFF"/>
                    </a:solidFill>
                  </a:tcPr>
                </a:tc>
              </a:tr>
              <a:tr h="1726223">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DHARMESH</a:t>
                      </a:r>
                    </a:p>
                  </a:txBody>
                  <a:tcPr anchor="ctr">
                    <a:lnL>
                      <a:noFill/>
                    </a:lnL>
                    <a:lnR>
                      <a:noFill/>
                    </a:lnR>
                    <a:lnT>
                      <a:noFill/>
                    </a:lnT>
                    <a:lnB>
                      <a:noFill/>
                    </a:lnB>
                    <a:solidFill>
                      <a:srgbClr val="FFFFFF"/>
                    </a:solidFill>
                  </a:tcPr>
                </a:tc>
                <a:tc>
                  <a:txBody>
                    <a:bodyPr/>
                    <a:lstStyle/>
                    <a:p>
                      <a:pPr algn="l" fontAlgn="base"/>
                      <a:r>
                        <a:rPr lang="en-IN" b="0" dirty="0">
                          <a:effectLst/>
                        </a:rPr>
                        <a:t>GURGAON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050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CREATE TABLE Orders </a:t>
            </a:r>
            <a:r>
              <a:rPr lang="en-US" sz="1800" dirty="0" smtClean="0"/>
              <a:t>(</a:t>
            </a:r>
          </a:p>
          <a:p>
            <a:r>
              <a:rPr lang="en-US" sz="1800" dirty="0" smtClean="0"/>
              <a:t> </a:t>
            </a:r>
            <a:r>
              <a:rPr lang="en-US" sz="1800" dirty="0"/>
              <a:t>O_ID </a:t>
            </a:r>
            <a:r>
              <a:rPr lang="en-US" sz="1800" dirty="0" err="1"/>
              <a:t>int</a:t>
            </a:r>
            <a:r>
              <a:rPr lang="en-US" sz="1800" dirty="0"/>
              <a:t> NOT NULL</a:t>
            </a:r>
            <a:r>
              <a:rPr lang="en-US" sz="1800" dirty="0" smtClean="0"/>
              <a:t>,</a:t>
            </a:r>
          </a:p>
          <a:p>
            <a:r>
              <a:rPr lang="en-US" sz="1800" dirty="0" smtClean="0"/>
              <a:t> </a:t>
            </a:r>
            <a:r>
              <a:rPr lang="en-US" sz="1800" dirty="0"/>
              <a:t>ORDER_NO </a:t>
            </a:r>
            <a:r>
              <a:rPr lang="en-US" sz="1800" dirty="0" err="1"/>
              <a:t>int</a:t>
            </a:r>
            <a:r>
              <a:rPr lang="en-US" sz="1800" dirty="0"/>
              <a:t> NOT NULL, </a:t>
            </a:r>
            <a:endParaRPr lang="en-US" sz="1800" dirty="0" smtClean="0"/>
          </a:p>
          <a:p>
            <a:r>
              <a:rPr lang="en-US" sz="1800" dirty="0" smtClean="0"/>
              <a:t>C_ID </a:t>
            </a:r>
            <a:r>
              <a:rPr lang="en-US" sz="1800" dirty="0" err="1"/>
              <a:t>int</a:t>
            </a:r>
            <a:r>
              <a:rPr lang="en-US" sz="1800" dirty="0" smtClean="0"/>
              <a:t>,</a:t>
            </a:r>
          </a:p>
          <a:p>
            <a:r>
              <a:rPr lang="en-US" sz="1800" dirty="0" smtClean="0"/>
              <a:t> </a:t>
            </a:r>
            <a:r>
              <a:rPr lang="en-US" sz="1800" dirty="0"/>
              <a:t>PRIMARY KEY (O_ID</a:t>
            </a:r>
            <a:r>
              <a:rPr lang="en-US" sz="1800" dirty="0" smtClean="0"/>
              <a:t>),</a:t>
            </a:r>
          </a:p>
          <a:p>
            <a:r>
              <a:rPr lang="en-US" sz="1800" dirty="0" smtClean="0"/>
              <a:t> </a:t>
            </a:r>
            <a:r>
              <a:rPr lang="en-US" sz="1800" dirty="0"/>
              <a:t>FOREIGN KEY (C_ID) REFERENCES Customers(C_ID) )</a:t>
            </a:r>
            <a:endParaRPr lang="en-IN" sz="1800" dirty="0"/>
          </a:p>
        </p:txBody>
      </p:sp>
    </p:spTree>
    <p:extLst>
      <p:ext uri="{BB962C8B-B14F-4D97-AF65-F5344CB8AC3E}">
        <p14:creationId xmlns:p14="http://schemas.microsoft.com/office/powerpoint/2010/main" val="34470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US" sz="1600" dirty="0" smtClean="0"/>
              <a:t>Check:</a:t>
            </a:r>
          </a:p>
          <a:p>
            <a:r>
              <a:rPr lang="en-US" sz="1600" dirty="0" smtClean="0"/>
              <a:t>CREATE </a:t>
            </a:r>
            <a:r>
              <a:rPr lang="en-US" sz="1600" dirty="0"/>
              <a:t>TABLE Student </a:t>
            </a:r>
            <a:r>
              <a:rPr lang="en-US" sz="1600" dirty="0" smtClean="0"/>
              <a:t>(</a:t>
            </a:r>
          </a:p>
          <a:p>
            <a:r>
              <a:rPr lang="en-US" sz="1600" dirty="0" smtClean="0"/>
              <a:t> </a:t>
            </a:r>
            <a:r>
              <a:rPr lang="en-US" sz="1600" dirty="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NOT NULL CHECK (AGE &gt;= 18) </a:t>
            </a:r>
            <a:r>
              <a:rPr lang="en-US" sz="1600" dirty="0" smtClean="0"/>
              <a:t>);</a:t>
            </a:r>
          </a:p>
          <a:p>
            <a:endParaRPr lang="en-US" sz="1600" dirty="0"/>
          </a:p>
          <a:p>
            <a:endParaRPr lang="en-US" sz="1600" dirty="0" smtClean="0"/>
          </a:p>
          <a:p>
            <a:r>
              <a:rPr lang="en-US" sz="1600" dirty="0" smtClean="0"/>
              <a:t>Default:</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DEFAULT 18 );</a:t>
            </a:r>
            <a:endParaRPr lang="en-IN" sz="1600" dirty="0"/>
          </a:p>
        </p:txBody>
      </p:sp>
    </p:spTree>
    <p:extLst>
      <p:ext uri="{BB962C8B-B14F-4D97-AF65-F5344CB8AC3E}">
        <p14:creationId xmlns:p14="http://schemas.microsoft.com/office/powerpoint/2010/main" val="162111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SQL INDEX</a:t>
            </a:r>
            <a:br>
              <a:rPr lang="en-IN" sz="2400" dirty="0"/>
            </a:br>
            <a:endParaRPr lang="en-IN" sz="2400" dirty="0"/>
          </a:p>
        </p:txBody>
      </p:sp>
      <p:sp>
        <p:nvSpPr>
          <p:cNvPr id="3" name="Content Placeholder 2"/>
          <p:cNvSpPr>
            <a:spLocks noGrp="1"/>
          </p:cNvSpPr>
          <p:nvPr>
            <p:ph idx="1"/>
          </p:nvPr>
        </p:nvSpPr>
        <p:spPr/>
        <p:txBody>
          <a:bodyPr>
            <a:normAutofit/>
          </a:bodyPr>
          <a:lstStyle/>
          <a:p>
            <a:r>
              <a:rPr lang="en-US" sz="1600" dirty="0"/>
              <a:t>The Index in SQL is a special table used to speed up the searching of the data in the database tables. It also retrieves a vast amount of data from the tables frequently. The INDEX requires its own space in the hard disk.</a:t>
            </a:r>
          </a:p>
          <a:p>
            <a:r>
              <a:rPr lang="en-US" sz="1600" dirty="0"/>
              <a:t>The index concept in SQL is same as the index concept in the novel or a book.</a:t>
            </a:r>
          </a:p>
          <a:p>
            <a:r>
              <a:rPr lang="en-US" sz="1600" dirty="0"/>
              <a:t>It is the best SQL technique for improving the performance of queries. The drawback of using indexes is that they slow down the execution time of UPDATE and INSERT statements. But they have one advantage also as they speed up the execution time of SELECT and WHERE statements.</a:t>
            </a:r>
          </a:p>
          <a:p>
            <a:r>
              <a:rPr lang="en-US" sz="1600" dirty="0"/>
              <a:t>In SQL, an Index is created on the fields of the tables. We can easily build one or more indexes on a table. The creation and deletion of the Index do not affect the data of the database.</a:t>
            </a:r>
          </a:p>
          <a:p>
            <a:endParaRPr lang="en-IN" sz="1200" dirty="0"/>
          </a:p>
        </p:txBody>
      </p:sp>
    </p:spTree>
    <p:extLst>
      <p:ext uri="{BB962C8B-B14F-4D97-AF65-F5344CB8AC3E}">
        <p14:creationId xmlns:p14="http://schemas.microsoft.com/office/powerpoint/2010/main" val="406986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Why SQL Index?</a:t>
            </a:r>
          </a:p>
          <a:p>
            <a:r>
              <a:rPr lang="en-US" sz="1600" dirty="0"/>
              <a:t>The following reasons tell why Index is necessary in SQL:</a:t>
            </a:r>
          </a:p>
          <a:p>
            <a:r>
              <a:rPr lang="en-US" sz="1600" dirty="0"/>
              <a:t>SQL Indexes can search the information of the large database quickly.</a:t>
            </a:r>
          </a:p>
          <a:p>
            <a:r>
              <a:rPr lang="en-US" sz="1600" dirty="0"/>
              <a:t>This concept is a quick process for those columns, including different values.</a:t>
            </a:r>
          </a:p>
          <a:p>
            <a:r>
              <a:rPr lang="en-US" sz="1600" dirty="0"/>
              <a:t>This data structure sorts the data values of columns (fields) either in ascending or descending order. And then, it assigns the entry for each value.</a:t>
            </a:r>
          </a:p>
          <a:p>
            <a:r>
              <a:rPr lang="en-US" sz="1600" dirty="0"/>
              <a:t>Each Index table contains only two columns. The first column is </a:t>
            </a:r>
            <a:r>
              <a:rPr lang="en-US" sz="1600" dirty="0" err="1"/>
              <a:t>row_id</a:t>
            </a:r>
            <a:r>
              <a:rPr lang="en-US" sz="1600" dirty="0"/>
              <a:t>, and the other is indexed-column.</a:t>
            </a:r>
          </a:p>
          <a:p>
            <a:r>
              <a:rPr lang="en-US" sz="1600" dirty="0"/>
              <a:t>When indexes are used with smaller tables, the performance of the index may not be recognized.</a:t>
            </a:r>
          </a:p>
          <a:p>
            <a:endParaRPr lang="en-IN" sz="1600" dirty="0"/>
          </a:p>
        </p:txBody>
      </p:sp>
    </p:spTree>
    <p:extLst>
      <p:ext uri="{BB962C8B-B14F-4D97-AF65-F5344CB8AC3E}">
        <p14:creationId xmlns:p14="http://schemas.microsoft.com/office/powerpoint/2010/main" val="88177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Create an INDEX</a:t>
            </a:r>
          </a:p>
          <a:p>
            <a:r>
              <a:rPr lang="en-US" sz="1600" dirty="0"/>
              <a:t>In SQL, we can easily create the Index using the following CREATE Statement</a:t>
            </a:r>
            <a:r>
              <a:rPr lang="en-US" sz="1600" dirty="0" smtClean="0"/>
              <a:t>:</a:t>
            </a:r>
          </a:p>
          <a:p>
            <a:r>
              <a:rPr lang="en-US" sz="1600" dirty="0" smtClean="0"/>
              <a:t>Syntax:</a:t>
            </a:r>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endParaRPr lang="en-US" sz="1600" dirty="0" smtClean="0"/>
          </a:p>
          <a:p>
            <a:endParaRPr lang="en-US" sz="1600" dirty="0"/>
          </a:p>
          <a:p>
            <a:r>
              <a:rPr lang="en-US" sz="1600" dirty="0"/>
              <a:t>Here, </a:t>
            </a:r>
            <a:r>
              <a:rPr lang="en-US" sz="1600" b="1" dirty="0" err="1"/>
              <a:t>Index_Name</a:t>
            </a:r>
            <a:r>
              <a:rPr lang="en-US" sz="1600" dirty="0"/>
              <a:t> is the name of that index that we want to create, and </a:t>
            </a:r>
            <a:r>
              <a:rPr lang="en-US" sz="1600" b="1" dirty="0" err="1"/>
              <a:t>Table_Name</a:t>
            </a:r>
            <a:r>
              <a:rPr lang="en-US" sz="1600" dirty="0"/>
              <a:t> is the name of the table on which the index is to be created. The </a:t>
            </a:r>
            <a:r>
              <a:rPr lang="en-US" sz="1600" b="1" dirty="0" err="1"/>
              <a:t>Column_Name</a:t>
            </a:r>
            <a:r>
              <a:rPr lang="en-US" sz="1600" dirty="0"/>
              <a:t> represents the name of the column on which index is to be applied.</a:t>
            </a:r>
          </a:p>
          <a:p>
            <a:r>
              <a:rPr lang="en-US" sz="1600" dirty="0"/>
              <a:t>If we want to create an index on the combination of two or more columns, then the following syntax can be used in SQL</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column_name1, column_name2, ...., </a:t>
            </a:r>
            <a:r>
              <a:rPr lang="en-US" sz="1600" dirty="0" err="1"/>
              <a:t>column_nameN</a:t>
            </a:r>
            <a:r>
              <a:rPr lang="en-US" sz="1600" dirty="0"/>
              <a:t>);  </a:t>
            </a:r>
          </a:p>
          <a:p>
            <a:endParaRPr lang="en-IN" sz="1600" dirty="0"/>
          </a:p>
        </p:txBody>
      </p:sp>
    </p:spTree>
    <p:extLst>
      <p:ext uri="{BB962C8B-B14F-4D97-AF65-F5344CB8AC3E}">
        <p14:creationId xmlns:p14="http://schemas.microsoft.com/office/powerpoint/2010/main" val="2792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b="1" dirty="0"/>
              <a:t>Example for creating an Index in SQL:</a:t>
            </a:r>
            <a:endParaRPr lang="en-US" sz="1600" dirty="0"/>
          </a:p>
          <a:p>
            <a:r>
              <a:rPr lang="en-US" sz="1600" dirty="0"/>
              <a:t>Let's take an Employee table:</a:t>
            </a:r>
          </a:p>
          <a:p>
            <a:pPr marL="0" indent="0">
              <a:buNone/>
            </a:pPr>
            <a:endParaRPr lang="en-IN" sz="1600" dirty="0"/>
          </a:p>
        </p:txBody>
      </p:sp>
      <p:graphicFrame>
        <p:nvGraphicFramePr>
          <p:cNvPr id="4" name="Table 3"/>
          <p:cNvGraphicFramePr>
            <a:graphicFrameLocks noGrp="1"/>
          </p:cNvGraphicFramePr>
          <p:nvPr/>
        </p:nvGraphicFramePr>
        <p:xfrm>
          <a:off x="1048045" y="2758281"/>
          <a:ext cx="7047910" cy="2209800"/>
        </p:xfrm>
        <a:graphic>
          <a:graphicData uri="http://schemas.openxmlformats.org/drawingml/2006/table">
            <a:tbl>
              <a:tblPr/>
              <a:tblGrid>
                <a:gridCol w="1409582"/>
                <a:gridCol w="1409582"/>
                <a:gridCol w="1409582"/>
                <a:gridCol w="1409582"/>
                <a:gridCol w="1409582"/>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Emp_Salary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1001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Akshay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Rajasthan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1003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Shyam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Haryana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7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following SQL query creates an Index </a:t>
            </a:r>
            <a:r>
              <a:rPr lang="en-US" sz="1600" b="1" dirty="0"/>
              <a:t>'</a:t>
            </a:r>
            <a:r>
              <a:rPr lang="en-US" sz="1600" b="1" dirty="0" err="1"/>
              <a:t>Index_state</a:t>
            </a:r>
            <a:r>
              <a:rPr lang="en-US" sz="1600" b="1" dirty="0"/>
              <a:t>'</a:t>
            </a:r>
            <a:r>
              <a:rPr lang="en-US" sz="1600" dirty="0"/>
              <a:t> on </a:t>
            </a:r>
            <a:r>
              <a:rPr lang="en-US" sz="1600" b="1" dirty="0"/>
              <a:t>the </a:t>
            </a:r>
            <a:r>
              <a:rPr lang="en-US" sz="1600" b="1" dirty="0" err="1"/>
              <a:t>Emp_State</a:t>
            </a:r>
            <a:r>
              <a:rPr lang="en-US" sz="1600" dirty="0"/>
              <a:t> column of the </a:t>
            </a:r>
            <a:r>
              <a:rPr lang="en-US" sz="1600" b="1" dirty="0"/>
              <a:t>Employee</a:t>
            </a:r>
            <a:r>
              <a:rPr lang="en-US" sz="1600" dirty="0"/>
              <a:t> table</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index_state</a:t>
            </a:r>
            <a:r>
              <a:rPr lang="en-US" sz="1600" dirty="0"/>
              <a:t> </a:t>
            </a:r>
            <a:r>
              <a:rPr lang="en-US" sz="1600" b="1" dirty="0"/>
              <a:t>ON</a:t>
            </a:r>
            <a:r>
              <a:rPr lang="en-US" sz="1600" dirty="0"/>
              <a:t> Employee (</a:t>
            </a:r>
            <a:r>
              <a:rPr lang="en-US" sz="1600" dirty="0" err="1"/>
              <a:t>Emp_State</a:t>
            </a:r>
            <a:r>
              <a:rPr lang="en-US" sz="1600" dirty="0"/>
              <a:t>);  </a:t>
            </a:r>
          </a:p>
          <a:p>
            <a:r>
              <a:rPr lang="en-US" sz="1600" dirty="0"/>
              <a:t>Suppose we want to create an index on the combination of the </a:t>
            </a:r>
            <a:r>
              <a:rPr lang="en-US" sz="1600" b="1" dirty="0" err="1"/>
              <a:t>Emp_city</a:t>
            </a:r>
            <a:r>
              <a:rPr lang="en-US" sz="1600" dirty="0"/>
              <a:t> and the </a:t>
            </a:r>
            <a:r>
              <a:rPr lang="en-US" sz="1600" b="1" dirty="0" err="1"/>
              <a:t>Emp_State</a:t>
            </a:r>
            <a:r>
              <a:rPr lang="en-US" sz="1600" dirty="0"/>
              <a:t> column of the above </a:t>
            </a:r>
            <a:r>
              <a:rPr lang="en-US" sz="1600" b="1" dirty="0"/>
              <a:t>Employee</a:t>
            </a:r>
            <a:r>
              <a:rPr lang="en-US" sz="1600" dirty="0"/>
              <a:t> table. For this, we have to use the following query:</a:t>
            </a:r>
          </a:p>
          <a:p>
            <a:r>
              <a:rPr lang="en-US" sz="1600" b="1" dirty="0"/>
              <a:t>CREATE</a:t>
            </a:r>
            <a:r>
              <a:rPr lang="en-US" sz="1600" dirty="0"/>
              <a:t> </a:t>
            </a:r>
            <a:r>
              <a:rPr lang="en-US" sz="1600" b="1" dirty="0"/>
              <a:t>INDEX</a:t>
            </a:r>
            <a:r>
              <a:rPr lang="en-US" sz="1600" dirty="0"/>
              <a:t> </a:t>
            </a:r>
            <a:r>
              <a:rPr lang="en-US" sz="1600" dirty="0" err="1"/>
              <a:t>index_city_State</a:t>
            </a:r>
            <a:r>
              <a:rPr lang="en-US" sz="1600" dirty="0"/>
              <a:t> </a:t>
            </a:r>
            <a:r>
              <a:rPr lang="en-US" sz="1600" b="1" dirty="0"/>
              <a:t>ON</a:t>
            </a:r>
            <a:r>
              <a:rPr lang="en-US" sz="1600" dirty="0"/>
              <a:t> Employee (</a:t>
            </a:r>
            <a:r>
              <a:rPr lang="en-US" sz="1600" dirty="0" err="1"/>
              <a:t>Emp_City</a:t>
            </a:r>
            <a:r>
              <a:rPr lang="en-US" sz="1600" dirty="0"/>
              <a:t>, </a:t>
            </a:r>
            <a:r>
              <a:rPr lang="en-US" sz="1600" dirty="0" err="1"/>
              <a:t>Emp_State</a:t>
            </a:r>
            <a:r>
              <a:rPr lang="en-US" sz="1600" dirty="0"/>
              <a:t>);  </a:t>
            </a:r>
          </a:p>
          <a:p>
            <a:endParaRPr lang="en-IN" sz="1600" dirty="0"/>
          </a:p>
        </p:txBody>
      </p:sp>
    </p:spTree>
    <p:extLst>
      <p:ext uri="{BB962C8B-B14F-4D97-AF65-F5344CB8AC3E}">
        <p14:creationId xmlns:p14="http://schemas.microsoft.com/office/powerpoint/2010/main" val="12234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Create UNIQUE INDEX</a:t>
            </a:r>
          </a:p>
          <a:p>
            <a:r>
              <a:rPr lang="en-US" sz="1600" dirty="0"/>
              <a:t>Unique Index is the same as the Primary key in SQL. The unique index does not allow selecting those columns which contain duplicate values.</a:t>
            </a:r>
          </a:p>
          <a:p>
            <a:r>
              <a:rPr lang="en-US" sz="1600" dirty="0"/>
              <a:t>This index is the best way to maintain the data integrity of the SQL tables.</a:t>
            </a:r>
          </a:p>
          <a:p>
            <a:r>
              <a:rPr lang="en-US" sz="1600" b="1" dirty="0"/>
              <a:t>Syntax for creating the Unique Index is as follows:</a:t>
            </a:r>
            <a:endParaRPr lang="en-US" sz="1600" dirty="0"/>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p>
          <a:p>
            <a:r>
              <a:rPr lang="en-US" sz="1600" b="1" dirty="0"/>
              <a:t>Example for creating a Unique Index in SQL:</a:t>
            </a:r>
            <a:endParaRPr lang="en-US" sz="1600" dirty="0"/>
          </a:p>
          <a:p>
            <a:r>
              <a:rPr lang="en-US" sz="1600" dirty="0"/>
              <a:t>Let's take the above Employee table. The following SQL query creates the unique index </a:t>
            </a:r>
            <a:r>
              <a:rPr lang="en-US" sz="1600" dirty="0" err="1"/>
              <a:t>i</a:t>
            </a:r>
            <a:r>
              <a:rPr lang="en-US" sz="1600" b="1" dirty="0" err="1"/>
              <a:t>ndex_salary</a:t>
            </a:r>
            <a:r>
              <a:rPr lang="en-US" sz="1600" dirty="0"/>
              <a:t> on the </a:t>
            </a:r>
            <a:r>
              <a:rPr lang="en-US" sz="1600" b="1" dirty="0" err="1"/>
              <a:t>Emp_Salary</a:t>
            </a:r>
            <a:r>
              <a:rPr lang="en-US" sz="1600" dirty="0"/>
              <a:t> column of the </a:t>
            </a:r>
            <a:r>
              <a:rPr lang="en-US" sz="1600" b="1" dirty="0"/>
              <a:t>Employee</a:t>
            </a:r>
            <a:r>
              <a:rPr lang="en-US" sz="1600" dirty="0"/>
              <a:t> table.</a:t>
            </a:r>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index_salary</a:t>
            </a:r>
            <a:r>
              <a:rPr lang="en-US" sz="1600" dirty="0"/>
              <a:t> </a:t>
            </a:r>
            <a:r>
              <a:rPr lang="en-US" sz="1600" b="1" dirty="0"/>
              <a:t>ON</a:t>
            </a:r>
            <a:r>
              <a:rPr lang="en-US" sz="1600" dirty="0"/>
              <a:t> Employee (</a:t>
            </a:r>
            <a:r>
              <a:rPr lang="en-US" sz="1600" dirty="0" err="1"/>
              <a:t>Emp_Salary</a:t>
            </a:r>
            <a:r>
              <a:rPr lang="en-US" sz="1600" dirty="0"/>
              <a:t>);  </a:t>
            </a:r>
          </a:p>
          <a:p>
            <a:endParaRPr lang="en-IN" sz="1600" dirty="0"/>
          </a:p>
        </p:txBody>
      </p:sp>
    </p:spTree>
    <p:extLst>
      <p:ext uri="{BB962C8B-B14F-4D97-AF65-F5344CB8AC3E}">
        <p14:creationId xmlns:p14="http://schemas.microsoft.com/office/powerpoint/2010/main" val="169607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Rename an INDEX</a:t>
            </a:r>
          </a:p>
          <a:p>
            <a:r>
              <a:rPr lang="en-US" sz="1400" dirty="0"/>
              <a:t>We can easily rename the index of the table in the relational database using the ALTER command.</a:t>
            </a:r>
          </a:p>
          <a:p>
            <a:r>
              <a:rPr lang="en-US" sz="1400" b="1" dirty="0"/>
              <a:t>Syntax:</a:t>
            </a:r>
            <a:endParaRPr lang="en-US" sz="1400" dirty="0"/>
          </a:p>
          <a:p>
            <a:r>
              <a:rPr lang="en-US" sz="1400" b="1" dirty="0"/>
              <a:t>ALTER</a:t>
            </a:r>
            <a:r>
              <a:rPr lang="en-US" sz="1400" dirty="0"/>
              <a:t> </a:t>
            </a:r>
            <a:r>
              <a:rPr lang="en-US" sz="1400" b="1" dirty="0"/>
              <a:t>INDEX</a:t>
            </a:r>
            <a:r>
              <a:rPr lang="en-US" sz="1400" dirty="0"/>
              <a:t> </a:t>
            </a:r>
            <a:r>
              <a:rPr lang="en-US" sz="1400" dirty="0" err="1"/>
              <a:t>old_Index_Name</a:t>
            </a:r>
            <a:r>
              <a:rPr lang="en-US" sz="1400" dirty="0"/>
              <a:t> RENAME </a:t>
            </a:r>
            <a:r>
              <a:rPr lang="en-US" sz="1400" b="1" dirty="0"/>
              <a:t>TO</a:t>
            </a:r>
            <a:r>
              <a:rPr lang="en-US" sz="1400" dirty="0"/>
              <a:t> </a:t>
            </a:r>
            <a:r>
              <a:rPr lang="en-US" sz="1400" dirty="0" err="1"/>
              <a:t>new_Index_Name</a:t>
            </a:r>
            <a:r>
              <a:rPr lang="en-US" sz="1400" dirty="0"/>
              <a:t>;  </a:t>
            </a:r>
          </a:p>
          <a:p>
            <a:r>
              <a:rPr lang="en-US" sz="1400" b="1" dirty="0"/>
              <a:t>Example for Renaming the Index in SQL:</a:t>
            </a:r>
            <a:endParaRPr lang="en-US" sz="1400" dirty="0"/>
          </a:p>
          <a:p>
            <a:r>
              <a:rPr lang="en-US" sz="1400" dirty="0"/>
              <a:t>The following SQL query renames the index </a:t>
            </a:r>
            <a:r>
              <a:rPr lang="en-US" sz="1400" b="1" dirty="0"/>
              <a:t>'</a:t>
            </a:r>
            <a:r>
              <a:rPr lang="en-US" sz="1400" b="1" dirty="0" err="1"/>
              <a:t>index_Salary</a:t>
            </a:r>
            <a:r>
              <a:rPr lang="en-US" sz="1400" b="1" dirty="0"/>
              <a:t>'</a:t>
            </a:r>
            <a:r>
              <a:rPr lang="en-US" sz="1400" dirty="0"/>
              <a:t> to </a:t>
            </a:r>
            <a:r>
              <a:rPr lang="en-US" sz="1400" b="1" dirty="0"/>
              <a:t>'</a:t>
            </a:r>
            <a:r>
              <a:rPr lang="en-US" sz="1400" b="1" dirty="0" err="1"/>
              <a:t>index_Employee_Salary</a:t>
            </a:r>
            <a:r>
              <a:rPr lang="en-US" sz="1400" b="1" dirty="0"/>
              <a:t>'</a:t>
            </a:r>
            <a:r>
              <a:rPr lang="en-US" sz="1400" dirty="0"/>
              <a:t> of the above Employee table:</a:t>
            </a:r>
          </a:p>
          <a:p>
            <a:r>
              <a:rPr lang="en-US" sz="1400" b="1" dirty="0"/>
              <a:t>ALTER</a:t>
            </a:r>
            <a:r>
              <a:rPr lang="en-US" sz="1400" dirty="0"/>
              <a:t> </a:t>
            </a:r>
            <a:r>
              <a:rPr lang="en-US" sz="1400" b="1" dirty="0"/>
              <a:t>INDEX</a:t>
            </a:r>
            <a:r>
              <a:rPr lang="en-US" sz="1400" dirty="0"/>
              <a:t> </a:t>
            </a:r>
            <a:r>
              <a:rPr lang="en-US" sz="1400" dirty="0" err="1"/>
              <a:t>index_Salary</a:t>
            </a:r>
            <a:r>
              <a:rPr lang="en-US" sz="1400" dirty="0"/>
              <a:t> RENAME </a:t>
            </a:r>
            <a:r>
              <a:rPr lang="en-US" sz="1400" b="1" dirty="0"/>
              <a:t>TO</a:t>
            </a:r>
            <a:r>
              <a:rPr lang="en-US" sz="1400" dirty="0"/>
              <a:t> </a:t>
            </a:r>
            <a:r>
              <a:rPr lang="en-US" sz="1400" dirty="0" err="1"/>
              <a:t>index_Employee_Salary</a:t>
            </a:r>
            <a:r>
              <a:rPr lang="en-US" sz="1400" dirty="0"/>
              <a:t>;  </a:t>
            </a:r>
          </a:p>
          <a:p>
            <a:endParaRPr lang="en-IN" sz="1400" dirty="0"/>
          </a:p>
        </p:txBody>
      </p:sp>
    </p:spTree>
    <p:extLst>
      <p:ext uri="{BB962C8B-B14F-4D97-AF65-F5344CB8AC3E}">
        <p14:creationId xmlns:p14="http://schemas.microsoft.com/office/powerpoint/2010/main" val="593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smtClean="0"/>
              <a:t>Drop Index:</a:t>
            </a:r>
            <a:endParaRPr lang="en-IN" sz="1800" b="1" dirty="0" smtClean="0"/>
          </a:p>
          <a:p>
            <a:endParaRPr lang="en-IN" sz="1800" b="1" dirty="0"/>
          </a:p>
          <a:p>
            <a:r>
              <a:rPr lang="en-IN" sz="1800" b="1" dirty="0" smtClean="0"/>
              <a:t>DROP</a:t>
            </a:r>
            <a:r>
              <a:rPr lang="en-IN" sz="1800" dirty="0"/>
              <a:t> </a:t>
            </a:r>
            <a:r>
              <a:rPr lang="en-IN" sz="1800" b="1" dirty="0"/>
              <a:t>INDEX</a:t>
            </a:r>
            <a:r>
              <a:rPr lang="en-IN" sz="1800" dirty="0"/>
              <a:t> </a:t>
            </a:r>
            <a:r>
              <a:rPr lang="en-IN" sz="1800" dirty="0" err="1"/>
              <a:t>Index_Name</a:t>
            </a:r>
            <a:r>
              <a:rPr lang="en-IN" sz="1800" dirty="0"/>
              <a:t>;  </a:t>
            </a:r>
          </a:p>
          <a:p>
            <a:endParaRPr lang="en-IN" sz="1800" dirty="0"/>
          </a:p>
        </p:txBody>
      </p:sp>
    </p:spTree>
    <p:extLst>
      <p:ext uri="{BB962C8B-B14F-4D97-AF65-F5344CB8AC3E}">
        <p14:creationId xmlns:p14="http://schemas.microsoft.com/office/powerpoint/2010/main" val="385296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Data Controlling Language (DCL) helps users to retrieve and modify the data stored in the database with some specified queries. Grant and Revoke belong to these types of commands of the Data controlling Language. DCL is a component of </a:t>
            </a:r>
            <a:r>
              <a:rPr lang="en-US" sz="1800" u="sng" dirty="0">
                <a:hlinkClick r:id="rId2"/>
              </a:rPr>
              <a:t>SQL commands</a:t>
            </a:r>
            <a:r>
              <a:rPr lang="en-US" sz="1800" dirty="0"/>
              <a:t>. </a:t>
            </a:r>
            <a:endParaRPr lang="en-US" sz="1800" dirty="0" smtClean="0"/>
          </a:p>
          <a:p>
            <a:endParaRPr lang="en-US" sz="1800" dirty="0"/>
          </a:p>
          <a:p>
            <a:r>
              <a:rPr lang="en-US" sz="1800" b="1" dirty="0"/>
              <a:t>1. Grant :</a:t>
            </a:r>
            <a:r>
              <a:rPr lang="en-US" sz="1800" dirty="0"/>
              <a:t> </a:t>
            </a:r>
            <a:br>
              <a:rPr lang="en-US" sz="1800" dirty="0"/>
            </a:br>
            <a:r>
              <a:rPr lang="en-US" sz="1800" dirty="0"/>
              <a:t>SQL Grant command is specifically used to provide privileges to </a:t>
            </a:r>
            <a:r>
              <a:rPr lang="en-US" sz="1800" u="sng" dirty="0">
                <a:hlinkClick r:id="rId3"/>
              </a:rPr>
              <a:t>database objects</a:t>
            </a:r>
            <a:r>
              <a:rPr lang="en-US" sz="1800" dirty="0"/>
              <a:t> for a user. This command also allows users to grant permissions to other users too. </a:t>
            </a:r>
            <a:endParaRPr lang="en-US" sz="1800" dirty="0" smtClean="0"/>
          </a:p>
          <a:p>
            <a:endParaRPr lang="en-US" sz="1800" dirty="0"/>
          </a:p>
          <a:p>
            <a:pPr fontAlgn="base"/>
            <a:r>
              <a:rPr lang="en-US" sz="1800" b="1" dirty="0"/>
              <a:t>Syntax:</a:t>
            </a:r>
            <a:r>
              <a:rPr lang="en-US" sz="1800" dirty="0"/>
              <a:t> </a:t>
            </a:r>
          </a:p>
          <a:p>
            <a:r>
              <a:rPr lang="en-US" sz="1800" dirty="0"/>
              <a:t>grant </a:t>
            </a:r>
            <a:r>
              <a:rPr lang="en-US" sz="1800" dirty="0" err="1" smtClean="0"/>
              <a:t>privilege_name</a:t>
            </a:r>
            <a:r>
              <a:rPr lang="en-US" sz="1800" dirty="0" smtClean="0"/>
              <a:t> </a:t>
            </a:r>
            <a:r>
              <a:rPr lang="en-US" sz="1800" dirty="0"/>
              <a:t>on </a:t>
            </a:r>
            <a:r>
              <a:rPr lang="en-US" sz="1800" dirty="0" err="1"/>
              <a:t>object_name</a:t>
            </a:r>
            <a:r>
              <a:rPr lang="en-US" sz="1800" dirty="0"/>
              <a:t> to {</a:t>
            </a:r>
            <a:r>
              <a:rPr lang="en-US" sz="1800" dirty="0" err="1"/>
              <a:t>user_name</a:t>
            </a:r>
            <a:r>
              <a:rPr lang="en-US" sz="1800" dirty="0"/>
              <a:t> | public | </a:t>
            </a:r>
            <a:r>
              <a:rPr lang="en-US" sz="1800" dirty="0" err="1"/>
              <a:t>role_name</a:t>
            </a:r>
            <a:r>
              <a:rPr lang="en-US" sz="1800" dirty="0"/>
              <a:t>} </a:t>
            </a:r>
            <a:endParaRPr lang="en-US" sz="1800" dirty="0" smtClean="0"/>
          </a:p>
          <a:p>
            <a:r>
              <a:rPr lang="en-US" sz="1400" dirty="0"/>
              <a:t>Here </a:t>
            </a:r>
            <a:r>
              <a:rPr lang="en-US" sz="1400" dirty="0" err="1"/>
              <a:t>privilege_name</a:t>
            </a:r>
            <a:r>
              <a:rPr lang="en-US" sz="1400" dirty="0"/>
              <a:t> is which permission has to be granted, </a:t>
            </a:r>
            <a:r>
              <a:rPr lang="en-US" sz="1400" dirty="0" err="1"/>
              <a:t>object_name</a:t>
            </a:r>
            <a:r>
              <a:rPr lang="en-US" sz="1400" dirty="0"/>
              <a:t> is the name of the database object, </a:t>
            </a:r>
            <a:r>
              <a:rPr lang="en-US" sz="1400" dirty="0" err="1"/>
              <a:t>user_name</a:t>
            </a:r>
            <a:r>
              <a:rPr lang="en-US" sz="1400" dirty="0"/>
              <a:t> is the user to which access should be provided, the public is used to permit access to all the users. </a:t>
            </a:r>
            <a:endParaRPr lang="en-IN" sz="1400" dirty="0"/>
          </a:p>
        </p:txBody>
      </p:sp>
    </p:spTree>
    <p:extLst>
      <p:ext uri="{BB962C8B-B14F-4D97-AF65-F5344CB8AC3E}">
        <p14:creationId xmlns:p14="http://schemas.microsoft.com/office/powerpoint/2010/main" val="250862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Example:</a:t>
            </a:r>
            <a:r>
              <a:rPr lang="en-US" sz="1400" dirty="0"/>
              <a:t>  </a:t>
            </a:r>
          </a:p>
          <a:p>
            <a:pPr fontAlgn="base"/>
            <a:r>
              <a:rPr lang="en-US" sz="1400" dirty="0"/>
              <a:t>grant insert, select on accounts to </a:t>
            </a:r>
            <a:r>
              <a:rPr lang="en-US" sz="1400" dirty="0" smtClean="0"/>
              <a:t>Ram</a:t>
            </a:r>
          </a:p>
          <a:p>
            <a:pPr fontAlgn="base"/>
            <a:endParaRPr lang="en-US" sz="1400" dirty="0"/>
          </a:p>
          <a:p>
            <a:pPr fontAlgn="base"/>
            <a:r>
              <a:rPr lang="en-US" sz="1400" dirty="0" smtClean="0"/>
              <a:t>By </a:t>
            </a:r>
            <a:r>
              <a:rPr lang="en-US" sz="1400" dirty="0"/>
              <a:t>the above command user ram has granted permissions on accounts database object like he can query or insert into accounts. </a:t>
            </a:r>
            <a:endParaRPr lang="en-US" sz="1400" dirty="0" smtClean="0"/>
          </a:p>
          <a:p>
            <a:pPr fontAlgn="base"/>
            <a:endParaRPr lang="en-US" sz="1400" dirty="0"/>
          </a:p>
          <a:p>
            <a:pPr fontAlgn="base"/>
            <a:r>
              <a:rPr lang="en-US" sz="1400" b="1" dirty="0"/>
              <a:t>2. Revoke :</a:t>
            </a:r>
            <a:r>
              <a:rPr lang="en-US" sz="1400" dirty="0"/>
              <a:t> </a:t>
            </a:r>
            <a:br>
              <a:rPr lang="en-US" sz="1400" dirty="0"/>
            </a:br>
            <a:r>
              <a:rPr lang="en-US" sz="1400" dirty="0"/>
              <a:t>Revoke command withdraw user privileges on database objects if any granted. It does operations opposite to the Grant command. When a privilege is revoked from a particular user U, then the privileges granted to all other users by user U will be revoked. </a:t>
            </a:r>
            <a:endParaRPr lang="en-US" sz="1400" dirty="0" smtClean="0"/>
          </a:p>
          <a:p>
            <a:pPr fontAlgn="base"/>
            <a:endParaRPr lang="en-US" sz="1400" dirty="0"/>
          </a:p>
          <a:p>
            <a:pPr fontAlgn="base"/>
            <a:r>
              <a:rPr lang="en-US" sz="1400" b="1" dirty="0"/>
              <a:t>Syntax:</a:t>
            </a:r>
            <a:r>
              <a:rPr lang="en-US" sz="1400" dirty="0"/>
              <a:t> </a:t>
            </a:r>
          </a:p>
          <a:p>
            <a:r>
              <a:rPr lang="en-US" sz="1400" dirty="0"/>
              <a:t>revoke </a:t>
            </a:r>
            <a:r>
              <a:rPr lang="en-US" sz="1400" dirty="0" err="1"/>
              <a:t>privilege_name</a:t>
            </a:r>
            <a:r>
              <a:rPr lang="en-US" sz="1400" dirty="0"/>
              <a:t> on </a:t>
            </a:r>
            <a:r>
              <a:rPr lang="en-US" sz="1400" dirty="0" err="1"/>
              <a:t>object_name</a:t>
            </a:r>
            <a:r>
              <a:rPr lang="en-US" sz="1400" dirty="0"/>
              <a:t> from {</a:t>
            </a:r>
            <a:r>
              <a:rPr lang="en-US" sz="1400" dirty="0" err="1"/>
              <a:t>user_name</a:t>
            </a:r>
            <a:r>
              <a:rPr lang="en-US" sz="1400" dirty="0"/>
              <a:t> | public | </a:t>
            </a:r>
            <a:r>
              <a:rPr lang="en-US" sz="1400" dirty="0" err="1"/>
              <a:t>role_name</a:t>
            </a:r>
            <a:r>
              <a:rPr lang="en-US" sz="1400" dirty="0" smtClean="0"/>
              <a:t>}</a:t>
            </a:r>
          </a:p>
          <a:p>
            <a:endParaRPr lang="en-US" sz="1400" dirty="0"/>
          </a:p>
          <a:p>
            <a:pPr fontAlgn="base"/>
            <a:r>
              <a:rPr lang="en-US" sz="1400" dirty="0"/>
              <a:t>revoke insert, select on accounts from </a:t>
            </a:r>
            <a:r>
              <a:rPr lang="en-US" sz="1400" dirty="0" smtClean="0"/>
              <a:t>Ram</a:t>
            </a:r>
          </a:p>
          <a:p>
            <a:pPr fontAlgn="base"/>
            <a:r>
              <a:rPr lang="en-US" sz="1400" dirty="0" smtClean="0"/>
              <a:t>By </a:t>
            </a:r>
            <a:r>
              <a:rPr lang="en-US" sz="1400" dirty="0"/>
              <a:t>the above command user ram’s permissions like query or insert on accounts database object has been removed. </a:t>
            </a:r>
          </a:p>
          <a:p>
            <a:pPr fontAlgn="base"/>
            <a:r>
              <a:rPr lang="en-US" sz="1400" dirty="0"/>
              <a:t> </a:t>
            </a:r>
          </a:p>
          <a:p>
            <a:endParaRPr lang="en-US" sz="1400" dirty="0"/>
          </a:p>
          <a:p>
            <a:endParaRPr lang="en-IN" sz="1400" dirty="0"/>
          </a:p>
        </p:txBody>
      </p:sp>
    </p:spTree>
    <p:extLst>
      <p:ext uri="{BB962C8B-B14F-4D97-AF65-F5344CB8AC3E}">
        <p14:creationId xmlns:p14="http://schemas.microsoft.com/office/powerpoint/2010/main" val="53878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p>
          <a:p>
            <a:r>
              <a:rPr lang="en-US" sz="2400" dirty="0"/>
              <a:t>TRUNCATE : used to delete all the rows from the table and free the containing space</a:t>
            </a:r>
          </a:p>
          <a:p>
            <a:pPr>
              <a:buNone/>
            </a:pPr>
            <a:r>
              <a:rPr lang="en-US" sz="2400" dirty="0"/>
              <a:t>Syntax: TRUNCATE TABLE employee</a:t>
            </a:r>
            <a:r>
              <a:rPr lang="en-US" sz="2400" dirty="0" smtClean="0"/>
              <a:t>;</a:t>
            </a:r>
          </a:p>
          <a:p>
            <a:pPr>
              <a:buNone/>
            </a:pPr>
            <a:r>
              <a:rPr lang="en-US" sz="2400" dirty="0"/>
              <a:t> </a:t>
            </a:r>
            <a:r>
              <a:rPr lang="en-US" sz="2400" dirty="0" smtClean="0"/>
              <a:t>Where:</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dirty="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SELECT * FROM Customers</a:t>
            </a:r>
            <a:br>
              <a:rPr lang="en-US" sz="1400" dirty="0"/>
            </a:br>
            <a:r>
              <a:rPr lang="en-US" sz="1400" dirty="0"/>
              <a:t>WHERE Country IN ('Germany', 'France', 'UK</a:t>
            </a:r>
            <a:r>
              <a:rPr lang="en-US" sz="1400" dirty="0" smtClean="0"/>
              <a:t>');</a:t>
            </a:r>
          </a:p>
          <a:p>
            <a:endParaRPr lang="en-US" sz="1400" dirty="0"/>
          </a:p>
          <a:p>
            <a:r>
              <a:rPr lang="en-US" sz="1400" dirty="0"/>
              <a:t>SELECT * FROM Customers</a:t>
            </a:r>
            <a:br>
              <a:rPr lang="en-US" sz="1400" dirty="0"/>
            </a:br>
            <a:r>
              <a:rPr lang="en-US" sz="1400" dirty="0"/>
              <a:t>WHERE Country NOT IN ('Germany', 'France', 'UK');</a:t>
            </a:r>
            <a:endParaRPr lang="en-IN" sz="1400" dirty="0"/>
          </a:p>
        </p:txBody>
      </p:sp>
    </p:spTree>
    <p:extLst>
      <p:ext uri="{BB962C8B-B14F-4D97-AF65-F5344CB8AC3E}">
        <p14:creationId xmlns:p14="http://schemas.microsoft.com/office/powerpoint/2010/main" val="403128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Order by:</a:t>
            </a:r>
          </a:p>
          <a:p>
            <a:endParaRPr lang="en-US" sz="1600" dirty="0"/>
          </a:p>
          <a:p>
            <a:r>
              <a:rPr lang="en-US" sz="1600" dirty="0"/>
              <a:t>The following code block has an example, which would sort the result in an ascending order by the NAME and </a:t>
            </a:r>
            <a:r>
              <a:rPr lang="en-US" sz="1600" dirty="0" smtClean="0"/>
              <a:t>−</a:t>
            </a:r>
            <a:endParaRPr lang="en-US" sz="1600" dirty="0"/>
          </a:p>
          <a:p>
            <a:r>
              <a:rPr lang="en-US" sz="1600" dirty="0"/>
              <a:t>SQL&gt; SELECT * FROM CUSTOMERS ORDER BY </a:t>
            </a:r>
            <a:r>
              <a:rPr lang="en-US" sz="1600" dirty="0" smtClean="0"/>
              <a:t>NAME;</a:t>
            </a:r>
          </a:p>
          <a:p>
            <a:r>
              <a:rPr lang="en-US" sz="1600" dirty="0"/>
              <a:t>which would sort the result in the descending order by NAME.</a:t>
            </a:r>
          </a:p>
          <a:p>
            <a:r>
              <a:rPr lang="en-US" sz="1600" dirty="0"/>
              <a:t>SQL&gt; SELECT * FROM CUSTOMERS ORDER BY NAME DESC;</a:t>
            </a:r>
            <a:endParaRPr lang="en-IN" sz="1600" dirty="0"/>
          </a:p>
        </p:txBody>
      </p:sp>
    </p:spTree>
    <p:extLst>
      <p:ext uri="{BB962C8B-B14F-4D97-AF65-F5344CB8AC3E}">
        <p14:creationId xmlns:p14="http://schemas.microsoft.com/office/powerpoint/2010/main" val="2969299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Group By:</a:t>
            </a:r>
            <a:endParaRPr lang="en-IN" sz="1800" dirty="0"/>
          </a:p>
        </p:txBody>
      </p:sp>
      <p:sp>
        <p:nvSpPr>
          <p:cNvPr id="3" name="Content Placeholder 2"/>
          <p:cNvSpPr>
            <a:spLocks noGrp="1"/>
          </p:cNvSpPr>
          <p:nvPr>
            <p:ph idx="1"/>
          </p:nvPr>
        </p:nvSpPr>
        <p:spPr/>
        <p:txBody>
          <a:bodyPr>
            <a:normAutofit fontScale="70000" lnSpcReduction="20000"/>
          </a:bodyPr>
          <a:lstStyle/>
          <a:p>
            <a:r>
              <a:rPr lang="en-US" dirty="0"/>
              <a:t>The GROUP BY statement groups rows that have the same values into summary rows, like "find the number of customers in each country".</a:t>
            </a:r>
          </a:p>
          <a:p>
            <a:endParaRPr lang="en-US" dirty="0"/>
          </a:p>
          <a:p>
            <a:r>
              <a:rPr lang="en-US" dirty="0"/>
              <a:t>GROUP BY 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ORDER BY </a:t>
            </a:r>
            <a:r>
              <a:rPr lang="en-US" i="1" dirty="0" err="1"/>
              <a:t>column_name</a:t>
            </a:r>
            <a:r>
              <a:rPr lang="en-US" i="1" dirty="0"/>
              <a:t>(s);</a:t>
            </a:r>
            <a:endParaRPr lang="en-US" dirty="0"/>
          </a:p>
          <a:p>
            <a:pPr marL="0" indent="0">
              <a:buNone/>
            </a:pPr>
            <a:r>
              <a:rPr lang="en-US" dirty="0"/>
              <a:t>Example:</a:t>
            </a:r>
          </a:p>
          <a:p>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p>
          <a:p>
            <a:endParaRPr lang="en-IN" dirty="0"/>
          </a:p>
        </p:txBody>
      </p:sp>
    </p:spTree>
    <p:extLst>
      <p:ext uri="{BB962C8B-B14F-4D97-AF65-F5344CB8AC3E}">
        <p14:creationId xmlns:p14="http://schemas.microsoft.com/office/powerpoint/2010/main" val="553438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Having Clause</a:t>
            </a:r>
            <a:endParaRPr lang="en-IN" sz="2000" dirty="0"/>
          </a:p>
        </p:txBody>
      </p:sp>
      <p:sp>
        <p:nvSpPr>
          <p:cNvPr id="3" name="Content Placeholder 2"/>
          <p:cNvSpPr>
            <a:spLocks noGrp="1"/>
          </p:cNvSpPr>
          <p:nvPr>
            <p:ph idx="1"/>
          </p:nvPr>
        </p:nvSpPr>
        <p:spPr/>
        <p:txBody>
          <a:bodyPr>
            <a:normAutofit/>
          </a:bodyPr>
          <a:lstStyle/>
          <a:p>
            <a:r>
              <a:rPr lang="en-US" sz="1800" dirty="0"/>
              <a:t>The HAVING clause was added to SQL because the WHERE keyword cannot be used with aggregate functions.</a:t>
            </a:r>
          </a:p>
          <a:p>
            <a:pPr marL="0" indent="0">
              <a:buNone/>
            </a:pPr>
            <a:r>
              <a:rPr lang="en-US" sz="2000" dirty="0"/>
              <a:t>HAVING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HAVING </a:t>
            </a:r>
            <a:r>
              <a:rPr lang="en-US" sz="1800" i="1" dirty="0"/>
              <a:t>condition</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2000" dirty="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br>
              <a:rPr lang="en-US" sz="1800" dirty="0"/>
            </a:br>
            <a:r>
              <a:rPr lang="en-US" sz="1800" dirty="0"/>
              <a:t>HAVING COUNT(</a:t>
            </a:r>
            <a:r>
              <a:rPr lang="en-US" sz="1800" dirty="0" err="1"/>
              <a:t>CustomerID</a:t>
            </a:r>
            <a:r>
              <a:rPr lang="en-US" sz="1800" dirty="0"/>
              <a:t>) &gt; 5;</a:t>
            </a:r>
          </a:p>
          <a:p>
            <a:endParaRPr lang="en-IN" sz="1800" dirty="0"/>
          </a:p>
        </p:txBody>
      </p:sp>
    </p:spTree>
    <p:extLst>
      <p:ext uri="{BB962C8B-B14F-4D97-AF65-F5344CB8AC3E}">
        <p14:creationId xmlns:p14="http://schemas.microsoft.com/office/powerpoint/2010/main" val="270172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Union Operator</a:t>
            </a:r>
            <a:endParaRPr lang="en-IN" sz="2000" dirty="0"/>
          </a:p>
        </p:txBody>
      </p:sp>
      <p:sp>
        <p:nvSpPr>
          <p:cNvPr id="3" name="Content Placeholder 2"/>
          <p:cNvSpPr>
            <a:spLocks noGrp="1"/>
          </p:cNvSpPr>
          <p:nvPr>
            <p:ph idx="1"/>
          </p:nvPr>
        </p:nvSpPr>
        <p:spPr/>
        <p:txBody>
          <a:bodyPr>
            <a:normAutofit lnSpcReduction="10000"/>
          </a:bodyPr>
          <a:lstStyle/>
          <a:p>
            <a:r>
              <a:rPr lang="en-US" sz="2000" dirty="0"/>
              <a:t>The UNION operator is used to combine the result-set of two or more SELECT statements.</a:t>
            </a:r>
          </a:p>
          <a:p>
            <a:endParaRPr lang="en-US" sz="2000" dirty="0"/>
          </a:p>
          <a:p>
            <a:r>
              <a:rPr lang="en-US" sz="2000" dirty="0"/>
              <a:t>UNION Syntax:</a:t>
            </a:r>
          </a:p>
          <a:p>
            <a:r>
              <a:rPr lang="en-US" sz="2000" dirty="0"/>
              <a:t>SELECT </a:t>
            </a:r>
            <a:r>
              <a:rPr lang="en-US" sz="2000" i="1" dirty="0" err="1"/>
              <a:t>column_name</a:t>
            </a:r>
            <a:r>
              <a:rPr lang="en-US" sz="2000" i="1" dirty="0"/>
              <a:t>(s)</a:t>
            </a:r>
            <a:r>
              <a:rPr lang="en-US" sz="2000" dirty="0"/>
              <a:t> FROM </a:t>
            </a:r>
            <a:r>
              <a:rPr lang="en-US" sz="2000" i="1" dirty="0"/>
              <a:t>table1</a:t>
            </a:r>
            <a:r>
              <a:rPr lang="en-US" sz="2000" dirty="0"/>
              <a:t/>
            </a:r>
            <a:br>
              <a:rPr lang="en-US" sz="2000" dirty="0"/>
            </a:br>
            <a:r>
              <a:rPr lang="en-US" sz="2000" dirty="0"/>
              <a:t>UNION</a:t>
            </a:r>
            <a:br>
              <a:rPr lang="en-US" sz="2000" dirty="0"/>
            </a:br>
            <a:r>
              <a:rPr lang="en-US" sz="2000" dirty="0"/>
              <a:t>SELECT </a:t>
            </a:r>
            <a:r>
              <a:rPr lang="en-US" sz="2000" i="1" dirty="0" err="1"/>
              <a:t>column_name</a:t>
            </a:r>
            <a:r>
              <a:rPr lang="en-US" sz="2000" i="1" dirty="0"/>
              <a:t>(s)</a:t>
            </a:r>
            <a:r>
              <a:rPr lang="en-US" sz="2000" dirty="0"/>
              <a:t> FROM </a:t>
            </a:r>
            <a:r>
              <a:rPr lang="en-US" sz="2000" i="1" dirty="0"/>
              <a:t>table2</a:t>
            </a:r>
            <a:r>
              <a:rPr lang="en-US" sz="2000" dirty="0"/>
              <a:t>;</a:t>
            </a:r>
          </a:p>
          <a:p>
            <a:endParaRPr lang="en-US" sz="2000" dirty="0"/>
          </a:p>
          <a:p>
            <a:endParaRPr lang="en-US" sz="2000" dirty="0"/>
          </a:p>
          <a:p>
            <a:r>
              <a:rPr lang="en-US" sz="2000" dirty="0"/>
              <a:t>Example:</a:t>
            </a:r>
          </a:p>
          <a:p>
            <a:r>
              <a:rPr lang="en-US" sz="2000" dirty="0"/>
              <a:t>SELECT City FROM Customers</a:t>
            </a:r>
            <a:br>
              <a:rPr lang="en-US" sz="2000" dirty="0"/>
            </a:br>
            <a:r>
              <a:rPr lang="en-US" sz="2000" dirty="0"/>
              <a:t>UNION</a:t>
            </a:r>
            <a:br>
              <a:rPr lang="en-US" sz="2000" dirty="0"/>
            </a:br>
            <a:r>
              <a:rPr lang="en-US" sz="2000" dirty="0"/>
              <a:t>SELECT City FROM Suppliers</a:t>
            </a:r>
            <a:br>
              <a:rPr lang="en-US" sz="2000" dirty="0"/>
            </a:br>
            <a:r>
              <a:rPr lang="en-US" sz="2000" dirty="0"/>
              <a:t>ORDER BY City;</a:t>
            </a:r>
            <a:endParaRPr lang="en-IN" sz="2000" dirty="0"/>
          </a:p>
          <a:p>
            <a:endParaRPr lang="en-IN" sz="2000" dirty="0"/>
          </a:p>
        </p:txBody>
      </p:sp>
    </p:spTree>
    <p:extLst>
      <p:ext uri="{BB962C8B-B14F-4D97-AF65-F5344CB8AC3E}">
        <p14:creationId xmlns:p14="http://schemas.microsoft.com/office/powerpoint/2010/main" val="3853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Intersect:</a:t>
            </a:r>
            <a:endParaRPr lang="en-IN" sz="1600" dirty="0"/>
          </a:p>
        </p:txBody>
      </p:sp>
      <p:sp>
        <p:nvSpPr>
          <p:cNvPr id="3" name="Content Placeholder 2"/>
          <p:cNvSpPr>
            <a:spLocks noGrp="1"/>
          </p:cNvSpPr>
          <p:nvPr>
            <p:ph idx="1"/>
          </p:nvPr>
        </p:nvSpPr>
        <p:spPr/>
        <p:txBody>
          <a:bodyPr>
            <a:normAutofit/>
          </a:bodyPr>
          <a:lstStyle/>
          <a:p>
            <a:r>
              <a:rPr lang="en-US" sz="1600" dirty="0"/>
              <a:t>The INTERSECT clause in SQL is used to combine two </a:t>
            </a:r>
            <a:r>
              <a:rPr lang="en-US" sz="1600" u="sng" dirty="0">
                <a:hlinkClick r:id="rId2"/>
              </a:rPr>
              <a:t>SELECT</a:t>
            </a:r>
            <a:r>
              <a:rPr lang="en-US" sz="1600" dirty="0"/>
              <a:t> statements but the dataset returned by the INTERSECT statement will be the intersection of the data-sets of the two SELECT statements. In simple words, the INTERSECT statement will return only those rows which will be common to both of the SELECT statements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The INTERSECT statement will return only those rows present in the red shaded region. i.e. common to both of the data-sets.</a:t>
            </a:r>
            <a:endParaRPr lang="en-IN"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2505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701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smtClean="0"/>
              <a:t>Syntax:</a:t>
            </a:r>
          </a:p>
          <a:p>
            <a:r>
              <a:rPr lang="en-US" sz="1400" b="1" dirty="0" smtClean="0"/>
              <a:t>SELECT </a:t>
            </a:r>
            <a:r>
              <a:rPr lang="en-US" sz="1400" b="1" dirty="0"/>
              <a:t>column1 , column2 .... FROM </a:t>
            </a:r>
            <a:r>
              <a:rPr lang="en-US" sz="1400" b="1" dirty="0" err="1"/>
              <a:t>table_names</a:t>
            </a:r>
            <a:r>
              <a:rPr lang="en-US" sz="1400" b="1" dirty="0"/>
              <a:t> WHERE </a:t>
            </a:r>
            <a:r>
              <a:rPr lang="en-US" sz="1400" b="1" dirty="0" smtClean="0"/>
              <a:t>condition</a:t>
            </a:r>
          </a:p>
          <a:p>
            <a:r>
              <a:rPr lang="en-US" sz="1400" b="1" dirty="0" smtClean="0"/>
              <a:t> </a:t>
            </a:r>
            <a:r>
              <a:rPr lang="en-US" sz="1400" b="1" dirty="0"/>
              <a:t>INTERSECT </a:t>
            </a:r>
            <a:endParaRPr lang="en-US" sz="1400" b="1" dirty="0" smtClean="0"/>
          </a:p>
          <a:p>
            <a:r>
              <a:rPr lang="en-US" sz="1400" b="1" dirty="0" smtClean="0"/>
              <a:t>SELECT column1 </a:t>
            </a:r>
            <a:r>
              <a:rPr lang="en-US" sz="1400" b="1" dirty="0"/>
              <a:t>, column2 .... FROM </a:t>
            </a:r>
            <a:r>
              <a:rPr lang="en-US" sz="1400" b="1" dirty="0" err="1"/>
              <a:t>table_names</a:t>
            </a:r>
            <a:r>
              <a:rPr lang="en-US" sz="1400" b="1" dirty="0"/>
              <a:t> WHERE </a:t>
            </a:r>
            <a:r>
              <a:rPr lang="en-US" sz="1400" b="1" dirty="0" smtClean="0"/>
              <a:t>condition</a:t>
            </a:r>
          </a:p>
          <a:p>
            <a:endParaRPr lang="en-US" sz="1400" b="1" dirty="0"/>
          </a:p>
          <a:p>
            <a:pPr fontAlgn="base"/>
            <a:r>
              <a:rPr lang="en-IN" sz="1400" dirty="0"/>
              <a:t>Customers Table:</a:t>
            </a:r>
          </a:p>
          <a:p>
            <a:r>
              <a:rPr lang="en-IN" sz="1400" dirty="0" smtClean="0"/>
              <a:t/>
            </a:r>
            <a:br>
              <a:rPr lang="en-IN" sz="1400" dirty="0" smtClean="0"/>
            </a:b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77025"/>
            <a:ext cx="6276975" cy="16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11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Orders Table: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181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60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Sample Queries</a:t>
            </a:r>
            <a:r>
              <a:rPr lang="en-US" sz="1400" dirty="0"/>
              <a:t>:</a:t>
            </a:r>
          </a:p>
          <a:p>
            <a:r>
              <a:rPr lang="en-US" sz="1400" dirty="0"/>
              <a:t>SELECT ID, NAME, Amount, </a:t>
            </a:r>
            <a:r>
              <a:rPr lang="en-US" sz="1400" dirty="0" smtClean="0"/>
              <a:t>Date</a:t>
            </a:r>
          </a:p>
          <a:p>
            <a:r>
              <a:rPr lang="en-US" sz="1400" dirty="0" smtClean="0"/>
              <a:t> </a:t>
            </a:r>
            <a:r>
              <a:rPr lang="en-US" sz="1400" dirty="0"/>
              <a:t>FROM </a:t>
            </a:r>
            <a:r>
              <a:rPr lang="en-US" sz="1400" dirty="0" smtClean="0"/>
              <a:t>Customers</a:t>
            </a:r>
          </a:p>
          <a:p>
            <a:r>
              <a:rPr lang="en-US" sz="1400" dirty="0" smtClean="0"/>
              <a:t> </a:t>
            </a:r>
            <a:r>
              <a:rPr lang="en-US" sz="1400" dirty="0"/>
              <a:t>LEFT JOIN Orders ON Customers.ID = </a:t>
            </a:r>
            <a:r>
              <a:rPr lang="en-US" sz="1400" dirty="0" err="1" smtClean="0"/>
              <a:t>Orders.Customer_id</a:t>
            </a:r>
            <a:endParaRPr lang="en-US" sz="1400" dirty="0" smtClean="0"/>
          </a:p>
          <a:p>
            <a:r>
              <a:rPr lang="en-US" sz="1400" dirty="0" smtClean="0"/>
              <a:t> </a:t>
            </a:r>
            <a:r>
              <a:rPr lang="en-US" sz="1400" dirty="0"/>
              <a:t>INTERSECT </a:t>
            </a:r>
            <a:endParaRPr lang="en-US" sz="1400" dirty="0" smtClean="0"/>
          </a:p>
          <a:p>
            <a:r>
              <a:rPr lang="en-US" sz="1400" dirty="0" smtClean="0"/>
              <a:t>SELECT </a:t>
            </a:r>
            <a:r>
              <a:rPr lang="en-US" sz="1400" dirty="0"/>
              <a:t>ID, NAME, Amount, Date FROM </a:t>
            </a:r>
            <a:r>
              <a:rPr lang="en-US" sz="1400" dirty="0" smtClean="0"/>
              <a:t>Customers</a:t>
            </a:r>
          </a:p>
          <a:p>
            <a:r>
              <a:rPr lang="en-US" sz="1400" dirty="0" smtClean="0"/>
              <a:t> </a:t>
            </a:r>
            <a:r>
              <a:rPr lang="en-US" sz="1400" dirty="0"/>
              <a:t>RIGHT JOIN </a:t>
            </a:r>
            <a:endParaRPr lang="en-US" sz="1400" dirty="0" smtClean="0"/>
          </a:p>
          <a:p>
            <a:r>
              <a:rPr lang="en-US" sz="1400" dirty="0" smtClean="0"/>
              <a:t>Orders </a:t>
            </a:r>
            <a:r>
              <a:rPr lang="en-US" sz="1400" dirty="0"/>
              <a:t>ON Customers.ID = </a:t>
            </a:r>
            <a:r>
              <a:rPr lang="en-US" sz="1400" dirty="0" err="1"/>
              <a:t>Orders.Customer_id</a:t>
            </a:r>
            <a:r>
              <a:rPr lang="en-US" sz="1400" dirty="0" smtClean="0"/>
              <a:t>;</a:t>
            </a:r>
          </a:p>
          <a:p>
            <a:endParaRPr lang="en-US" sz="1400" dirty="0"/>
          </a:p>
          <a:p>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61055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22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Like Clause</a:t>
            </a:r>
            <a:endParaRPr lang="en-IN" sz="2000" dirty="0"/>
          </a:p>
        </p:txBody>
      </p:sp>
      <p:sp>
        <p:nvSpPr>
          <p:cNvPr id="3" name="Content Placeholder 2"/>
          <p:cNvSpPr>
            <a:spLocks noGrp="1"/>
          </p:cNvSpPr>
          <p:nvPr>
            <p:ph idx="1"/>
          </p:nvPr>
        </p:nvSpPr>
        <p:spPr/>
        <p:txBody>
          <a:bodyPr>
            <a:normAutofit/>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Syntax:</a:t>
            </a:r>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sz="1800" dirty="0"/>
          </a:p>
        </p:txBody>
      </p:sp>
    </p:spTree>
    <p:extLst>
      <p:ext uri="{BB962C8B-B14F-4D97-AF65-F5344CB8AC3E}">
        <p14:creationId xmlns:p14="http://schemas.microsoft.com/office/powerpoint/2010/main" val="2999825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154792"/>
              </p:ext>
            </p:extLst>
          </p:nvPr>
        </p:nvGraphicFramePr>
        <p:xfrm>
          <a:off x="626971" y="1828800"/>
          <a:ext cx="7890058" cy="4525591"/>
        </p:xfrm>
        <a:graphic>
          <a:graphicData uri="http://schemas.openxmlformats.org/drawingml/2006/table">
            <a:tbl>
              <a:tblPr/>
              <a:tblGrid>
                <a:gridCol w="3945029"/>
                <a:gridCol w="3945029"/>
              </a:tblGrid>
              <a:tr h="1749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dirty="0">
                          <a:effectLst/>
                        </a:rPr>
                        <a:t>WHERE </a:t>
                      </a:r>
                      <a:r>
                        <a:rPr lang="en-IN" sz="1700" dirty="0" err="1">
                          <a:effectLst/>
                        </a:rPr>
                        <a:t>CustomerName</a:t>
                      </a:r>
                      <a:r>
                        <a:rPr lang="en-IN" sz="1700" dirty="0">
                          <a:effectLst/>
                        </a:rPr>
                        <a:t>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41441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4050612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420100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1395232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 To check for null values we can use IS NULL and IS NOT NULL operators. Lets see the syntax of these operators.</a:t>
            </a:r>
          </a:p>
          <a:p>
            <a:r>
              <a:rPr lang="en-US" sz="1600" b="1" dirty="0"/>
              <a:t>IS NULL Syntax</a:t>
            </a:r>
          </a:p>
          <a:p>
            <a:r>
              <a:rPr lang="en-US" sz="1600" b="1" dirty="0"/>
              <a:t>Null check:</a:t>
            </a:r>
            <a:endParaRPr lang="en-US" sz="1600" dirty="0"/>
          </a:p>
          <a:p>
            <a:r>
              <a:rPr lang="en-US" sz="1600" dirty="0"/>
              <a:t>SELECT column_name1, column_name2, column_name3, ... </a:t>
            </a:r>
            <a:r>
              <a:rPr lang="en-US" sz="1600" dirty="0" smtClean="0"/>
              <a:t>FROM</a:t>
            </a:r>
          </a:p>
          <a:p>
            <a:r>
              <a:rPr lang="en-US" sz="1600" dirty="0" smtClean="0"/>
              <a:t> </a:t>
            </a:r>
            <a:r>
              <a:rPr lang="en-US" sz="1600" dirty="0" err="1"/>
              <a:t>table_name</a:t>
            </a:r>
            <a:r>
              <a:rPr lang="en-US" sz="1600" dirty="0"/>
              <a:t> WHERE </a:t>
            </a:r>
            <a:r>
              <a:rPr lang="en-US" sz="1600" dirty="0" err="1"/>
              <a:t>column_nameN</a:t>
            </a:r>
            <a:r>
              <a:rPr lang="en-US" sz="1600" dirty="0"/>
              <a:t> IS NULL</a:t>
            </a:r>
            <a:r>
              <a:rPr lang="en-US" sz="1600" dirty="0" smtClean="0"/>
              <a:t>;</a:t>
            </a:r>
          </a:p>
          <a:p>
            <a:r>
              <a:rPr lang="en-US" sz="1600" b="1" dirty="0" smtClean="0"/>
              <a:t>IS </a:t>
            </a:r>
            <a:r>
              <a:rPr lang="en-US" sz="1600" b="1" dirty="0"/>
              <a:t>NOT NULL Syntax</a:t>
            </a:r>
          </a:p>
          <a:p>
            <a:r>
              <a:rPr lang="en-US" sz="1600" b="1" dirty="0"/>
              <a:t>Not Null check:</a:t>
            </a:r>
            <a:endParaRPr lang="en-US" sz="1600" dirty="0"/>
          </a:p>
          <a:p>
            <a:r>
              <a:rPr lang="en-US" sz="1600" dirty="0"/>
              <a:t>SELECT column_name1, column_name2, column_name3, ... FROM </a:t>
            </a:r>
            <a:r>
              <a:rPr lang="en-US" sz="1600" dirty="0" err="1"/>
              <a:t>table_name</a:t>
            </a:r>
            <a:r>
              <a:rPr lang="en-US" sz="1600" dirty="0"/>
              <a:t> WHERE </a:t>
            </a:r>
            <a:r>
              <a:rPr lang="en-US" sz="1600" dirty="0" err="1"/>
              <a:t>column_nameN</a:t>
            </a:r>
            <a:r>
              <a:rPr lang="en-US" sz="1600" dirty="0"/>
              <a:t> IS NOT </a:t>
            </a:r>
            <a:r>
              <a:rPr lang="en-US" sz="1600" dirty="0" smtClean="0"/>
              <a:t>NULL;</a:t>
            </a:r>
            <a:endParaRPr lang="en-IN" sz="1600" dirty="0"/>
          </a:p>
        </p:txBody>
      </p:sp>
    </p:spTree>
    <p:extLst>
      <p:ext uri="{BB962C8B-B14F-4D97-AF65-F5344CB8AC3E}">
        <p14:creationId xmlns:p14="http://schemas.microsoft.com/office/powerpoint/2010/main" val="342582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1600" dirty="0" smtClean="0"/>
              <a:t>T</a:t>
            </a:r>
            <a:r>
              <a:rPr lang="en-IN" sz="1600" b="1" dirty="0"/>
              <a:t>able: </a:t>
            </a:r>
            <a:r>
              <a:rPr lang="en-IN" sz="1600" b="1" dirty="0" smtClean="0"/>
              <a:t>Employees</a:t>
            </a:r>
          </a:p>
          <a:p>
            <a:r>
              <a:rPr lang="en-IN" sz="1600" dirty="0" err="1"/>
              <a:t>EmployeeName</a:t>
            </a:r>
            <a:r>
              <a:rPr lang="en-IN" sz="1600" dirty="0"/>
              <a:t> </a:t>
            </a:r>
            <a:r>
              <a:rPr lang="en-IN" sz="1600" dirty="0" err="1"/>
              <a:t>EmployeeAge</a:t>
            </a:r>
            <a:r>
              <a:rPr lang="en-IN" sz="1600" dirty="0"/>
              <a:t> </a:t>
            </a:r>
            <a:r>
              <a:rPr lang="en-IN" sz="1600" dirty="0" err="1"/>
              <a:t>EmployeePhoneNo</a:t>
            </a:r>
            <a:r>
              <a:rPr lang="en-IN" sz="1600" dirty="0"/>
              <a:t> </a:t>
            </a:r>
            <a:r>
              <a:rPr lang="en-IN" sz="1600" dirty="0" err="1"/>
              <a:t>EmployeeAddress</a:t>
            </a:r>
            <a:r>
              <a:rPr lang="en-IN" sz="1600" dirty="0"/>
              <a:t> </a:t>
            </a:r>
          </a:p>
          <a:p>
            <a:r>
              <a:rPr lang="en-IN" sz="1600" dirty="0" err="1" smtClean="0"/>
              <a:t>Cindi</a:t>
            </a:r>
            <a:r>
              <a:rPr lang="en-IN" sz="1600" dirty="0" smtClean="0"/>
              <a:t>                          34                      95XXXXXXX8           Noida </a:t>
            </a:r>
          </a:p>
          <a:p>
            <a:r>
              <a:rPr lang="en-IN" sz="1600" dirty="0" smtClean="0"/>
              <a:t>Linda                          35                                                        Agra </a:t>
            </a:r>
          </a:p>
          <a:p>
            <a:r>
              <a:rPr lang="en-IN" sz="1600" dirty="0" smtClean="0"/>
              <a:t>Shaun                         33                         75XXXXXXX4        Delhi </a:t>
            </a:r>
          </a:p>
          <a:p>
            <a:r>
              <a:rPr lang="en-IN" sz="1600" dirty="0" smtClean="0"/>
              <a:t>Timmy                         </a:t>
            </a:r>
            <a:r>
              <a:rPr lang="en-IN" sz="1600" dirty="0"/>
              <a:t>34 </a:t>
            </a:r>
            <a:r>
              <a:rPr lang="en-IN" sz="1600" dirty="0" smtClean="0"/>
              <a:t>                                                      Noida </a:t>
            </a:r>
          </a:p>
          <a:p>
            <a:r>
              <a:rPr lang="en-IN" sz="1600" dirty="0" err="1" smtClean="0"/>
              <a:t>Pappu</a:t>
            </a:r>
            <a:r>
              <a:rPr lang="en-IN" sz="1600" dirty="0" smtClean="0"/>
              <a:t>                         36                                                        Noida</a:t>
            </a:r>
          </a:p>
          <a:p>
            <a:endParaRPr lang="en-US" sz="1600" dirty="0"/>
          </a:p>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NULL</a:t>
            </a:r>
            <a:r>
              <a:rPr lang="en-US" sz="1600" dirty="0" smtClean="0"/>
              <a:t>;</a:t>
            </a:r>
          </a:p>
          <a:p>
            <a:endParaRPr lang="en-US" sz="1600" dirty="0"/>
          </a:p>
          <a:p>
            <a:r>
              <a:rPr lang="en-US" sz="1600" dirty="0" smtClean="0"/>
              <a:t>Result:</a:t>
            </a:r>
          </a:p>
          <a:p>
            <a:r>
              <a:rPr lang="en-IN" sz="1600" dirty="0" err="1"/>
              <a:t>EmployeeName</a:t>
            </a:r>
            <a:r>
              <a:rPr lang="en-IN" sz="1600" dirty="0"/>
              <a:t> </a:t>
            </a:r>
            <a:r>
              <a:rPr lang="en-IN" sz="1600" dirty="0" err="1"/>
              <a:t>EmployeeAddress</a:t>
            </a:r>
            <a:r>
              <a:rPr lang="en-IN" sz="1600" dirty="0"/>
              <a:t> </a:t>
            </a:r>
          </a:p>
          <a:p>
            <a:r>
              <a:rPr lang="en-IN" sz="1600" dirty="0" smtClean="0"/>
              <a:t> </a:t>
            </a:r>
            <a:r>
              <a:rPr lang="en-IN" sz="1600" dirty="0"/>
              <a:t>Linda </a:t>
            </a:r>
            <a:r>
              <a:rPr lang="en-IN" sz="1600" dirty="0" smtClean="0"/>
              <a:t>                        Agra </a:t>
            </a:r>
          </a:p>
          <a:p>
            <a:r>
              <a:rPr lang="en-IN" sz="1600" dirty="0" smtClean="0"/>
              <a:t>Timmy                         Noida </a:t>
            </a:r>
          </a:p>
          <a:p>
            <a:r>
              <a:rPr lang="en-IN" sz="1600" dirty="0" err="1" smtClean="0"/>
              <a:t>Pappu</a:t>
            </a:r>
            <a:r>
              <a:rPr lang="en-IN" sz="1600" dirty="0" smtClean="0"/>
              <a:t>                            Noida</a:t>
            </a:r>
            <a:endParaRPr lang="en-IN" sz="1600" dirty="0"/>
          </a:p>
        </p:txBody>
      </p:sp>
    </p:spTree>
    <p:extLst>
      <p:ext uri="{BB962C8B-B14F-4D97-AF65-F5344CB8AC3E}">
        <p14:creationId xmlns:p14="http://schemas.microsoft.com/office/powerpoint/2010/main" val="2275282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Is not Null</a:t>
            </a:r>
            <a:endParaRPr lang="en-IN" sz="2000" dirty="0"/>
          </a:p>
        </p:txBody>
      </p:sp>
      <p:sp>
        <p:nvSpPr>
          <p:cNvPr id="3" name="Content Placeholder 2"/>
          <p:cNvSpPr>
            <a:spLocks noGrp="1"/>
          </p:cNvSpPr>
          <p:nvPr>
            <p:ph idx="1"/>
          </p:nvPr>
        </p:nvSpPr>
        <p:spPr/>
        <p:txBody>
          <a:bodyPr>
            <a:normAutofit/>
          </a:bodyPr>
          <a:lstStyle/>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NOT NULL</a:t>
            </a:r>
            <a:r>
              <a:rPr lang="en-US" sz="1600" dirty="0" smtClean="0"/>
              <a:t>;</a:t>
            </a:r>
          </a:p>
          <a:p>
            <a:endParaRPr lang="en-US" sz="1600" dirty="0"/>
          </a:p>
          <a:p>
            <a:r>
              <a:rPr lang="en-US" sz="1600" dirty="0" err="1"/>
              <a:t>EmployeeName</a:t>
            </a:r>
            <a:r>
              <a:rPr lang="en-US" sz="1600" dirty="0"/>
              <a:t> </a:t>
            </a:r>
            <a:r>
              <a:rPr lang="en-US" sz="1600" dirty="0" err="1"/>
              <a:t>EmployeeAddress</a:t>
            </a:r>
            <a:r>
              <a:rPr lang="en-US" sz="1600" dirty="0"/>
              <a:t> </a:t>
            </a:r>
          </a:p>
          <a:p>
            <a:r>
              <a:rPr lang="en-US" sz="1600" dirty="0" err="1" smtClean="0"/>
              <a:t>Cindi</a:t>
            </a:r>
            <a:r>
              <a:rPr lang="en-US" sz="1600" dirty="0" smtClean="0"/>
              <a:t>                       Noida  </a:t>
            </a:r>
          </a:p>
          <a:p>
            <a:r>
              <a:rPr lang="en-US" sz="1600" dirty="0" smtClean="0"/>
              <a:t>Shaun                       Delhi</a:t>
            </a:r>
            <a:endParaRPr lang="en-IN" sz="1600" dirty="0"/>
          </a:p>
        </p:txBody>
      </p:sp>
    </p:spTree>
    <p:extLst>
      <p:ext uri="{BB962C8B-B14F-4D97-AF65-F5344CB8AC3E}">
        <p14:creationId xmlns:p14="http://schemas.microsoft.com/office/powerpoint/2010/main" val="2880240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a:t>Subquery</a:t>
            </a:r>
            <a:r>
              <a:rPr lang="en-IN" sz="3200" b="1" dirty="0"/>
              <a:t/>
            </a:r>
            <a:br>
              <a:rPr lang="en-IN" sz="3200" b="1" dirty="0"/>
            </a:br>
            <a:endParaRPr lang="en-IN" sz="3200" dirty="0"/>
          </a:p>
        </p:txBody>
      </p:sp>
      <p:sp>
        <p:nvSpPr>
          <p:cNvPr id="3" name="Content Placeholder 2"/>
          <p:cNvSpPr>
            <a:spLocks noGrp="1"/>
          </p:cNvSpPr>
          <p:nvPr>
            <p:ph idx="1"/>
          </p:nvPr>
        </p:nvSpPr>
        <p:spPr/>
        <p:txBody>
          <a:bodyPr>
            <a:normAutofit/>
          </a:bodyPr>
          <a:lstStyle/>
          <a:p>
            <a:r>
              <a:rPr lang="en-US" sz="1400" dirty="0"/>
              <a:t>In SQL a </a:t>
            </a:r>
            <a:r>
              <a:rPr lang="en-US" sz="1400" dirty="0" err="1"/>
              <a:t>Subquery</a:t>
            </a:r>
            <a:r>
              <a:rPr lang="en-US" sz="1400" dirty="0"/>
              <a:t> can be simply defined as a query within another query. In other words we can say that a </a:t>
            </a:r>
            <a:r>
              <a:rPr lang="en-US" sz="1400" dirty="0" err="1" smtClean="0"/>
              <a:t>Subqu</a:t>
            </a:r>
            <a:endParaRPr lang="en-US" sz="1400" dirty="0" smtClean="0"/>
          </a:p>
          <a:p>
            <a:endParaRPr lang="en-US" sz="1400" dirty="0"/>
          </a:p>
          <a:p>
            <a:pPr fontAlgn="base"/>
            <a:r>
              <a:rPr lang="en-US" sz="1400" dirty="0"/>
              <a:t>You can place the </a:t>
            </a:r>
            <a:r>
              <a:rPr lang="en-US" sz="1400" dirty="0" err="1"/>
              <a:t>Subquery</a:t>
            </a:r>
            <a:r>
              <a:rPr lang="en-US" sz="1400" dirty="0"/>
              <a:t> in a number of SQL clauses: </a:t>
            </a:r>
            <a:r>
              <a:rPr lang="en-US" sz="1400" u="sng" dirty="0">
                <a:hlinkClick r:id="rId2"/>
              </a:rPr>
              <a:t>WHERE</a:t>
            </a:r>
            <a:r>
              <a:rPr lang="en-US" sz="1400" dirty="0"/>
              <a:t> clause,</a:t>
            </a:r>
            <a:r>
              <a:rPr lang="en-US" sz="1400" u="sng" dirty="0">
                <a:hlinkClick r:id="rId3"/>
              </a:rPr>
              <a:t> HAVING</a:t>
            </a:r>
            <a:r>
              <a:rPr lang="en-US" sz="1400" dirty="0"/>
              <a:t> clause, FROM clause.</a:t>
            </a:r>
            <a:br>
              <a:rPr lang="en-US" sz="1400" dirty="0"/>
            </a:br>
            <a:r>
              <a:rPr lang="en-US" sz="1400" dirty="0" err="1"/>
              <a:t>Subqueries</a:t>
            </a:r>
            <a:r>
              <a:rPr lang="en-US" sz="1400" dirty="0"/>
              <a:t> can be used with SELECT, UPDATE, INSERT, DELETE statements along with expression operator. It could be equality operator or comparison operator such as =, &gt;, =, &lt;= and Like operator.</a:t>
            </a:r>
          </a:p>
          <a:p>
            <a:pPr fontAlgn="base"/>
            <a:r>
              <a:rPr lang="en-US" sz="1400" dirty="0"/>
              <a:t>A </a:t>
            </a:r>
            <a:r>
              <a:rPr lang="en-US" sz="1400" dirty="0" err="1"/>
              <a:t>subquery</a:t>
            </a:r>
            <a:r>
              <a:rPr lang="en-US" sz="1400" dirty="0"/>
              <a:t> is a query within another query. The outer query is called as </a:t>
            </a:r>
            <a:r>
              <a:rPr lang="en-US" sz="1400" b="1" dirty="0"/>
              <a:t>main query</a:t>
            </a:r>
            <a:r>
              <a:rPr lang="en-US" sz="1400" dirty="0"/>
              <a:t> and inner query is called as</a:t>
            </a:r>
            <a:r>
              <a:rPr lang="en-US" sz="1400" b="1" dirty="0"/>
              <a:t> </a:t>
            </a:r>
            <a:r>
              <a:rPr lang="en-US" sz="1400" b="1" dirty="0" err="1"/>
              <a:t>subquery</a:t>
            </a:r>
            <a:r>
              <a:rPr lang="en-US" sz="1400" dirty="0"/>
              <a:t>.</a:t>
            </a:r>
          </a:p>
          <a:p>
            <a:pPr fontAlgn="base"/>
            <a:r>
              <a:rPr lang="en-US" sz="1400" dirty="0"/>
              <a:t>The </a:t>
            </a:r>
            <a:r>
              <a:rPr lang="en-US" sz="1400" dirty="0" err="1"/>
              <a:t>subquery</a:t>
            </a:r>
            <a:r>
              <a:rPr lang="en-US" sz="1400" dirty="0"/>
              <a:t> generally executes first, and its output is used to complete the query condition for the main or outer query.</a:t>
            </a:r>
          </a:p>
          <a:p>
            <a:pPr fontAlgn="base"/>
            <a:r>
              <a:rPr lang="en-US" sz="1400" dirty="0" err="1"/>
              <a:t>Subquery</a:t>
            </a:r>
            <a:r>
              <a:rPr lang="en-US" sz="1400" dirty="0"/>
              <a:t> must be enclosed in parentheses.</a:t>
            </a:r>
          </a:p>
          <a:p>
            <a:pPr fontAlgn="base"/>
            <a:r>
              <a:rPr lang="en-US" sz="1400" dirty="0" err="1"/>
              <a:t>Subqueries</a:t>
            </a:r>
            <a:r>
              <a:rPr lang="en-US" sz="1400" dirty="0"/>
              <a:t> are on the right side of the comparison operator.</a:t>
            </a:r>
          </a:p>
          <a:p>
            <a:pPr fontAlgn="base"/>
            <a:r>
              <a:rPr lang="en-US" sz="1400" u="sng" dirty="0">
                <a:hlinkClick r:id="rId4"/>
              </a:rPr>
              <a:t>ORDER BY</a:t>
            </a:r>
            <a:r>
              <a:rPr lang="en-US" sz="1400" dirty="0"/>
              <a:t> command </a:t>
            </a:r>
            <a:r>
              <a:rPr lang="en-US" sz="1400" b="1" dirty="0"/>
              <a:t>cannot</a:t>
            </a:r>
            <a:r>
              <a:rPr lang="en-US" sz="1400" dirty="0"/>
              <a:t> be used in a </a:t>
            </a:r>
            <a:r>
              <a:rPr lang="en-US" sz="1400" dirty="0" err="1"/>
              <a:t>Subquery</a:t>
            </a:r>
            <a:r>
              <a:rPr lang="en-US" sz="1400" dirty="0"/>
              <a:t>. </a:t>
            </a:r>
            <a:r>
              <a:rPr lang="en-US" sz="1400" u="sng" dirty="0">
                <a:hlinkClick r:id="rId5"/>
              </a:rPr>
              <a:t>GROUPBY </a:t>
            </a:r>
            <a:r>
              <a:rPr lang="en-US" sz="1400" dirty="0"/>
              <a:t>command can be used to perform same function as ORDER BY command.</a:t>
            </a:r>
          </a:p>
          <a:p>
            <a:pPr fontAlgn="base"/>
            <a:r>
              <a:rPr lang="en-US" sz="1400" dirty="0"/>
              <a:t>Use single-row operators with </a:t>
            </a:r>
            <a:r>
              <a:rPr lang="en-US" sz="1400" dirty="0" err="1"/>
              <a:t>singlerow</a:t>
            </a:r>
            <a:r>
              <a:rPr lang="en-US" sz="1400" dirty="0"/>
              <a:t> </a:t>
            </a:r>
            <a:r>
              <a:rPr lang="en-US" sz="1400" dirty="0" err="1"/>
              <a:t>Subqueries</a:t>
            </a:r>
            <a:r>
              <a:rPr lang="en-US" sz="1400" dirty="0"/>
              <a:t>. Use multiple-row operators with multiple-row </a:t>
            </a:r>
            <a:r>
              <a:rPr lang="en-US" sz="1400" dirty="0" err="1"/>
              <a:t>Subqueries</a:t>
            </a:r>
            <a:r>
              <a:rPr lang="en-US" sz="1400" dirty="0"/>
              <a:t>.</a:t>
            </a:r>
          </a:p>
          <a:p>
            <a:r>
              <a:rPr lang="en-US" sz="1400" dirty="0" err="1" smtClean="0"/>
              <a:t>ery</a:t>
            </a:r>
            <a:r>
              <a:rPr lang="en-US" sz="1400" dirty="0" smtClean="0"/>
              <a:t> </a:t>
            </a:r>
            <a:r>
              <a:rPr lang="en-US" sz="1400" dirty="0"/>
              <a:t>is a query that is embedded in WHERE clause of another SQL query.</a:t>
            </a:r>
            <a:endParaRPr lang="en-IN" sz="1400" dirty="0"/>
          </a:p>
        </p:txBody>
      </p:sp>
    </p:spTree>
    <p:extLst>
      <p:ext uri="{BB962C8B-B14F-4D97-AF65-F5344CB8AC3E}">
        <p14:creationId xmlns:p14="http://schemas.microsoft.com/office/powerpoint/2010/main" val="1314295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800" b="1" dirty="0"/>
              <a:t>Syntax:</a:t>
            </a:r>
            <a:r>
              <a:rPr lang="en-US" sz="1800" dirty="0"/>
              <a:t/>
            </a:r>
            <a:br>
              <a:rPr lang="en-US" sz="1800" dirty="0"/>
            </a:br>
            <a:r>
              <a:rPr lang="en-US" sz="1800" dirty="0"/>
              <a:t>There is not any general syntax for </a:t>
            </a:r>
            <a:r>
              <a:rPr lang="en-US" sz="1800" dirty="0" err="1"/>
              <a:t>Subqueries</a:t>
            </a:r>
            <a:r>
              <a:rPr lang="en-US" sz="1800" dirty="0"/>
              <a:t>. However, </a:t>
            </a:r>
            <a:r>
              <a:rPr lang="en-US" sz="1800" dirty="0" err="1"/>
              <a:t>Subqueries</a:t>
            </a:r>
            <a:r>
              <a:rPr lang="en-US" sz="1800" dirty="0"/>
              <a:t> are seen to be used most frequently with SELECT statement as shown below:</a:t>
            </a:r>
          </a:p>
          <a:p>
            <a:r>
              <a:rPr lang="en-US" sz="1800" dirty="0"/>
              <a:t>SELECT </a:t>
            </a:r>
            <a:r>
              <a:rPr lang="en-US" sz="1800" dirty="0" err="1"/>
              <a:t>column_name</a:t>
            </a:r>
            <a:r>
              <a:rPr lang="en-US" sz="1800" dirty="0"/>
              <a:t> FROM </a:t>
            </a:r>
            <a:r>
              <a:rPr lang="en-US" sz="1800" dirty="0" err="1" smtClean="0"/>
              <a:t>table_name</a:t>
            </a:r>
            <a:endParaRPr lang="en-US" sz="1800" dirty="0" smtClean="0"/>
          </a:p>
          <a:p>
            <a:r>
              <a:rPr lang="en-US" sz="1800" dirty="0" smtClean="0"/>
              <a:t> WHERE</a:t>
            </a:r>
          </a:p>
          <a:p>
            <a:r>
              <a:rPr lang="en-US" sz="1800" dirty="0" smtClean="0"/>
              <a:t> </a:t>
            </a:r>
            <a:r>
              <a:rPr lang="en-US" sz="1800" dirty="0" err="1"/>
              <a:t>column_name</a:t>
            </a:r>
            <a:r>
              <a:rPr lang="en-US" sz="1800" dirty="0"/>
              <a:t> </a:t>
            </a:r>
            <a:r>
              <a:rPr lang="en-US" sz="1800" i="1" dirty="0"/>
              <a:t>expression operator</a:t>
            </a:r>
            <a:r>
              <a:rPr lang="en-US" sz="1800" dirty="0"/>
              <a:t> ( SELECT COLUMN_NAME from TABLE_NAME WHERE ... );</a:t>
            </a:r>
            <a:endParaRPr lang="en-IN" sz="1800" dirty="0"/>
          </a:p>
        </p:txBody>
      </p:sp>
    </p:spTree>
    <p:extLst>
      <p:ext uri="{BB962C8B-B14F-4D97-AF65-F5344CB8AC3E}">
        <p14:creationId xmlns:p14="http://schemas.microsoft.com/office/powerpoint/2010/main" val="69659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b="1" dirty="0"/>
              <a:t>Sample Table</a:t>
            </a:r>
            <a:r>
              <a:rPr lang="en-IN" sz="1800" dirty="0" smtClean="0"/>
              <a:t>:</a:t>
            </a:r>
          </a:p>
          <a:p>
            <a:endParaRPr lang="en-US" sz="1800" dirty="0"/>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696938466"/>
              </p:ext>
            </p:extLst>
          </p:nvPr>
        </p:nvGraphicFramePr>
        <p:xfrm>
          <a:off x="423797" y="3124200"/>
          <a:ext cx="8229600" cy="2651760"/>
        </p:xfrm>
        <a:graphic>
          <a:graphicData uri="http://schemas.openxmlformats.org/drawingml/2006/table">
            <a:tbl>
              <a:tblPr/>
              <a:tblGrid>
                <a:gridCol w="2057400"/>
                <a:gridCol w="2057400"/>
                <a:gridCol w="2057400"/>
                <a:gridCol w="20574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LOCATION</a:t>
                      </a:r>
                    </a:p>
                  </a:txBody>
                  <a:tcPr anchor="ctr">
                    <a:lnL>
                      <a:noFill/>
                    </a:lnL>
                    <a:lnR>
                      <a:noFill/>
                    </a:lnR>
                    <a:lnT>
                      <a:noFill/>
                    </a:lnT>
                    <a:lnB>
                      <a:noFill/>
                    </a:lnB>
                    <a:solidFill>
                      <a:srgbClr val="FFFFFF"/>
                    </a:solidFill>
                  </a:tcPr>
                </a:tc>
                <a:tc>
                  <a:txBody>
                    <a:bodyPr/>
                    <a:lstStyle/>
                    <a:p>
                      <a:pPr algn="l" fontAlgn="base"/>
                      <a:r>
                        <a:rPr lang="en-IN" b="0">
                          <a:effectLst/>
                        </a:rPr>
                        <a:t>PHONE_NUMBER</a:t>
                      </a:r>
                    </a:p>
                  </a:txBody>
                  <a:tcPr anchor="ctr">
                    <a:lnL>
                      <a:noFill/>
                    </a:lnL>
                    <a:lnR>
                      <a:noFill/>
                    </a:lnR>
                    <a:lnT>
                      <a:noFill/>
                    </a:lnT>
                    <a:lnB>
                      <a:noFill/>
                    </a:lnB>
                    <a:solidFill>
                      <a:srgbClr val="FFFFFF"/>
                    </a:solidFill>
                  </a:tcPr>
                </a:tc>
              </a:tr>
              <a:tr h="0">
                <a:tc>
                  <a:txBody>
                    <a:bodyPr/>
                    <a:lstStyle/>
                    <a:p>
                      <a:pPr algn="l" fontAlgn="base"/>
                      <a:r>
                        <a:rPr lang="en-IN"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9988775566</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8877665544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Sasi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Madurai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7766553344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8989898989</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Kanchipuram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8989856868</a:t>
                      </a:r>
                    </a:p>
                  </a:txBody>
                  <a:tcPr marL="95250" marR="95250" marT="133350" marB="13335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457200" y="2536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798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200" dirty="0" smtClean="0"/>
              <a:t>STUDENT</a:t>
            </a:r>
          </a:p>
          <a:p>
            <a:endParaRPr lang="en-US" sz="1200" dirty="0"/>
          </a:p>
          <a:p>
            <a:endParaRPr lang="en-IN" sz="1200" dirty="0"/>
          </a:p>
        </p:txBody>
      </p:sp>
      <p:graphicFrame>
        <p:nvGraphicFramePr>
          <p:cNvPr id="4" name="Table 3"/>
          <p:cNvGraphicFramePr>
            <a:graphicFrameLocks noGrp="1"/>
          </p:cNvGraphicFramePr>
          <p:nvPr/>
        </p:nvGraphicFramePr>
        <p:xfrm>
          <a:off x="457200" y="2994501"/>
          <a:ext cx="8229600" cy="1737360"/>
        </p:xfrm>
        <a:graphic>
          <a:graphicData uri="http://schemas.openxmlformats.org/drawingml/2006/table">
            <a:tbl>
              <a:tblPr/>
              <a:tblGrid>
                <a:gridCol w="2743200"/>
                <a:gridCol w="2743200"/>
                <a:gridCol w="27432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SECTION</a:t>
                      </a:r>
                    </a:p>
                  </a:txBody>
                  <a:tcPr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A</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B</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A</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63505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200" dirty="0"/>
              <a:t>To display NAME, LOCATION, PHONE_NUMBER of the students from DATABASE table whose section is </a:t>
            </a:r>
            <a:r>
              <a:rPr lang="en-US" sz="1200" dirty="0" smtClean="0"/>
              <a:t>A</a:t>
            </a:r>
          </a:p>
          <a:p>
            <a:endParaRPr lang="en-US" sz="1200" dirty="0"/>
          </a:p>
          <a:p>
            <a:r>
              <a:rPr lang="en-US" sz="1600" dirty="0" smtClean="0"/>
              <a:t>Select </a:t>
            </a:r>
            <a:r>
              <a:rPr lang="en-US" sz="1600" dirty="0"/>
              <a:t>NAME, LOCATION, PHONE_NUMBER from DATABASE </a:t>
            </a:r>
            <a:endParaRPr lang="en-US" sz="1600" dirty="0" smtClean="0"/>
          </a:p>
          <a:p>
            <a:r>
              <a:rPr lang="en-US" sz="1600" dirty="0" smtClean="0"/>
              <a:t>WHERE </a:t>
            </a:r>
            <a:r>
              <a:rPr lang="en-US" sz="1600" dirty="0"/>
              <a:t>ROLL_NO IN </a:t>
            </a:r>
            <a:endParaRPr lang="en-US" sz="1600" dirty="0" smtClean="0"/>
          </a:p>
          <a:p>
            <a:r>
              <a:rPr lang="en-US" sz="1600" dirty="0" smtClean="0"/>
              <a:t>(</a:t>
            </a:r>
            <a:r>
              <a:rPr lang="en-US" sz="1600" dirty="0"/>
              <a:t>SELECT ROLL_NO from STUDENT where SECTION=’A’); </a:t>
            </a:r>
            <a:endParaRPr lang="en-US" sz="1600" dirty="0" smtClean="0"/>
          </a:p>
          <a:p>
            <a:endParaRPr lang="en-US" sz="1600" dirty="0"/>
          </a:p>
          <a:p>
            <a:r>
              <a:rPr lang="en-US" sz="1600" b="1" dirty="0"/>
              <a:t>Explanation :</a:t>
            </a:r>
            <a:r>
              <a:rPr lang="en-US" sz="1600" dirty="0"/>
              <a:t> First </a:t>
            </a:r>
            <a:r>
              <a:rPr lang="en-US" sz="1600" dirty="0" err="1"/>
              <a:t>subquery</a:t>
            </a:r>
            <a:r>
              <a:rPr lang="en-US" sz="1600" dirty="0"/>
              <a:t> executes “ SELECT ROLL_NO from STUDENT where SECTION=’A’ ” returns ROLL_NO from STUDENT table whose SECTION is ‘</a:t>
            </a:r>
            <a:r>
              <a:rPr lang="en-US" sz="1600" dirty="0" err="1"/>
              <a:t>A’.Then</a:t>
            </a:r>
            <a:r>
              <a:rPr lang="en-US" sz="1600" dirty="0"/>
              <a:t> outer-query executes it and return the NAME, LOCATION, PHONE_NUMBER from the DATABASE table of the student whose ROLL_NO is returned from inner </a:t>
            </a:r>
            <a:r>
              <a:rPr lang="en-US" sz="1600" dirty="0" err="1"/>
              <a:t>subquery</a:t>
            </a:r>
            <a:r>
              <a:rPr lang="en-US" sz="1600" dirty="0"/>
              <a:t>.</a:t>
            </a:r>
            <a:br>
              <a:rPr lang="en-US" sz="1600" dirty="0"/>
            </a:br>
            <a:r>
              <a:rPr lang="en-US" sz="1600" dirty="0"/>
              <a:t>Output:</a:t>
            </a:r>
            <a:endParaRPr lang="en-IN" sz="1600" dirty="0"/>
          </a:p>
        </p:txBody>
      </p:sp>
    </p:spTree>
    <p:extLst>
      <p:ext uri="{BB962C8B-B14F-4D97-AF65-F5344CB8AC3E}">
        <p14:creationId xmlns:p14="http://schemas.microsoft.com/office/powerpoint/2010/main" val="401099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a:t>Insert Query Example:</a:t>
            </a:r>
            <a:br>
              <a:rPr lang="en-IN" sz="1400" dirty="0"/>
            </a:br>
            <a:endParaRPr lang="en-IN" sz="1400" dirty="0"/>
          </a:p>
        </p:txBody>
      </p:sp>
      <p:graphicFrame>
        <p:nvGraphicFramePr>
          <p:cNvPr id="7" name="Table 6"/>
          <p:cNvGraphicFramePr>
            <a:graphicFrameLocks noGrp="1"/>
          </p:cNvGraphicFramePr>
          <p:nvPr/>
        </p:nvGraphicFramePr>
        <p:xfrm>
          <a:off x="457200" y="2445861"/>
          <a:ext cx="8229601" cy="2834640"/>
        </p:xfrm>
        <a:graphic>
          <a:graphicData uri="http://schemas.openxmlformats.org/drawingml/2006/table">
            <a:tbl>
              <a:tblPr/>
              <a:tblGrid>
                <a:gridCol w="1657621"/>
                <a:gridCol w="1657621"/>
                <a:gridCol w="1657621"/>
                <a:gridCol w="1657621"/>
                <a:gridCol w="1599117"/>
              </a:tblGrid>
              <a:tr h="146304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dirty="0">
                          <a:effectLst/>
                        </a:rPr>
                        <a:t>LOCATION</a:t>
                      </a:r>
                    </a:p>
                  </a:txBody>
                  <a:tcPr anchor="ctr">
                    <a:lnL>
                      <a:noFill/>
                    </a:lnL>
                    <a:lnR>
                      <a:noFill/>
                    </a:lnR>
                    <a:lnT>
                      <a:noFill/>
                    </a:lnT>
                    <a:lnB>
                      <a:noFill/>
                    </a:lnB>
                    <a:solidFill>
                      <a:srgbClr val="FFFFFF"/>
                    </a:solidFill>
                  </a:tcPr>
                </a:tc>
                <a:tc>
                  <a:txBody>
                    <a:bodyPr/>
                    <a:lstStyle/>
                    <a:p>
                      <a:pPr algn="ctr" fontAlgn="base"/>
                      <a:r>
                        <a:rPr lang="en-IN" sz="1800" b="0">
                          <a:effectLst/>
                        </a:rPr>
                        <a:t>PHONE_NUMBER</a:t>
                      </a:r>
                      <a:br>
                        <a:rPr lang="en-IN" sz="1800" b="0">
                          <a:effectLst/>
                        </a:rPr>
                      </a:br>
                      <a:endParaRPr lang="en-IN" sz="1800" b="0">
                        <a:effectLst/>
                      </a:endParaRPr>
                    </a:p>
                    <a:p>
                      <a:pPr algn="l" fontAlgn="base"/>
                      <a:r>
                        <a:rPr lang="en-IN" sz="1800" b="0">
                          <a:effectLst/>
                        </a:rPr>
                        <a:t/>
                      </a:r>
                      <a:br>
                        <a:rPr lang="en-IN" sz="1800" b="0">
                          <a:effectLst/>
                        </a:rPr>
                      </a:br>
                      <a:endParaRPr lang="en-IN" sz="1800" b="0">
                        <a:effectLst/>
                      </a:endParaRP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9988773344</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Raju</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9090909090</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8989898989</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4276318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Table2: </a:t>
            </a:r>
            <a:r>
              <a:rPr lang="en-IN" sz="1600" dirty="0" smtClean="0"/>
              <a:t>Student2</a:t>
            </a:r>
          </a:p>
          <a:p>
            <a:endParaRPr lang="en-US" sz="1600" dirty="0"/>
          </a:p>
          <a:p>
            <a:endParaRPr lang="en-IN" sz="1600" dirty="0"/>
          </a:p>
        </p:txBody>
      </p:sp>
      <p:graphicFrame>
        <p:nvGraphicFramePr>
          <p:cNvPr id="4" name="Table 3"/>
          <p:cNvGraphicFramePr>
            <a:graphicFrameLocks noGrp="1"/>
          </p:cNvGraphicFramePr>
          <p:nvPr/>
        </p:nvGraphicFramePr>
        <p:xfrm>
          <a:off x="457200" y="2857341"/>
          <a:ext cx="8229601" cy="2011680"/>
        </p:xfrm>
        <a:graphic>
          <a:graphicData uri="http://schemas.openxmlformats.org/drawingml/2006/table">
            <a:tbl>
              <a:tblPr/>
              <a:tblGrid>
                <a:gridCol w="1657621"/>
                <a:gridCol w="1657621"/>
                <a:gridCol w="1657621"/>
                <a:gridCol w="1657621"/>
                <a:gridCol w="1599117"/>
              </a:tblGrid>
              <a:tr h="64008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a:effectLst/>
                        </a:rPr>
                        <a:t>LOCATION</a:t>
                      </a:r>
                    </a:p>
                  </a:txBody>
                  <a:tcPr anchor="ctr">
                    <a:lnL>
                      <a:noFill/>
                    </a:lnL>
                    <a:lnR>
                      <a:noFill/>
                    </a:lnR>
                    <a:lnT>
                      <a:noFill/>
                    </a:lnT>
                    <a:lnB>
                      <a:noFill/>
                    </a:lnB>
                    <a:solidFill>
                      <a:srgbClr val="FFFFFF"/>
                    </a:solidFill>
                  </a:tcPr>
                </a:tc>
                <a:tc>
                  <a:txBody>
                    <a:bodyPr/>
                    <a:lstStyle/>
                    <a:p>
                      <a:pPr algn="l" fontAlgn="base"/>
                      <a:r>
                        <a:rPr lang="en-IN" sz="1800" b="0">
                          <a:effectLst/>
                        </a:rPr>
                        <a:t>PHONE_NUMBER</a:t>
                      </a: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8787878787</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Sai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mumbai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6565656565</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Sri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7878787878</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2475918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600" dirty="0"/>
              <a:t>To insert Student2 into Student1 table:</a:t>
            </a:r>
          </a:p>
          <a:p>
            <a:r>
              <a:rPr lang="en-US" sz="1600" dirty="0"/>
              <a:t>INSERT INTO Student1 SELECT * FROM Student2</a:t>
            </a:r>
            <a:r>
              <a:rPr lang="en-US" sz="1600" dirty="0" smtClean="0"/>
              <a:t>;</a:t>
            </a:r>
          </a:p>
          <a:p>
            <a:endParaRPr lang="en-US" sz="1600" dirty="0"/>
          </a:p>
          <a:p>
            <a:r>
              <a:rPr lang="en-US" sz="1600" dirty="0"/>
              <a:t>To delete students from Student2 table whose </a:t>
            </a:r>
            <a:r>
              <a:rPr lang="en-US" sz="1600" dirty="0" err="1"/>
              <a:t>rollno</a:t>
            </a:r>
            <a:r>
              <a:rPr lang="en-US" sz="1600" dirty="0"/>
              <a:t> is same as that in Student1 table and having location as </a:t>
            </a:r>
            <a:r>
              <a:rPr lang="en-US" sz="1600" dirty="0" err="1" smtClean="0"/>
              <a:t>chennai</a:t>
            </a:r>
            <a:endParaRPr lang="en-US" sz="1600" dirty="0" smtClean="0"/>
          </a:p>
          <a:p>
            <a:endParaRPr lang="en-US" sz="1600" dirty="0"/>
          </a:p>
          <a:p>
            <a:r>
              <a:rPr lang="en-US" sz="1600" dirty="0" smtClean="0"/>
              <a:t>DELETE </a:t>
            </a:r>
            <a:r>
              <a:rPr lang="en-US" sz="1600" dirty="0"/>
              <a:t>FROM Student2 WHERE ROLL_NO </a:t>
            </a:r>
            <a:r>
              <a:rPr lang="en-US" sz="1600" dirty="0" smtClean="0"/>
              <a:t>IN</a:t>
            </a:r>
          </a:p>
          <a:p>
            <a:r>
              <a:rPr lang="en-US" sz="1600" dirty="0" smtClean="0"/>
              <a:t> </a:t>
            </a:r>
            <a:r>
              <a:rPr lang="en-US" sz="1600" dirty="0"/>
              <a:t>( SELECT ROLL_NO FROM Student1 WHERE LOCATION = ’</a:t>
            </a:r>
            <a:r>
              <a:rPr lang="en-US" sz="1600" dirty="0" err="1"/>
              <a:t>chennai</a:t>
            </a:r>
            <a:r>
              <a:rPr lang="en-US" sz="1600" dirty="0"/>
              <a:t>’);</a:t>
            </a:r>
            <a:endParaRPr lang="en-IN" sz="1600" dirty="0"/>
          </a:p>
        </p:txBody>
      </p:sp>
    </p:spTree>
    <p:extLst>
      <p:ext uri="{BB962C8B-B14F-4D97-AF65-F5344CB8AC3E}">
        <p14:creationId xmlns:p14="http://schemas.microsoft.com/office/powerpoint/2010/main" val="3402555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UPDATE Student2 SET NAME=’geeks’ </a:t>
            </a:r>
            <a:endParaRPr lang="en-US" sz="1800" dirty="0" smtClean="0"/>
          </a:p>
          <a:p>
            <a:r>
              <a:rPr lang="en-US" sz="1800" dirty="0" smtClean="0"/>
              <a:t>WHERE </a:t>
            </a:r>
            <a:r>
              <a:rPr lang="en-US" sz="1800" dirty="0"/>
              <a:t>LOCATION IN </a:t>
            </a:r>
            <a:endParaRPr lang="en-US" sz="1800" dirty="0" smtClean="0"/>
          </a:p>
          <a:p>
            <a:r>
              <a:rPr lang="en-US" sz="1800" dirty="0" smtClean="0"/>
              <a:t>( </a:t>
            </a:r>
            <a:r>
              <a:rPr lang="en-US" sz="1800" dirty="0"/>
              <a:t>SELECT LOCATION FROM Student1 WHERE NAME IN (‘</a:t>
            </a:r>
            <a:r>
              <a:rPr lang="en-US" sz="1800" dirty="0" err="1"/>
              <a:t>Raju</a:t>
            </a:r>
            <a:r>
              <a:rPr lang="en-US" sz="1800" dirty="0"/>
              <a:t>’,’Ravi’));</a:t>
            </a:r>
            <a:endParaRPr lang="en-IN" sz="1800" dirty="0"/>
          </a:p>
        </p:txBody>
      </p:sp>
    </p:spTree>
    <p:extLst>
      <p:ext uri="{BB962C8B-B14F-4D97-AF65-F5344CB8AC3E}">
        <p14:creationId xmlns:p14="http://schemas.microsoft.com/office/powerpoint/2010/main" val="3015083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4125</TotalTime>
  <Words>4956</Words>
  <Application>Microsoft Office PowerPoint</Application>
  <PresentationFormat>On-screen Show (4:3)</PresentationFormat>
  <Paragraphs>1201</Paragraphs>
  <Slides>122</Slides>
  <Notes>0</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Constriants</vt:lpstr>
      <vt:lpstr>PowerPoint Presentation</vt:lpstr>
      <vt:lpstr>PowerPoint Presentation</vt:lpstr>
      <vt:lpstr>PowerPoint Presentation</vt:lpstr>
      <vt:lpstr>Foreign Key: </vt:lpstr>
      <vt:lpstr>PowerPoint Presentation</vt:lpstr>
      <vt:lpstr>PowerPoint Presentation</vt:lpstr>
      <vt:lpstr>PowerPoint Presentation</vt:lpstr>
      <vt:lpstr>SQL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PowerPoint Presentation</vt:lpstr>
      <vt:lpstr>Group By:</vt:lpstr>
      <vt:lpstr>Having Clause</vt:lpstr>
      <vt:lpstr>Union Operator</vt:lpstr>
      <vt:lpstr>Intersect:</vt:lpstr>
      <vt:lpstr>PowerPoint Presentation</vt:lpstr>
      <vt:lpstr>Orders Table:</vt:lpstr>
      <vt:lpstr>PowerPoint Presentation</vt:lpstr>
      <vt:lpstr>Like Clause</vt:lpstr>
      <vt:lpstr>PowerPoint Presentation</vt:lpstr>
      <vt:lpstr>The SQL IN Operator</vt:lpstr>
      <vt:lpstr>The SQL BETWEEN Operator</vt:lpstr>
      <vt:lpstr>SQL EXISTS Operator </vt:lpstr>
      <vt:lpstr>PowerPoint Presentation</vt:lpstr>
      <vt:lpstr>PowerPoint Presentation</vt:lpstr>
      <vt:lpstr>Is not Null</vt:lpstr>
      <vt:lpstr>The SQL MIN() and MAX() Functions</vt:lpstr>
      <vt:lpstr>SQL COUNT(), AVG() and SUM() Functions</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Subquery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lpstr>SEQUENCES </vt:lpstr>
      <vt:lpstr>Syntax:</vt:lpstr>
      <vt:lpstr>PowerPoint Presentation</vt:lpstr>
      <vt:lpstr>PowerPoint Presentation</vt:lpstr>
      <vt:lpstr>PowerPoint Presentation</vt:lpstr>
      <vt:lpstr>PowerPoint Presentation</vt:lpstr>
      <vt:lpstr>Oracle Table Partition </vt:lpstr>
      <vt:lpstr>PowerPoint Presentation</vt:lpstr>
      <vt:lpstr>PowerPoint Presentation</vt:lpstr>
      <vt:lpstr>PowerPoint Presentation</vt:lpstr>
      <vt:lpstr>PowerPoint Presentation</vt:lpstr>
      <vt:lpstr>PowerPoint Presentation</vt:lpstr>
      <vt:lpstr>Oracle indexes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188</cp:revision>
  <dcterms:created xsi:type="dcterms:W3CDTF">2021-11-07T12:03:02Z</dcterms:created>
  <dcterms:modified xsi:type="dcterms:W3CDTF">2022-01-03T11:55:16Z</dcterms:modified>
</cp:coreProperties>
</file>