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38"/>
  </p:notesMasterIdLst>
  <p:sldIdLst>
    <p:sldId id="275" r:id="rId2"/>
    <p:sldId id="268" r:id="rId3"/>
    <p:sldId id="340" r:id="rId4"/>
    <p:sldId id="417" r:id="rId5"/>
    <p:sldId id="452" r:id="rId6"/>
    <p:sldId id="453" r:id="rId7"/>
    <p:sldId id="454" r:id="rId8"/>
    <p:sldId id="456" r:id="rId9"/>
    <p:sldId id="419" r:id="rId10"/>
    <p:sldId id="449" r:id="rId11"/>
    <p:sldId id="421" r:id="rId12"/>
    <p:sldId id="422" r:id="rId13"/>
    <p:sldId id="423" r:id="rId14"/>
    <p:sldId id="424" r:id="rId15"/>
    <p:sldId id="457" r:id="rId16"/>
    <p:sldId id="429" r:id="rId17"/>
    <p:sldId id="425" r:id="rId18"/>
    <p:sldId id="426" r:id="rId19"/>
    <p:sldId id="427" r:id="rId20"/>
    <p:sldId id="428" r:id="rId21"/>
    <p:sldId id="432" r:id="rId22"/>
    <p:sldId id="433" r:id="rId23"/>
    <p:sldId id="458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6" r:id="rId36"/>
    <p:sldId id="459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it Viit" initials="VV" lastIdx="2" clrIdx="0">
    <p:extLst>
      <p:ext uri="{19B8F6BF-5375-455C-9EA6-DF929625EA0E}">
        <p15:presenceInfo xmlns:p15="http://schemas.microsoft.com/office/powerpoint/2012/main" userId="Viit Vi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EFF"/>
    <a:srgbClr val="25A2FF"/>
    <a:srgbClr val="189CDE"/>
    <a:srgbClr val="0996FF"/>
    <a:srgbClr val="0192FF"/>
    <a:srgbClr val="0594FF"/>
    <a:srgbClr val="008FFA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B592-AEF7-4F19-89CE-62E2656F1C5E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559C-9A1D-465C-BD22-C64000BBB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8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E9C4-19AC-4D01-81DA-E140B97A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A5E5-3A78-455F-A1D5-145EA917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8103-6802-402E-8A9C-2FB10C13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E19A-DC0A-4D53-A4FB-E883E93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09EA-FF5B-4648-B17D-3689B515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BA33-3BCA-4D04-8B42-26F6BB17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3B614-80E5-43E5-ACC0-10C09487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C068-F4B8-4482-BCC2-F12B8405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C726-B8F7-46D8-A302-A3C69CBC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2F82-7742-49B4-9D22-A703AE7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94F4A-84CD-42EC-A311-E7DDDE5B9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6F8A3-D97A-477F-8A9F-5D2D8FC9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056D-23ED-4173-85A0-B789F940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BBEB-F29D-4181-968D-AF3F415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3474-7DC7-49B8-A4C4-B10099E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BEFC-853B-4E71-90C0-35BD8D1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4BB9-BDA4-4C04-BA11-57AE021A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086A-60FA-47B2-80EA-B781B0D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E884-2704-4762-B1F7-A390B525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61B4-73E9-4628-92E8-74939F9E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589E-9D4B-44E6-BF11-C075A062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8F49-9067-4135-A992-6FB9ECEA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8BF-DC88-48A8-8054-8760C54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900E-11FD-4ACA-8E87-4EC87F1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7084-87E6-4F73-9995-37B9D5DA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2823-44FC-4F0E-988B-2ACF3A6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5ADA-214B-4BFF-9D95-4AACAA67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0DDFE-CE85-4487-A2F7-D43D9AD9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3102-E054-4C70-8672-73C06D74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A228-140D-4F9B-A2FE-74BFB21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C3789-8D8D-4D5C-A015-00F074C7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AFB0-2CA1-458E-8D17-13C9D160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8FFF-DC4E-46B0-93F5-FAB67A7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04111-7E13-4A52-A9E1-956A87C8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34A28-7BD2-4B06-ABF5-89A47C156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6BDF0-5B29-4A2F-8CC0-14E57446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1CA3A-A01B-4B5C-A4F8-C14D8EC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CAA6B-C991-48DE-B578-AE2A996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5B9A6-E7CF-4D3D-9193-F5CCF04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F43-78DB-4D57-9B2D-80B50CE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81968-C016-4D62-894F-92EC209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BC0E1-975B-4302-8CF3-C520CED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DAC7F-9355-4792-84EA-A4C808E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6E9C9-69F5-4D64-AFCA-189935E7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B54D1-AD89-4CA0-8134-5D2BAF33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8272-E3A3-4683-B86E-79218886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ADB3-F3C8-4862-AF7F-04DDE9A4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89C0-5D66-43A0-995C-51CDB2B8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A2F6-A867-42FE-8C9C-0CD7E665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4A67-3315-4540-9790-4166A5A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2BE8-6B25-4D6D-A216-0288779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3A18-5A76-4536-926B-E6B3828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3C2C-789D-4AF3-A6E0-0AE71440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586BE-F0E8-46DC-B95E-EBCA6799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E20C7-39DD-4D17-B93E-E92481C7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E00D-6FB3-4F93-91B6-3385B36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2EE8-F875-4115-8DB6-6E4C5A4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66B0-CAEE-4D99-8704-EBC2029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2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35254-BA2C-4834-85C4-C01A1408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206B-E85F-4151-9F6F-B42BD4F2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75DC-D9A3-4246-8E04-359C1E24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12CA-D198-4AFA-9ADD-37508EAD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5125-6F41-48E5-B98E-9C500B881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F691-C30B-4477-A4FB-AFF7F164B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rriam-webster.com/dictionary/illustra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305" y="317048"/>
            <a:ext cx="7516836" cy="9021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b="1" dirty="0" smtClean="0"/>
              <a:t>Unit-III</a:t>
            </a:r>
            <a:r>
              <a:rPr lang="en-IN" sz="3200" b="1" dirty="0"/>
              <a:t>: </a:t>
            </a:r>
            <a:r>
              <a:rPr lang="en-IN" sz="3200" b="1" dirty="0" err="1" smtClean="0"/>
              <a:t>FinTech</a:t>
            </a:r>
            <a:r>
              <a:rPr lang="en-IN" sz="3200" b="1" dirty="0" smtClean="0"/>
              <a:t> </a:t>
            </a:r>
            <a:r>
              <a:rPr lang="en-IN" sz="3200" b="1" dirty="0"/>
              <a:t>Innovation</a:t>
            </a:r>
            <a:endParaRPr lang="en-IN" sz="3600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616" y="1448162"/>
            <a:ext cx="7214214" cy="984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 err="1" smtClean="0"/>
              <a:t>Mrs.Disha</a:t>
            </a:r>
            <a:r>
              <a:rPr lang="en-IN" dirty="0" smtClean="0"/>
              <a:t> </a:t>
            </a:r>
            <a:r>
              <a:rPr lang="en-IN" dirty="0" err="1" smtClean="0"/>
              <a:t>S.Wakhede</a:t>
            </a: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Assistant Professor </a:t>
            </a: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b="1" dirty="0"/>
              <a:t>Department of </a:t>
            </a:r>
            <a:r>
              <a:rPr lang="en-IN" sz="2000" b="1" dirty="0" smtClean="0"/>
              <a:t>Computer </a:t>
            </a:r>
            <a:r>
              <a:rPr lang="en-IN" sz="2000" b="1" dirty="0"/>
              <a:t>Engineering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249210" y="4021068"/>
            <a:ext cx="8645581" cy="420461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5" y="2521468"/>
            <a:ext cx="1326236" cy="149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052" y="4427922"/>
            <a:ext cx="8349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(An Autonomous Institute affiliated to Savitribai Phule Pune University)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26751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7760"/>
            <a:ext cx="6372225" cy="472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08144"/>
            <a:ext cx="7886700" cy="3910829"/>
          </a:xfrm>
        </p:spPr>
        <p:txBody>
          <a:bodyPr>
            <a:normAutofit/>
          </a:bodyPr>
          <a:lstStyle/>
          <a:p>
            <a:r>
              <a:rPr lang="en-US" dirty="0"/>
              <a:t>In dealing with this digital innovation, it is important to refer to </a:t>
            </a:r>
            <a:r>
              <a:rPr lang="en-US" dirty="0" smtClean="0"/>
              <a:t>a model </a:t>
            </a:r>
            <a:r>
              <a:rPr lang="en-US" dirty="0"/>
              <a:t>of innovation (</a:t>
            </a:r>
            <a:r>
              <a:rPr lang="en-US" dirty="0" err="1"/>
              <a:t>Nicoletti</a:t>
            </a:r>
            <a:r>
              <a:rPr lang="en-US" dirty="0"/>
              <a:t> 2016). </a:t>
            </a:r>
            <a:endParaRPr lang="en-US" dirty="0" smtClean="0"/>
          </a:p>
          <a:p>
            <a:r>
              <a:rPr lang="en-US" dirty="0" smtClean="0"/>
              <a:t>Organizations </a:t>
            </a:r>
            <a:r>
              <a:rPr lang="en-US" dirty="0"/>
              <a:t>should </a:t>
            </a:r>
            <a:r>
              <a:rPr lang="en-US" dirty="0" smtClean="0"/>
              <a:t>approach digital </a:t>
            </a:r>
            <a:r>
              <a:rPr lang="en-US" dirty="0"/>
              <a:t>innovation in a holistic way.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approach this </a:t>
            </a:r>
            <a:r>
              <a:rPr lang="en-US" dirty="0" smtClean="0"/>
              <a:t>challenge it is necessary to consider </a:t>
            </a:r>
            <a:r>
              <a:rPr lang="en-US" dirty="0"/>
              <a:t>the four connected variables:</a:t>
            </a:r>
          </a:p>
          <a:p>
            <a:pPr marL="0" indent="0">
              <a:buNone/>
            </a:pPr>
            <a:r>
              <a:rPr lang="en-IN" dirty="0"/>
              <a:t>• Structure (organization)</a:t>
            </a:r>
          </a:p>
          <a:p>
            <a:pPr marL="0" indent="0">
              <a:buNone/>
            </a:pPr>
            <a:r>
              <a:rPr lang="en-IN" dirty="0"/>
              <a:t>• Processes</a:t>
            </a:r>
          </a:p>
          <a:p>
            <a:pPr marL="0" indent="0">
              <a:buNone/>
            </a:pPr>
            <a:r>
              <a:rPr lang="en-IN" dirty="0"/>
              <a:t>• Technology</a:t>
            </a:r>
          </a:p>
          <a:p>
            <a:pPr marL="0" indent="0">
              <a:buNone/>
            </a:pPr>
            <a:r>
              <a:rPr lang="en-IN" dirty="0"/>
              <a:t>• Persons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/>
          <a:stretch/>
        </p:blipFill>
        <p:spPr bwMode="auto">
          <a:xfrm>
            <a:off x="657225" y="453761"/>
            <a:ext cx="7524749" cy="392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financial services industry is on the brink of major innovation.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Development </a:t>
            </a:r>
            <a:r>
              <a:rPr lang="en-US" dirty="0" smtClean="0"/>
              <a:t>in this </a:t>
            </a:r>
            <a:r>
              <a:rPr lang="en-US" dirty="0"/>
              <a:t>sector contributes to the economic growth.</a:t>
            </a:r>
          </a:p>
          <a:p>
            <a:r>
              <a:rPr lang="en-US" dirty="0"/>
              <a:t>From a practical point of view, the innovation can be in the following:</a:t>
            </a:r>
          </a:p>
          <a:p>
            <a:pPr marL="0" indent="0">
              <a:buNone/>
            </a:pPr>
            <a:r>
              <a:rPr lang="en-IN" dirty="0"/>
              <a:t>• Product (or services)</a:t>
            </a:r>
          </a:p>
          <a:p>
            <a:pPr marL="0" indent="0">
              <a:buNone/>
            </a:pPr>
            <a:r>
              <a:rPr lang="en-IN" dirty="0"/>
              <a:t>• Process</a:t>
            </a:r>
          </a:p>
          <a:p>
            <a:pPr marL="0" indent="0">
              <a:buNone/>
            </a:pPr>
            <a:r>
              <a:rPr lang="en-IN" dirty="0"/>
              <a:t>• Organization</a:t>
            </a:r>
          </a:p>
          <a:p>
            <a:pPr marL="0" indent="0">
              <a:buNone/>
            </a:pPr>
            <a:r>
              <a:rPr lang="en-IN" dirty="0"/>
              <a:t>• Business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38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Examples of Innovation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9125"/>
            <a:ext cx="7886700" cy="40135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sections present the relevant innovations exploited by </a:t>
            </a:r>
            <a:r>
              <a:rPr lang="en-US" dirty="0" err="1" smtClean="0"/>
              <a:t>fintech</a:t>
            </a:r>
            <a:r>
              <a:rPr lang="en-US" dirty="0" smtClean="0"/>
              <a:t> </a:t>
            </a:r>
            <a:r>
              <a:rPr lang="en-IN" dirty="0" smtClean="0"/>
              <a:t>initiatives</a:t>
            </a:r>
            <a:r>
              <a:rPr lang="en-IN" dirty="0"/>
              <a:t>.</a:t>
            </a:r>
          </a:p>
          <a:p>
            <a:r>
              <a:rPr lang="en-IN" b="1" dirty="0"/>
              <a:t>Product Innovation</a:t>
            </a:r>
          </a:p>
          <a:p>
            <a:r>
              <a:rPr lang="en-US" dirty="0"/>
              <a:t>Mobility is at in the center of several financial institutions’ business plans.</a:t>
            </a:r>
          </a:p>
          <a:p>
            <a:r>
              <a:rPr lang="en-US" dirty="0"/>
              <a:t>It is interesting to analyze what mobility is and why its adoption has</a:t>
            </a:r>
          </a:p>
          <a:p>
            <a:pPr marL="0" indent="0">
              <a:buNone/>
            </a:pPr>
            <a:r>
              <a:rPr lang="en-US" dirty="0" smtClean="0"/>
              <a:t>    grown </a:t>
            </a:r>
            <a:r>
              <a:rPr lang="en-US" dirty="0"/>
              <a:t>up at such an unpredictable pace.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0328"/>
          </a:xfrm>
        </p:spPr>
        <p:txBody>
          <a:bodyPr/>
          <a:lstStyle/>
          <a:p>
            <a:r>
              <a:rPr lang="en-US" dirty="0" smtClean="0"/>
              <a:t>Services </a:t>
            </a:r>
            <a:r>
              <a:rPr lang="en-US" dirty="0"/>
              <a:t>in mobile banking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37" t="15328" r="39568" b="4167"/>
          <a:stretch/>
        </p:blipFill>
        <p:spPr>
          <a:xfrm rot="5400000">
            <a:off x="2710590" y="-857023"/>
            <a:ext cx="3585315" cy="72877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Financial Services and </a:t>
            </a:r>
            <a:r>
              <a:rPr lang="en-US" b="1" dirty="0" err="1"/>
              <a:t>Fintech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Classification based on product innovation includes five areas:</a:t>
            </a:r>
          </a:p>
          <a:p>
            <a:pPr marL="0" indent="0">
              <a:buNone/>
            </a:pPr>
            <a:r>
              <a:rPr lang="en-IN" dirty="0"/>
              <a:t>• Account information</a:t>
            </a:r>
          </a:p>
          <a:p>
            <a:pPr marL="0" indent="0">
              <a:buNone/>
            </a:pPr>
            <a:r>
              <a:rPr lang="en-IN" dirty="0"/>
              <a:t>• Payments</a:t>
            </a:r>
          </a:p>
          <a:p>
            <a:pPr marL="0" indent="0">
              <a:buNone/>
            </a:pPr>
            <a:r>
              <a:rPr lang="en-IN" dirty="0"/>
              <a:t>• Deposits</a:t>
            </a:r>
          </a:p>
          <a:p>
            <a:pPr marL="0" indent="0">
              <a:buNone/>
            </a:pPr>
            <a:r>
              <a:rPr lang="en-IN" dirty="0"/>
              <a:t>• Investments</a:t>
            </a:r>
          </a:p>
          <a:p>
            <a:pPr marL="0" indent="0">
              <a:buNone/>
            </a:pPr>
            <a:r>
              <a:rPr lang="en-IN" dirty="0"/>
              <a:t>• Support and content </a:t>
            </a:r>
            <a:r>
              <a:rPr lang="en-IN" dirty="0" smtClean="0"/>
              <a:t>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Innovation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2975"/>
            <a:ext cx="7886700" cy="3689748"/>
          </a:xfrm>
        </p:spPr>
        <p:txBody>
          <a:bodyPr>
            <a:normAutofit/>
          </a:bodyPr>
          <a:lstStyle/>
          <a:p>
            <a:r>
              <a:rPr lang="en-IN" b="1" dirty="0" smtClean="0"/>
              <a:t>Big </a:t>
            </a:r>
            <a:r>
              <a:rPr lang="en-IN" b="1" dirty="0"/>
              <a:t>Data Analytics</a:t>
            </a:r>
          </a:p>
          <a:p>
            <a:r>
              <a:rPr lang="en-US" dirty="0"/>
              <a:t>Big Data Analytics is the use of a large collection of data gathered and </a:t>
            </a:r>
            <a:r>
              <a:rPr lang="en-US" dirty="0" smtClean="0"/>
              <a:t>collected from </a:t>
            </a:r>
            <a:r>
              <a:rPr lang="en-US" dirty="0"/>
              <a:t>inside and outside the company. Making use of such </a:t>
            </a:r>
            <a:r>
              <a:rPr lang="en-US" dirty="0" smtClean="0"/>
              <a:t>datasets is </a:t>
            </a:r>
            <a:r>
              <a:rPr lang="en-US" dirty="0"/>
              <a:t>generally a very complex thing to do and using traditional </a:t>
            </a:r>
            <a:r>
              <a:rPr lang="en-US" dirty="0" smtClean="0"/>
              <a:t>processing applications </a:t>
            </a:r>
            <a:r>
              <a:rPr lang="en-US" dirty="0"/>
              <a:t>may not be enough. This gap in the traditional </a:t>
            </a:r>
            <a:r>
              <a:rPr lang="en-US" dirty="0" smtClean="0"/>
              <a:t>processing applications </a:t>
            </a:r>
            <a:r>
              <a:rPr lang="en-US" dirty="0"/>
              <a:t>has actually stimulated the burgeoning and growth of </a:t>
            </a:r>
            <a:r>
              <a:rPr lang="en-US" dirty="0" smtClean="0"/>
              <a:t>multiple companies</a:t>
            </a:r>
            <a:r>
              <a:rPr lang="en-US" dirty="0"/>
              <a:t>, interested in capitalizing on Big Data Analytics.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6725"/>
            <a:ext cx="7886700" cy="4165998"/>
          </a:xfrm>
        </p:spPr>
        <p:txBody>
          <a:bodyPr>
            <a:normAutofit/>
          </a:bodyPr>
          <a:lstStyle/>
          <a:p>
            <a:r>
              <a:rPr lang="en-US" dirty="0"/>
              <a:t>Big Data Analytics provides opportunities in existing environments</a:t>
            </a:r>
            <a:r>
              <a:rPr lang="en-US" dirty="0" smtClean="0"/>
              <a:t>.</a:t>
            </a:r>
          </a:p>
          <a:p>
            <a:r>
              <a:rPr lang="en-US" dirty="0"/>
              <a:t>Big Data Analytics are the solutions, processes, and procedures that </a:t>
            </a:r>
            <a:r>
              <a:rPr lang="en-US" dirty="0" smtClean="0"/>
              <a:t>allow an </a:t>
            </a:r>
            <a:r>
              <a:rPr lang="en-US" dirty="0"/>
              <a:t>organization to create, manipulate, store, and manage a relatively </a:t>
            </a:r>
            <a:r>
              <a:rPr lang="en-US" dirty="0" smtClean="0"/>
              <a:t>large amount </a:t>
            </a:r>
            <a:r>
              <a:rPr lang="en-US" dirty="0"/>
              <a:t>of data to get information</a:t>
            </a:r>
          </a:p>
          <a:p>
            <a:r>
              <a:rPr lang="en-US" dirty="0"/>
              <a:t>It also creates new opportunities for financial institutions’ stakeholders.</a:t>
            </a:r>
          </a:p>
          <a:p>
            <a:r>
              <a:rPr lang="en-US" dirty="0"/>
              <a:t>These opportunities were not possible by dealing with structured </a:t>
            </a:r>
            <a:r>
              <a:rPr lang="en-US" dirty="0" smtClean="0"/>
              <a:t>content in </a:t>
            </a:r>
            <a:r>
              <a:rPr lang="en-US" dirty="0"/>
              <a:t>traditional ways. Big Data Analytics has three characteristics—the so-called</a:t>
            </a:r>
          </a:p>
          <a:p>
            <a:r>
              <a:rPr lang="en-IN" dirty="0"/>
              <a:t>3 </a:t>
            </a:r>
            <a:r>
              <a:rPr lang="en-IN" dirty="0" err="1"/>
              <a:t>Vs</a:t>
            </a:r>
            <a:r>
              <a:rPr lang="en-IN" dirty="0" smtClean="0"/>
              <a:t>: Volume Velocity and Variety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 Data Analytics means:</a:t>
            </a:r>
          </a:p>
          <a:p>
            <a:pPr marL="0" indent="0">
              <a:buNone/>
            </a:pPr>
            <a:r>
              <a:rPr lang="en-US" dirty="0"/>
              <a:t>• storing a large amount of data;</a:t>
            </a:r>
          </a:p>
          <a:p>
            <a:pPr marL="0" indent="0">
              <a:buNone/>
            </a:pPr>
            <a:r>
              <a:rPr lang="en-IN" dirty="0"/>
              <a:t>• examining (or mining) them;</a:t>
            </a:r>
          </a:p>
          <a:p>
            <a:pPr marL="0" indent="0">
              <a:buNone/>
            </a:pPr>
            <a:r>
              <a:rPr lang="en-IN" dirty="0"/>
              <a:t>• getting appropriate information; and</a:t>
            </a:r>
          </a:p>
          <a:p>
            <a:pPr marL="0" indent="0">
              <a:buNone/>
            </a:pPr>
            <a:r>
              <a:rPr lang="en-US" dirty="0"/>
              <a:t>• identifying hidden patterns, unknown correlations, and similar </a:t>
            </a:r>
            <a:r>
              <a:rPr lang="en-US" dirty="0" smtClean="0"/>
              <a:t>things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IN" dirty="0" smtClean="0"/>
              <a:t>in </a:t>
            </a:r>
            <a:r>
              <a:rPr lang="en-IN" dirty="0"/>
              <a:t>support of decision-making.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795B-C692-4985-9805-950483DD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2"/>
            <a:ext cx="7886700" cy="40625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b="1" dirty="0"/>
              <a:t>Objective/s of this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5765-9B78-4DB7-A1DF-B1193D1F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91" y="433639"/>
            <a:ext cx="7886700" cy="415594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IN" dirty="0"/>
          </a:p>
          <a:p>
            <a:pPr lvl="0" algn="just"/>
            <a:r>
              <a:rPr lang="en-US" dirty="0" smtClean="0"/>
              <a:t>To </a:t>
            </a:r>
            <a:r>
              <a:rPr lang="en-US" dirty="0"/>
              <a:t>i</a:t>
            </a:r>
            <a:r>
              <a:rPr lang="en-US" dirty="0" smtClean="0"/>
              <a:t>ntroduce </a:t>
            </a:r>
            <a:r>
              <a:rPr lang="en-US" dirty="0" err="1"/>
              <a:t>FinTech</a:t>
            </a:r>
            <a:r>
              <a:rPr lang="en-US" dirty="0"/>
              <a:t>  </a:t>
            </a:r>
            <a:r>
              <a:rPr lang="en-US" dirty="0" smtClean="0"/>
              <a:t>Innovation</a:t>
            </a:r>
            <a:endParaRPr lang="en-IN" dirty="0"/>
          </a:p>
          <a:p>
            <a:pPr lvl="0" algn="just"/>
            <a:r>
              <a:rPr lang="en-US" dirty="0"/>
              <a:t>To </a:t>
            </a:r>
            <a:r>
              <a:rPr lang="en-US" dirty="0" smtClean="0"/>
              <a:t>i</a:t>
            </a:r>
            <a:r>
              <a:rPr lang="en-US" dirty="0" smtClean="0">
                <a:hlinkClick r:id="rId2"/>
              </a:rPr>
              <a:t>llustrate</a:t>
            </a:r>
            <a:r>
              <a:rPr lang="en-US" dirty="0" smtClean="0"/>
              <a:t> </a:t>
            </a:r>
            <a:r>
              <a:rPr lang="en-US" dirty="0"/>
              <a:t>various innovations done using latest technology trends in </a:t>
            </a:r>
            <a:r>
              <a:rPr lang="en-US" dirty="0" err="1"/>
              <a:t>FinTech</a:t>
            </a:r>
            <a:endParaRPr lang="en-IN" dirty="0"/>
          </a:p>
          <a:p>
            <a:pPr lvl="0" algn="just"/>
            <a:r>
              <a:rPr lang="en-US" dirty="0"/>
              <a:t>To Describe the innovation in </a:t>
            </a:r>
            <a:r>
              <a:rPr lang="en-US" dirty="0" err="1"/>
              <a:t>FinTech</a:t>
            </a:r>
            <a:r>
              <a:rPr lang="en-US" dirty="0"/>
              <a:t> </a:t>
            </a:r>
            <a:endParaRPr lang="en-IN" dirty="0"/>
          </a:p>
          <a:p>
            <a:pPr lvl="0" algn="just"/>
            <a:r>
              <a:rPr lang="en-US" dirty="0"/>
              <a:t>To Introduce an innovative Fin Tech strategy </a:t>
            </a:r>
            <a:endParaRPr lang="en-IN" dirty="0"/>
          </a:p>
          <a:p>
            <a:pPr lvl="0" algn="just"/>
            <a:r>
              <a:rPr lang="en-US" dirty="0"/>
              <a:t>To Study the development of </a:t>
            </a:r>
            <a:r>
              <a:rPr lang="en-US" dirty="0" err="1"/>
              <a:t>FinTech</a:t>
            </a:r>
            <a:r>
              <a:rPr lang="en-US" dirty="0"/>
              <a:t> Application and about future trends in Fin Tech 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completion of the course, student will be able to </a:t>
            </a:r>
            <a:endParaRPr lang="en-IN" dirty="0"/>
          </a:p>
          <a:p>
            <a:pPr algn="just"/>
            <a:r>
              <a:rPr lang="en-US" dirty="0"/>
              <a:t> 1. Understand what </a:t>
            </a:r>
            <a:r>
              <a:rPr lang="en-US" dirty="0" err="1"/>
              <a:t>FinTech</a:t>
            </a:r>
            <a:r>
              <a:rPr lang="en-US" dirty="0"/>
              <a:t> is and the sub sectors that comprise it.</a:t>
            </a:r>
            <a:endParaRPr lang="en-IN" dirty="0"/>
          </a:p>
          <a:p>
            <a:pPr algn="just"/>
            <a:r>
              <a:rPr lang="en-US" dirty="0" smtClean="0"/>
              <a:t> 2. Classify various models of the </a:t>
            </a:r>
            <a:r>
              <a:rPr lang="en-US" dirty="0" err="1" smtClean="0"/>
              <a:t>Fintech</a:t>
            </a:r>
            <a:r>
              <a:rPr lang="en-US" dirty="0" smtClean="0"/>
              <a:t> </a:t>
            </a:r>
            <a:endParaRPr lang="en-IN" dirty="0" smtClean="0"/>
          </a:p>
          <a:p>
            <a:pPr algn="just"/>
            <a:r>
              <a:rPr lang="en-US" dirty="0" smtClean="0"/>
              <a:t> 3. </a:t>
            </a:r>
            <a:r>
              <a:rPr lang="en-US" dirty="0" smtClean="0">
                <a:hlinkClick r:id="rId2"/>
              </a:rPr>
              <a:t>Illustrate</a:t>
            </a:r>
            <a:r>
              <a:rPr lang="en-US" dirty="0" smtClean="0"/>
              <a:t> various innovations done using latest technology trends in </a:t>
            </a:r>
            <a:r>
              <a:rPr lang="en-US" dirty="0" err="1" smtClean="0"/>
              <a:t>FinTech</a:t>
            </a:r>
            <a:r>
              <a:rPr lang="en-US" dirty="0" smtClean="0"/>
              <a:t>.</a:t>
            </a:r>
            <a:endParaRPr lang="en-IN" dirty="0" smtClean="0"/>
          </a:p>
          <a:p>
            <a:pPr algn="just"/>
            <a:r>
              <a:rPr lang="en-US" dirty="0" smtClean="0"/>
              <a:t> 4. State the Critical Success Factors in Fin Tech.</a:t>
            </a:r>
            <a:endParaRPr lang="en-IN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5. Be able to adopt an innovative Fin Tech strategy within their own organization to lead a digital transformation project.</a:t>
            </a:r>
            <a:endParaRPr lang="en-IN" dirty="0"/>
          </a:p>
          <a:p>
            <a:pPr algn="just"/>
            <a:r>
              <a:rPr lang="en-US" dirty="0"/>
              <a:t> 6. Develop the application using the concepts of </a:t>
            </a:r>
            <a:r>
              <a:rPr lang="en-US" dirty="0" err="1"/>
              <a:t>FinTech</a:t>
            </a:r>
            <a:r>
              <a:rPr lang="en-US" dirty="0"/>
              <a:t> as a case study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2698FE-B32B-4C98-BD2A-9188D45ABAB3}"/>
              </a:ext>
            </a:extLst>
          </p:cNvPr>
          <p:cNvSpPr txBox="1">
            <a:spLocks/>
          </p:cNvSpPr>
          <p:nvPr/>
        </p:nvSpPr>
        <p:spPr>
          <a:xfrm>
            <a:off x="425450" y="2046506"/>
            <a:ext cx="7886700" cy="43863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700" b="1" dirty="0"/>
              <a:t>Learning Outcome/Course Outcome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226" y="4882455"/>
            <a:ext cx="540774" cy="273844"/>
          </a:xfrm>
        </p:spPr>
        <p:txBody>
          <a:bodyPr/>
          <a:lstStyle/>
          <a:p>
            <a:fld id="{3FCAF691-C30B-4477-A4FB-AFF7F164B000}" type="slidenum">
              <a:rPr lang="en-IN" sz="1200" b="1" smtClean="0">
                <a:solidFill>
                  <a:schemeClr val="tx1"/>
                </a:solidFill>
              </a:rPr>
              <a:t>2</a:t>
            </a:fld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follow a correct process in storing Big Data Analytics:</a:t>
            </a:r>
          </a:p>
          <a:p>
            <a:pPr marL="0" indent="0">
              <a:buNone/>
            </a:pPr>
            <a:r>
              <a:rPr lang="en-US" dirty="0"/>
              <a:t>• Selecting data sources for analysis</a:t>
            </a:r>
          </a:p>
          <a:p>
            <a:pPr marL="0" indent="0">
              <a:buNone/>
            </a:pPr>
            <a:r>
              <a:rPr lang="en-US" dirty="0"/>
              <a:t>• Defining data models: key value, graphics, document</a:t>
            </a:r>
          </a:p>
          <a:p>
            <a:pPr marL="0" indent="0">
              <a:buNone/>
            </a:pPr>
            <a:r>
              <a:rPr lang="en-US" dirty="0"/>
              <a:t>• Analyzing the characteristics of the data</a:t>
            </a:r>
          </a:p>
          <a:p>
            <a:pPr marL="0" indent="0">
              <a:buNone/>
            </a:pPr>
            <a:r>
              <a:rPr lang="en-US" dirty="0"/>
              <a:t>• Improving the data quality, for instance, eliminating redundant </a:t>
            </a:r>
            <a:r>
              <a:rPr lang="en-US" dirty="0" smtClean="0"/>
              <a:t>or </a:t>
            </a:r>
            <a:r>
              <a:rPr lang="en-IN" dirty="0" smtClean="0"/>
              <a:t>duplicated </a:t>
            </a:r>
            <a:r>
              <a:rPr lang="en-IN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8125"/>
            <a:ext cx="7886700" cy="4394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several actions important in storing large sets of data:</a:t>
            </a:r>
          </a:p>
          <a:p>
            <a:pPr marL="0" indent="0">
              <a:buNone/>
            </a:pPr>
            <a:r>
              <a:rPr lang="en-US" dirty="0"/>
              <a:t>• Choosing the correct data stores based on the characteristics of the</a:t>
            </a:r>
          </a:p>
          <a:p>
            <a:pPr marL="0" indent="0">
              <a:buNone/>
            </a:pPr>
            <a:r>
              <a:rPr lang="en-IN" dirty="0"/>
              <a:t>data</a:t>
            </a:r>
          </a:p>
          <a:p>
            <a:pPr marL="0" indent="0">
              <a:buNone/>
            </a:pPr>
            <a:r>
              <a:rPr lang="en-IN" dirty="0"/>
              <a:t>• Moving code to data</a:t>
            </a:r>
          </a:p>
          <a:p>
            <a:pPr marL="0" indent="0">
              <a:buNone/>
            </a:pPr>
            <a:r>
              <a:rPr lang="en-IN" dirty="0"/>
              <a:t>• Implementing polyglot data store solutions</a:t>
            </a:r>
          </a:p>
          <a:p>
            <a:pPr marL="0" indent="0">
              <a:buNone/>
            </a:pPr>
            <a:r>
              <a:rPr lang="en-US" dirty="0"/>
              <a:t>• Aligning business goals to the appropriate data store</a:t>
            </a:r>
          </a:p>
          <a:p>
            <a:pPr marL="0" indent="0">
              <a:buNone/>
            </a:pPr>
            <a:r>
              <a:rPr lang="en-IN" dirty="0"/>
              <a:t>• Integrating disparate data stores</a:t>
            </a:r>
          </a:p>
          <a:p>
            <a:pPr marL="0" indent="0">
              <a:buNone/>
            </a:pPr>
            <a:r>
              <a:rPr lang="en-US" dirty="0"/>
              <a:t>• Mapping data to the programming framework</a:t>
            </a:r>
          </a:p>
          <a:p>
            <a:pPr marL="0" indent="0">
              <a:buNone/>
            </a:pPr>
            <a:r>
              <a:rPr lang="en-US" dirty="0"/>
              <a:t>• Connecting and extracting data from storage</a:t>
            </a:r>
          </a:p>
          <a:p>
            <a:pPr marL="0" indent="0">
              <a:buNone/>
            </a:pPr>
            <a:r>
              <a:rPr lang="en-IN" dirty="0"/>
              <a:t>• Transforming data for processing</a:t>
            </a:r>
          </a:p>
          <a:p>
            <a:pPr marL="0" indent="0">
              <a:buNone/>
            </a:pPr>
            <a:r>
              <a:rPr lang="en-US" dirty="0"/>
              <a:t>• Monitoring the progress of job flows</a:t>
            </a:r>
          </a:p>
          <a:p>
            <a:pPr marL="0" indent="0">
              <a:buNone/>
            </a:pPr>
            <a:r>
              <a:rPr lang="en-US" dirty="0"/>
              <a:t>• Using advanced tools, such as </a:t>
            </a:r>
            <a:r>
              <a:rPr lang="en-US" i="1" dirty="0"/>
              <a:t>D3.js</a:t>
            </a:r>
            <a:endParaRPr lang="en-IN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4232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a certain number of questions that need to be answered when</a:t>
            </a:r>
          </a:p>
          <a:p>
            <a:pPr marL="0" indent="0">
              <a:buNone/>
            </a:pPr>
            <a:r>
              <a:rPr lang="en-US" dirty="0"/>
              <a:t>dealing with Big Data Analytics:</a:t>
            </a:r>
          </a:p>
          <a:p>
            <a:pPr marL="0" indent="0">
              <a:buNone/>
            </a:pPr>
            <a:r>
              <a:rPr lang="en-US" dirty="0"/>
              <a:t>• Which types of solutions to be used in Big Data Analytics?</a:t>
            </a:r>
          </a:p>
          <a:p>
            <a:pPr marL="0" indent="0">
              <a:buNone/>
            </a:pPr>
            <a:r>
              <a:rPr lang="en-US" dirty="0"/>
              <a:t>• Where data are stored: centralized or distributed or cloud storage?</a:t>
            </a:r>
          </a:p>
          <a:p>
            <a:pPr marL="0" indent="0">
              <a:buNone/>
            </a:pPr>
            <a:r>
              <a:rPr lang="en-US" dirty="0"/>
              <a:t>• Where processing is done: mainframe, distributed servers/cloud?</a:t>
            </a:r>
          </a:p>
          <a:p>
            <a:pPr marL="0" indent="0">
              <a:buNone/>
            </a:pPr>
            <a:r>
              <a:rPr lang="en-US" dirty="0"/>
              <a:t>• How data are stored and indexed: high-performance schema-free</a:t>
            </a:r>
          </a:p>
          <a:p>
            <a:pPr marL="0" indent="0">
              <a:buNone/>
            </a:pPr>
            <a:r>
              <a:rPr lang="en-IN" dirty="0"/>
              <a:t>databases?</a:t>
            </a:r>
          </a:p>
          <a:p>
            <a:pPr marL="0" indent="0">
              <a:buNone/>
            </a:pPr>
            <a:r>
              <a:rPr lang="en-US" dirty="0"/>
              <a:t>• What operations are performed on data: sequential, analytic, or semantic</a:t>
            </a:r>
          </a:p>
          <a:p>
            <a:pPr marL="0" indent="0">
              <a:buNone/>
            </a:pPr>
            <a:r>
              <a:rPr lang="en-IN" dirty="0"/>
              <a:t>processing?</a:t>
            </a:r>
          </a:p>
          <a:p>
            <a:pPr marL="0" indent="0">
              <a:buNone/>
            </a:pPr>
            <a:r>
              <a:rPr lang="en-IN" dirty="0"/>
              <a:t>• What are the risks?</a:t>
            </a:r>
          </a:p>
          <a:p>
            <a:pPr marL="0" indent="0">
              <a:buNone/>
            </a:pPr>
            <a:r>
              <a:rPr lang="en-US" dirty="0"/>
              <a:t>• Are the right talents available capable of choosing the right data to</a:t>
            </a:r>
          </a:p>
          <a:p>
            <a:pPr marL="0" indent="0">
              <a:buNone/>
            </a:pPr>
            <a:r>
              <a:rPr lang="en-IN" dirty="0"/>
              <a:t>solve the right problem?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Kreditech’s</a:t>
            </a:r>
            <a:r>
              <a:rPr lang="en-IN" dirty="0"/>
              <a:t> self-learning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55" y="1370013"/>
            <a:ext cx="4527290" cy="32623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Internet of Things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3604023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Internet </a:t>
            </a:r>
            <a:r>
              <a:rPr lang="en-IN" b="1" i="1" dirty="0"/>
              <a:t>of (Everything)Things</a:t>
            </a:r>
          </a:p>
          <a:p>
            <a:r>
              <a:rPr lang="en-US" dirty="0"/>
              <a:t>One impressive development in technology is the </a:t>
            </a:r>
            <a:r>
              <a:rPr lang="en-US" dirty="0" err="1"/>
              <a:t>IoT</a:t>
            </a:r>
            <a:r>
              <a:rPr lang="en-US" dirty="0"/>
              <a:t>. Cisco calls it </a:t>
            </a:r>
            <a:r>
              <a:rPr lang="en-US" dirty="0" smtClean="0"/>
              <a:t>also the </a:t>
            </a:r>
            <a:r>
              <a:rPr lang="en-US" dirty="0" err="1" smtClean="0"/>
              <a:t>IoE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 err="1"/>
              <a:t>IoT</a:t>
            </a:r>
            <a:r>
              <a:rPr lang="en-US" dirty="0"/>
              <a:t> is the interconnection of uniquely identifiable </a:t>
            </a:r>
            <a:r>
              <a:rPr lang="en-US" dirty="0" smtClean="0"/>
              <a:t>embedded computing </a:t>
            </a:r>
            <a:r>
              <a:rPr lang="en-US" dirty="0"/>
              <a:t>devices within the existing internet infrastructure.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allows using </a:t>
            </a:r>
            <a:r>
              <a:rPr lang="en-US" dirty="0"/>
              <a:t>the internet to connect not only persons but also objects of </a:t>
            </a:r>
            <a:r>
              <a:rPr lang="en-US" dirty="0" smtClean="0"/>
              <a:t>any </a:t>
            </a:r>
            <a:r>
              <a:rPr lang="en-IN" dirty="0" smtClean="0"/>
              <a:t>type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4232673"/>
          </a:xfrm>
        </p:spPr>
        <p:txBody>
          <a:bodyPr>
            <a:normAutofit/>
          </a:bodyPr>
          <a:lstStyle/>
          <a:p>
            <a:r>
              <a:rPr lang="en-US" dirty="0"/>
              <a:t>Typically, </a:t>
            </a:r>
            <a:r>
              <a:rPr lang="en-US" dirty="0" err="1"/>
              <a:t>IoT</a:t>
            </a:r>
            <a:r>
              <a:rPr lang="en-US" dirty="0"/>
              <a:t> offers advanced connectivity of devices, systems, </a:t>
            </a:r>
            <a:r>
              <a:rPr lang="en-US" dirty="0" smtClean="0"/>
              <a:t>and services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covers a variety of protocols, domains, and applications. </a:t>
            </a:r>
            <a:endParaRPr lang="en-US" dirty="0" smtClean="0"/>
          </a:p>
          <a:p>
            <a:r>
              <a:rPr lang="en-US" dirty="0" smtClean="0"/>
              <a:t>The interconnection </a:t>
            </a:r>
            <a:r>
              <a:rPr lang="en-US" dirty="0"/>
              <a:t>of these embedded devices (including smart objects</a:t>
            </a:r>
            <a:r>
              <a:rPr lang="en-US" dirty="0" smtClean="0"/>
              <a:t>)  allows </a:t>
            </a:r>
            <a:r>
              <a:rPr lang="en-US" dirty="0"/>
              <a:t>automation in nearly all fields.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insurance, </a:t>
            </a:r>
            <a:r>
              <a:rPr lang="en-US" dirty="0" err="1"/>
              <a:t>IoT</a:t>
            </a:r>
            <a:r>
              <a:rPr lang="en-US" dirty="0"/>
              <a:t> can refer to </a:t>
            </a:r>
            <a:r>
              <a:rPr lang="en-US" dirty="0" smtClean="0"/>
              <a:t>a wide </a:t>
            </a:r>
            <a:r>
              <a:rPr lang="en-US" dirty="0"/>
              <a:t>variety of devices, such as health monitoring implants, </a:t>
            </a:r>
            <a:r>
              <a:rPr lang="en-US" dirty="0" smtClean="0"/>
              <a:t>biochip transponders </a:t>
            </a:r>
            <a:r>
              <a:rPr lang="en-US" dirty="0"/>
              <a:t>on farm animals, vehicles with built-in sensors, or </a:t>
            </a:r>
            <a:r>
              <a:rPr lang="en-US" dirty="0" smtClean="0"/>
              <a:t>field </a:t>
            </a:r>
            <a:r>
              <a:rPr lang="en-IN" dirty="0" smtClean="0"/>
              <a:t>operation </a:t>
            </a:r>
            <a:r>
              <a:rPr lang="en-US" dirty="0" smtClean="0"/>
              <a:t>devices </a:t>
            </a:r>
            <a:r>
              <a:rPr lang="en-US" dirty="0"/>
              <a:t>that assist in remote monitoring plenty of </a:t>
            </a:r>
            <a:r>
              <a:rPr lang="en-US" dirty="0" smtClean="0"/>
              <a:t>apparatus </a:t>
            </a:r>
            <a:r>
              <a:rPr lang="en-IN" dirty="0" smtClean="0"/>
              <a:t>and </a:t>
            </a:r>
            <a:r>
              <a:rPr lang="en-IN" dirty="0"/>
              <a:t>situations.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Internet of Things and </a:t>
            </a:r>
            <a:r>
              <a:rPr lang="en-US" i="1" dirty="0" err="1"/>
              <a:t>Fintech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interesting to analyze the general use of </a:t>
            </a:r>
            <a:r>
              <a:rPr lang="en-US" dirty="0" err="1"/>
              <a:t>IoT</a:t>
            </a:r>
            <a:r>
              <a:rPr lang="en-US" dirty="0"/>
              <a:t> in </a:t>
            </a:r>
            <a:r>
              <a:rPr lang="en-US" dirty="0" err="1"/>
              <a:t>fintech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finds its </a:t>
            </a:r>
            <a:r>
              <a:rPr lang="en-US" dirty="0"/>
              <a:t>best applications in the insurance industry</a:t>
            </a:r>
            <a:r>
              <a:rPr lang="en-US" dirty="0" smtClean="0"/>
              <a:t>.</a:t>
            </a:r>
          </a:p>
          <a:p>
            <a:r>
              <a:rPr lang="en-US" dirty="0" err="1"/>
              <a:t>IoT</a:t>
            </a:r>
            <a:r>
              <a:rPr lang="en-US" dirty="0"/>
              <a:t> is a potential game-changing factor and a highly disruptive </a:t>
            </a:r>
            <a:r>
              <a:rPr lang="en-US" dirty="0" smtClean="0"/>
              <a:t>element in </a:t>
            </a:r>
            <a:r>
              <a:rPr lang="en-US" dirty="0"/>
              <a:t>the financial services industry, similar to what have been </a:t>
            </a:r>
            <a:r>
              <a:rPr lang="en-US" dirty="0" smtClean="0"/>
              <a:t>smartphones</a:t>
            </a:r>
            <a:r>
              <a:rPr lang="en-IN" dirty="0" smtClean="0"/>
              <a:t> and tablets</a:t>
            </a:r>
          </a:p>
          <a:p>
            <a:r>
              <a:rPr lang="en-US" dirty="0"/>
              <a:t>While, still today, most of the financial </a:t>
            </a:r>
            <a:r>
              <a:rPr lang="en-US" dirty="0" smtClean="0"/>
              <a:t>information needed </a:t>
            </a:r>
            <a:r>
              <a:rPr lang="en-US" dirty="0"/>
              <a:t>by people for their decisions need to be accessed in </a:t>
            </a:r>
            <a:r>
              <a:rPr lang="en-US" dirty="0" smtClean="0"/>
              <a:t>some steps</a:t>
            </a:r>
            <a:r>
              <a:rPr lang="en-US" dirty="0"/>
              <a:t>, in the era of </a:t>
            </a:r>
            <a:r>
              <a:rPr lang="en-US" dirty="0" err="1"/>
              <a:t>IoT</a:t>
            </a:r>
            <a:r>
              <a:rPr lang="en-US" dirty="0"/>
              <a:t>, they will most likely be retrieved in real </a:t>
            </a:r>
            <a:r>
              <a:rPr lang="en-US" dirty="0" smtClean="0"/>
              <a:t>time.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1975"/>
            <a:ext cx="7886700" cy="4070748"/>
          </a:xfrm>
        </p:spPr>
        <p:txBody>
          <a:bodyPr/>
          <a:lstStyle/>
          <a:p>
            <a:r>
              <a:rPr lang="en-US" dirty="0"/>
              <a:t>Perhaps one of the biggest potential benefits would be in claims management: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insurance, by using </a:t>
            </a:r>
            <a:r>
              <a:rPr lang="en-US" dirty="0" err="1"/>
              <a:t>IoT</a:t>
            </a:r>
            <a:r>
              <a:rPr lang="en-US" dirty="0"/>
              <a:t>, it could be possible for </a:t>
            </a:r>
            <a:r>
              <a:rPr lang="en-US" dirty="0" smtClean="0"/>
              <a:t>insurance companies </a:t>
            </a:r>
            <a:r>
              <a:rPr lang="en-US" dirty="0"/>
              <a:t>to use such sensors to record and possibly anticipate and </a:t>
            </a:r>
            <a:r>
              <a:rPr lang="en-US" dirty="0" smtClean="0"/>
              <a:t>prevent damage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might save costs in the end not just for reinsurers </a:t>
            </a:r>
            <a:r>
              <a:rPr lang="en-US" dirty="0" smtClean="0"/>
              <a:t>and investors</a:t>
            </a:r>
            <a:r>
              <a:rPr lang="en-US" dirty="0"/>
              <a:t>, but also for individuals and communities.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/>
              <a:t>Blockchain</a:t>
            </a:r>
            <a:r>
              <a:rPr lang="en-IN" b="1" i="1" dirty="0"/>
              <a:t>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was born in connection with </a:t>
            </a:r>
            <a:r>
              <a:rPr lang="en-US" dirty="0" err="1"/>
              <a:t>Bitcoin</a:t>
            </a:r>
            <a:r>
              <a:rPr lang="en-US" dirty="0"/>
              <a:t>, a virtual </a:t>
            </a:r>
            <a:r>
              <a:rPr lang="en-US" dirty="0" smtClean="0"/>
              <a:t>currency.</a:t>
            </a:r>
          </a:p>
          <a:p>
            <a:r>
              <a:rPr lang="en-US" dirty="0" smtClean="0"/>
              <a:t>It </a:t>
            </a:r>
            <a:r>
              <a:rPr lang="en-US" dirty="0"/>
              <a:t>is essentially a database for recording transactions in a secure </a:t>
            </a:r>
            <a:r>
              <a:rPr lang="en-US" dirty="0" smtClean="0"/>
              <a:t>way.</a:t>
            </a:r>
          </a:p>
          <a:p>
            <a:r>
              <a:rPr lang="en-US" dirty="0" err="1"/>
              <a:t>Blockchain</a:t>
            </a:r>
            <a:r>
              <a:rPr lang="en-US" dirty="0"/>
              <a:t> technology has interesting potential in several fields </a:t>
            </a:r>
            <a:r>
              <a:rPr lang="en-US" dirty="0" smtClean="0"/>
              <a:t>and especially </a:t>
            </a:r>
            <a:r>
              <a:rPr lang="en-US" dirty="0"/>
              <a:t>in the financial services industry.</a:t>
            </a:r>
          </a:p>
          <a:p>
            <a:r>
              <a:rPr lang="en-US" dirty="0" err="1"/>
              <a:t>Blockchain</a:t>
            </a:r>
            <a:r>
              <a:rPr lang="en-US" dirty="0"/>
              <a:t> offers trust and provenance.</a:t>
            </a:r>
          </a:p>
          <a:p>
            <a:r>
              <a:rPr lang="en-US" dirty="0" err="1"/>
              <a:t>Blockchain</a:t>
            </a:r>
            <a:r>
              <a:rPr lang="en-US" dirty="0"/>
              <a:t> is a distributed database, able to generate a public ledger </a:t>
            </a:r>
            <a:r>
              <a:rPr lang="en-US" dirty="0" smtClean="0"/>
              <a:t>of all </a:t>
            </a:r>
            <a:r>
              <a:rPr lang="en-US" dirty="0"/>
              <a:t>the transactions, not entirely stored at a single physical location, </a:t>
            </a:r>
            <a:r>
              <a:rPr lang="en-US" dirty="0" smtClean="0"/>
              <a:t>but rather </a:t>
            </a:r>
            <a:r>
              <a:rPr lang="en-US" dirty="0"/>
              <a:t>dispersed over a network of interconnected computers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 is a decentralized solution.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all participants </a:t>
            </a:r>
            <a:r>
              <a:rPr lang="en-US" dirty="0" smtClean="0"/>
              <a:t>of a </a:t>
            </a:r>
            <a:r>
              <a:rPr lang="en-US" dirty="0"/>
              <a:t>P2P network have a copy of the full set of records</a:t>
            </a:r>
            <a:r>
              <a:rPr lang="en-US" dirty="0" smtClean="0"/>
              <a:t>.</a:t>
            </a:r>
          </a:p>
          <a:p>
            <a:r>
              <a:rPr lang="en-US" dirty="0" err="1"/>
              <a:t>Blockchain</a:t>
            </a:r>
            <a:r>
              <a:rPr lang="en-US" dirty="0"/>
              <a:t> has much greater potential than digital currency </a:t>
            </a:r>
            <a:r>
              <a:rPr lang="en-US" dirty="0" smtClean="0"/>
              <a:t>alone, even </a:t>
            </a:r>
            <a:r>
              <a:rPr lang="en-US" dirty="0"/>
              <a:t>if the concept was born in connection with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/>
              <a:t>It enables point-to-point transactions without a clearing intermediary.</a:t>
            </a:r>
          </a:p>
          <a:p>
            <a:r>
              <a:rPr lang="en-US" dirty="0"/>
              <a:t>In this way, it reduces substantially transaction time, quality, </a:t>
            </a:r>
            <a:r>
              <a:rPr lang="en-US" dirty="0" smtClean="0"/>
              <a:t>and </a:t>
            </a:r>
            <a:r>
              <a:rPr lang="en-IN" dirty="0" smtClean="0"/>
              <a:t>costs.</a:t>
            </a:r>
          </a:p>
          <a:p>
            <a:r>
              <a:rPr lang="en-IN" dirty="0" err="1" smtClean="0"/>
              <a:t>Blockchain</a:t>
            </a:r>
            <a:r>
              <a:rPr lang="en-IN" dirty="0" smtClean="0"/>
              <a:t> </a:t>
            </a:r>
            <a:r>
              <a:rPr lang="en-IN" dirty="0"/>
              <a:t>makes it </a:t>
            </a:r>
            <a:r>
              <a:rPr lang="en-IN" dirty="0" smtClean="0"/>
              <a:t>possible </a:t>
            </a:r>
            <a:r>
              <a:rPr lang="en-US" dirty="0" smtClean="0"/>
              <a:t>to </a:t>
            </a:r>
            <a:r>
              <a:rPr lang="en-US" dirty="0"/>
              <a:t>issue automatically digital securities and trade financial derivatives.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9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				Unit 3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47" y="475443"/>
            <a:ext cx="7886700" cy="2782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Part A :</a:t>
            </a:r>
          </a:p>
          <a:p>
            <a:r>
              <a:rPr lang="en-IN" sz="1050" dirty="0"/>
              <a:t>	</a:t>
            </a:r>
          </a:p>
          <a:p>
            <a:r>
              <a:rPr lang="en-IN" sz="1050" b="1" dirty="0"/>
              <a:t>Introduction, </a:t>
            </a:r>
            <a:endParaRPr lang="en-IN" sz="1050" b="1" dirty="0" smtClean="0"/>
          </a:p>
          <a:p>
            <a:r>
              <a:rPr lang="en-IN" sz="1050" dirty="0" smtClean="0"/>
              <a:t>Innovation </a:t>
            </a:r>
            <a:r>
              <a:rPr lang="en-IN" sz="1050" dirty="0"/>
              <a:t>and </a:t>
            </a:r>
            <a:r>
              <a:rPr lang="en-IN" sz="1050" dirty="0" err="1" smtClean="0"/>
              <a:t>FinTech</a:t>
            </a:r>
            <a:r>
              <a:rPr lang="en-IN" sz="1050" dirty="0" smtClean="0"/>
              <a:t> :  Digital </a:t>
            </a:r>
            <a:r>
              <a:rPr lang="en-IN" sz="1050" dirty="0"/>
              <a:t>Transformation and </a:t>
            </a:r>
            <a:r>
              <a:rPr lang="en-IN" sz="1050" dirty="0" err="1" smtClean="0"/>
              <a:t>FinTech</a:t>
            </a:r>
            <a:r>
              <a:rPr lang="en-IN" sz="1050" dirty="0"/>
              <a:t>, </a:t>
            </a:r>
            <a:endParaRPr lang="en-IN" sz="1050" dirty="0" smtClean="0"/>
          </a:p>
          <a:p>
            <a:r>
              <a:rPr lang="en-IN" sz="1050" dirty="0" smtClean="0"/>
              <a:t>A </a:t>
            </a:r>
            <a:r>
              <a:rPr lang="en-IN" sz="1050" dirty="0"/>
              <a:t>model for an integrated innovation strategy, </a:t>
            </a:r>
            <a:endParaRPr lang="en-IN" sz="1050" dirty="0" smtClean="0"/>
          </a:p>
          <a:p>
            <a:r>
              <a:rPr lang="en-IN" sz="1050" dirty="0" smtClean="0"/>
              <a:t>Types </a:t>
            </a:r>
            <a:r>
              <a:rPr lang="en-IN" sz="1050" dirty="0"/>
              <a:t>of Innovation : Product (or services</a:t>
            </a:r>
            <a:r>
              <a:rPr lang="en-IN" sz="1050" dirty="0" smtClean="0"/>
              <a:t>),</a:t>
            </a:r>
          </a:p>
          <a:p>
            <a:r>
              <a:rPr lang="en-IN" sz="1050" dirty="0" smtClean="0"/>
              <a:t> </a:t>
            </a:r>
            <a:r>
              <a:rPr lang="en-IN" sz="1050" dirty="0"/>
              <a:t>Process, Organization, Business </a:t>
            </a:r>
            <a:r>
              <a:rPr lang="en-IN" sz="1050" dirty="0" smtClean="0"/>
              <a:t>models</a:t>
            </a:r>
          </a:p>
          <a:p>
            <a:r>
              <a:rPr lang="en-IN" sz="1050" dirty="0" smtClean="0"/>
              <a:t> </a:t>
            </a:r>
            <a:r>
              <a:rPr lang="en-IN" sz="1050" dirty="0"/>
              <a:t>Examples of </a:t>
            </a:r>
            <a:r>
              <a:rPr lang="en-IN" sz="1050" dirty="0" smtClean="0"/>
              <a:t>Innovation </a:t>
            </a:r>
          </a:p>
          <a:p>
            <a:r>
              <a:rPr lang="en-IN" sz="1050" dirty="0" err="1" smtClean="0"/>
              <a:t>Fintech</a:t>
            </a:r>
            <a:r>
              <a:rPr lang="en-IN" sz="1050" dirty="0" smtClean="0"/>
              <a:t> </a:t>
            </a:r>
            <a:r>
              <a:rPr lang="en-IN" sz="1050" dirty="0"/>
              <a:t>business model </a:t>
            </a:r>
            <a:r>
              <a:rPr lang="en-IN" sz="1050" dirty="0" smtClean="0"/>
              <a:t>canvas</a:t>
            </a:r>
          </a:p>
          <a:p>
            <a:r>
              <a:rPr lang="en-IN" sz="1050" dirty="0" smtClean="0"/>
              <a:t>Process </a:t>
            </a:r>
            <a:r>
              <a:rPr lang="en-IN" sz="1050" dirty="0"/>
              <a:t>Innovation : Big Data Analytics, Value Creation from Big Data </a:t>
            </a:r>
            <a:r>
              <a:rPr lang="en-IN" sz="1050" dirty="0" smtClean="0"/>
              <a:t>Analytics</a:t>
            </a:r>
          </a:p>
          <a:p>
            <a:r>
              <a:rPr lang="en-IN" sz="1050" dirty="0" err="1" smtClean="0"/>
              <a:t>Kreditech’s</a:t>
            </a:r>
            <a:r>
              <a:rPr lang="en-IN" sz="1050" dirty="0" smtClean="0"/>
              <a:t> </a:t>
            </a:r>
            <a:r>
              <a:rPr lang="en-IN" sz="1050" dirty="0"/>
              <a:t>self-learning </a:t>
            </a:r>
            <a:r>
              <a:rPr lang="en-IN" sz="1050" dirty="0" smtClean="0"/>
              <a:t>algorithm</a:t>
            </a:r>
          </a:p>
          <a:p>
            <a:r>
              <a:rPr lang="en-IN" sz="1050" dirty="0" smtClean="0"/>
              <a:t>Internet </a:t>
            </a:r>
            <a:r>
              <a:rPr lang="en-IN" sz="1050" dirty="0"/>
              <a:t>of </a:t>
            </a:r>
            <a:r>
              <a:rPr lang="en-IN" sz="1050" dirty="0" smtClean="0"/>
              <a:t>Things</a:t>
            </a:r>
          </a:p>
          <a:p>
            <a:r>
              <a:rPr lang="en-IN" sz="1050" dirty="0" smtClean="0"/>
              <a:t> </a:t>
            </a:r>
            <a:r>
              <a:rPr lang="en-IN" sz="1050" dirty="0" err="1"/>
              <a:t>Blockchain</a:t>
            </a:r>
            <a:r>
              <a:rPr lang="en-IN" sz="1050" dirty="0"/>
              <a:t> </a:t>
            </a:r>
            <a:r>
              <a:rPr lang="en-IN" sz="1050" dirty="0" smtClean="0"/>
              <a:t>Technology</a:t>
            </a:r>
          </a:p>
          <a:p>
            <a:r>
              <a:rPr lang="en-IN" sz="1050" dirty="0" smtClean="0"/>
              <a:t>Organizational </a:t>
            </a:r>
            <a:r>
              <a:rPr lang="en-IN" sz="1050" dirty="0"/>
              <a:t>Innovation: Social Networks, </a:t>
            </a:r>
            <a:endParaRPr lang="en-IN" sz="1050" dirty="0" smtClean="0"/>
          </a:p>
          <a:p>
            <a:r>
              <a:rPr lang="en-IN" sz="1050" dirty="0" smtClean="0"/>
              <a:t>Business </a:t>
            </a:r>
            <a:r>
              <a:rPr lang="en-IN" sz="1050" dirty="0"/>
              <a:t>Model Innovation, Robots, The V4 business model framework for </a:t>
            </a:r>
            <a:r>
              <a:rPr lang="en-IN" sz="1050" dirty="0" err="1"/>
              <a:t>Kreditech</a:t>
            </a:r>
            <a:r>
              <a:rPr lang="en-IN" sz="1050" dirty="0"/>
              <a:t>, Virtual Currencies, Technology Acceptance Model. 	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8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9394" cy="63251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4748213"/>
            <a:ext cx="2057400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distributed ledger, there are two types of </a:t>
            </a:r>
            <a:r>
              <a:rPr lang="en-US" dirty="0" smtClean="0"/>
              <a:t>records: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• Transactions</a:t>
            </a:r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Blocks</a:t>
            </a:r>
          </a:p>
          <a:p>
            <a:r>
              <a:rPr lang="en-US" dirty="0"/>
              <a:t>Transactions are at the core of the entire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case of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used for the virtual currency </a:t>
            </a:r>
            <a:r>
              <a:rPr lang="en-US" dirty="0" err="1"/>
              <a:t>Bitcoin</a:t>
            </a:r>
            <a:r>
              <a:rPr lang="en-US" dirty="0"/>
              <a:t>, a transaction is the </a:t>
            </a:r>
            <a:r>
              <a:rPr lang="en-US" dirty="0" smtClean="0"/>
              <a:t>transfer of </a:t>
            </a:r>
            <a:r>
              <a:rPr lang="en-US" dirty="0"/>
              <a:t>a </a:t>
            </a:r>
            <a:r>
              <a:rPr lang="en-US" dirty="0" err="1"/>
              <a:t>Bitcoin</a:t>
            </a:r>
            <a:r>
              <a:rPr lang="en-US" dirty="0"/>
              <a:t> value between users. Blocks contain the correct </a:t>
            </a:r>
            <a:r>
              <a:rPr lang="en-US" dirty="0" smtClean="0"/>
              <a:t>amount and </a:t>
            </a:r>
            <a:r>
              <a:rPr lang="en-US" dirty="0"/>
              <a:t>order of valid transactions—indelibly added to the database.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Different Types of </a:t>
            </a:r>
            <a:r>
              <a:rPr lang="en-IN" i="1" dirty="0" err="1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Concerning access protocols, distributed ledgers can either </a:t>
            </a:r>
            <a:r>
              <a:rPr lang="en-US" dirty="0" smtClean="0"/>
              <a:t>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Public: Any user who wishes to do so can access the ledger and </a:t>
            </a:r>
            <a:r>
              <a:rPr lang="en-US" dirty="0" smtClean="0"/>
              <a:t>submit transactions </a:t>
            </a:r>
            <a:r>
              <a:rPr lang="en-US" dirty="0"/>
              <a:t>for inclusion.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This </a:t>
            </a:r>
            <a:r>
              <a:rPr lang="en-US" dirty="0"/>
              <a:t>is the </a:t>
            </a:r>
            <a:r>
              <a:rPr lang="en-US" dirty="0" err="1"/>
              <a:t>blockchain</a:t>
            </a:r>
            <a:r>
              <a:rPr lang="en-US" dirty="0"/>
              <a:t> technology used </a:t>
            </a:r>
            <a:r>
              <a:rPr lang="en-US" dirty="0" smtClean="0"/>
              <a:t>in </a:t>
            </a:r>
            <a:r>
              <a:rPr lang="en-US" dirty="0" err="1" smtClean="0"/>
              <a:t>Bitcoin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Many </a:t>
            </a:r>
            <a:r>
              <a:rPr lang="en-US" dirty="0"/>
              <a:t>consider this the truly democratized form of the </a:t>
            </a:r>
            <a:r>
              <a:rPr lang="en-US" dirty="0" smtClean="0"/>
              <a:t>ledger </a:t>
            </a:r>
            <a:r>
              <a:rPr lang="en-IN" dirty="0" smtClean="0"/>
              <a:t>and </a:t>
            </a:r>
            <a:r>
              <a:rPr lang="en-IN" dirty="0"/>
              <a:t>the ideal system.</a:t>
            </a:r>
          </a:p>
          <a:p>
            <a:pPr marL="0" indent="0">
              <a:buNone/>
            </a:pPr>
            <a:r>
              <a:rPr lang="en-US" dirty="0"/>
              <a:t>• Private: Only a select few participants can view as well as submit transactions.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Although the market can have many participants, only </a:t>
            </a:r>
            <a:r>
              <a:rPr lang="en-US" dirty="0" smtClean="0"/>
              <a:t>certain individuals </a:t>
            </a:r>
            <a:r>
              <a:rPr lang="en-US" dirty="0"/>
              <a:t>or institutions will have access to the ledger and the </a:t>
            </a:r>
            <a:r>
              <a:rPr lang="en-US" dirty="0" err="1" smtClean="0"/>
              <a:t>devel</a:t>
            </a:r>
            <a:r>
              <a:rPr lang="en-IN" dirty="0" err="1"/>
              <a:t>opment</a:t>
            </a:r>
            <a:r>
              <a:rPr lang="en-IN" dirty="0"/>
              <a:t> of the </a:t>
            </a:r>
            <a:r>
              <a:rPr lang="en-IN" dirty="0" err="1"/>
              <a:t>blockchain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0075"/>
            <a:ext cx="7886700" cy="4032648"/>
          </a:xfrm>
        </p:spPr>
        <p:txBody>
          <a:bodyPr>
            <a:normAutofit/>
          </a:bodyPr>
          <a:lstStyle/>
          <a:p>
            <a:r>
              <a:rPr lang="en-US" dirty="0"/>
              <a:t>In addition to public and private ledgers, </a:t>
            </a:r>
            <a:r>
              <a:rPr lang="en-US" dirty="0" err="1"/>
              <a:t>blockchain</a:t>
            </a:r>
            <a:r>
              <a:rPr lang="en-US" dirty="0"/>
              <a:t> falls under two</a:t>
            </a:r>
          </a:p>
          <a:p>
            <a:pPr marL="0" indent="0">
              <a:buNone/>
            </a:pPr>
            <a:r>
              <a:rPr lang="en-IN" dirty="0" smtClean="0"/>
              <a:t>    similar </a:t>
            </a:r>
            <a:r>
              <a:rPr lang="en-IN" dirty="0"/>
              <a:t>but independent </a:t>
            </a:r>
            <a:r>
              <a:rPr lang="en-IN" dirty="0" smtClean="0"/>
              <a:t>categories</a:t>
            </a:r>
          </a:p>
          <a:p>
            <a:r>
              <a:rPr lang="en-IN" dirty="0" err="1"/>
              <a:t>Permissionless</a:t>
            </a:r>
            <a:r>
              <a:rPr lang="en-IN" dirty="0"/>
              <a:t> </a:t>
            </a:r>
            <a:r>
              <a:rPr lang="en-IN" dirty="0" smtClean="0"/>
              <a:t>means : </a:t>
            </a:r>
            <a:r>
              <a:rPr lang="en-US" dirty="0" err="1" smtClean="0"/>
              <a:t>permissionless</a:t>
            </a:r>
            <a:r>
              <a:rPr lang="en-US" dirty="0" smtClean="0"/>
              <a:t> </a:t>
            </a:r>
            <a:r>
              <a:rPr lang="en-US" dirty="0"/>
              <a:t>ledger, anyone can choose to participate </a:t>
            </a:r>
            <a:r>
              <a:rPr lang="en-US" dirty="0" smtClean="0"/>
              <a:t>in this </a:t>
            </a:r>
            <a:r>
              <a:rPr lang="en-US" dirty="0"/>
              <a:t>verification network and obtain potential rewards of participation.</a:t>
            </a:r>
          </a:p>
          <a:p>
            <a:pPr lvl="1"/>
            <a:r>
              <a:rPr lang="en-US" dirty="0"/>
              <a:t>The verification or mining process can be very complex.</a:t>
            </a:r>
            <a:endParaRPr lang="en-IN" dirty="0" smtClean="0"/>
          </a:p>
          <a:p>
            <a:r>
              <a:rPr lang="en-IN" dirty="0"/>
              <a:t>Permissioned </a:t>
            </a:r>
            <a:r>
              <a:rPr lang="en-IN" dirty="0" err="1" smtClean="0"/>
              <a:t>blockchain</a:t>
            </a:r>
            <a:r>
              <a:rPr lang="en-IN" dirty="0" smtClean="0"/>
              <a:t>:</a:t>
            </a:r>
            <a:r>
              <a:rPr lang="en-US" dirty="0"/>
              <a:t>Permissioned </a:t>
            </a:r>
            <a:r>
              <a:rPr lang="en-US" dirty="0" err="1"/>
              <a:t>blockchains</a:t>
            </a:r>
            <a:r>
              <a:rPr lang="en-US" dirty="0"/>
              <a:t> are gaining traction within financial </a:t>
            </a:r>
            <a:r>
              <a:rPr lang="en-US" dirty="0" smtClean="0"/>
              <a:t>institutions and </a:t>
            </a:r>
            <a:r>
              <a:rPr lang="en-US" dirty="0"/>
              <a:t>digital ledger-based startups. A financial institution </a:t>
            </a:r>
            <a:r>
              <a:rPr lang="en-US" dirty="0" smtClean="0"/>
              <a:t>must verify </a:t>
            </a:r>
            <a:r>
              <a:rPr lang="en-US" dirty="0"/>
              <a:t>non-cash payments between individuals for the transaction </a:t>
            </a:r>
            <a:r>
              <a:rPr lang="en-US" dirty="0" smtClean="0"/>
              <a:t>to </a:t>
            </a:r>
            <a:r>
              <a:rPr lang="en-IN" dirty="0" smtClean="0"/>
              <a:t>be </a:t>
            </a:r>
            <a:r>
              <a:rPr lang="en-IN" dirty="0"/>
              <a:t>complete.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1506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Main Potential Applications of </a:t>
            </a:r>
            <a:r>
              <a:rPr lang="en-US" i="1" dirty="0" err="1"/>
              <a:t>Blockchain</a:t>
            </a:r>
            <a:r>
              <a:rPr lang="en-US" i="1" dirty="0"/>
              <a:t/>
            </a:r>
            <a:br>
              <a:rPr lang="en-US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461148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possible to use </a:t>
            </a:r>
            <a:r>
              <a:rPr lang="en-US" dirty="0" err="1"/>
              <a:t>blockchain</a:t>
            </a:r>
            <a:r>
              <a:rPr lang="en-US" dirty="0"/>
              <a:t> as an open data affecting the </a:t>
            </a:r>
            <a:r>
              <a:rPr lang="en-US" dirty="0" smtClean="0"/>
              <a:t>interactions between </a:t>
            </a:r>
            <a:r>
              <a:rPr lang="en-US" dirty="0"/>
              <a:t>financial institutions and third parties: agency networks, </a:t>
            </a:r>
            <a:r>
              <a:rPr lang="en-US" dirty="0" smtClean="0"/>
              <a:t>external </a:t>
            </a:r>
            <a:r>
              <a:rPr lang="en-IN" dirty="0" smtClean="0"/>
              <a:t>vendors</a:t>
            </a:r>
            <a:r>
              <a:rPr lang="en-IN" dirty="0"/>
              <a:t>, and customers.</a:t>
            </a:r>
          </a:p>
          <a:p>
            <a:r>
              <a:rPr lang="en-US" dirty="0"/>
              <a:t>Distributed ledgers such as </a:t>
            </a:r>
            <a:r>
              <a:rPr lang="en-US" dirty="0" err="1"/>
              <a:t>blockchain</a:t>
            </a:r>
            <a:r>
              <a:rPr lang="en-US" dirty="0"/>
              <a:t> have numerous cross-industry</a:t>
            </a:r>
          </a:p>
          <a:p>
            <a:pPr marL="0" indent="0">
              <a:buNone/>
            </a:pPr>
            <a:r>
              <a:rPr lang="en-US" dirty="0" smtClean="0"/>
              <a:t>    use </a:t>
            </a:r>
            <a:r>
              <a:rPr lang="en-US" dirty="0"/>
              <a:t>opportunities.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 distributed ledgers with limitations </a:t>
            </a:r>
            <a:r>
              <a:rPr lang="en-US" dirty="0" smtClean="0"/>
              <a:t>concerning verification</a:t>
            </a:r>
            <a:r>
              <a:rPr lang="en-US" dirty="0"/>
              <a:t>, transaction recording, and access.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Organizational Innovation: Social Networks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McKinsey </a:t>
            </a:r>
            <a:r>
              <a:rPr lang="en-US" dirty="0"/>
              <a:t>sees a very bright future for social technologies. </a:t>
            </a:r>
            <a:endParaRPr lang="en-US" dirty="0" smtClean="0"/>
          </a:p>
          <a:p>
            <a:r>
              <a:rPr lang="en-US" dirty="0" smtClean="0"/>
              <a:t>It defines social </a:t>
            </a:r>
            <a:r>
              <a:rPr lang="en-US" dirty="0"/>
              <a:t>technologies as digital technologies used by people to </a:t>
            </a:r>
            <a:r>
              <a:rPr lang="en-US" dirty="0" smtClean="0"/>
              <a:t>interact  socially </a:t>
            </a:r>
            <a:r>
              <a:rPr lang="en-US" dirty="0"/>
              <a:t>and together to create, enhance, and exchange </a:t>
            </a:r>
            <a:r>
              <a:rPr lang="en-US" dirty="0" smtClean="0"/>
              <a:t>content</a:t>
            </a:r>
          </a:p>
          <a:p>
            <a:r>
              <a:rPr lang="en-US" dirty="0"/>
              <a:t>Social technologies distinguish themselves with the following</a:t>
            </a:r>
          </a:p>
          <a:p>
            <a:r>
              <a:rPr lang="en-IN" dirty="0"/>
              <a:t>three characteristics:</a:t>
            </a:r>
          </a:p>
          <a:p>
            <a:pPr marL="0" indent="0">
              <a:buNone/>
            </a:pPr>
            <a:r>
              <a:rPr lang="en-US" dirty="0"/>
              <a:t>• They are enabled by information technology.</a:t>
            </a:r>
          </a:p>
          <a:p>
            <a:pPr marL="0" indent="0">
              <a:buNone/>
            </a:pPr>
            <a:r>
              <a:rPr lang="en-US" dirty="0"/>
              <a:t>• They provide distributed rights to create, add, and/or modify content</a:t>
            </a:r>
          </a:p>
          <a:p>
            <a:pPr marL="0" indent="0">
              <a:buNone/>
            </a:pPr>
            <a:r>
              <a:rPr lang="en-IN" dirty="0"/>
              <a:t>and communications.</a:t>
            </a:r>
          </a:p>
          <a:p>
            <a:pPr marL="0" indent="0">
              <a:buNone/>
            </a:pPr>
            <a:r>
              <a:rPr lang="en-US" dirty="0"/>
              <a:t>• They enable distributed access to consume content </a:t>
            </a:r>
            <a:r>
              <a:rPr lang="en-US" dirty="0" smtClean="0"/>
              <a:t>and </a:t>
            </a:r>
            <a:r>
              <a:rPr lang="en-IN" dirty="0" smtClean="0"/>
              <a:t>communications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 Innovation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828675"/>
            <a:ext cx="7886700" cy="385167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business model describes the rationale of how an organization creates</a:t>
            </a:r>
            <a:r>
              <a:rPr lang="en-US" dirty="0" smtClean="0"/>
              <a:t>, </a:t>
            </a:r>
            <a:r>
              <a:rPr lang="en-IN" dirty="0" smtClean="0"/>
              <a:t>captures</a:t>
            </a:r>
            <a:r>
              <a:rPr lang="en-IN" dirty="0"/>
              <a:t>, and delivers value (</a:t>
            </a:r>
            <a:r>
              <a:rPr lang="en-IN" dirty="0" err="1"/>
              <a:t>Osterwalder</a:t>
            </a:r>
            <a:r>
              <a:rPr lang="en-IN" dirty="0"/>
              <a:t> et al. 2010).</a:t>
            </a:r>
          </a:p>
          <a:p>
            <a:r>
              <a:rPr lang="en-US" dirty="0"/>
              <a:t>The economic literature has identified the primary dimensions of </a:t>
            </a:r>
            <a:r>
              <a:rPr lang="en-US" dirty="0" smtClean="0"/>
              <a:t>a business </a:t>
            </a:r>
            <a:r>
              <a:rPr lang="en-US" dirty="0"/>
              <a:t>model in the V4 business model framework (see Fig. 4.7):</a:t>
            </a:r>
          </a:p>
          <a:p>
            <a:pPr marL="0" indent="0">
              <a:buNone/>
            </a:pPr>
            <a:r>
              <a:rPr lang="en-IN" dirty="0"/>
              <a:t>• The value proposition</a:t>
            </a:r>
          </a:p>
          <a:p>
            <a:pPr marL="0" indent="0">
              <a:buNone/>
            </a:pPr>
            <a:r>
              <a:rPr lang="en-IN" dirty="0"/>
              <a:t>• The value architecture</a:t>
            </a:r>
          </a:p>
          <a:p>
            <a:pPr marL="0" indent="0">
              <a:buNone/>
            </a:pPr>
            <a:r>
              <a:rPr lang="en-IN" dirty="0"/>
              <a:t>• The value finance</a:t>
            </a:r>
          </a:p>
          <a:p>
            <a:pPr marL="0" indent="0">
              <a:buNone/>
            </a:pPr>
            <a:r>
              <a:rPr lang="en-IN" dirty="0"/>
              <a:t>• The value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Acceptance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1553369"/>
            <a:ext cx="4752975" cy="289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critical aspects in </a:t>
            </a:r>
            <a:r>
              <a:rPr lang="en-US" dirty="0" err="1" smtClean="0"/>
              <a:t>finTech</a:t>
            </a:r>
            <a:r>
              <a:rPr lang="en-US" dirty="0" smtClean="0"/>
              <a:t> </a:t>
            </a:r>
            <a:r>
              <a:rPr lang="en-US" dirty="0"/>
              <a:t>initiatives is their intrinsic 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 global phenomenon aiming to provide </a:t>
            </a:r>
            <a:r>
              <a:rPr lang="en-US" dirty="0" smtClean="0"/>
              <a:t>innovations in </a:t>
            </a:r>
            <a:r>
              <a:rPr lang="en-US" dirty="0"/>
              <a:t>the financial services industry. </a:t>
            </a:r>
            <a:endParaRPr lang="en-US" dirty="0" smtClean="0"/>
          </a:p>
          <a:p>
            <a:pPr algn="just"/>
            <a:r>
              <a:rPr lang="en-US" dirty="0" err="1" smtClean="0"/>
              <a:t>FinTech</a:t>
            </a:r>
            <a:r>
              <a:rPr lang="en-US" dirty="0" smtClean="0"/>
              <a:t> </a:t>
            </a:r>
            <a:r>
              <a:rPr lang="en-US" dirty="0"/>
              <a:t>initiatives have been </a:t>
            </a:r>
            <a:r>
              <a:rPr lang="en-US" dirty="0" smtClean="0"/>
              <a:t>leveraging on innovation</a:t>
            </a:r>
          </a:p>
          <a:p>
            <a:pPr algn="just"/>
            <a:r>
              <a:rPr lang="en-US" dirty="0" smtClean="0"/>
              <a:t>Especially </a:t>
            </a:r>
            <a:r>
              <a:rPr lang="en-US" dirty="0"/>
              <a:t>by means of new </a:t>
            </a:r>
            <a:r>
              <a:rPr lang="en-US" dirty="0" smtClean="0"/>
              <a:t>technologies :  </a:t>
            </a:r>
            <a:r>
              <a:rPr lang="en-US" dirty="0"/>
              <a:t>often </a:t>
            </a:r>
            <a:r>
              <a:rPr lang="en-US" dirty="0" smtClean="0"/>
              <a:t>delivered through </a:t>
            </a:r>
            <a:r>
              <a:rPr lang="en-US" dirty="0"/>
              <a:t>online and mobile </a:t>
            </a:r>
            <a:r>
              <a:rPr lang="en-US" dirty="0" smtClean="0"/>
              <a:t>channels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 Fintech Innovations Impacting the Consumer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Chatbots</a:t>
            </a:r>
            <a:r>
              <a:rPr lang="en-US" b="1" dirty="0" smtClean="0"/>
              <a:t> </a:t>
            </a:r>
            <a:r>
              <a:rPr lang="en-US" b="1" dirty="0"/>
              <a:t>and virtual assistants for consumer education.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Artificial </a:t>
            </a:r>
            <a:r>
              <a:rPr lang="en-IN" b="1" dirty="0"/>
              <a:t>intelligence for predictive analytics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 descr="Robotic hand holding a credit card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18" y="2801183"/>
            <a:ext cx="30248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hone with a chatbot on it with statistics on the laptop behin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90" y="1268015"/>
            <a:ext cx="3030263" cy="14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Digital-only </a:t>
            </a:r>
            <a:r>
              <a:rPr lang="en-IN" b="1" dirty="0" smtClean="0"/>
              <a:t>banking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IN" b="1" dirty="0" err="1"/>
              <a:t>Blockchain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6</a:t>
            </a:fld>
            <a:endParaRPr lang="en-IN"/>
          </a:p>
        </p:txBody>
      </p:sp>
      <p:pic>
        <p:nvPicPr>
          <p:cNvPr id="3074" name="Picture 2" descr="Tablet application with digital banking information on it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61" y="1371719"/>
            <a:ext cx="2668591" cy="14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rson holding a sphere with the word &quot;blockchain&quot; inside of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25" y="3100710"/>
            <a:ext cx="2637628" cy="14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5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Augmented reality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Internet </a:t>
            </a:r>
            <a:r>
              <a:rPr lang="en-IN" b="1" dirty="0"/>
              <a:t>of things (</a:t>
            </a:r>
            <a:r>
              <a:rPr lang="en-IN" b="1" dirty="0" err="1"/>
              <a:t>IoT</a:t>
            </a:r>
            <a:r>
              <a:rPr lang="en-IN" b="1" dirty="0"/>
              <a:t>)</a:t>
            </a:r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7</a:t>
            </a:fld>
            <a:endParaRPr lang="en-IN"/>
          </a:p>
        </p:txBody>
      </p:sp>
      <p:pic>
        <p:nvPicPr>
          <p:cNvPr id="4098" name="Picture 2" descr="City skyline covered by a digital sphere representing the  Internet of Things (iot fintech)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81" y="2868894"/>
            <a:ext cx="302117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siness man looking at a hologram screen displaying various metr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81" y="1161775"/>
            <a:ext cx="2891612" cy="145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Quantum </a:t>
            </a:r>
            <a:r>
              <a:rPr lang="en-IN" b="1" dirty="0" smtClean="0"/>
              <a:t>computing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IN" b="1" dirty="0"/>
              <a:t>Peer-to-peer (P2P) transaction technologies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8</a:t>
            </a:fld>
            <a:endParaRPr lang="en-IN"/>
          </a:p>
        </p:txBody>
      </p:sp>
      <p:pic>
        <p:nvPicPr>
          <p:cNvPr id="5122" name="Picture 2" descr="A man interacting with a Quantum Computer graph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05" y="1268016"/>
            <a:ext cx="3017520" cy="15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A Peer-to-Peer transaction taking place via smartphon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05" y="3143000"/>
            <a:ext cx="3059267" cy="165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969"/>
            <a:ext cx="7886700" cy="35480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Digital Transformation and </a:t>
            </a:r>
            <a:r>
              <a:rPr lang="en-IN" b="1" dirty="0" err="1"/>
              <a:t>Fintech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825023"/>
            <a:ext cx="7886700" cy="36517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</a:t>
            </a:r>
            <a:r>
              <a:rPr lang="en-US" dirty="0"/>
              <a:t>a matter of </a:t>
            </a:r>
            <a:r>
              <a:rPr lang="en-US" dirty="0" smtClean="0"/>
              <a:t>using digital </a:t>
            </a:r>
            <a:r>
              <a:rPr lang="en-US" dirty="0"/>
              <a:t>technologies to sell and service clients more effectively, more </a:t>
            </a:r>
            <a:r>
              <a:rPr lang="en-US" dirty="0" smtClean="0"/>
              <a:t>efficiently, and </a:t>
            </a:r>
            <a:r>
              <a:rPr lang="en-US" dirty="0"/>
              <a:t>in a more customized way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 the case of digital transformation, this would mean to </a:t>
            </a:r>
            <a:r>
              <a:rPr lang="en-IN" dirty="0"/>
              <a:t>answer the following questions:</a:t>
            </a:r>
          </a:p>
          <a:p>
            <a:pPr marL="0" indent="0">
              <a:buNone/>
            </a:pPr>
            <a:r>
              <a:rPr lang="en-US" dirty="0"/>
              <a:t>• Why digital transforms the organization?</a:t>
            </a:r>
          </a:p>
          <a:p>
            <a:pPr marL="0" indent="0">
              <a:buNone/>
            </a:pPr>
            <a:r>
              <a:rPr lang="en-US" dirty="0"/>
              <a:t>• For whom to do the transformation?</a:t>
            </a:r>
          </a:p>
          <a:p>
            <a:r>
              <a:rPr lang="en-US" dirty="0"/>
              <a:t>What is the product it should aim to provide?</a:t>
            </a:r>
          </a:p>
          <a:p>
            <a:pPr marL="0" indent="0">
              <a:buNone/>
            </a:pPr>
            <a:r>
              <a:rPr lang="en-US" dirty="0"/>
              <a:t>• Where can it take place?</a:t>
            </a:r>
          </a:p>
          <a:p>
            <a:pPr marL="0" indent="0">
              <a:buNone/>
            </a:pPr>
            <a:r>
              <a:rPr lang="en-US" dirty="0"/>
              <a:t>• When can it take place?</a:t>
            </a:r>
          </a:p>
          <a:p>
            <a:pPr marL="0" indent="0">
              <a:buNone/>
            </a:pPr>
            <a:r>
              <a:rPr lang="en-US" dirty="0"/>
              <a:t>• How to implement a digital transformation?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Engineering, VIIT,Pune-48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31386</TotalTime>
  <Words>2123</Words>
  <Application>Microsoft Office PowerPoint</Application>
  <PresentationFormat>On-screen Show (16:9)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Lucida Sans Typewriter</vt:lpstr>
      <vt:lpstr>Times New Roman</vt:lpstr>
      <vt:lpstr>Wingdings</vt:lpstr>
      <vt:lpstr>Office Theme</vt:lpstr>
      <vt:lpstr>Unit-III: FinTech Innovation</vt:lpstr>
      <vt:lpstr>Objective/s of this session </vt:lpstr>
      <vt:lpstr>    Unit 3 Contents</vt:lpstr>
      <vt:lpstr>Introduction</vt:lpstr>
      <vt:lpstr>9 Fintech Innovations Impacting the Consumer Experience</vt:lpstr>
      <vt:lpstr>PowerPoint Presentation</vt:lpstr>
      <vt:lpstr>PowerPoint Presentation</vt:lpstr>
      <vt:lpstr>PowerPoint Presentation</vt:lpstr>
      <vt:lpstr>Digital Transformation and Fintech</vt:lpstr>
      <vt:lpstr>  </vt:lpstr>
      <vt:lpstr> </vt:lpstr>
      <vt:lpstr>PowerPoint Presentation</vt:lpstr>
      <vt:lpstr>PowerPoint Presentation</vt:lpstr>
      <vt:lpstr>Examples of Innovation </vt:lpstr>
      <vt:lpstr>Services in mobile banking</vt:lpstr>
      <vt:lpstr>Mobile Financial Services and Fintech </vt:lpstr>
      <vt:lpstr>Process Innovation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Kreditech’s self-learning algorithm</vt:lpstr>
      <vt:lpstr>Internet of Things </vt:lpstr>
      <vt:lpstr>PowerPoint Presentation</vt:lpstr>
      <vt:lpstr>Internet of Things and Fintech</vt:lpstr>
      <vt:lpstr>PowerPoint Presentation</vt:lpstr>
      <vt:lpstr>Blockchain Technology</vt:lpstr>
      <vt:lpstr>PowerPoint Presentation</vt:lpstr>
      <vt:lpstr>PowerPoint Presentation</vt:lpstr>
      <vt:lpstr>Different Types of Blockchain</vt:lpstr>
      <vt:lpstr>PowerPoint Presentation</vt:lpstr>
      <vt:lpstr>Main Potential Applications of Blockchain </vt:lpstr>
      <vt:lpstr>Organizational Innovation: Social Networks </vt:lpstr>
      <vt:lpstr>Business Model Innovation </vt:lpstr>
      <vt:lpstr>Technology Acceptance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and Standard Practices for Engineers</dc:title>
  <dc:creator>Viit Viit</dc:creator>
  <cp:lastModifiedBy>sushantwankhede</cp:lastModifiedBy>
  <cp:revision>258</cp:revision>
  <dcterms:created xsi:type="dcterms:W3CDTF">2020-04-02T16:05:06Z</dcterms:created>
  <dcterms:modified xsi:type="dcterms:W3CDTF">2020-09-09T13:38:39Z</dcterms:modified>
</cp:coreProperties>
</file>