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56"/>
  </p:notesMasterIdLst>
  <p:sldIdLst>
    <p:sldId id="284" r:id="rId2"/>
    <p:sldId id="287" r:id="rId3"/>
    <p:sldId id="288" r:id="rId4"/>
    <p:sldId id="289" r:id="rId5"/>
    <p:sldId id="291" r:id="rId6"/>
    <p:sldId id="292" r:id="rId7"/>
    <p:sldId id="293" r:id="rId8"/>
    <p:sldId id="294" r:id="rId9"/>
    <p:sldId id="295" r:id="rId10"/>
    <p:sldId id="296" r:id="rId11"/>
    <p:sldId id="297" r:id="rId12"/>
    <p:sldId id="298" r:id="rId13"/>
    <p:sldId id="299" r:id="rId14"/>
    <p:sldId id="300" r:id="rId15"/>
    <p:sldId id="257" r:id="rId16"/>
    <p:sldId id="301" r:id="rId17"/>
    <p:sldId id="302" r:id="rId18"/>
    <p:sldId id="304" r:id="rId19"/>
    <p:sldId id="306" r:id="rId20"/>
    <p:sldId id="258" r:id="rId21"/>
    <p:sldId id="263" r:id="rId22"/>
    <p:sldId id="350" r:id="rId23"/>
    <p:sldId id="355" r:id="rId24"/>
    <p:sldId id="356" r:id="rId25"/>
    <p:sldId id="352" r:id="rId26"/>
    <p:sldId id="353" r:id="rId27"/>
    <p:sldId id="354" r:id="rId28"/>
    <p:sldId id="264" r:id="rId29"/>
    <p:sldId id="265"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2" r:id="rId44"/>
    <p:sldId id="323" r:id="rId45"/>
    <p:sldId id="331" r:id="rId46"/>
    <p:sldId id="330" r:id="rId47"/>
    <p:sldId id="336" r:id="rId48"/>
    <p:sldId id="333" r:id="rId49"/>
    <p:sldId id="329" r:id="rId50"/>
    <p:sldId id="332" r:id="rId51"/>
    <p:sldId id="335" r:id="rId52"/>
    <p:sldId id="337" r:id="rId53"/>
    <p:sldId id="362" r:id="rId54"/>
    <p:sldId id="451" r:id="rId5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3404D3EB-1D09-4FF1-AE10-A7425DBC220A}" type="datetimeFigureOut">
              <a:rPr lang="en-US" smtClean="0"/>
              <a:t>19/08/2020</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132811E-DAAA-4618-9A07-7C2CF298665A}" type="slidenum">
              <a:rPr lang="en-US" smtClean="0"/>
              <a:t>‹#›</a:t>
            </a:fld>
            <a:endParaRPr lang="en-US"/>
          </a:p>
        </p:txBody>
      </p:sp>
    </p:spTree>
    <p:extLst>
      <p:ext uri="{BB962C8B-B14F-4D97-AF65-F5344CB8AC3E}">
        <p14:creationId xmlns:p14="http://schemas.microsoft.com/office/powerpoint/2010/main" val="71589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369066A3-618A-4BDE-BB5C-E90B8200EC29}" type="slidenum">
              <a:rPr lang="en-US">
                <a:latin typeface="Calibri" pitchFamily="34" charset="0"/>
              </a:rPr>
              <a:pPr fontAlgn="base">
                <a:spcBef>
                  <a:spcPct val="0"/>
                </a:spcBef>
                <a:spcAft>
                  <a:spcPct val="0"/>
                </a:spcAft>
              </a:pPr>
              <a:t>2</a:t>
            </a:fld>
            <a:endParaRPr lang="en-US">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B75C7A89-3601-4831-A3EB-A4B07165DDC5}" type="slidenum">
              <a:rPr lang="en-US">
                <a:latin typeface="Calibri" pitchFamily="34" charset="0"/>
              </a:rPr>
              <a:pPr fontAlgn="base">
                <a:spcBef>
                  <a:spcPct val="0"/>
                </a:spcBef>
                <a:spcAft>
                  <a:spcPct val="0"/>
                </a:spcAft>
              </a:pPr>
              <a:t>3</a:t>
            </a:fld>
            <a:endParaRPr 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88D8CC43-3CF0-4EA6-B4E4-6EE048295DAF}" type="slidenum">
              <a:rPr lang="en-US">
                <a:latin typeface="Calibri" pitchFamily="34" charset="0"/>
              </a:rPr>
              <a:pPr fontAlgn="base">
                <a:spcBef>
                  <a:spcPct val="0"/>
                </a:spcBef>
                <a:spcAft>
                  <a:spcPct val="0"/>
                </a:spcAft>
              </a:pPr>
              <a:t>4</a:t>
            </a:fld>
            <a:endParaRPr lang="en-US">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017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1203"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9155"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B839EE43-6E78-4015-9415-F08A0407500A}" type="slidenum">
              <a:rPr lang="de-DE" smtClean="0">
                <a:latin typeface="Arial" charset="0"/>
              </a:rPr>
              <a:pPr eaLnBrk="1" hangingPunct="1"/>
              <a:t>53</a:t>
            </a:fld>
            <a:endParaRPr lang="de-DE" smtClean="0">
              <a:latin typeface="Arial"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sz="8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AC40E5-C292-486D-A36B-44D652FCCB77}" type="datetime1">
              <a:rPr lang="en-US" smtClean="0"/>
              <a:t>19/08/2020</a:t>
            </a:fld>
            <a:endParaRPr lang="en-US"/>
          </a:p>
        </p:txBody>
      </p:sp>
      <p:sp>
        <p:nvSpPr>
          <p:cNvPr id="5" name="Footer Placeholder 4"/>
          <p:cNvSpPr>
            <a:spLocks noGrp="1"/>
          </p:cNvSpPr>
          <p:nvPr>
            <p:ph type="ftr" sz="quarter" idx="11"/>
          </p:nvPr>
        </p:nvSpPr>
        <p:spPr/>
        <p:txBody>
          <a:bodyPr/>
          <a:lstStyle/>
          <a:p>
            <a:pPr marL="12700" marR="5080">
              <a:lnSpc>
                <a:spcPts val="1200"/>
              </a:lnSpc>
              <a:spcBef>
                <a:spcPts val="25"/>
              </a:spcBef>
            </a:pPr>
            <a:r>
              <a:rPr lang="en-US" smtClean="0"/>
              <a:t>Agile Project Management - Scrum</a:t>
            </a:r>
            <a:endParaRPr lang="en-US" dirty="0"/>
          </a:p>
        </p:txBody>
      </p:sp>
      <p:sp>
        <p:nvSpPr>
          <p:cNvPr id="6" name="Slide Number Placeholder 5"/>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1241925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4DB38-64CC-4695-9777-037C83BF8E39}" type="datetime1">
              <a:rPr lang="en-US" smtClean="0"/>
              <a:t>19/08/2020</a:t>
            </a:fld>
            <a:endParaRPr lang="en-US"/>
          </a:p>
        </p:txBody>
      </p:sp>
      <p:sp>
        <p:nvSpPr>
          <p:cNvPr id="5" name="Footer Placeholder 4"/>
          <p:cNvSpPr>
            <a:spLocks noGrp="1"/>
          </p:cNvSpPr>
          <p:nvPr>
            <p:ph type="ftr" sz="quarter" idx="11"/>
          </p:nvPr>
        </p:nvSpPr>
        <p:spPr/>
        <p:txBody>
          <a:bodyPr/>
          <a:lstStyle/>
          <a:p>
            <a:pPr marL="12700" marR="5080">
              <a:lnSpc>
                <a:spcPts val="1200"/>
              </a:lnSpc>
              <a:spcBef>
                <a:spcPts val="25"/>
              </a:spcBef>
            </a:pPr>
            <a:r>
              <a:rPr lang="en-US" smtClean="0"/>
              <a:t>Agile Project Management - Scrum</a:t>
            </a:r>
            <a:endParaRPr lang="en-US" dirty="0"/>
          </a:p>
        </p:txBody>
      </p:sp>
      <p:sp>
        <p:nvSpPr>
          <p:cNvPr id="6" name="Slide Number Placeholder 5"/>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25523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4A83C4-CDE0-4E2A-B1AA-FB8C52A573AA}" type="datetime1">
              <a:rPr lang="en-US" smtClean="0"/>
              <a:t>19/08/2020</a:t>
            </a:fld>
            <a:endParaRPr lang="en-US"/>
          </a:p>
        </p:txBody>
      </p:sp>
      <p:sp>
        <p:nvSpPr>
          <p:cNvPr id="5" name="Footer Placeholder 4"/>
          <p:cNvSpPr>
            <a:spLocks noGrp="1"/>
          </p:cNvSpPr>
          <p:nvPr>
            <p:ph type="ftr" sz="quarter" idx="11"/>
          </p:nvPr>
        </p:nvSpPr>
        <p:spPr/>
        <p:txBody>
          <a:bodyPr/>
          <a:lstStyle/>
          <a:p>
            <a:pPr marL="12700" marR="5080">
              <a:lnSpc>
                <a:spcPts val="1200"/>
              </a:lnSpc>
              <a:spcBef>
                <a:spcPts val="25"/>
              </a:spcBef>
            </a:pPr>
            <a:r>
              <a:rPr lang="en-US" smtClean="0"/>
              <a:t>Agile Project Management - Scrum</a:t>
            </a:r>
            <a:endParaRPr lang="en-US" dirty="0"/>
          </a:p>
        </p:txBody>
      </p:sp>
      <p:sp>
        <p:nvSpPr>
          <p:cNvPr id="6" name="Slide Number Placeholder 5"/>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402281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B40E6-A51D-4130-B530-D6453AB652B9}" type="datetime1">
              <a:rPr lang="en-US" smtClean="0"/>
              <a:t>19/08/2020</a:t>
            </a:fld>
            <a:endParaRPr lang="en-US"/>
          </a:p>
        </p:txBody>
      </p:sp>
      <p:sp>
        <p:nvSpPr>
          <p:cNvPr id="5" name="Footer Placeholder 4"/>
          <p:cNvSpPr>
            <a:spLocks noGrp="1"/>
          </p:cNvSpPr>
          <p:nvPr>
            <p:ph type="ftr" sz="quarter" idx="11"/>
          </p:nvPr>
        </p:nvSpPr>
        <p:spPr/>
        <p:txBody>
          <a:bodyPr/>
          <a:lstStyle/>
          <a:p>
            <a:pPr marL="12700" marR="5080">
              <a:lnSpc>
                <a:spcPts val="1200"/>
              </a:lnSpc>
              <a:spcBef>
                <a:spcPts val="25"/>
              </a:spcBef>
            </a:pPr>
            <a:r>
              <a:rPr lang="en-US" smtClean="0"/>
              <a:t>Agile Project Management - Scrum</a:t>
            </a:r>
            <a:endParaRPr lang="en-US" dirty="0"/>
          </a:p>
        </p:txBody>
      </p:sp>
      <p:sp>
        <p:nvSpPr>
          <p:cNvPr id="6" name="Slide Number Placeholder 5"/>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2871716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DC5A99-4B8D-47D3-9314-CCA6C61C49F7}" type="datetime1">
              <a:rPr lang="en-US" smtClean="0"/>
              <a:t>19/08/2020</a:t>
            </a:fld>
            <a:endParaRPr lang="en-US"/>
          </a:p>
        </p:txBody>
      </p:sp>
      <p:sp>
        <p:nvSpPr>
          <p:cNvPr id="5" name="Footer Placeholder 4"/>
          <p:cNvSpPr>
            <a:spLocks noGrp="1"/>
          </p:cNvSpPr>
          <p:nvPr>
            <p:ph type="ftr" sz="quarter" idx="11"/>
          </p:nvPr>
        </p:nvSpPr>
        <p:spPr/>
        <p:txBody>
          <a:bodyPr/>
          <a:lstStyle/>
          <a:p>
            <a:pPr marL="12700" marR="5080">
              <a:lnSpc>
                <a:spcPts val="1200"/>
              </a:lnSpc>
              <a:spcBef>
                <a:spcPts val="25"/>
              </a:spcBef>
            </a:pPr>
            <a:r>
              <a:rPr lang="en-US" smtClean="0"/>
              <a:t>Agile Project Management - Scrum</a:t>
            </a:r>
            <a:endParaRPr lang="en-US" dirty="0"/>
          </a:p>
        </p:txBody>
      </p:sp>
      <p:sp>
        <p:nvSpPr>
          <p:cNvPr id="6" name="Slide Number Placeholder 5"/>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2697412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86A06B-F469-42DD-BA8F-E18DBA3CC4EC}" type="datetime1">
              <a:rPr lang="en-US" smtClean="0"/>
              <a:t>19/08/2020</a:t>
            </a:fld>
            <a:endParaRPr lang="en-US"/>
          </a:p>
        </p:txBody>
      </p:sp>
      <p:sp>
        <p:nvSpPr>
          <p:cNvPr id="6" name="Footer Placeholder 5"/>
          <p:cNvSpPr>
            <a:spLocks noGrp="1"/>
          </p:cNvSpPr>
          <p:nvPr>
            <p:ph type="ftr" sz="quarter" idx="11"/>
          </p:nvPr>
        </p:nvSpPr>
        <p:spPr/>
        <p:txBody>
          <a:bodyPr/>
          <a:lstStyle/>
          <a:p>
            <a:pPr marL="12700" marR="5080">
              <a:lnSpc>
                <a:spcPts val="1200"/>
              </a:lnSpc>
              <a:spcBef>
                <a:spcPts val="25"/>
              </a:spcBef>
            </a:pPr>
            <a:r>
              <a:rPr lang="en-US" smtClean="0"/>
              <a:t>Agile Project Management - Scrum</a:t>
            </a:r>
            <a:endParaRPr lang="en-US" dirty="0"/>
          </a:p>
        </p:txBody>
      </p:sp>
      <p:sp>
        <p:nvSpPr>
          <p:cNvPr id="7" name="Slide Number Placeholder 6"/>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187839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89BA8E-B160-4830-9CA6-B81DDBAA5984}" type="datetime1">
              <a:rPr lang="en-US" smtClean="0"/>
              <a:t>19/08/2020</a:t>
            </a:fld>
            <a:endParaRPr lang="en-US"/>
          </a:p>
        </p:txBody>
      </p:sp>
      <p:sp>
        <p:nvSpPr>
          <p:cNvPr id="8" name="Footer Placeholder 7"/>
          <p:cNvSpPr>
            <a:spLocks noGrp="1"/>
          </p:cNvSpPr>
          <p:nvPr>
            <p:ph type="ftr" sz="quarter" idx="11"/>
          </p:nvPr>
        </p:nvSpPr>
        <p:spPr/>
        <p:txBody>
          <a:bodyPr/>
          <a:lstStyle/>
          <a:p>
            <a:pPr marL="12700" marR="5080">
              <a:lnSpc>
                <a:spcPts val="1200"/>
              </a:lnSpc>
              <a:spcBef>
                <a:spcPts val="25"/>
              </a:spcBef>
            </a:pPr>
            <a:r>
              <a:rPr lang="en-US" smtClean="0"/>
              <a:t>Agile Project Management - Scrum</a:t>
            </a:r>
            <a:endParaRPr lang="en-US" dirty="0"/>
          </a:p>
        </p:txBody>
      </p:sp>
      <p:sp>
        <p:nvSpPr>
          <p:cNvPr id="9" name="Slide Number Placeholder 8"/>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211669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BD63A7-BBF5-482D-B1B3-6B144CA67B99}" type="datetime1">
              <a:rPr lang="en-US" smtClean="0"/>
              <a:t>19/08/2020</a:t>
            </a:fld>
            <a:endParaRPr lang="en-US"/>
          </a:p>
        </p:txBody>
      </p:sp>
      <p:sp>
        <p:nvSpPr>
          <p:cNvPr id="4" name="Footer Placeholder 3"/>
          <p:cNvSpPr>
            <a:spLocks noGrp="1"/>
          </p:cNvSpPr>
          <p:nvPr>
            <p:ph type="ftr" sz="quarter" idx="11"/>
          </p:nvPr>
        </p:nvSpPr>
        <p:spPr/>
        <p:txBody>
          <a:bodyPr/>
          <a:lstStyle/>
          <a:p>
            <a:pPr marL="12700" marR="5080">
              <a:lnSpc>
                <a:spcPts val="1200"/>
              </a:lnSpc>
              <a:spcBef>
                <a:spcPts val="25"/>
              </a:spcBef>
            </a:pPr>
            <a:r>
              <a:rPr lang="en-US" smtClean="0"/>
              <a:t>Agile Project Management - Scrum</a:t>
            </a:r>
            <a:endParaRPr lang="en-US" dirty="0"/>
          </a:p>
        </p:txBody>
      </p:sp>
      <p:sp>
        <p:nvSpPr>
          <p:cNvPr id="5" name="Slide Number Placeholder 4"/>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295343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CB671-EE8C-4CF2-8178-85559B12B17A}" type="datetime1">
              <a:rPr lang="en-US" smtClean="0"/>
              <a:t>19/08/2020</a:t>
            </a:fld>
            <a:endParaRPr lang="en-US"/>
          </a:p>
        </p:txBody>
      </p:sp>
      <p:sp>
        <p:nvSpPr>
          <p:cNvPr id="3" name="Footer Placeholder 2"/>
          <p:cNvSpPr>
            <a:spLocks noGrp="1"/>
          </p:cNvSpPr>
          <p:nvPr>
            <p:ph type="ftr" sz="quarter" idx="11"/>
          </p:nvPr>
        </p:nvSpPr>
        <p:spPr/>
        <p:txBody>
          <a:bodyPr/>
          <a:lstStyle/>
          <a:p>
            <a:pPr marL="12700" marR="5080">
              <a:lnSpc>
                <a:spcPts val="1200"/>
              </a:lnSpc>
              <a:spcBef>
                <a:spcPts val="25"/>
              </a:spcBef>
            </a:pPr>
            <a:r>
              <a:rPr lang="en-US" smtClean="0"/>
              <a:t>Agile Project Management - Scrum</a:t>
            </a:r>
            <a:endParaRPr lang="en-US" dirty="0"/>
          </a:p>
        </p:txBody>
      </p:sp>
      <p:sp>
        <p:nvSpPr>
          <p:cNvPr id="4" name="Slide Number Placeholder 3"/>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929290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0C31BE-BF34-40F7-B3B7-D5E7F6A4D3DA}" type="datetime1">
              <a:rPr lang="en-US" smtClean="0"/>
              <a:t>19/08/2020</a:t>
            </a:fld>
            <a:endParaRPr lang="en-US"/>
          </a:p>
        </p:txBody>
      </p:sp>
      <p:sp>
        <p:nvSpPr>
          <p:cNvPr id="6" name="Footer Placeholder 5"/>
          <p:cNvSpPr>
            <a:spLocks noGrp="1"/>
          </p:cNvSpPr>
          <p:nvPr>
            <p:ph type="ftr" sz="quarter" idx="11"/>
          </p:nvPr>
        </p:nvSpPr>
        <p:spPr/>
        <p:txBody>
          <a:bodyPr/>
          <a:lstStyle/>
          <a:p>
            <a:pPr marL="12700" marR="5080">
              <a:lnSpc>
                <a:spcPts val="1200"/>
              </a:lnSpc>
              <a:spcBef>
                <a:spcPts val="25"/>
              </a:spcBef>
            </a:pPr>
            <a:r>
              <a:rPr lang="en-US" smtClean="0"/>
              <a:t>Agile Project Management - Scrum</a:t>
            </a:r>
            <a:endParaRPr lang="en-US" dirty="0"/>
          </a:p>
        </p:txBody>
      </p:sp>
      <p:sp>
        <p:nvSpPr>
          <p:cNvPr id="7" name="Slide Number Placeholder 6"/>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2729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5E8F03-207C-4C7B-B792-FA0CD9021314}" type="datetime1">
              <a:rPr lang="en-US" smtClean="0"/>
              <a:t>19/08/2020</a:t>
            </a:fld>
            <a:endParaRPr lang="en-US"/>
          </a:p>
        </p:txBody>
      </p:sp>
      <p:sp>
        <p:nvSpPr>
          <p:cNvPr id="6" name="Footer Placeholder 5"/>
          <p:cNvSpPr>
            <a:spLocks noGrp="1"/>
          </p:cNvSpPr>
          <p:nvPr>
            <p:ph type="ftr" sz="quarter" idx="11"/>
          </p:nvPr>
        </p:nvSpPr>
        <p:spPr/>
        <p:txBody>
          <a:bodyPr/>
          <a:lstStyle/>
          <a:p>
            <a:pPr marL="12700" marR="5080">
              <a:lnSpc>
                <a:spcPts val="1200"/>
              </a:lnSpc>
              <a:spcBef>
                <a:spcPts val="25"/>
              </a:spcBef>
            </a:pPr>
            <a:r>
              <a:rPr lang="en-US" smtClean="0"/>
              <a:t>Agile Project Management - Scrum</a:t>
            </a:r>
            <a:endParaRPr lang="en-US" dirty="0"/>
          </a:p>
        </p:txBody>
      </p:sp>
      <p:sp>
        <p:nvSpPr>
          <p:cNvPr id="7" name="Slide Number Placeholder 6"/>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879137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55834-3178-4D8F-A313-904F9FDA91DE}" type="datetime1">
              <a:rPr lang="en-US" smtClean="0"/>
              <a:t>19/08/2020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12700" marR="5080">
              <a:lnSpc>
                <a:spcPts val="1200"/>
              </a:lnSpc>
              <a:spcBef>
                <a:spcPts val="25"/>
              </a:spcBef>
            </a:pPr>
            <a:r>
              <a:rPr lang="en-US" smtClean="0"/>
              <a:t>Agile Project Management - Scrum</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159153449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n.wikipedia.org/wiki/Tim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7.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image" Target="../media/image8.w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gilean.in/" TargetMode="Externa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wrike.com/" TargetMode="Externa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hyperlink" Target="https://www.atlassian.com/software/jira/try" TargetMode="External"/><Relationship Id="rId2" Type="http://schemas.openxmlformats.org/officeDocument/2006/relationships/hyperlink" Target="https://jira.atlassian.com/secure/Dashboard.jspa"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hyperlink" Target="https://apiumhub.com/" TargetMode="External"/><Relationship Id="rId2" Type="http://schemas.openxmlformats.org/officeDocument/2006/relationships/hyperlink" Target="https://trello.com/"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acklog.com/"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jmeter.apache.org/download_jmeter.cgi" TargetMode="Externa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ivotaltracker.com/signup/new" TargetMode="Externa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en.wikipedia.org/wiki/Software_documentation" TargetMode="External"/><Relationship Id="rId7" Type="http://schemas.openxmlformats.org/officeDocument/2006/relationships/hyperlink" Target="https://en.wikipedia.org/wiki/Software_framework" TargetMode="External"/><Relationship Id="rId2" Type="http://schemas.openxmlformats.org/officeDocument/2006/relationships/hyperlink" Target="https://en.wikipedia.org/wiki/Computer_programming" TargetMode="External"/><Relationship Id="rId1" Type="http://schemas.openxmlformats.org/officeDocument/2006/relationships/slideLayout" Target="../slideLayouts/slideLayout2.xml"/><Relationship Id="rId6" Type="http://schemas.openxmlformats.org/officeDocument/2006/relationships/hyperlink" Target="https://en.wikipedia.org/wiki/Application_software" TargetMode="External"/><Relationship Id="rId5" Type="http://schemas.openxmlformats.org/officeDocument/2006/relationships/hyperlink" Target="https://en.wikipedia.org/wiki/Software_bugs" TargetMode="External"/><Relationship Id="rId4" Type="http://schemas.openxmlformats.org/officeDocument/2006/relationships/hyperlink" Target="https://en.wikipedia.org/wiki/Software_testing"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1"/>
            <a:ext cx="8001000" cy="609600"/>
          </a:xfrm>
        </p:spPr>
        <p:txBody>
          <a:bodyPr>
            <a:normAutofit fontScale="90000"/>
          </a:bodyPr>
          <a:lstStyle/>
          <a:p>
            <a:r>
              <a:rPr lang="en-IN" sz="4000" b="1" dirty="0" smtClean="0">
                <a:solidFill>
                  <a:srgbClr val="FF0000"/>
                </a:solidFill>
                <a:latin typeface="Times New Roman" pitchFamily="18" charset="0"/>
                <a:cs typeface="Times New Roman" pitchFamily="18" charset="0"/>
              </a:rPr>
              <a:t>Unit II Agile </a:t>
            </a:r>
            <a:r>
              <a:rPr lang="en-IN" sz="4000" b="1" dirty="0">
                <a:solidFill>
                  <a:srgbClr val="FF0000"/>
                </a:solidFill>
                <a:latin typeface="Times New Roman" pitchFamily="18" charset="0"/>
                <a:cs typeface="Times New Roman" pitchFamily="18" charset="0"/>
              </a:rPr>
              <a:t>Development Process</a:t>
            </a:r>
            <a:endParaRPr lang="en-US" sz="4000"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152400" y="1219200"/>
            <a:ext cx="8839200" cy="5334000"/>
          </a:xfrm>
          <a:prstGeom prst="rect">
            <a:avLst/>
          </a:prstGeom>
        </p:spPr>
        <p:txBody>
          <a:bodyPr>
            <a:noAutofit/>
          </a:bodyPr>
          <a:lstStyle/>
          <a:p>
            <a:pPr marL="457200" indent="-457200" algn="l">
              <a:buFont typeface="Arial" pitchFamily="34" charset="0"/>
              <a:buChar char="•"/>
            </a:pPr>
            <a:r>
              <a:rPr lang="en-US" sz="2400" dirty="0">
                <a:solidFill>
                  <a:schemeClr val="tx1"/>
                </a:solidFill>
                <a:latin typeface="Times New Roman" pitchFamily="18" charset="0"/>
                <a:cs typeface="Times New Roman" pitchFamily="18" charset="0"/>
              </a:rPr>
              <a:t>Agile Development: Agile manifesto, agility and cost of change, </a:t>
            </a:r>
            <a:endParaRPr lang="en-US" sz="2400" dirty="0" smtClean="0">
              <a:solidFill>
                <a:schemeClr val="tx1"/>
              </a:solidFill>
              <a:latin typeface="Times New Roman" pitchFamily="18" charset="0"/>
              <a:cs typeface="Times New Roman" pitchFamily="18" charset="0"/>
            </a:endParaRPr>
          </a:p>
          <a:p>
            <a:pPr marL="457200" indent="-457200" algn="l">
              <a:buFont typeface="Arial" pitchFamily="34" charset="0"/>
              <a:buChar char="•"/>
            </a:pPr>
            <a:r>
              <a:rPr lang="en-US" sz="2400" dirty="0" smtClean="0">
                <a:solidFill>
                  <a:schemeClr val="tx1"/>
                </a:solidFill>
                <a:latin typeface="Times New Roman" pitchFamily="18" charset="0"/>
                <a:cs typeface="Times New Roman" pitchFamily="18" charset="0"/>
              </a:rPr>
              <a:t>Agile </a:t>
            </a:r>
            <a:r>
              <a:rPr lang="en-US" sz="2400" dirty="0">
                <a:solidFill>
                  <a:schemeClr val="tx1"/>
                </a:solidFill>
                <a:latin typeface="Times New Roman" pitchFamily="18" charset="0"/>
                <a:cs typeface="Times New Roman" pitchFamily="18" charset="0"/>
              </a:rPr>
              <a:t>principles, myth of planned </a:t>
            </a:r>
            <a:r>
              <a:rPr lang="en-US" sz="2400" dirty="0" smtClean="0">
                <a:solidFill>
                  <a:schemeClr val="tx1"/>
                </a:solidFill>
                <a:latin typeface="Times New Roman" pitchFamily="18" charset="0"/>
                <a:cs typeface="Times New Roman" pitchFamily="18" charset="0"/>
              </a:rPr>
              <a:t>development </a:t>
            </a:r>
          </a:p>
          <a:p>
            <a:pPr marL="457200" indent="-457200" algn="l">
              <a:buFont typeface="Arial" pitchFamily="34" charset="0"/>
              <a:buChar char="•"/>
            </a:pPr>
            <a:r>
              <a:rPr lang="en-US" sz="2400" dirty="0" smtClean="0">
                <a:solidFill>
                  <a:schemeClr val="tx1"/>
                </a:solidFill>
                <a:latin typeface="Times New Roman" pitchFamily="18" charset="0"/>
                <a:cs typeface="Times New Roman" pitchFamily="18" charset="0"/>
              </a:rPr>
              <a:t>Tools </a:t>
            </a:r>
            <a:r>
              <a:rPr lang="en-US" sz="2400" dirty="0">
                <a:solidFill>
                  <a:schemeClr val="tx1"/>
                </a:solidFill>
                <a:latin typeface="Times New Roman" pitchFamily="18" charset="0"/>
                <a:cs typeface="Times New Roman" pitchFamily="18" charset="0"/>
              </a:rPr>
              <a:t>for Agile Project </a:t>
            </a:r>
            <a:r>
              <a:rPr lang="en-US" sz="2400" dirty="0" smtClean="0">
                <a:solidFill>
                  <a:schemeClr val="tx1"/>
                </a:solidFill>
                <a:latin typeface="Times New Roman" pitchFamily="18" charset="0"/>
                <a:cs typeface="Times New Roman" pitchFamily="18" charset="0"/>
              </a:rPr>
              <a:t>Management</a:t>
            </a:r>
          </a:p>
          <a:p>
            <a:pPr marL="457200" indent="-457200" algn="l">
              <a:buFont typeface="Arial" pitchFamily="34" charset="0"/>
              <a:buChar char="•"/>
            </a:pPr>
            <a:r>
              <a:rPr lang="en-US" sz="2400" dirty="0" smtClean="0">
                <a:solidFill>
                  <a:schemeClr val="tx1"/>
                </a:solidFill>
                <a:latin typeface="Times New Roman" pitchFamily="18" charset="0"/>
                <a:cs typeface="Times New Roman" pitchFamily="18" charset="0"/>
              </a:rPr>
              <a:t>Scrum- </a:t>
            </a:r>
            <a:r>
              <a:rPr lang="en-US" sz="2400" dirty="0">
                <a:solidFill>
                  <a:schemeClr val="tx1"/>
                </a:solidFill>
                <a:latin typeface="Times New Roman" pitchFamily="18" charset="0"/>
                <a:cs typeface="Times New Roman" pitchFamily="18" charset="0"/>
              </a:rPr>
              <a:t>process flow, scrum roles, events and </a:t>
            </a:r>
            <a:r>
              <a:rPr lang="en-US" sz="2400" dirty="0" smtClean="0">
                <a:solidFill>
                  <a:schemeClr val="tx1"/>
                </a:solidFill>
                <a:latin typeface="Times New Roman" pitchFamily="18" charset="0"/>
                <a:cs typeface="Times New Roman" pitchFamily="18" charset="0"/>
              </a:rPr>
              <a:t>artifacts</a:t>
            </a:r>
          </a:p>
          <a:p>
            <a:pPr marL="457200" indent="-457200" algn="l">
              <a:buFont typeface="Arial" pitchFamily="34" charset="0"/>
              <a:buChar char="•"/>
            </a:pPr>
            <a:r>
              <a:rPr lang="en-US" sz="2400" dirty="0" smtClean="0">
                <a:solidFill>
                  <a:schemeClr val="tx1"/>
                </a:solidFill>
                <a:latin typeface="Times New Roman" pitchFamily="18" charset="0"/>
                <a:cs typeface="Times New Roman" pitchFamily="18" charset="0"/>
              </a:rPr>
              <a:t>Scrum </a:t>
            </a:r>
            <a:r>
              <a:rPr lang="en-US" sz="2400" dirty="0">
                <a:solidFill>
                  <a:schemeClr val="tx1"/>
                </a:solidFill>
                <a:latin typeface="Times New Roman" pitchFamily="18" charset="0"/>
                <a:cs typeface="Times New Roman" pitchFamily="18" charset="0"/>
              </a:rPr>
              <a:t>cycle description, product backlog, sprint planning </a:t>
            </a:r>
            <a:r>
              <a:rPr lang="en-US" sz="2400" dirty="0" smtClean="0">
                <a:solidFill>
                  <a:schemeClr val="tx1"/>
                </a:solidFill>
                <a:latin typeface="Times New Roman" pitchFamily="18" charset="0"/>
                <a:cs typeface="Times New Roman" pitchFamily="18" charset="0"/>
              </a:rPr>
              <a:t>meeting</a:t>
            </a:r>
          </a:p>
          <a:p>
            <a:pPr marL="457200" indent="-457200" algn="l">
              <a:buFont typeface="Arial" pitchFamily="34" charset="0"/>
              <a:buChar char="•"/>
            </a:pPr>
            <a:r>
              <a:rPr lang="en-US" sz="2400" dirty="0" smtClean="0">
                <a:solidFill>
                  <a:schemeClr val="tx1"/>
                </a:solidFill>
                <a:latin typeface="Times New Roman" pitchFamily="18" charset="0"/>
                <a:cs typeface="Times New Roman" pitchFamily="18" charset="0"/>
              </a:rPr>
              <a:t>sprint </a:t>
            </a:r>
            <a:r>
              <a:rPr lang="en-US" sz="2400" dirty="0">
                <a:solidFill>
                  <a:schemeClr val="tx1"/>
                </a:solidFill>
                <a:latin typeface="Times New Roman" pitchFamily="18" charset="0"/>
                <a:cs typeface="Times New Roman" pitchFamily="18" charset="0"/>
              </a:rPr>
              <a:t>backlog, sprint execution, daily scrum </a:t>
            </a:r>
            <a:r>
              <a:rPr lang="en-US" sz="2400" dirty="0" smtClean="0">
                <a:solidFill>
                  <a:schemeClr val="tx1"/>
                </a:solidFill>
                <a:latin typeface="Times New Roman" pitchFamily="18" charset="0"/>
                <a:cs typeface="Times New Roman" pitchFamily="18" charset="0"/>
              </a:rPr>
              <a:t>meeting</a:t>
            </a:r>
          </a:p>
          <a:p>
            <a:pPr marL="457200" indent="-457200" algn="l">
              <a:buFont typeface="Arial" pitchFamily="34" charset="0"/>
              <a:buChar char="•"/>
            </a:pPr>
            <a:r>
              <a:rPr lang="en-US" sz="2400" dirty="0" smtClean="0">
                <a:solidFill>
                  <a:schemeClr val="tx1"/>
                </a:solidFill>
                <a:latin typeface="Times New Roman" pitchFamily="18" charset="0"/>
                <a:cs typeface="Times New Roman" pitchFamily="18" charset="0"/>
              </a:rPr>
              <a:t>maintaining </a:t>
            </a:r>
            <a:r>
              <a:rPr lang="en-US" sz="2400" dirty="0">
                <a:solidFill>
                  <a:schemeClr val="tx1"/>
                </a:solidFill>
                <a:latin typeface="Times New Roman" pitchFamily="18" charset="0"/>
                <a:cs typeface="Times New Roman" pitchFamily="18" charset="0"/>
              </a:rPr>
              <a:t>sprint backlog and burn-down chart, sprint review and retrospective. </a:t>
            </a:r>
          </a:p>
          <a:p>
            <a:pPr marL="457200" indent="-457200" algn="l">
              <a:buFont typeface="Arial" pitchFamily="34" charset="0"/>
              <a:buChar char="•"/>
            </a:pPr>
            <a:r>
              <a:rPr lang="en-IN" sz="2400" dirty="0" smtClean="0">
                <a:solidFill>
                  <a:schemeClr val="tx1"/>
                </a:solidFill>
                <a:latin typeface="Times New Roman" pitchFamily="18" charset="0"/>
                <a:cs typeface="Times New Roman" pitchFamily="18" charset="0"/>
              </a:rPr>
              <a:t>Agile </a:t>
            </a:r>
            <a:r>
              <a:rPr lang="en-IN" sz="2400" dirty="0">
                <a:solidFill>
                  <a:schemeClr val="tx1"/>
                </a:solidFill>
                <a:latin typeface="Times New Roman" pitchFamily="18" charset="0"/>
                <a:cs typeface="Times New Roman" pitchFamily="18" charset="0"/>
              </a:rPr>
              <a:t>Practices: test driven development, refactoring, pair programming, continuous integration, exploratory testing versus scripted testing </a:t>
            </a:r>
            <a:endParaRPr lang="en-US" sz="24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marL="38100">
              <a:lnSpc>
                <a:spcPts val="1070"/>
              </a:lnSpc>
            </a:pPr>
            <a:fld id="{81D60167-4931-47E6-BA6A-407CBD079E47}" type="slidenum">
              <a:rPr lang="en-US" smtClean="0"/>
              <a:t>1</a:t>
            </a:fld>
            <a:endParaRPr lang="en-US" dirty="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366508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e.  Time-Boxed Approach</a:t>
            </a:r>
          </a:p>
        </p:txBody>
      </p:sp>
      <p:sp>
        <p:nvSpPr>
          <p:cNvPr id="3" name="Content Placeholder 2"/>
          <p:cNvSpPr>
            <a:spLocks noGrp="1"/>
          </p:cNvSpPr>
          <p:nvPr>
            <p:ph idx="1"/>
          </p:nvPr>
        </p:nvSpPr>
        <p:spPr>
          <a:xfrm>
            <a:off x="228600" y="1600200"/>
            <a:ext cx="8763000" cy="4525963"/>
          </a:xfrm>
        </p:spPr>
        <p:txBody>
          <a:bodyPr rtlCol="0">
            <a:normAutofit/>
          </a:bodyPr>
          <a:lstStyle/>
          <a:p>
            <a:pPr eaLnBrk="1" fontAlgn="auto" hangingPunct="1">
              <a:spcAft>
                <a:spcPts val="0"/>
              </a:spcAft>
              <a:defRPr/>
            </a:pPr>
            <a:r>
              <a:rPr lang="en-US" dirty="0" smtClean="0">
                <a:solidFill>
                  <a:srgbClr val="000000"/>
                </a:solidFill>
                <a:latin typeface="Arial"/>
              </a:rPr>
              <a:t>In </a:t>
            </a:r>
            <a:r>
              <a:rPr lang="en-US" u="sng" dirty="0" smtClean="0">
                <a:solidFill>
                  <a:srgbClr val="0B0080"/>
                </a:solidFill>
                <a:latin typeface="Arial"/>
              </a:rPr>
              <a:t>time management</a:t>
            </a:r>
            <a:r>
              <a:rPr lang="en-US" dirty="0" smtClean="0">
                <a:solidFill>
                  <a:srgbClr val="000000"/>
                </a:solidFill>
                <a:latin typeface="Arial"/>
              </a:rPr>
              <a:t>, a </a:t>
            </a:r>
            <a:r>
              <a:rPr lang="en-US" b="1" dirty="0" smtClean="0">
                <a:solidFill>
                  <a:srgbClr val="000000"/>
                </a:solidFill>
                <a:latin typeface="Arial"/>
              </a:rPr>
              <a:t>time box</a:t>
            </a:r>
            <a:r>
              <a:rPr lang="en-US" dirty="0" smtClean="0">
                <a:solidFill>
                  <a:srgbClr val="000000"/>
                </a:solidFill>
                <a:latin typeface="Arial"/>
              </a:rPr>
              <a:t> allots a </a:t>
            </a:r>
            <a:r>
              <a:rPr lang="en-US" b="1" dirty="0" smtClean="0">
                <a:solidFill>
                  <a:srgbClr val="000000"/>
                </a:solidFill>
                <a:latin typeface="Arial"/>
              </a:rPr>
              <a:t>fixed</a:t>
            </a:r>
            <a:r>
              <a:rPr lang="en-US" dirty="0" smtClean="0">
                <a:solidFill>
                  <a:srgbClr val="000000"/>
                </a:solidFill>
                <a:latin typeface="Arial"/>
              </a:rPr>
              <a:t> period of </a:t>
            </a:r>
            <a:r>
              <a:rPr lang="en-US" dirty="0" smtClean="0">
                <a:solidFill>
                  <a:srgbClr val="0B0080"/>
                </a:solidFill>
                <a:latin typeface="Arial"/>
                <a:hlinkClick r:id="rId2" tooltip="Time"/>
              </a:rPr>
              <a:t>time</a:t>
            </a:r>
            <a:r>
              <a:rPr lang="en-US" dirty="0" smtClean="0">
                <a:solidFill>
                  <a:srgbClr val="000000"/>
                </a:solidFill>
                <a:latin typeface="Arial"/>
              </a:rPr>
              <a:t> for an activity. </a:t>
            </a:r>
          </a:p>
          <a:p>
            <a:pPr marL="0" indent="0" eaLnBrk="1" fontAlgn="auto" hangingPunct="1">
              <a:spcAft>
                <a:spcPts val="0"/>
              </a:spcAft>
              <a:buFont typeface="Arial" pitchFamily="34" charset="0"/>
              <a:buNone/>
              <a:defRPr/>
            </a:pPr>
            <a:endParaRPr lang="en-US" dirty="0" smtClean="0">
              <a:solidFill>
                <a:srgbClr val="000000"/>
              </a:solidFill>
              <a:latin typeface="Arial"/>
            </a:endParaRPr>
          </a:p>
          <a:p>
            <a:pPr eaLnBrk="1" fontAlgn="auto" hangingPunct="1">
              <a:spcAft>
                <a:spcPts val="0"/>
              </a:spcAft>
              <a:defRPr/>
            </a:pPr>
            <a:r>
              <a:rPr lang="en-US" b="1" dirty="0" err="1" smtClean="0">
                <a:solidFill>
                  <a:srgbClr val="000000"/>
                </a:solidFill>
                <a:latin typeface="Arial"/>
              </a:rPr>
              <a:t>Timeboxing</a:t>
            </a:r>
            <a:r>
              <a:rPr lang="en-US" dirty="0" smtClean="0">
                <a:solidFill>
                  <a:srgbClr val="000000"/>
                </a:solidFill>
                <a:latin typeface="Arial"/>
              </a:rPr>
              <a:t> </a:t>
            </a:r>
            <a:r>
              <a:rPr lang="en-US" dirty="0" smtClean="0">
                <a:solidFill>
                  <a:srgbClr val="0B0080"/>
                </a:solidFill>
                <a:latin typeface="Arial"/>
              </a:rPr>
              <a:t>plans</a:t>
            </a:r>
            <a:r>
              <a:rPr lang="en-US" dirty="0" smtClean="0">
                <a:solidFill>
                  <a:srgbClr val="000000"/>
                </a:solidFill>
                <a:latin typeface="Arial"/>
              </a:rPr>
              <a:t> activity by </a:t>
            </a:r>
            <a:r>
              <a:rPr lang="en-US" u="sng" dirty="0" smtClean="0">
                <a:solidFill>
                  <a:srgbClr val="0B0080"/>
                </a:solidFill>
                <a:latin typeface="Arial"/>
              </a:rPr>
              <a:t>allocating</a:t>
            </a:r>
            <a:r>
              <a:rPr lang="en-US" dirty="0" smtClean="0">
                <a:solidFill>
                  <a:srgbClr val="000000"/>
                </a:solidFill>
                <a:latin typeface="Arial"/>
              </a:rPr>
              <a:t> time boxes</a:t>
            </a:r>
            <a:r>
              <a:rPr lang="en-US" dirty="0">
                <a:solidFill>
                  <a:srgbClr val="000000"/>
                </a:solidFill>
                <a:latin typeface="Arial"/>
              </a:rPr>
              <a:t>.</a:t>
            </a:r>
            <a:endParaRPr lang="en-US" dirty="0"/>
          </a:p>
        </p:txBody>
      </p:sp>
      <p:pic>
        <p:nvPicPr>
          <p:cNvPr id="4"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10</a:t>
            </a:fld>
            <a:endParaRPr lang="en-US" dirty="0"/>
          </a:p>
        </p:txBody>
      </p:sp>
    </p:spTree>
    <p:extLst>
      <p:ext uri="{BB962C8B-B14F-4D97-AF65-F5344CB8AC3E}">
        <p14:creationId xmlns:p14="http://schemas.microsoft.com/office/powerpoint/2010/main" val="583421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marL="742950" indent="-742950" eaLnBrk="1" hangingPunct="1">
              <a:buFontTx/>
              <a:buAutoNum type="arabicPeriod" startAt="2"/>
            </a:pPr>
            <a:r>
              <a:rPr lang="en-US" smtClean="0"/>
              <a:t>Introductory Thoughts</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defRPr/>
            </a:pPr>
            <a:r>
              <a:rPr lang="en-US" dirty="0" smtClean="0"/>
              <a:t>Fears regarding software development led to a number of pioneers / industry experts to develop the </a:t>
            </a:r>
            <a:r>
              <a:rPr lang="en-US" b="1" dirty="0" smtClean="0"/>
              <a:t>Agile</a:t>
            </a:r>
            <a:r>
              <a:rPr lang="en-US" dirty="0" smtClean="0"/>
              <a:t> </a:t>
            </a:r>
            <a:r>
              <a:rPr lang="en-US" b="1" dirty="0" smtClean="0"/>
              <a:t>Manifesto</a:t>
            </a:r>
            <a:r>
              <a:rPr lang="en-US" dirty="0" smtClean="0"/>
              <a:t> based up some firm values and principles.</a:t>
            </a:r>
          </a:p>
          <a:p>
            <a:pPr eaLnBrk="1" fontAlgn="auto" hangingPunct="1">
              <a:spcAft>
                <a:spcPts val="0"/>
              </a:spcAft>
              <a:defRPr/>
            </a:pPr>
            <a:endParaRPr lang="en-US" dirty="0"/>
          </a:p>
          <a:p>
            <a:pPr eaLnBrk="1" fontAlgn="auto" hangingPunct="1">
              <a:spcAft>
                <a:spcPts val="0"/>
              </a:spcAft>
              <a:defRPr/>
            </a:pPr>
            <a:r>
              <a:rPr lang="en-US" dirty="0" smtClean="0"/>
              <a:t>Practitioners had become afraid that repeated software failures could not be stopped without some kind of </a:t>
            </a:r>
            <a:r>
              <a:rPr lang="en-US" b="1" dirty="0" smtClean="0"/>
              <a:t>guiding process </a:t>
            </a:r>
            <a:r>
              <a:rPr lang="en-US" dirty="0" smtClean="0"/>
              <a:t>to guide development activities.</a:t>
            </a:r>
            <a:endParaRPr lang="en-US" dirty="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11</a:t>
            </a:fld>
            <a:endParaRPr lang="en-US" dirty="0"/>
          </a:p>
        </p:txBody>
      </p:sp>
    </p:spTree>
    <p:extLst>
      <p:ext uri="{BB962C8B-B14F-4D97-AF65-F5344CB8AC3E}">
        <p14:creationId xmlns:p14="http://schemas.microsoft.com/office/powerpoint/2010/main" val="2183505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Common Fears</a:t>
            </a:r>
          </a:p>
        </p:txBody>
      </p:sp>
      <p:sp>
        <p:nvSpPr>
          <p:cNvPr id="10243" name="Content Placeholder 2"/>
          <p:cNvSpPr>
            <a:spLocks noGrp="1"/>
          </p:cNvSpPr>
          <p:nvPr>
            <p:ph idx="1"/>
          </p:nvPr>
        </p:nvSpPr>
        <p:spPr/>
        <p:txBody>
          <a:bodyPr/>
          <a:lstStyle/>
          <a:p>
            <a:pPr eaLnBrk="1" hangingPunct="1"/>
            <a:r>
              <a:rPr lang="en-US" dirty="0" smtClean="0"/>
              <a:t>Practitioners were afraid that</a:t>
            </a:r>
          </a:p>
          <a:p>
            <a:pPr lvl="1" eaLnBrk="1" hangingPunct="1"/>
            <a:r>
              <a:rPr lang="en-US" dirty="0" smtClean="0"/>
              <a:t>The project will produce the wrong product</a:t>
            </a:r>
          </a:p>
          <a:p>
            <a:pPr lvl="1" eaLnBrk="1" hangingPunct="1"/>
            <a:r>
              <a:rPr lang="en-US" dirty="0" smtClean="0"/>
              <a:t>The project will produce a product of poor quality</a:t>
            </a:r>
          </a:p>
          <a:p>
            <a:pPr lvl="1" eaLnBrk="1" hangingPunct="1"/>
            <a:r>
              <a:rPr lang="en-US" dirty="0" smtClean="0"/>
              <a:t>The project will be late</a:t>
            </a:r>
          </a:p>
          <a:p>
            <a:pPr lvl="1" eaLnBrk="1" hangingPunct="1"/>
            <a:r>
              <a:rPr lang="en-US" dirty="0" smtClean="0"/>
              <a:t>We’ll have to work 80 hour weeks</a:t>
            </a:r>
          </a:p>
          <a:p>
            <a:pPr lvl="1" eaLnBrk="1" hangingPunct="1"/>
            <a:r>
              <a:rPr lang="en-US" dirty="0" smtClean="0"/>
              <a:t>We’ll have to break commitments</a:t>
            </a:r>
          </a:p>
          <a:p>
            <a:pPr lvl="1" eaLnBrk="1" hangingPunct="1"/>
            <a:r>
              <a:rPr lang="en-US" dirty="0" smtClean="0"/>
              <a:t>We won’t be having fun.</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12</a:t>
            </a:fld>
            <a:endParaRPr lang="en-US" dirty="0"/>
          </a:p>
        </p:txBody>
      </p:sp>
    </p:spTree>
    <p:extLst>
      <p:ext uri="{BB962C8B-B14F-4D97-AF65-F5344CB8AC3E}">
        <p14:creationId xmlns:p14="http://schemas.microsoft.com/office/powerpoint/2010/main" val="3333316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76200"/>
            <a:ext cx="8229600" cy="868363"/>
          </a:xfrm>
        </p:spPr>
        <p:txBody>
          <a:bodyPr/>
          <a:lstStyle/>
          <a:p>
            <a:pPr eaLnBrk="1" hangingPunct="1"/>
            <a:r>
              <a:rPr lang="en-US" dirty="0" smtClean="0"/>
              <a:t>Agile Alliance/Agreement</a:t>
            </a:r>
          </a:p>
        </p:txBody>
      </p:sp>
      <p:sp>
        <p:nvSpPr>
          <p:cNvPr id="11267" name="Content Placeholder 2"/>
          <p:cNvSpPr>
            <a:spLocks noGrp="1"/>
          </p:cNvSpPr>
          <p:nvPr>
            <p:ph idx="1"/>
          </p:nvPr>
        </p:nvSpPr>
        <p:spPr>
          <a:xfrm>
            <a:off x="457200" y="990600"/>
            <a:ext cx="8229600" cy="5638800"/>
          </a:xfrm>
        </p:spPr>
        <p:txBody>
          <a:bodyPr>
            <a:normAutofit lnSpcReduction="10000"/>
          </a:bodyPr>
          <a:lstStyle/>
          <a:p>
            <a:pPr eaLnBrk="1" hangingPunct="1"/>
            <a:r>
              <a:rPr lang="en-US" dirty="0" smtClean="0"/>
              <a:t>Several individuals, </a:t>
            </a:r>
            <a:r>
              <a:rPr lang="en-US" b="1" dirty="0" smtClean="0"/>
              <a:t>The Agile Alliance</a:t>
            </a:r>
            <a:r>
              <a:rPr lang="en-US" dirty="0" smtClean="0"/>
              <a:t>, </a:t>
            </a:r>
          </a:p>
          <a:p>
            <a:pPr lvl="1" eaLnBrk="1" hangingPunct="1"/>
            <a:r>
              <a:rPr lang="en-US" dirty="0" smtClean="0"/>
              <a:t>motivated to make activities </a:t>
            </a:r>
          </a:p>
          <a:p>
            <a:pPr lvl="1" eaLnBrk="1" hangingPunct="1"/>
            <a:r>
              <a:rPr lang="en-US" dirty="0" smtClean="0"/>
              <a:t>such that certain outputs and artifacts are </a:t>
            </a:r>
            <a:r>
              <a:rPr lang="en-US" b="1" dirty="0" smtClean="0"/>
              <a:t>predictably</a:t>
            </a:r>
            <a:r>
              <a:rPr lang="en-US" dirty="0" smtClean="0"/>
              <a:t> produced.</a:t>
            </a:r>
          </a:p>
          <a:p>
            <a:pPr lvl="1" eaLnBrk="1" hangingPunct="1"/>
            <a:r>
              <a:rPr lang="en-US" dirty="0" smtClean="0"/>
              <a:t>Around 2000, these notables got together to address common development problems.</a:t>
            </a:r>
          </a:p>
          <a:p>
            <a:pPr eaLnBrk="1" hangingPunct="1"/>
            <a:endParaRPr lang="en-US" dirty="0" smtClean="0"/>
          </a:p>
          <a:p>
            <a:pPr eaLnBrk="1" hangingPunct="1"/>
            <a:r>
              <a:rPr lang="en-US" dirty="0" smtClean="0"/>
              <a:t>Goal: outline values and principles to allow software teams to </a:t>
            </a:r>
          </a:p>
          <a:p>
            <a:pPr lvl="1" eaLnBrk="1" hangingPunct="1"/>
            <a:r>
              <a:rPr lang="en-US" b="1" dirty="0" smtClean="0"/>
              <a:t>develop quickly </a:t>
            </a:r>
            <a:r>
              <a:rPr lang="en-US" dirty="0" smtClean="0"/>
              <a:t>and </a:t>
            </a:r>
          </a:p>
          <a:p>
            <a:pPr lvl="1" eaLnBrk="1" hangingPunct="1"/>
            <a:r>
              <a:rPr lang="en-US" b="1" dirty="0" smtClean="0"/>
              <a:t>respond to change.  </a:t>
            </a:r>
          </a:p>
          <a:p>
            <a:pPr eaLnBrk="1" hangingPunct="1"/>
            <a:endParaRPr lang="en-US" dirty="0" smtClean="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13</a:t>
            </a:fld>
            <a:endParaRPr lang="en-US" dirty="0"/>
          </a:p>
        </p:txBody>
      </p:sp>
    </p:spTree>
    <p:extLst>
      <p:ext uri="{BB962C8B-B14F-4D97-AF65-F5344CB8AC3E}">
        <p14:creationId xmlns:p14="http://schemas.microsoft.com/office/powerpoint/2010/main" val="2431751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a:xfrm>
            <a:off x="381000" y="609600"/>
            <a:ext cx="8229600" cy="4525963"/>
          </a:xfrm>
        </p:spPr>
        <p:txBody>
          <a:bodyPr/>
          <a:lstStyle/>
          <a:p>
            <a:pPr eaLnBrk="1" hangingPunct="1">
              <a:lnSpc>
                <a:spcPct val="90000"/>
              </a:lnSpc>
            </a:pPr>
            <a:r>
              <a:rPr lang="en-US" sz="3000" dirty="0" smtClean="0"/>
              <a:t>These activities stand up in large part to </a:t>
            </a:r>
            <a:r>
              <a:rPr lang="en-US" sz="3000" b="1" dirty="0" smtClean="0"/>
              <a:t>runaway</a:t>
            </a:r>
            <a:r>
              <a:rPr lang="en-US" sz="3000" dirty="0" smtClean="0"/>
              <a:t> </a:t>
            </a:r>
            <a:r>
              <a:rPr lang="en-US" sz="3000" b="1" dirty="0" smtClean="0"/>
              <a:t>processes</a:t>
            </a:r>
            <a:r>
              <a:rPr lang="en-US" sz="3000" dirty="0" smtClean="0"/>
              <a:t>.</a:t>
            </a:r>
          </a:p>
          <a:p>
            <a:pPr lvl="1" eaLnBrk="1" hangingPunct="1">
              <a:lnSpc>
                <a:spcPct val="90000"/>
              </a:lnSpc>
            </a:pPr>
            <a:r>
              <a:rPr lang="en-US" sz="2600" dirty="0" smtClean="0"/>
              <a:t>Failure to achieve certain goals was met with ‘more process.’  Schedules slipped;  budgets bloated, and processes became even larger.</a:t>
            </a:r>
          </a:p>
          <a:p>
            <a:pPr eaLnBrk="1" hangingPunct="1">
              <a:lnSpc>
                <a:spcPct val="90000"/>
              </a:lnSpc>
            </a:pPr>
            <a:endParaRPr lang="en-US" sz="3000" dirty="0" smtClean="0"/>
          </a:p>
          <a:p>
            <a:pPr eaLnBrk="1" hangingPunct="1">
              <a:lnSpc>
                <a:spcPct val="90000"/>
              </a:lnSpc>
            </a:pPr>
            <a:r>
              <a:rPr lang="en-US" sz="3000" dirty="0" smtClean="0"/>
              <a:t>The Alliance (17) created a statement of </a:t>
            </a:r>
            <a:r>
              <a:rPr lang="en-US" sz="3000" b="1" dirty="0" smtClean="0"/>
              <a:t>values</a:t>
            </a:r>
            <a:r>
              <a:rPr lang="en-US" sz="3000" dirty="0" smtClean="0"/>
              <a:t>:  termed the </a:t>
            </a:r>
            <a:r>
              <a:rPr lang="en-US" sz="3000" b="1" dirty="0" smtClean="0"/>
              <a:t>manifesto</a:t>
            </a:r>
            <a:r>
              <a:rPr lang="en-US" sz="3000" dirty="0" smtClean="0"/>
              <a:t> of the Agile Alliance.  </a:t>
            </a:r>
          </a:p>
          <a:p>
            <a:pPr eaLnBrk="1" hangingPunct="1">
              <a:lnSpc>
                <a:spcPct val="90000"/>
              </a:lnSpc>
            </a:pPr>
            <a:endParaRPr lang="en-US" sz="3000" dirty="0" smtClean="0"/>
          </a:p>
          <a:p>
            <a:pPr eaLnBrk="1" hangingPunct="1">
              <a:lnSpc>
                <a:spcPct val="90000"/>
              </a:lnSpc>
            </a:pPr>
            <a:r>
              <a:rPr lang="en-US" sz="3000" dirty="0" smtClean="0"/>
              <a:t>They then developed the </a:t>
            </a:r>
            <a:r>
              <a:rPr lang="en-US" sz="3000" b="1" dirty="0" smtClean="0"/>
              <a:t>12</a:t>
            </a:r>
            <a:r>
              <a:rPr lang="en-US" sz="3000" dirty="0" smtClean="0"/>
              <a:t> </a:t>
            </a:r>
            <a:r>
              <a:rPr lang="en-US" sz="3000" b="1" dirty="0" smtClean="0"/>
              <a:t>Principles of Agility.</a:t>
            </a:r>
          </a:p>
          <a:p>
            <a:pPr eaLnBrk="1" hangingPunct="1">
              <a:lnSpc>
                <a:spcPct val="90000"/>
              </a:lnSpc>
            </a:pPr>
            <a:endParaRPr lang="en-US" sz="3000" dirty="0" smtClean="0"/>
          </a:p>
        </p:txBody>
      </p:sp>
      <p:pic>
        <p:nvPicPr>
          <p:cNvPr id="3"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14</a:t>
            </a:fld>
            <a:endParaRPr lang="en-US" dirty="0"/>
          </a:p>
        </p:txBody>
      </p:sp>
    </p:spTree>
    <p:extLst>
      <p:ext uri="{BB962C8B-B14F-4D97-AF65-F5344CB8AC3E}">
        <p14:creationId xmlns:p14="http://schemas.microsoft.com/office/powerpoint/2010/main" val="3773271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7939" y="596900"/>
            <a:ext cx="5795010" cy="1120140"/>
          </a:xfrm>
          <a:prstGeom prst="rect">
            <a:avLst/>
          </a:prstGeom>
        </p:spPr>
        <p:txBody>
          <a:bodyPr vert="horz" wrap="square" lIns="0" tIns="12700" rIns="0" bIns="0" rtlCol="0">
            <a:spAutoFit/>
          </a:bodyPr>
          <a:lstStyle/>
          <a:p>
            <a:pPr marL="12700">
              <a:lnSpc>
                <a:spcPts val="4310"/>
              </a:lnSpc>
              <a:spcBef>
                <a:spcPts val="100"/>
              </a:spcBef>
            </a:pPr>
            <a:r>
              <a:rPr sz="3600" spc="-5" dirty="0"/>
              <a:t>The Manifesto</a:t>
            </a:r>
            <a:r>
              <a:rPr sz="3600" dirty="0"/>
              <a:t> </a:t>
            </a:r>
            <a:r>
              <a:rPr sz="3600" spc="-5" dirty="0"/>
              <a:t>for</a:t>
            </a:r>
            <a:endParaRPr sz="3600" dirty="0"/>
          </a:p>
          <a:p>
            <a:pPr marL="12700">
              <a:lnSpc>
                <a:spcPts val="4310"/>
              </a:lnSpc>
            </a:pPr>
            <a:r>
              <a:rPr sz="3600" dirty="0"/>
              <a:t>Agile </a:t>
            </a:r>
            <a:r>
              <a:rPr sz="3600" spc="-5" dirty="0"/>
              <a:t>Software</a:t>
            </a:r>
            <a:r>
              <a:rPr sz="3600" spc="-70" dirty="0"/>
              <a:t> </a:t>
            </a:r>
            <a:r>
              <a:rPr sz="3600" dirty="0"/>
              <a:t>Development</a:t>
            </a:r>
          </a:p>
        </p:txBody>
      </p:sp>
      <p:sp>
        <p:nvSpPr>
          <p:cNvPr id="12" name="object 12"/>
          <p:cNvSpPr txBox="1">
            <a:spLocks noGrp="1"/>
          </p:cNvSpPr>
          <p:nvPr>
            <p:ph type="sldNum" sz="quarter" idx="12"/>
          </p:nvPr>
        </p:nvSpPr>
        <p:spPr>
          <a:prstGeom prst="rect">
            <a:avLst/>
          </a:prstGeom>
        </p:spPr>
        <p:txBody>
          <a:bodyPr vert="horz" wrap="square" lIns="0" tIns="0" rIns="0" bIns="0" rtlCol="0">
            <a:spAutoFit/>
          </a:bodyPr>
          <a:lstStyle/>
          <a:p>
            <a:pPr marL="38100">
              <a:lnSpc>
                <a:spcPts val="1070"/>
              </a:lnSpc>
            </a:pPr>
            <a:fld id="{81D60167-4931-47E6-BA6A-407CBD079E47}" type="slidenum">
              <a:rPr dirty="0"/>
              <a:t>15</a:t>
            </a:fld>
            <a:endParaRPr dirty="0"/>
          </a:p>
        </p:txBody>
      </p:sp>
      <p:grpSp>
        <p:nvGrpSpPr>
          <p:cNvPr id="3" name="object 3"/>
          <p:cNvGrpSpPr/>
          <p:nvPr/>
        </p:nvGrpSpPr>
        <p:grpSpPr>
          <a:xfrm>
            <a:off x="1882825" y="1916082"/>
            <a:ext cx="5474335" cy="951865"/>
            <a:chOff x="1882825" y="1916082"/>
            <a:chExt cx="5474335" cy="951865"/>
          </a:xfrm>
        </p:grpSpPr>
        <p:sp>
          <p:nvSpPr>
            <p:cNvPr id="4" name="object 4"/>
            <p:cNvSpPr/>
            <p:nvPr/>
          </p:nvSpPr>
          <p:spPr>
            <a:xfrm>
              <a:off x="1882825" y="1916082"/>
              <a:ext cx="5473928" cy="40316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882825" y="2182096"/>
              <a:ext cx="5332615" cy="40316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882825" y="2460565"/>
              <a:ext cx="5016728" cy="407323"/>
            </a:xfrm>
            <a:prstGeom prst="rect">
              <a:avLst/>
            </a:prstGeom>
            <a:blipFill>
              <a:blip r:embed="rId4" cstate="print"/>
              <a:stretch>
                <a:fillRect/>
              </a:stretch>
            </a:blipFill>
          </p:spPr>
          <p:txBody>
            <a:bodyPr wrap="square" lIns="0" tIns="0" rIns="0" bIns="0" rtlCol="0"/>
            <a:lstStyle/>
            <a:p>
              <a:endParaRPr/>
            </a:p>
          </p:txBody>
        </p:sp>
      </p:grpSp>
      <p:grpSp>
        <p:nvGrpSpPr>
          <p:cNvPr id="7" name="object 7"/>
          <p:cNvGrpSpPr/>
          <p:nvPr/>
        </p:nvGrpSpPr>
        <p:grpSpPr>
          <a:xfrm>
            <a:off x="1882825" y="4808915"/>
            <a:ext cx="5523865" cy="711200"/>
            <a:chOff x="1882825" y="4808915"/>
            <a:chExt cx="5523865" cy="711200"/>
          </a:xfrm>
        </p:grpSpPr>
        <p:sp>
          <p:nvSpPr>
            <p:cNvPr id="8" name="object 8"/>
            <p:cNvSpPr/>
            <p:nvPr/>
          </p:nvSpPr>
          <p:spPr>
            <a:xfrm>
              <a:off x="1882825" y="4808915"/>
              <a:ext cx="5523801" cy="444731"/>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882825" y="5116481"/>
              <a:ext cx="5041671" cy="403166"/>
            </a:xfrm>
            <a:prstGeom prst="rect">
              <a:avLst/>
            </a:prstGeom>
            <a:blipFill>
              <a:blip r:embed="rId6" cstate="print"/>
              <a:stretch>
                <a:fillRect/>
              </a:stretch>
            </a:blipFill>
          </p:spPr>
          <p:txBody>
            <a:bodyPr wrap="square" lIns="0" tIns="0" rIns="0" bIns="0" rtlCol="0"/>
            <a:lstStyle/>
            <a:p>
              <a:endParaRPr/>
            </a:p>
          </p:txBody>
        </p:sp>
      </p:grpSp>
      <p:sp>
        <p:nvSpPr>
          <p:cNvPr id="10" name="object 10"/>
          <p:cNvSpPr txBox="1"/>
          <p:nvPr/>
        </p:nvSpPr>
        <p:spPr>
          <a:xfrm>
            <a:off x="609600" y="1912620"/>
            <a:ext cx="8077200" cy="3526863"/>
          </a:xfrm>
          <a:prstGeom prst="rect">
            <a:avLst/>
          </a:prstGeom>
        </p:spPr>
        <p:txBody>
          <a:bodyPr vert="horz" wrap="square" lIns="0" tIns="44450" rIns="0" bIns="0" rtlCol="0">
            <a:spAutoFit/>
          </a:bodyPr>
          <a:lstStyle/>
          <a:p>
            <a:pPr marL="12700" marR="282575">
              <a:lnSpc>
                <a:spcPct val="89600"/>
              </a:lnSpc>
              <a:spcBef>
                <a:spcPts val="350"/>
              </a:spcBef>
            </a:pPr>
            <a:r>
              <a:rPr sz="2000" b="0" spc="-65" dirty="0">
                <a:latin typeface="Noto Sans CJK JP Medium"/>
                <a:cs typeface="Noto Sans CJK JP Medium"/>
              </a:rPr>
              <a:t>“</a:t>
            </a:r>
            <a:r>
              <a:rPr sz="2000" b="1" spc="-65" dirty="0">
                <a:latin typeface="Palladio Uralic"/>
                <a:cs typeface="Palladio Uralic"/>
              </a:rPr>
              <a:t>We </a:t>
            </a:r>
            <a:r>
              <a:rPr sz="2000" b="1" dirty="0">
                <a:latin typeface="Palladio Uralic"/>
                <a:cs typeface="Palladio Uralic"/>
              </a:rPr>
              <a:t>are </a:t>
            </a:r>
            <a:r>
              <a:rPr sz="2000" b="1" spc="-5" dirty="0">
                <a:latin typeface="Palladio Uralic"/>
                <a:cs typeface="Palladio Uralic"/>
              </a:rPr>
              <a:t>uncovering better </a:t>
            </a:r>
            <a:r>
              <a:rPr sz="2000" b="1" dirty="0">
                <a:latin typeface="Palladio Uralic"/>
                <a:cs typeface="Palladio Uralic"/>
              </a:rPr>
              <a:t>ways of </a:t>
            </a:r>
            <a:r>
              <a:rPr sz="2000" b="1" spc="-5" dirty="0">
                <a:latin typeface="Palladio Uralic"/>
                <a:cs typeface="Palladio Uralic"/>
              </a:rPr>
              <a:t>developing  software by doing </a:t>
            </a:r>
            <a:r>
              <a:rPr sz="2000" b="1" dirty="0">
                <a:latin typeface="Palladio Uralic"/>
                <a:cs typeface="Palladio Uralic"/>
              </a:rPr>
              <a:t>it </a:t>
            </a:r>
            <a:r>
              <a:rPr sz="2000" b="1" spc="-5" dirty="0">
                <a:latin typeface="Palladio Uralic"/>
                <a:cs typeface="Palladio Uralic"/>
              </a:rPr>
              <a:t>and helping others do </a:t>
            </a:r>
            <a:r>
              <a:rPr sz="2000" b="1" dirty="0">
                <a:latin typeface="Palladio Uralic"/>
                <a:cs typeface="Palladio Uralic"/>
              </a:rPr>
              <a:t>it.  </a:t>
            </a:r>
            <a:r>
              <a:rPr sz="2000" b="1" spc="-5" dirty="0">
                <a:latin typeface="Palladio Uralic"/>
                <a:cs typeface="Palladio Uralic"/>
              </a:rPr>
              <a:t>Through this </a:t>
            </a:r>
            <a:r>
              <a:rPr sz="2000" b="1" dirty="0">
                <a:latin typeface="Palladio Uralic"/>
                <a:cs typeface="Palladio Uralic"/>
              </a:rPr>
              <a:t>work we </a:t>
            </a:r>
            <a:r>
              <a:rPr sz="2000" b="1" spc="-5" dirty="0">
                <a:latin typeface="Palladio Uralic"/>
                <a:cs typeface="Palladio Uralic"/>
              </a:rPr>
              <a:t>have come </a:t>
            </a:r>
            <a:r>
              <a:rPr sz="2000" b="1" dirty="0">
                <a:latin typeface="Palladio Uralic"/>
                <a:cs typeface="Palladio Uralic"/>
              </a:rPr>
              <a:t>to</a:t>
            </a:r>
            <a:r>
              <a:rPr sz="2000" b="1" spc="-20" dirty="0">
                <a:latin typeface="Palladio Uralic"/>
                <a:cs typeface="Palladio Uralic"/>
              </a:rPr>
              <a:t> </a:t>
            </a:r>
            <a:r>
              <a:rPr sz="2000" b="1" spc="-5" dirty="0">
                <a:latin typeface="Palladio Uralic"/>
                <a:cs typeface="Palladio Uralic"/>
              </a:rPr>
              <a:t>value:</a:t>
            </a:r>
            <a:endParaRPr sz="2000" dirty="0">
              <a:latin typeface="Palladio Uralic"/>
              <a:cs typeface="Palladio Uralic"/>
            </a:endParaRPr>
          </a:p>
          <a:p>
            <a:pPr marL="469900" marR="60960">
              <a:lnSpc>
                <a:spcPts val="2200"/>
              </a:lnSpc>
              <a:spcBef>
                <a:spcPts val="240"/>
              </a:spcBef>
              <a:buClr>
                <a:srgbClr val="9A0000"/>
              </a:buClr>
              <a:buSzPct val="95000"/>
              <a:buFont typeface="Palladio Uralic"/>
              <a:buChar char="•"/>
              <a:tabLst>
                <a:tab pos="624840" algn="l"/>
              </a:tabLst>
            </a:pPr>
            <a:r>
              <a:rPr sz="2000" b="1" i="1" dirty="0">
                <a:solidFill>
                  <a:srgbClr val="AC1600"/>
                </a:solidFill>
                <a:latin typeface="TeXGyrePagella"/>
                <a:cs typeface="TeXGyrePagella"/>
              </a:rPr>
              <a:t>Individuals and </a:t>
            </a:r>
            <a:r>
              <a:rPr sz="2000" b="1" i="1" spc="-5" dirty="0">
                <a:solidFill>
                  <a:srgbClr val="AC1600"/>
                </a:solidFill>
                <a:latin typeface="TeXGyrePagella"/>
                <a:cs typeface="TeXGyrePagella"/>
              </a:rPr>
              <a:t>interactions </a:t>
            </a:r>
            <a:r>
              <a:rPr sz="2000" b="1" dirty="0">
                <a:solidFill>
                  <a:srgbClr val="9A0000"/>
                </a:solidFill>
                <a:latin typeface="Palladio Uralic"/>
                <a:cs typeface="Palladio Uralic"/>
              </a:rPr>
              <a:t>over </a:t>
            </a:r>
            <a:r>
              <a:rPr sz="2000" b="1" spc="-5" dirty="0">
                <a:solidFill>
                  <a:srgbClr val="9A0000"/>
                </a:solidFill>
                <a:latin typeface="Palladio Uralic"/>
                <a:cs typeface="Palladio Uralic"/>
              </a:rPr>
              <a:t>processes  and</a:t>
            </a:r>
            <a:r>
              <a:rPr sz="2000" b="1" spc="-10" dirty="0">
                <a:solidFill>
                  <a:srgbClr val="9A0000"/>
                </a:solidFill>
                <a:latin typeface="Palladio Uralic"/>
                <a:cs typeface="Palladio Uralic"/>
              </a:rPr>
              <a:t> </a:t>
            </a:r>
            <a:r>
              <a:rPr sz="2000" b="1" dirty="0">
                <a:solidFill>
                  <a:srgbClr val="9A0000"/>
                </a:solidFill>
                <a:latin typeface="Palladio Uralic"/>
                <a:cs typeface="Palladio Uralic"/>
              </a:rPr>
              <a:t>tools</a:t>
            </a:r>
            <a:endParaRPr sz="2000" dirty="0">
              <a:latin typeface="Palladio Uralic"/>
              <a:cs typeface="Palladio Uralic"/>
            </a:endParaRPr>
          </a:p>
          <a:p>
            <a:pPr marL="469900" marR="594995">
              <a:lnSpc>
                <a:spcPts val="2100"/>
              </a:lnSpc>
              <a:spcBef>
                <a:spcPts val="380"/>
              </a:spcBef>
              <a:buClr>
                <a:srgbClr val="9A0000"/>
              </a:buClr>
              <a:buSzPct val="95000"/>
              <a:buFont typeface="Palladio Uralic"/>
              <a:buChar char="•"/>
              <a:tabLst>
                <a:tab pos="624840" algn="l"/>
              </a:tabLst>
            </a:pPr>
            <a:r>
              <a:rPr sz="2000" b="1" i="1" spc="-20" dirty="0">
                <a:solidFill>
                  <a:srgbClr val="AC1600"/>
                </a:solidFill>
                <a:latin typeface="TeXGyrePagella"/>
                <a:cs typeface="TeXGyrePagella"/>
              </a:rPr>
              <a:t>Working </a:t>
            </a:r>
            <a:r>
              <a:rPr sz="2000" b="1" i="1" spc="-10" dirty="0">
                <a:solidFill>
                  <a:srgbClr val="AC1600"/>
                </a:solidFill>
                <a:latin typeface="TeXGyrePagella"/>
                <a:cs typeface="TeXGyrePagella"/>
              </a:rPr>
              <a:t>software </a:t>
            </a:r>
            <a:r>
              <a:rPr sz="2000" b="1" dirty="0">
                <a:solidFill>
                  <a:srgbClr val="9A0000"/>
                </a:solidFill>
                <a:latin typeface="Palladio Uralic"/>
                <a:cs typeface="Palladio Uralic"/>
              </a:rPr>
              <a:t>over </a:t>
            </a:r>
            <a:r>
              <a:rPr sz="2000" b="1" spc="-5" dirty="0">
                <a:solidFill>
                  <a:srgbClr val="9A0000"/>
                </a:solidFill>
                <a:latin typeface="Palladio Uralic"/>
                <a:cs typeface="Palladio Uralic"/>
              </a:rPr>
              <a:t>comprehensive  documentation</a:t>
            </a:r>
            <a:endParaRPr sz="2000" dirty="0">
              <a:latin typeface="Palladio Uralic"/>
              <a:cs typeface="Palladio Uralic"/>
            </a:endParaRPr>
          </a:p>
          <a:p>
            <a:pPr marL="469900" marR="774065">
              <a:lnSpc>
                <a:spcPts val="2100"/>
              </a:lnSpc>
              <a:spcBef>
                <a:spcPts val="400"/>
              </a:spcBef>
              <a:buClr>
                <a:srgbClr val="9A0000"/>
              </a:buClr>
              <a:buSzPct val="95000"/>
              <a:buFont typeface="Palladio Uralic"/>
              <a:buChar char="•"/>
              <a:tabLst>
                <a:tab pos="624840" algn="l"/>
              </a:tabLst>
            </a:pPr>
            <a:r>
              <a:rPr sz="2000" b="1" i="1" spc="-5" dirty="0">
                <a:solidFill>
                  <a:srgbClr val="AC1600"/>
                </a:solidFill>
                <a:latin typeface="TeXGyrePagella"/>
                <a:cs typeface="TeXGyrePagella"/>
              </a:rPr>
              <a:t>Customer collaboration </a:t>
            </a:r>
            <a:r>
              <a:rPr sz="2000" b="1" dirty="0">
                <a:solidFill>
                  <a:srgbClr val="9A0000"/>
                </a:solidFill>
                <a:latin typeface="Palladio Uralic"/>
                <a:cs typeface="Palladio Uralic"/>
              </a:rPr>
              <a:t>over </a:t>
            </a:r>
            <a:r>
              <a:rPr sz="2000" b="1" spc="-5" dirty="0">
                <a:solidFill>
                  <a:srgbClr val="9A0000"/>
                </a:solidFill>
                <a:latin typeface="Palladio Uralic"/>
                <a:cs typeface="Palladio Uralic"/>
              </a:rPr>
              <a:t>contract  </a:t>
            </a:r>
            <a:r>
              <a:rPr sz="2000" b="1" spc="-5" dirty="0" smtClean="0">
                <a:solidFill>
                  <a:srgbClr val="9A0000"/>
                </a:solidFill>
                <a:latin typeface="Palladio Uralic"/>
                <a:cs typeface="Palladio Uralic"/>
              </a:rPr>
              <a:t>negotiation</a:t>
            </a:r>
            <a:endParaRPr lang="en-US" sz="2000" b="1" spc="-5" dirty="0" smtClean="0">
              <a:solidFill>
                <a:srgbClr val="9A0000"/>
              </a:solidFill>
              <a:latin typeface="Palladio Uralic"/>
              <a:cs typeface="Palladio Uralic"/>
            </a:endParaRPr>
          </a:p>
          <a:p>
            <a:pPr marL="469900" marR="774065">
              <a:lnSpc>
                <a:spcPts val="2100"/>
              </a:lnSpc>
              <a:spcBef>
                <a:spcPts val="400"/>
              </a:spcBef>
              <a:buClr>
                <a:srgbClr val="9A0000"/>
              </a:buClr>
              <a:buSzPct val="95000"/>
              <a:buFont typeface="Palladio Uralic"/>
              <a:buChar char="•"/>
              <a:tabLst>
                <a:tab pos="624840" algn="l"/>
              </a:tabLst>
            </a:pPr>
            <a:r>
              <a:rPr sz="2000" b="1" i="1" spc="-5" dirty="0" smtClean="0">
                <a:solidFill>
                  <a:srgbClr val="AC1600"/>
                </a:solidFill>
                <a:latin typeface="TeXGyrePagella"/>
                <a:cs typeface="TeXGyrePagella"/>
              </a:rPr>
              <a:t>Responding </a:t>
            </a:r>
            <a:r>
              <a:rPr sz="2000" b="1" i="1" dirty="0">
                <a:solidFill>
                  <a:srgbClr val="AC1600"/>
                </a:solidFill>
                <a:latin typeface="TeXGyrePagella"/>
                <a:cs typeface="TeXGyrePagella"/>
              </a:rPr>
              <a:t>to </a:t>
            </a:r>
            <a:r>
              <a:rPr sz="2000" b="1" i="1" spc="-5" dirty="0">
                <a:solidFill>
                  <a:srgbClr val="AC1600"/>
                </a:solidFill>
                <a:latin typeface="TeXGyrePagella"/>
                <a:cs typeface="TeXGyrePagella"/>
              </a:rPr>
              <a:t>change </a:t>
            </a:r>
            <a:r>
              <a:rPr sz="2000" b="1" dirty="0">
                <a:solidFill>
                  <a:srgbClr val="9A0000"/>
                </a:solidFill>
                <a:latin typeface="Palladio Uralic"/>
                <a:cs typeface="Palladio Uralic"/>
              </a:rPr>
              <a:t>over </a:t>
            </a:r>
            <a:r>
              <a:rPr sz="2000" b="1" spc="-5" dirty="0">
                <a:solidFill>
                  <a:srgbClr val="9A0000"/>
                </a:solidFill>
                <a:latin typeface="Palladio Uralic"/>
                <a:cs typeface="Palladio Uralic"/>
              </a:rPr>
              <a:t>following </a:t>
            </a:r>
            <a:r>
              <a:rPr sz="2000" b="1" dirty="0">
                <a:solidFill>
                  <a:srgbClr val="9A0000"/>
                </a:solidFill>
                <a:latin typeface="Palladio Uralic"/>
                <a:cs typeface="Palladio Uralic"/>
              </a:rPr>
              <a:t>a </a:t>
            </a:r>
            <a:r>
              <a:rPr sz="2000" b="1" spc="-5" dirty="0">
                <a:solidFill>
                  <a:srgbClr val="9A0000"/>
                </a:solidFill>
                <a:latin typeface="Palladio Uralic"/>
                <a:cs typeface="Palladio Uralic"/>
              </a:rPr>
              <a:t>plan </a:t>
            </a:r>
            <a:r>
              <a:rPr sz="2000" b="1" spc="-5" dirty="0">
                <a:latin typeface="Palladio Uralic"/>
                <a:cs typeface="Palladio Uralic"/>
              </a:rPr>
              <a:t> </a:t>
            </a:r>
            <a:endParaRPr lang="en-US" sz="2000" b="1" spc="-5" dirty="0" smtClean="0">
              <a:latin typeface="Palladio Uralic"/>
              <a:cs typeface="Palladio Uralic"/>
            </a:endParaRPr>
          </a:p>
          <a:p>
            <a:pPr marL="12700" marR="5080">
              <a:lnSpc>
                <a:spcPct val="95800"/>
              </a:lnSpc>
              <a:spcBef>
                <a:spcPts val="180"/>
              </a:spcBef>
              <a:buClr>
                <a:srgbClr val="9A0000"/>
              </a:buClr>
              <a:buSzPct val="95000"/>
              <a:tabLst>
                <a:tab pos="624840" algn="l"/>
              </a:tabLst>
            </a:pPr>
            <a:endParaRPr lang="en-US" sz="2000" b="1" spc="-5" dirty="0">
              <a:latin typeface="Palladio Uralic"/>
              <a:cs typeface="Palladio Uralic"/>
            </a:endParaRPr>
          </a:p>
          <a:p>
            <a:pPr marL="12700" marR="5080">
              <a:lnSpc>
                <a:spcPct val="95800"/>
              </a:lnSpc>
              <a:spcBef>
                <a:spcPts val="180"/>
              </a:spcBef>
              <a:buClr>
                <a:srgbClr val="9A0000"/>
              </a:buClr>
              <a:buSzPct val="95000"/>
              <a:tabLst>
                <a:tab pos="624840" algn="l"/>
              </a:tabLst>
            </a:pPr>
            <a:r>
              <a:rPr sz="2000" b="1" spc="-5" dirty="0" smtClean="0">
                <a:latin typeface="Palladio Uralic"/>
                <a:cs typeface="Palladio Uralic"/>
              </a:rPr>
              <a:t>That </a:t>
            </a:r>
            <a:r>
              <a:rPr sz="2000" b="1" spc="-5" dirty="0">
                <a:latin typeface="Palladio Uralic"/>
                <a:cs typeface="Palladio Uralic"/>
              </a:rPr>
              <a:t>is, while there is value in the items </a:t>
            </a:r>
            <a:r>
              <a:rPr sz="2000" b="1" dirty="0">
                <a:latin typeface="Palladio Uralic"/>
                <a:cs typeface="Palladio Uralic"/>
              </a:rPr>
              <a:t>on </a:t>
            </a:r>
            <a:r>
              <a:rPr sz="2000" b="1" spc="-5" dirty="0">
                <a:latin typeface="Palladio Uralic"/>
                <a:cs typeface="Palladio Uralic"/>
              </a:rPr>
              <a:t>the  right, </a:t>
            </a:r>
            <a:r>
              <a:rPr sz="2000" b="1" dirty="0">
                <a:latin typeface="Palladio Uralic"/>
                <a:cs typeface="Palladio Uralic"/>
              </a:rPr>
              <a:t>we </a:t>
            </a:r>
            <a:r>
              <a:rPr sz="2000" b="1" spc="-5" dirty="0">
                <a:latin typeface="Palladio Uralic"/>
                <a:cs typeface="Palladio Uralic"/>
              </a:rPr>
              <a:t>value the items </a:t>
            </a:r>
            <a:r>
              <a:rPr sz="2000" b="1" dirty="0">
                <a:latin typeface="Palladio Uralic"/>
                <a:cs typeface="Palladio Uralic"/>
              </a:rPr>
              <a:t>on </a:t>
            </a:r>
            <a:r>
              <a:rPr sz="2000" b="1" spc="-5" dirty="0">
                <a:latin typeface="Palladio Uralic"/>
                <a:cs typeface="Palladio Uralic"/>
              </a:rPr>
              <a:t>the </a:t>
            </a:r>
            <a:r>
              <a:rPr sz="2000" b="1" dirty="0">
                <a:latin typeface="Palladio Uralic"/>
                <a:cs typeface="Palladio Uralic"/>
              </a:rPr>
              <a:t>left</a:t>
            </a:r>
            <a:r>
              <a:rPr sz="2000" b="1" spc="-10" dirty="0">
                <a:latin typeface="Palladio Uralic"/>
                <a:cs typeface="Palladio Uralic"/>
              </a:rPr>
              <a:t> more</a:t>
            </a:r>
            <a:r>
              <a:rPr sz="2000" b="1" spc="-10" dirty="0" smtClean="0">
                <a:latin typeface="Palladio Uralic"/>
                <a:cs typeface="Palladio Uralic"/>
              </a:rPr>
              <a:t>.</a:t>
            </a:r>
            <a:r>
              <a:rPr sz="2000" b="0" spc="-10" dirty="0" smtClean="0">
                <a:latin typeface="Noto Sans CJK JP Medium"/>
                <a:cs typeface="Noto Sans CJK JP Medium"/>
              </a:rPr>
              <a:t>”</a:t>
            </a:r>
          </a:p>
          <a:p>
            <a:pPr marL="3695700">
              <a:lnSpc>
                <a:spcPct val="100000"/>
              </a:lnSpc>
              <a:spcBef>
                <a:spcPts val="1280"/>
              </a:spcBef>
            </a:pPr>
            <a:r>
              <a:rPr lang="en-US" sz="1800" b="1" i="1" spc="-5" dirty="0" smtClean="0">
                <a:solidFill>
                  <a:srgbClr val="9A0000"/>
                </a:solidFill>
                <a:latin typeface="TeXGyrePagella"/>
                <a:cs typeface="TeXGyrePagella"/>
              </a:rPr>
              <a:t>	</a:t>
            </a:r>
            <a:r>
              <a:rPr sz="1800" b="1" i="1" spc="-5" dirty="0" smtClean="0">
                <a:solidFill>
                  <a:srgbClr val="9A0000"/>
                </a:solidFill>
                <a:latin typeface="TeXGyrePagella"/>
                <a:cs typeface="TeXGyrePagella"/>
              </a:rPr>
              <a:t>Kent Beck et</a:t>
            </a:r>
            <a:r>
              <a:rPr sz="1800" b="1" i="1" spc="-10" dirty="0" smtClean="0">
                <a:solidFill>
                  <a:srgbClr val="9A0000"/>
                </a:solidFill>
                <a:latin typeface="TeXGyrePagella"/>
                <a:cs typeface="TeXGyrePagella"/>
              </a:rPr>
              <a:t> </a:t>
            </a:r>
            <a:r>
              <a:rPr sz="1800" b="1" i="1" dirty="0" smtClean="0">
                <a:solidFill>
                  <a:srgbClr val="9A0000"/>
                </a:solidFill>
                <a:latin typeface="TeXGyrePagella"/>
                <a:cs typeface="TeXGyrePagella"/>
              </a:rPr>
              <a:t>al</a:t>
            </a:r>
            <a:endParaRPr sz="1800" dirty="0">
              <a:latin typeface="TeXGyrePagella"/>
              <a:cs typeface="TeXGyrePagella"/>
            </a:endParaRP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1143000"/>
          </a:xfrm>
        </p:spPr>
        <p:txBody>
          <a:bodyPr rtlCol="0">
            <a:noAutofit/>
          </a:bodyPr>
          <a:lstStyle/>
          <a:p>
            <a:pPr eaLnBrk="1" fontAlgn="auto" hangingPunct="1">
              <a:spcAft>
                <a:spcPts val="0"/>
              </a:spcAft>
              <a:defRPr/>
            </a:pPr>
            <a:r>
              <a:rPr lang="en-US" sz="2500" b="1" dirty="0" smtClean="0">
                <a:solidFill>
                  <a:srgbClr val="000099"/>
                </a:solidFill>
              </a:rPr>
              <a:t>Value 1:  Individuals and Interactions over Processes and Tools</a:t>
            </a:r>
            <a:endParaRPr lang="en-US" sz="2500" b="1" dirty="0">
              <a:solidFill>
                <a:srgbClr val="000099"/>
              </a:solidFill>
            </a:endParaRPr>
          </a:p>
        </p:txBody>
      </p:sp>
      <p:sp>
        <p:nvSpPr>
          <p:cNvPr id="14339" name="Content Placeholder 2"/>
          <p:cNvSpPr>
            <a:spLocks noGrp="1"/>
          </p:cNvSpPr>
          <p:nvPr>
            <p:ph idx="1"/>
          </p:nvPr>
        </p:nvSpPr>
        <p:spPr>
          <a:xfrm>
            <a:off x="152400" y="1295400"/>
            <a:ext cx="8686800" cy="5410200"/>
          </a:xfrm>
        </p:spPr>
        <p:txBody>
          <a:bodyPr/>
          <a:lstStyle/>
          <a:p>
            <a:pPr eaLnBrk="1" hangingPunct="1">
              <a:lnSpc>
                <a:spcPct val="80000"/>
              </a:lnSpc>
            </a:pPr>
            <a:r>
              <a:rPr lang="en-US" sz="2500" b="1" dirty="0" smtClean="0"/>
              <a:t>Strong players</a:t>
            </a:r>
            <a:r>
              <a:rPr lang="en-US" sz="2500" dirty="0" smtClean="0"/>
              <a:t>: a must, but can fail if don’t work together.</a:t>
            </a:r>
          </a:p>
          <a:p>
            <a:pPr eaLnBrk="1" hangingPunct="1">
              <a:lnSpc>
                <a:spcPct val="80000"/>
              </a:lnSpc>
            </a:pPr>
            <a:r>
              <a:rPr lang="en-US" sz="2500" b="1" dirty="0" smtClean="0"/>
              <a:t>Strong player:</a:t>
            </a:r>
            <a:r>
              <a:rPr lang="en-US" sz="2500" dirty="0" smtClean="0"/>
              <a:t>  not necessarily an ‘ace;’  work well with others! </a:t>
            </a:r>
          </a:p>
          <a:p>
            <a:pPr lvl="1" eaLnBrk="1" hangingPunct="1">
              <a:lnSpc>
                <a:spcPct val="80000"/>
              </a:lnSpc>
            </a:pPr>
            <a:r>
              <a:rPr lang="en-US" sz="2100" dirty="0" smtClean="0"/>
              <a:t>Communication and interacting is </a:t>
            </a:r>
            <a:r>
              <a:rPr lang="en-US" sz="2100" b="1" dirty="0" smtClean="0"/>
              <a:t>more important</a:t>
            </a:r>
            <a:r>
              <a:rPr lang="en-US" sz="2100" dirty="0" smtClean="0"/>
              <a:t> than raw talent.</a:t>
            </a:r>
          </a:p>
          <a:p>
            <a:pPr lvl="1" eaLnBrk="1" hangingPunct="1">
              <a:lnSpc>
                <a:spcPct val="80000"/>
              </a:lnSpc>
            </a:pPr>
            <a:endParaRPr lang="en-US" sz="2100" dirty="0" smtClean="0"/>
          </a:p>
          <a:p>
            <a:pPr eaLnBrk="1" hangingPunct="1">
              <a:lnSpc>
                <a:spcPct val="80000"/>
              </a:lnSpc>
            </a:pPr>
            <a:r>
              <a:rPr lang="en-US" sz="2500" dirty="0" smtClean="0"/>
              <a:t>‘</a:t>
            </a:r>
            <a:r>
              <a:rPr lang="en-US" sz="2500" b="1" dirty="0" smtClean="0"/>
              <a:t>Right’ tools</a:t>
            </a:r>
            <a:r>
              <a:rPr lang="en-US" sz="2500" dirty="0" smtClean="0"/>
              <a:t> are vital to smooth functioning of a team.</a:t>
            </a:r>
          </a:p>
          <a:p>
            <a:pPr eaLnBrk="1" hangingPunct="1">
              <a:lnSpc>
                <a:spcPct val="80000"/>
              </a:lnSpc>
            </a:pPr>
            <a:endParaRPr lang="en-US" sz="2500" dirty="0" smtClean="0"/>
          </a:p>
          <a:p>
            <a:pPr eaLnBrk="1" hangingPunct="1">
              <a:lnSpc>
                <a:spcPct val="80000"/>
              </a:lnSpc>
            </a:pPr>
            <a:r>
              <a:rPr lang="en-US" sz="2500" b="1" dirty="0" smtClean="0"/>
              <a:t>Start small</a:t>
            </a:r>
            <a:r>
              <a:rPr lang="en-US" sz="2500" dirty="0" smtClean="0"/>
              <a:t>.  Find a free tool and use until you can demo you’ve expand it.  Don’t assume bigger is better.  Start with white board;  flat files before going to a huge database.</a:t>
            </a:r>
          </a:p>
          <a:p>
            <a:pPr eaLnBrk="1" hangingPunct="1">
              <a:lnSpc>
                <a:spcPct val="80000"/>
              </a:lnSpc>
            </a:pPr>
            <a:endParaRPr lang="en-US" sz="2500" dirty="0" smtClean="0"/>
          </a:p>
          <a:p>
            <a:pPr eaLnBrk="1" hangingPunct="1">
              <a:lnSpc>
                <a:spcPct val="80000"/>
              </a:lnSpc>
            </a:pPr>
            <a:r>
              <a:rPr lang="en-US" sz="2500" b="1" dirty="0" smtClean="0"/>
              <a:t>Building a team</a:t>
            </a:r>
            <a:r>
              <a:rPr lang="en-US" sz="2500" dirty="0" smtClean="0"/>
              <a:t> more important than </a:t>
            </a:r>
            <a:r>
              <a:rPr lang="en-US" sz="2500" b="1" dirty="0" smtClean="0"/>
              <a:t>building environment.</a:t>
            </a:r>
            <a:r>
              <a:rPr lang="en-US" sz="2500" dirty="0" smtClean="0"/>
              <a:t>  </a:t>
            </a:r>
          </a:p>
          <a:p>
            <a:pPr lvl="1" eaLnBrk="1" hangingPunct="1">
              <a:lnSpc>
                <a:spcPct val="80000"/>
              </a:lnSpc>
            </a:pPr>
            <a:r>
              <a:rPr lang="en-US" sz="2100" dirty="0" smtClean="0"/>
              <a:t>Some managers build the environment and expect the team to fall together.  </a:t>
            </a:r>
          </a:p>
          <a:p>
            <a:pPr lvl="1" eaLnBrk="1" hangingPunct="1">
              <a:lnSpc>
                <a:spcPct val="80000"/>
              </a:lnSpc>
            </a:pPr>
            <a:r>
              <a:rPr lang="en-US" sz="2100" dirty="0" smtClean="0"/>
              <a:t>Doesn’t work.  </a:t>
            </a:r>
          </a:p>
          <a:p>
            <a:pPr lvl="1" eaLnBrk="1" hangingPunct="1">
              <a:lnSpc>
                <a:spcPct val="80000"/>
              </a:lnSpc>
            </a:pPr>
            <a:r>
              <a:rPr lang="en-US" sz="2100" dirty="0" smtClean="0"/>
              <a:t>Let the team build the environment on the </a:t>
            </a:r>
            <a:r>
              <a:rPr lang="en-US" sz="2100" b="1" dirty="0" smtClean="0"/>
              <a:t>basis of need</a:t>
            </a:r>
            <a:r>
              <a:rPr lang="en-US" sz="2100" dirty="0" smtClean="0"/>
              <a:t>.</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16</a:t>
            </a:fld>
            <a:endParaRPr lang="en-US" dirty="0"/>
          </a:p>
        </p:txBody>
      </p:sp>
    </p:spTree>
    <p:extLst>
      <p:ext uri="{BB962C8B-B14F-4D97-AF65-F5344CB8AC3E}">
        <p14:creationId xmlns:p14="http://schemas.microsoft.com/office/powerpoint/2010/main" val="359362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838200"/>
          </a:xfrm>
        </p:spPr>
        <p:txBody>
          <a:bodyPr rtlCol="0">
            <a:noAutofit/>
          </a:bodyPr>
          <a:lstStyle/>
          <a:p>
            <a:pPr eaLnBrk="1" fontAlgn="auto" hangingPunct="1">
              <a:spcAft>
                <a:spcPts val="0"/>
              </a:spcAft>
              <a:defRPr/>
            </a:pPr>
            <a:r>
              <a:rPr lang="en-US" sz="2400" b="1" dirty="0" smtClean="0">
                <a:solidFill>
                  <a:srgbClr val="000099"/>
                </a:solidFill>
                <a:latin typeface="Times New Roman" pitchFamily="18" charset="0"/>
                <a:cs typeface="Times New Roman" pitchFamily="18" charset="0"/>
              </a:rPr>
              <a:t>Value 2:  Working Software over Comprehensive Documentation</a:t>
            </a:r>
            <a:endParaRPr lang="en-US" sz="2400" b="1" dirty="0">
              <a:solidFill>
                <a:srgbClr val="000099"/>
              </a:solidFill>
              <a:latin typeface="Times New Roman" pitchFamily="18" charset="0"/>
              <a:cs typeface="Times New Roman" pitchFamily="18" charset="0"/>
            </a:endParaRPr>
          </a:p>
        </p:txBody>
      </p:sp>
      <p:sp>
        <p:nvSpPr>
          <p:cNvPr id="15363" name="Content Placeholder 2"/>
          <p:cNvSpPr>
            <a:spLocks noGrp="1"/>
          </p:cNvSpPr>
          <p:nvPr>
            <p:ph idx="1"/>
          </p:nvPr>
        </p:nvSpPr>
        <p:spPr>
          <a:xfrm>
            <a:off x="152400" y="1143000"/>
            <a:ext cx="8763000" cy="5257800"/>
          </a:xfrm>
        </p:spPr>
        <p:txBody>
          <a:bodyPr>
            <a:normAutofit lnSpcReduction="10000"/>
          </a:bodyPr>
          <a:lstStyle/>
          <a:p>
            <a:pPr eaLnBrk="1" hangingPunct="1"/>
            <a:r>
              <a:rPr lang="en-US" sz="2800" b="1" dirty="0" smtClean="0"/>
              <a:t>Code</a:t>
            </a:r>
            <a:r>
              <a:rPr lang="en-US" sz="2800" dirty="0" smtClean="0"/>
              <a:t> – not ideal medium for communicating rationale and system structure.  </a:t>
            </a:r>
          </a:p>
          <a:p>
            <a:pPr lvl="1" eaLnBrk="1" hangingPunct="1"/>
            <a:r>
              <a:rPr lang="en-US" sz="2400" dirty="0" smtClean="0"/>
              <a:t>Team needs to produce human readable documents describing system and design decision rationale.</a:t>
            </a:r>
          </a:p>
          <a:p>
            <a:pPr lvl="1" eaLnBrk="1" hangingPunct="1"/>
            <a:endParaRPr lang="en-US" sz="2400" dirty="0" smtClean="0"/>
          </a:p>
          <a:p>
            <a:pPr eaLnBrk="1" hangingPunct="1"/>
            <a:r>
              <a:rPr lang="en-US" sz="2800" b="1" dirty="0" smtClean="0"/>
              <a:t>Too much documentation is worse than too little</a:t>
            </a:r>
            <a:r>
              <a:rPr lang="en-US" sz="2800" dirty="0" smtClean="0"/>
              <a:t>.</a:t>
            </a:r>
          </a:p>
          <a:p>
            <a:pPr lvl="1" eaLnBrk="1" hangingPunct="1"/>
            <a:r>
              <a:rPr lang="en-US" dirty="0" smtClean="0"/>
              <a:t>Take time;  more to keep in sync with code;  Not kept in sync? it is a lie and misleading.</a:t>
            </a:r>
          </a:p>
          <a:p>
            <a:pPr lvl="1" eaLnBrk="1" hangingPunct="1"/>
            <a:endParaRPr lang="en-US" dirty="0" smtClean="0"/>
          </a:p>
          <a:p>
            <a:pPr eaLnBrk="1" hangingPunct="1"/>
            <a:r>
              <a:rPr lang="en-US" sz="2800" b="1" dirty="0" smtClean="0"/>
              <a:t>Short rationale and structure document</a:t>
            </a:r>
            <a:r>
              <a:rPr lang="en-US" sz="2800" dirty="0" smtClean="0"/>
              <a:t>.</a:t>
            </a:r>
          </a:p>
          <a:p>
            <a:pPr lvl="1" eaLnBrk="1" hangingPunct="1"/>
            <a:r>
              <a:rPr lang="en-US" dirty="0" smtClean="0"/>
              <a:t>Keep this in sync;  Only highest level structure in the system kept.</a:t>
            </a:r>
            <a:endParaRPr lang="en-US" sz="2400" dirty="0" smtClean="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17</a:t>
            </a:fld>
            <a:endParaRPr lang="en-US" dirty="0"/>
          </a:p>
        </p:txBody>
      </p:sp>
    </p:spTree>
    <p:extLst>
      <p:ext uri="{BB962C8B-B14F-4D97-AF65-F5344CB8AC3E}">
        <p14:creationId xmlns:p14="http://schemas.microsoft.com/office/powerpoint/2010/main" val="3148785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63000" cy="990600"/>
          </a:xfrm>
        </p:spPr>
        <p:txBody>
          <a:bodyPr rtlCol="0">
            <a:normAutofit/>
          </a:bodyPr>
          <a:lstStyle/>
          <a:p>
            <a:pPr eaLnBrk="1" fontAlgn="auto" hangingPunct="1">
              <a:spcAft>
                <a:spcPts val="0"/>
              </a:spcAft>
              <a:defRPr/>
            </a:pPr>
            <a:r>
              <a:rPr lang="en-US" sz="2700" b="1" dirty="0" smtClean="0">
                <a:solidFill>
                  <a:srgbClr val="000099"/>
                </a:solidFill>
              </a:rPr>
              <a:t>Value 3:  Customer Collaboration over Contract Negotiation</a:t>
            </a:r>
            <a:endParaRPr lang="en-US" sz="2700" b="1" dirty="0">
              <a:solidFill>
                <a:srgbClr val="000099"/>
              </a:solidFill>
            </a:endParaRPr>
          </a:p>
        </p:txBody>
      </p:sp>
      <p:sp>
        <p:nvSpPr>
          <p:cNvPr id="17411" name="Content Placeholder 2"/>
          <p:cNvSpPr>
            <a:spLocks noGrp="1"/>
          </p:cNvSpPr>
          <p:nvPr>
            <p:ph idx="1"/>
          </p:nvPr>
        </p:nvSpPr>
        <p:spPr>
          <a:xfrm>
            <a:off x="228600" y="1722438"/>
            <a:ext cx="8610600" cy="4525962"/>
          </a:xfrm>
        </p:spPr>
        <p:txBody>
          <a:bodyPr/>
          <a:lstStyle/>
          <a:p>
            <a:pPr eaLnBrk="1" hangingPunct="1">
              <a:lnSpc>
                <a:spcPct val="90000"/>
              </a:lnSpc>
            </a:pPr>
            <a:r>
              <a:rPr lang="en-US" dirty="0" smtClean="0"/>
              <a:t>Not possible to describe software requirements up front and leave someone else to develop it within cost and on time.</a:t>
            </a:r>
          </a:p>
          <a:p>
            <a:pPr eaLnBrk="1" hangingPunct="1">
              <a:lnSpc>
                <a:spcPct val="90000"/>
              </a:lnSpc>
            </a:pPr>
            <a:endParaRPr lang="en-US" dirty="0" smtClean="0"/>
          </a:p>
          <a:p>
            <a:pPr eaLnBrk="1" hangingPunct="1">
              <a:lnSpc>
                <a:spcPct val="90000"/>
              </a:lnSpc>
            </a:pPr>
            <a:r>
              <a:rPr lang="en-US" dirty="0" smtClean="0"/>
              <a:t>Customers cannot just cite needs and go away</a:t>
            </a:r>
          </a:p>
          <a:p>
            <a:pPr eaLnBrk="1" hangingPunct="1">
              <a:lnSpc>
                <a:spcPct val="90000"/>
              </a:lnSpc>
            </a:pPr>
            <a:endParaRPr lang="en-US" dirty="0" smtClean="0"/>
          </a:p>
          <a:p>
            <a:pPr eaLnBrk="1" hangingPunct="1">
              <a:lnSpc>
                <a:spcPct val="90000"/>
              </a:lnSpc>
            </a:pPr>
            <a:r>
              <a:rPr lang="en-US" dirty="0" smtClean="0"/>
              <a:t>Successful projects require </a:t>
            </a:r>
            <a:r>
              <a:rPr lang="en-US" b="1" dirty="0" smtClean="0"/>
              <a:t>customer feedback on a regular and frequent basis</a:t>
            </a:r>
            <a:r>
              <a:rPr lang="en-US" dirty="0" smtClean="0"/>
              <a:t> – and not dependent upon a contract.</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18</a:t>
            </a:fld>
            <a:endParaRPr lang="en-US" dirty="0"/>
          </a:p>
        </p:txBody>
      </p:sp>
    </p:spTree>
    <p:extLst>
      <p:ext uri="{BB962C8B-B14F-4D97-AF65-F5344CB8AC3E}">
        <p14:creationId xmlns:p14="http://schemas.microsoft.com/office/powerpoint/2010/main" val="2363885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1143000"/>
          </a:xfrm>
        </p:spPr>
        <p:txBody>
          <a:bodyPr rtlCol="0">
            <a:normAutofit/>
          </a:bodyPr>
          <a:lstStyle/>
          <a:p>
            <a:pPr eaLnBrk="1" fontAlgn="auto" hangingPunct="1">
              <a:spcAft>
                <a:spcPts val="0"/>
              </a:spcAft>
              <a:defRPr/>
            </a:pPr>
            <a:r>
              <a:rPr lang="en-US" sz="2800" b="1" dirty="0">
                <a:solidFill>
                  <a:srgbClr val="000099"/>
                </a:solidFill>
                <a:latin typeface="Times New Roman" pitchFamily="18" charset="0"/>
                <a:cs typeface="Times New Roman" pitchFamily="18" charset="0"/>
              </a:rPr>
              <a:t>Value </a:t>
            </a:r>
            <a:r>
              <a:rPr lang="en-US" sz="2800" b="1" dirty="0" smtClean="0">
                <a:solidFill>
                  <a:srgbClr val="000099"/>
                </a:solidFill>
                <a:latin typeface="Times New Roman" pitchFamily="18" charset="0"/>
                <a:cs typeface="Times New Roman" pitchFamily="18" charset="0"/>
              </a:rPr>
              <a:t>4:  Responding to Change over Following a Plan</a:t>
            </a:r>
            <a:endParaRPr lang="en-US" sz="2800" b="1" dirty="0">
              <a:solidFill>
                <a:srgbClr val="000099"/>
              </a:solidFill>
              <a:latin typeface="Times New Roman" pitchFamily="18" charset="0"/>
              <a:cs typeface="Times New Roman" pitchFamily="18" charset="0"/>
            </a:endParaRPr>
          </a:p>
        </p:txBody>
      </p:sp>
      <p:sp>
        <p:nvSpPr>
          <p:cNvPr id="19459" name="Content Placeholder 2"/>
          <p:cNvSpPr>
            <a:spLocks noGrp="1"/>
          </p:cNvSpPr>
          <p:nvPr>
            <p:ph idx="1"/>
          </p:nvPr>
        </p:nvSpPr>
        <p:spPr/>
        <p:txBody>
          <a:bodyPr>
            <a:normAutofit lnSpcReduction="10000"/>
          </a:bodyPr>
          <a:lstStyle/>
          <a:p>
            <a:pPr eaLnBrk="1" hangingPunct="1"/>
            <a:r>
              <a:rPr lang="en-US" sz="2400" b="1" dirty="0" smtClean="0">
                <a:latin typeface="Times New Roman" pitchFamily="18" charset="0"/>
                <a:cs typeface="Times New Roman" pitchFamily="18" charset="0"/>
              </a:rPr>
              <a:t>Course of a project cannot be predicted far into the future.</a:t>
            </a:r>
          </a:p>
          <a:p>
            <a:pPr>
              <a:lnSpc>
                <a:spcPct val="90000"/>
              </a:lnSpc>
            </a:pPr>
            <a:r>
              <a:rPr lang="en-US" sz="2700" b="1" dirty="0">
                <a:latin typeface="Times New Roman" pitchFamily="18" charset="0"/>
                <a:cs typeface="Times New Roman" pitchFamily="18" charset="0"/>
              </a:rPr>
              <a:t>Better planning strategy</a:t>
            </a:r>
            <a:r>
              <a:rPr lang="en-US" sz="2700" dirty="0">
                <a:latin typeface="Times New Roman" pitchFamily="18" charset="0"/>
                <a:cs typeface="Times New Roman" pitchFamily="18" charset="0"/>
              </a:rPr>
              <a:t> – </a:t>
            </a:r>
            <a:r>
              <a:rPr lang="en-US" sz="2700" b="1" dirty="0">
                <a:latin typeface="Times New Roman" pitchFamily="18" charset="0"/>
                <a:cs typeface="Times New Roman" pitchFamily="18" charset="0"/>
              </a:rPr>
              <a:t>make detailed plans for the next few weeks, very rough plans for the next few months, and extremely </a:t>
            </a:r>
            <a:r>
              <a:rPr lang="en-US" sz="2700" b="1" dirty="0" smtClean="0">
                <a:latin typeface="Times New Roman" pitchFamily="18" charset="0"/>
                <a:cs typeface="Times New Roman" pitchFamily="18" charset="0"/>
              </a:rPr>
              <a:t>rough </a:t>
            </a:r>
            <a:r>
              <a:rPr lang="en-US" sz="2700" b="1" dirty="0">
                <a:latin typeface="Times New Roman" pitchFamily="18" charset="0"/>
                <a:cs typeface="Times New Roman" pitchFamily="18" charset="0"/>
              </a:rPr>
              <a:t>plans beyond that.</a:t>
            </a:r>
          </a:p>
          <a:p>
            <a:pPr>
              <a:lnSpc>
                <a:spcPct val="90000"/>
              </a:lnSpc>
            </a:pPr>
            <a:r>
              <a:rPr lang="en-US" sz="2700" dirty="0">
                <a:latin typeface="Times New Roman" pitchFamily="18" charset="0"/>
                <a:cs typeface="Times New Roman" pitchFamily="18" charset="0"/>
              </a:rPr>
              <a:t>Need to know what we will be working on the next few weeks;  roughly for the next few months;  a vague idea what system will do after a year.</a:t>
            </a:r>
          </a:p>
          <a:p>
            <a:pPr>
              <a:lnSpc>
                <a:spcPct val="90000"/>
              </a:lnSpc>
            </a:pPr>
            <a:r>
              <a:rPr lang="en-US" sz="2700" b="1" dirty="0">
                <a:latin typeface="Times New Roman" pitchFamily="18" charset="0"/>
                <a:cs typeface="Times New Roman" pitchFamily="18" charset="0"/>
              </a:rPr>
              <a:t>Only invest in a detailed plan for immediate tasks</a:t>
            </a:r>
            <a:r>
              <a:rPr lang="en-US" sz="2700" dirty="0">
                <a:latin typeface="Times New Roman" pitchFamily="18" charset="0"/>
                <a:cs typeface="Times New Roman" pitchFamily="18" charset="0"/>
              </a:rPr>
              <a:t>;  once plan is made, difficult to change due to </a:t>
            </a:r>
            <a:r>
              <a:rPr lang="en-US" sz="2700" dirty="0" smtClean="0">
                <a:latin typeface="Times New Roman" pitchFamily="18" charset="0"/>
                <a:cs typeface="Times New Roman" pitchFamily="18" charset="0"/>
              </a:rPr>
              <a:t> </a:t>
            </a:r>
            <a:r>
              <a:rPr lang="en-US" sz="2700" dirty="0">
                <a:latin typeface="Times New Roman" pitchFamily="18" charset="0"/>
                <a:cs typeface="Times New Roman" pitchFamily="18" charset="0"/>
              </a:rPr>
              <a:t>commitment.</a:t>
            </a:r>
          </a:p>
          <a:p>
            <a:pPr lvl="1">
              <a:lnSpc>
                <a:spcPct val="90000"/>
              </a:lnSpc>
            </a:pPr>
            <a:r>
              <a:rPr lang="en-US" sz="2400" dirty="0">
                <a:latin typeface="Times New Roman" pitchFamily="18" charset="0"/>
                <a:cs typeface="Times New Roman" pitchFamily="18" charset="0"/>
              </a:rPr>
              <a:t>But rest of plan remains flexible.  The lower resolution parts of the plan can be changed with relative ease.</a:t>
            </a:r>
          </a:p>
          <a:p>
            <a:pPr eaLnBrk="1" hangingPunct="1"/>
            <a:endParaRPr lang="en-US" sz="2400" b="1" dirty="0" smtClean="0">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19</a:t>
            </a:fld>
            <a:endParaRPr lang="en-US" dirty="0"/>
          </a:p>
        </p:txBody>
      </p:sp>
    </p:spTree>
    <p:extLst>
      <p:ext uri="{BB962C8B-B14F-4D97-AF65-F5344CB8AC3E}">
        <p14:creationId xmlns:p14="http://schemas.microsoft.com/office/powerpoint/2010/main" val="2123285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715962"/>
          </a:xfrm>
        </p:spPr>
        <p:txBody>
          <a:bodyPr>
            <a:normAutofit fontScale="90000"/>
          </a:bodyPr>
          <a:lstStyle/>
          <a:p>
            <a:r>
              <a:rPr lang="en-US" b="1" dirty="0" smtClean="0">
                <a:solidFill>
                  <a:srgbClr val="FF0000"/>
                </a:solidFill>
                <a:latin typeface="Times New Roman" pitchFamily="18" charset="0"/>
                <a:cs typeface="Times New Roman" pitchFamily="18" charset="0"/>
              </a:rPr>
              <a:t>What is Agile?</a:t>
            </a:r>
          </a:p>
        </p:txBody>
      </p:sp>
      <p:sp>
        <p:nvSpPr>
          <p:cNvPr id="3" name="Content Placeholder 2"/>
          <p:cNvSpPr>
            <a:spLocks noGrp="1"/>
          </p:cNvSpPr>
          <p:nvPr>
            <p:ph idx="1"/>
          </p:nvPr>
        </p:nvSpPr>
        <p:spPr>
          <a:xfrm>
            <a:off x="228600" y="1066800"/>
            <a:ext cx="8610600" cy="4525963"/>
          </a:xfrm>
        </p:spPr>
        <p:txBody>
          <a:bodyPr>
            <a:normAutofit/>
          </a:bodyPr>
          <a:lstStyle/>
          <a:p>
            <a:pPr marL="274320" indent="-274320" fontAlgn="auto">
              <a:lnSpc>
                <a:spcPct val="90000"/>
              </a:lnSpc>
              <a:spcAft>
                <a:spcPts val="0"/>
              </a:spcAft>
              <a:buClr>
                <a:schemeClr val="accent3"/>
              </a:buClr>
              <a:buFont typeface="Wingdings 2"/>
              <a:buChar char=""/>
              <a:defRPr/>
            </a:pPr>
            <a:r>
              <a:rPr lang="en-US" sz="2200" dirty="0" smtClean="0">
                <a:latin typeface="Times New Roman" pitchFamily="18" charset="0"/>
                <a:cs typeface="Times New Roman" pitchFamily="18" charset="0"/>
              </a:rPr>
              <a:t>Agile --readiness for motion, move quickly and easily, dexterity in motion</a:t>
            </a:r>
          </a:p>
          <a:p>
            <a:pPr marL="274320" indent="-274320" fontAlgn="auto">
              <a:lnSpc>
                <a:spcPct val="90000"/>
              </a:lnSpc>
              <a:spcAft>
                <a:spcPts val="0"/>
              </a:spcAft>
              <a:buClr>
                <a:schemeClr val="accent3"/>
              </a:buClr>
              <a:buFont typeface="Wingdings 2"/>
              <a:buChar char=""/>
              <a:defRPr/>
            </a:pPr>
            <a:endParaRPr lang="en-US" sz="2200" dirty="0">
              <a:latin typeface="Times New Roman" pitchFamily="18" charset="0"/>
              <a:cs typeface="Times New Roman" pitchFamily="18" charset="0"/>
            </a:endParaRPr>
          </a:p>
          <a:p>
            <a:pPr marL="274320" indent="-274320" fontAlgn="auto">
              <a:lnSpc>
                <a:spcPct val="90000"/>
              </a:lnSpc>
              <a:spcAft>
                <a:spcPts val="0"/>
              </a:spcAft>
              <a:buClr>
                <a:schemeClr val="accent3"/>
              </a:buClr>
              <a:buFont typeface="Wingdings 2"/>
              <a:buChar char=""/>
              <a:defRPr/>
            </a:pPr>
            <a:r>
              <a:rPr lang="en-US" sz="2200" dirty="0" smtClean="0">
                <a:latin typeface="Times New Roman" pitchFamily="18" charset="0"/>
                <a:cs typeface="Times New Roman" pitchFamily="18" charset="0"/>
              </a:rPr>
              <a:t>Agility</a:t>
            </a:r>
          </a:p>
          <a:p>
            <a:pPr marL="640080" lvl="1" indent="-246888" fontAlgn="auto">
              <a:lnSpc>
                <a:spcPct val="90000"/>
              </a:lnSpc>
              <a:spcAft>
                <a:spcPts val="0"/>
              </a:spcAft>
              <a:buFont typeface="Wingdings 2"/>
              <a:buNone/>
              <a:defRPr/>
            </a:pPr>
            <a:r>
              <a:rPr lang="en-US" sz="2000" dirty="0" smtClean="0">
                <a:latin typeface="Times New Roman" pitchFamily="18" charset="0"/>
                <a:cs typeface="Times New Roman" pitchFamily="18" charset="0"/>
              </a:rPr>
              <a:t>The ability to both create and respond to change in order to profit in a turbulent business environment</a:t>
            </a:r>
          </a:p>
          <a:p>
            <a:pPr lvl="2" indent="-246888" fontAlgn="auto">
              <a:lnSpc>
                <a:spcPct val="90000"/>
              </a:lnSpc>
              <a:spcAft>
                <a:spcPts val="0"/>
              </a:spcAft>
              <a:buFont typeface="Wingdings 2"/>
              <a:buChar char=""/>
              <a:defRPr/>
            </a:pPr>
            <a:r>
              <a:rPr lang="en-US" sz="1800" dirty="0" smtClean="0">
                <a:latin typeface="Times New Roman" pitchFamily="18" charset="0"/>
                <a:cs typeface="Times New Roman" pitchFamily="18" charset="0"/>
              </a:rPr>
              <a:t>Companies need to determine the amount of agility they need to be  competitive.</a:t>
            </a:r>
          </a:p>
          <a:p>
            <a:pPr marL="274320" indent="-274320" fontAlgn="auto">
              <a:spcAft>
                <a:spcPts val="0"/>
              </a:spcAft>
              <a:buClr>
                <a:schemeClr val="accent3"/>
              </a:buClr>
              <a:buFont typeface="Wingdings 2"/>
              <a:buChar char=""/>
              <a:defRPr/>
            </a:pPr>
            <a:endParaRPr lang="en-US" dirty="0">
              <a:latin typeface="Times New Roman" pitchFamily="18" charset="0"/>
              <a:cs typeface="Times New Roman" pitchFamily="18" charset="0"/>
            </a:endParaRPr>
          </a:p>
        </p:txBody>
      </p:sp>
      <p:pic>
        <p:nvPicPr>
          <p:cNvPr id="4"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2</a:t>
            </a:fld>
            <a:endParaRPr lang="en-US" dirty="0"/>
          </a:p>
        </p:txBody>
      </p:sp>
    </p:spTree>
    <p:extLst>
      <p:ext uri="{BB962C8B-B14F-4D97-AF65-F5344CB8AC3E}">
        <p14:creationId xmlns:p14="http://schemas.microsoft.com/office/powerpoint/2010/main" val="3907260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520" y="228600"/>
            <a:ext cx="4006215" cy="628377"/>
          </a:xfrm>
          <a:prstGeom prst="rect">
            <a:avLst/>
          </a:prstGeom>
        </p:spPr>
        <p:txBody>
          <a:bodyPr vert="horz" wrap="square" lIns="0" tIns="12700" rIns="0" bIns="0" rtlCol="0">
            <a:spAutoFit/>
          </a:bodyPr>
          <a:lstStyle/>
          <a:p>
            <a:pPr marL="12700">
              <a:lnSpc>
                <a:spcPct val="100000"/>
              </a:lnSpc>
              <a:spcBef>
                <a:spcPts val="100"/>
              </a:spcBef>
              <a:tabLst>
                <a:tab pos="1847214" algn="l"/>
              </a:tabLst>
            </a:pPr>
            <a:r>
              <a:rPr sz="4000" b="1" spc="-5" dirty="0">
                <a:solidFill>
                  <a:srgbClr val="000099"/>
                </a:solidFill>
                <a:latin typeface="Times New Roman" pitchFamily="18" charset="0"/>
                <a:cs typeface="Times New Roman" pitchFamily="18" charset="0"/>
              </a:rPr>
              <a:t>What</a:t>
            </a:r>
            <a:r>
              <a:rPr sz="4000" b="1" dirty="0">
                <a:solidFill>
                  <a:srgbClr val="000099"/>
                </a:solidFill>
                <a:latin typeface="Times New Roman" pitchFamily="18" charset="0"/>
                <a:cs typeface="Times New Roman" pitchFamily="18" charset="0"/>
              </a:rPr>
              <a:t> </a:t>
            </a:r>
            <a:r>
              <a:rPr sz="4000" b="1" dirty="0" smtClean="0">
                <a:solidFill>
                  <a:srgbClr val="000099"/>
                </a:solidFill>
                <a:latin typeface="Times New Roman" pitchFamily="18" charset="0"/>
                <a:cs typeface="Times New Roman" pitchFamily="18" charset="0"/>
              </a:rPr>
              <a:t>is</a:t>
            </a:r>
            <a:r>
              <a:rPr lang="en-US" sz="4000" b="1" dirty="0" smtClean="0">
                <a:solidFill>
                  <a:srgbClr val="000099"/>
                </a:solidFill>
                <a:latin typeface="Times New Roman" pitchFamily="18" charset="0"/>
                <a:cs typeface="Times New Roman" pitchFamily="18" charset="0"/>
              </a:rPr>
              <a:t> Agility?</a:t>
            </a:r>
            <a:r>
              <a:rPr sz="4000" b="1" dirty="0">
                <a:solidFill>
                  <a:srgbClr val="000099"/>
                </a:solidFill>
                <a:latin typeface="Times New Roman" pitchFamily="18" charset="0"/>
                <a:cs typeface="Times New Roman" pitchFamily="18" charset="0"/>
              </a:rPr>
              <a:t>	</a:t>
            </a: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38100">
              <a:lnSpc>
                <a:spcPts val="1070"/>
              </a:lnSpc>
            </a:pPr>
            <a:fld id="{81D60167-4931-47E6-BA6A-407CBD079E47}" type="slidenum">
              <a:rPr dirty="0"/>
              <a:t>20</a:t>
            </a:fld>
            <a:endParaRPr dirty="0"/>
          </a:p>
        </p:txBody>
      </p:sp>
      <p:sp>
        <p:nvSpPr>
          <p:cNvPr id="3" name="object 3"/>
          <p:cNvSpPr txBox="1"/>
          <p:nvPr/>
        </p:nvSpPr>
        <p:spPr>
          <a:xfrm>
            <a:off x="231140" y="1684020"/>
            <a:ext cx="8430260" cy="1813560"/>
          </a:xfrm>
          <a:prstGeom prst="rect">
            <a:avLst/>
          </a:prstGeom>
        </p:spPr>
        <p:txBody>
          <a:bodyPr vert="horz" wrap="square" lIns="0" tIns="53340" rIns="0" bIns="0" rtlCol="0">
            <a:spAutoFit/>
          </a:bodyPr>
          <a:lstStyle/>
          <a:p>
            <a:pPr marL="355600" marR="5080" indent="-342900">
              <a:lnSpc>
                <a:spcPts val="2100"/>
              </a:lnSpc>
              <a:spcBef>
                <a:spcPts val="420"/>
              </a:spcBef>
              <a:tabLst>
                <a:tab pos="354965" algn="l"/>
              </a:tabLst>
            </a:pPr>
            <a:r>
              <a:rPr sz="1500" spc="-560" dirty="0" smtClean="0">
                <a:solidFill>
                  <a:srgbClr val="9A0000"/>
                </a:solidFill>
                <a:latin typeface="Wingdings"/>
                <a:cs typeface="Wingdings"/>
              </a:rPr>
              <a:t></a:t>
            </a:r>
            <a:r>
              <a:rPr sz="1500" spc="-560" dirty="0" smtClean="0">
                <a:solidFill>
                  <a:srgbClr val="9A0000"/>
                </a:solidFill>
                <a:latin typeface="Times New Roman"/>
                <a:cs typeface="Times New Roman"/>
              </a:rPr>
              <a:t>	</a:t>
            </a:r>
            <a:r>
              <a:rPr sz="2000" spc="-5" dirty="0" smtClean="0">
                <a:latin typeface="Arial"/>
                <a:cs typeface="Arial"/>
              </a:rPr>
              <a:t>Effective </a:t>
            </a:r>
            <a:r>
              <a:rPr sz="2000" dirty="0">
                <a:latin typeface="Arial"/>
                <a:cs typeface="Arial"/>
              </a:rPr>
              <a:t>(rapid and </a:t>
            </a:r>
            <a:r>
              <a:rPr sz="2000" spc="-5" dirty="0">
                <a:latin typeface="Arial"/>
                <a:cs typeface="Arial"/>
              </a:rPr>
              <a:t>adaptive) </a:t>
            </a:r>
            <a:r>
              <a:rPr sz="2000" dirty="0">
                <a:solidFill>
                  <a:srgbClr val="FF0000"/>
                </a:solidFill>
                <a:latin typeface="Arial"/>
                <a:cs typeface="Arial"/>
              </a:rPr>
              <a:t>response </a:t>
            </a:r>
            <a:r>
              <a:rPr sz="2000" spc="-5" dirty="0">
                <a:solidFill>
                  <a:srgbClr val="FF0000"/>
                </a:solidFill>
                <a:latin typeface="Arial"/>
                <a:cs typeface="Arial"/>
              </a:rPr>
              <a:t>to </a:t>
            </a:r>
            <a:r>
              <a:rPr sz="2000" dirty="0">
                <a:solidFill>
                  <a:srgbClr val="FF0000"/>
                </a:solidFill>
                <a:latin typeface="Arial"/>
                <a:cs typeface="Arial"/>
              </a:rPr>
              <a:t>change </a:t>
            </a:r>
            <a:r>
              <a:rPr sz="2000" spc="-5" dirty="0">
                <a:latin typeface="Arial"/>
                <a:cs typeface="Arial"/>
              </a:rPr>
              <a:t>(team </a:t>
            </a:r>
            <a:r>
              <a:rPr sz="2000" dirty="0">
                <a:latin typeface="Arial"/>
                <a:cs typeface="Arial"/>
              </a:rPr>
              <a:t>members, new  </a:t>
            </a:r>
            <a:r>
              <a:rPr sz="2000" spc="-5" dirty="0">
                <a:latin typeface="Arial"/>
                <a:cs typeface="Arial"/>
              </a:rPr>
              <a:t>technology, requirements)</a:t>
            </a:r>
            <a:endParaRPr sz="2000" dirty="0">
              <a:latin typeface="Arial"/>
              <a:cs typeface="Arial"/>
            </a:endParaRPr>
          </a:p>
          <a:p>
            <a:pPr marL="355600" marR="201295" indent="-342900">
              <a:lnSpc>
                <a:spcPct val="90000"/>
              </a:lnSpc>
              <a:spcBef>
                <a:spcPts val="500"/>
              </a:spcBef>
              <a:tabLst>
                <a:tab pos="354965" algn="l"/>
                <a:tab pos="3249295" algn="l"/>
              </a:tabLst>
            </a:pPr>
            <a:r>
              <a:rPr sz="1500" spc="-560" dirty="0">
                <a:solidFill>
                  <a:srgbClr val="9A0000"/>
                </a:solidFill>
                <a:latin typeface="Wingdings"/>
                <a:cs typeface="Wingdings"/>
              </a:rPr>
              <a:t></a:t>
            </a:r>
            <a:r>
              <a:rPr sz="1500" spc="-560" dirty="0">
                <a:solidFill>
                  <a:srgbClr val="9A0000"/>
                </a:solidFill>
                <a:latin typeface="Times New Roman"/>
                <a:cs typeface="Times New Roman"/>
              </a:rPr>
              <a:t>	</a:t>
            </a:r>
            <a:r>
              <a:rPr sz="2000" spc="-5" dirty="0">
                <a:latin typeface="Arial"/>
                <a:cs typeface="Arial"/>
              </a:rPr>
              <a:t>Effective</a:t>
            </a:r>
            <a:r>
              <a:rPr sz="2000" spc="25" dirty="0">
                <a:latin typeface="Arial"/>
                <a:cs typeface="Arial"/>
              </a:rPr>
              <a:t> </a:t>
            </a:r>
            <a:r>
              <a:rPr sz="2000" spc="-5" dirty="0">
                <a:solidFill>
                  <a:srgbClr val="FF0000"/>
                </a:solidFill>
                <a:latin typeface="Arial"/>
                <a:cs typeface="Arial"/>
              </a:rPr>
              <a:t>communication	</a:t>
            </a:r>
            <a:r>
              <a:rPr sz="2000" dirty="0">
                <a:latin typeface="Arial"/>
                <a:cs typeface="Arial"/>
              </a:rPr>
              <a:t>in </a:t>
            </a:r>
            <a:r>
              <a:rPr sz="2000" spc="-5" dirty="0">
                <a:latin typeface="Arial"/>
                <a:cs typeface="Arial"/>
              </a:rPr>
              <a:t>structure </a:t>
            </a:r>
            <a:r>
              <a:rPr sz="2000" dirty="0">
                <a:latin typeface="Arial"/>
                <a:cs typeface="Arial"/>
              </a:rPr>
              <a:t>and </a:t>
            </a:r>
            <a:r>
              <a:rPr sz="2000" spc="-5" dirty="0">
                <a:latin typeface="Arial"/>
                <a:cs typeface="Arial"/>
              </a:rPr>
              <a:t>attitudes </a:t>
            </a:r>
            <a:r>
              <a:rPr sz="2000" dirty="0">
                <a:latin typeface="Arial"/>
                <a:cs typeface="Arial"/>
              </a:rPr>
              <a:t>among all </a:t>
            </a:r>
            <a:r>
              <a:rPr sz="2000" spc="-5" dirty="0">
                <a:latin typeface="Arial"/>
                <a:cs typeface="Arial"/>
              </a:rPr>
              <a:t>team  </a:t>
            </a:r>
            <a:r>
              <a:rPr sz="2000" dirty="0">
                <a:latin typeface="Arial"/>
                <a:cs typeface="Arial"/>
              </a:rPr>
              <a:t>members, </a:t>
            </a:r>
            <a:r>
              <a:rPr sz="2000" spc="-5" dirty="0">
                <a:latin typeface="Arial"/>
                <a:cs typeface="Arial"/>
              </a:rPr>
              <a:t>technological </a:t>
            </a:r>
            <a:r>
              <a:rPr sz="2000" dirty="0">
                <a:latin typeface="Arial"/>
                <a:cs typeface="Arial"/>
              </a:rPr>
              <a:t>and business people, </a:t>
            </a:r>
            <a:r>
              <a:rPr sz="2000" spc="-5" dirty="0">
                <a:latin typeface="Arial"/>
                <a:cs typeface="Arial"/>
              </a:rPr>
              <a:t>software </a:t>
            </a:r>
            <a:r>
              <a:rPr sz="2000" dirty="0">
                <a:latin typeface="Arial"/>
                <a:cs typeface="Arial"/>
              </a:rPr>
              <a:t>engineers and  </a:t>
            </a:r>
            <a:r>
              <a:rPr sz="2000" spc="-5" dirty="0">
                <a:latin typeface="Arial"/>
                <a:cs typeface="Arial"/>
              </a:rPr>
              <a:t>managers</a:t>
            </a:r>
            <a:r>
              <a:rPr sz="2000" spc="-650" dirty="0" smtClean="0">
                <a:latin typeface="AoyagiKouzanFontT"/>
                <a:cs typeface="AoyagiKouzanFontT"/>
              </a:rPr>
              <a:t>。</a:t>
            </a:r>
            <a:endParaRPr sz="2000" dirty="0" smtClean="0">
              <a:latin typeface="AoyagiKouzanFontT"/>
              <a:cs typeface="AoyagiKouzanFontT"/>
            </a:endParaRPr>
          </a:p>
          <a:p>
            <a:pPr marL="12700">
              <a:lnSpc>
                <a:spcPct val="100000"/>
              </a:lnSpc>
              <a:spcBef>
                <a:spcPts val="180"/>
              </a:spcBef>
              <a:tabLst>
                <a:tab pos="354965" algn="l"/>
              </a:tabLst>
            </a:pPr>
            <a:r>
              <a:rPr sz="1500" spc="-560" dirty="0" smtClean="0">
                <a:solidFill>
                  <a:srgbClr val="9A0000"/>
                </a:solidFill>
                <a:latin typeface="Wingdings"/>
                <a:cs typeface="Wingdings"/>
              </a:rPr>
              <a:t></a:t>
            </a:r>
            <a:r>
              <a:rPr sz="1500" spc="-560" dirty="0">
                <a:solidFill>
                  <a:srgbClr val="9A0000"/>
                </a:solidFill>
                <a:latin typeface="Times New Roman"/>
                <a:cs typeface="Times New Roman"/>
              </a:rPr>
              <a:t>	</a:t>
            </a:r>
            <a:r>
              <a:rPr sz="2000" dirty="0">
                <a:latin typeface="Arial"/>
                <a:cs typeface="Arial"/>
              </a:rPr>
              <a:t>Drawing </a:t>
            </a:r>
            <a:r>
              <a:rPr sz="2000" spc="-5" dirty="0">
                <a:latin typeface="Arial"/>
                <a:cs typeface="Arial"/>
              </a:rPr>
              <a:t>the </a:t>
            </a:r>
            <a:r>
              <a:rPr sz="2000" spc="-5" dirty="0">
                <a:solidFill>
                  <a:srgbClr val="FF0000"/>
                </a:solidFill>
                <a:latin typeface="Arial"/>
                <a:cs typeface="Arial"/>
              </a:rPr>
              <a:t>customer into the team</a:t>
            </a:r>
            <a:r>
              <a:rPr sz="2000" spc="-5" dirty="0">
                <a:latin typeface="Arial"/>
                <a:cs typeface="Arial"/>
              </a:rPr>
              <a:t>. </a:t>
            </a:r>
            <a:endParaRPr sz="2000" dirty="0">
              <a:latin typeface="Arial"/>
              <a:cs typeface="Arial"/>
            </a:endParaRPr>
          </a:p>
        </p:txBody>
      </p:sp>
      <p:sp>
        <p:nvSpPr>
          <p:cNvPr id="4" name="object 4"/>
          <p:cNvSpPr txBox="1"/>
          <p:nvPr/>
        </p:nvSpPr>
        <p:spPr>
          <a:xfrm>
            <a:off x="574040" y="3449320"/>
            <a:ext cx="7833359"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Planning in an </a:t>
            </a:r>
            <a:r>
              <a:rPr sz="2000" spc="-5" dirty="0">
                <a:latin typeface="Arial"/>
                <a:cs typeface="Arial"/>
              </a:rPr>
              <a:t>uncertain </a:t>
            </a:r>
            <a:r>
              <a:rPr sz="2000" dirty="0">
                <a:latin typeface="Arial"/>
                <a:cs typeface="Arial"/>
              </a:rPr>
              <a:t>world has </a:t>
            </a:r>
            <a:r>
              <a:rPr sz="2000" spc="-5" dirty="0">
                <a:latin typeface="Arial"/>
                <a:cs typeface="Arial"/>
              </a:rPr>
              <a:t>its limits </a:t>
            </a:r>
            <a:r>
              <a:rPr sz="2000" dirty="0">
                <a:latin typeface="Arial"/>
                <a:cs typeface="Arial"/>
              </a:rPr>
              <a:t>and plan must be </a:t>
            </a:r>
            <a:r>
              <a:rPr sz="2000" spc="-5" dirty="0">
                <a:solidFill>
                  <a:srgbClr val="FF0000"/>
                </a:solidFill>
                <a:latin typeface="Arial"/>
                <a:cs typeface="Arial"/>
              </a:rPr>
              <a:t>flexible</a:t>
            </a:r>
            <a:r>
              <a:rPr sz="2000" spc="-5" dirty="0">
                <a:latin typeface="Arial"/>
                <a:cs typeface="Arial"/>
              </a:rPr>
              <a:t>.</a:t>
            </a:r>
            <a:endParaRPr sz="2000" dirty="0">
              <a:latin typeface="Arial"/>
              <a:cs typeface="Arial"/>
            </a:endParaRPr>
          </a:p>
        </p:txBody>
      </p:sp>
      <p:sp>
        <p:nvSpPr>
          <p:cNvPr id="6" name="object 6"/>
          <p:cNvSpPr txBox="1"/>
          <p:nvPr/>
        </p:nvSpPr>
        <p:spPr>
          <a:xfrm>
            <a:off x="231140" y="3641513"/>
            <a:ext cx="7371080" cy="790601"/>
          </a:xfrm>
          <a:prstGeom prst="rect">
            <a:avLst/>
          </a:prstGeom>
        </p:spPr>
        <p:txBody>
          <a:bodyPr vert="horz" wrap="square" lIns="0" tIns="147955" rIns="0" bIns="0" rtlCol="0">
            <a:spAutoFit/>
          </a:bodyPr>
          <a:lstStyle/>
          <a:p>
            <a:pPr marL="12700">
              <a:lnSpc>
                <a:spcPct val="100000"/>
              </a:lnSpc>
              <a:spcBef>
                <a:spcPts val="1165"/>
              </a:spcBef>
              <a:tabLst>
                <a:tab pos="354965" algn="l"/>
              </a:tabLst>
            </a:pPr>
            <a:r>
              <a:rPr sz="1500" spc="-560" dirty="0">
                <a:solidFill>
                  <a:srgbClr val="9A0000"/>
                </a:solidFill>
                <a:latin typeface="Wingdings"/>
                <a:cs typeface="Wingdings"/>
              </a:rPr>
              <a:t></a:t>
            </a:r>
            <a:r>
              <a:rPr sz="1500" spc="-560" dirty="0">
                <a:solidFill>
                  <a:srgbClr val="9A0000"/>
                </a:solidFill>
                <a:latin typeface="Times New Roman"/>
                <a:cs typeface="Times New Roman"/>
              </a:rPr>
              <a:t>	</a:t>
            </a:r>
            <a:r>
              <a:rPr sz="2000" spc="-5" dirty="0">
                <a:latin typeface="Arial"/>
                <a:cs typeface="Arial"/>
              </a:rPr>
              <a:t>Organizing </a:t>
            </a:r>
            <a:r>
              <a:rPr sz="2000" dirty="0">
                <a:latin typeface="Arial"/>
                <a:cs typeface="Arial"/>
              </a:rPr>
              <a:t>a </a:t>
            </a:r>
            <a:r>
              <a:rPr sz="2000" spc="-5" dirty="0">
                <a:latin typeface="Arial"/>
                <a:cs typeface="Arial"/>
              </a:rPr>
              <a:t>team </a:t>
            </a:r>
            <a:r>
              <a:rPr sz="2000" dirty="0">
                <a:latin typeface="Arial"/>
                <a:cs typeface="Arial"/>
              </a:rPr>
              <a:t>so </a:t>
            </a:r>
            <a:r>
              <a:rPr sz="2000" spc="-5" dirty="0">
                <a:latin typeface="Arial"/>
                <a:cs typeface="Arial"/>
              </a:rPr>
              <a:t>that </a:t>
            </a:r>
            <a:r>
              <a:rPr sz="2000" dirty="0">
                <a:latin typeface="Arial"/>
                <a:cs typeface="Arial"/>
              </a:rPr>
              <a:t>it is in </a:t>
            </a:r>
            <a:r>
              <a:rPr sz="2000" spc="-5" dirty="0">
                <a:latin typeface="Arial"/>
                <a:cs typeface="Arial"/>
              </a:rPr>
              <a:t>control </a:t>
            </a:r>
            <a:r>
              <a:rPr sz="2000" dirty="0">
                <a:latin typeface="Arial"/>
                <a:cs typeface="Arial"/>
              </a:rPr>
              <a:t>of </a:t>
            </a:r>
            <a:r>
              <a:rPr sz="2000" spc="-5" dirty="0">
                <a:latin typeface="Arial"/>
                <a:cs typeface="Arial"/>
              </a:rPr>
              <a:t>the </a:t>
            </a:r>
            <a:r>
              <a:rPr sz="2000" dirty="0">
                <a:latin typeface="Arial"/>
                <a:cs typeface="Arial"/>
              </a:rPr>
              <a:t>work</a:t>
            </a:r>
            <a:r>
              <a:rPr sz="2000" spc="45" dirty="0">
                <a:latin typeface="Arial"/>
                <a:cs typeface="Arial"/>
              </a:rPr>
              <a:t> </a:t>
            </a:r>
            <a:r>
              <a:rPr sz="2000" spc="-5" dirty="0">
                <a:latin typeface="Arial"/>
                <a:cs typeface="Arial"/>
              </a:rPr>
              <a:t>performed</a:t>
            </a:r>
            <a:endParaRPr sz="2000" dirty="0">
              <a:latin typeface="Arial"/>
              <a:cs typeface="Arial"/>
            </a:endParaRPr>
          </a:p>
          <a:p>
            <a:pPr marL="12700">
              <a:lnSpc>
                <a:spcPct val="100000"/>
              </a:lnSpc>
              <a:spcBef>
                <a:spcPts val="800"/>
              </a:spcBef>
            </a:pPr>
            <a:endParaRPr sz="1500" dirty="0">
              <a:latin typeface="Wingdings"/>
              <a:cs typeface="Wingdings"/>
            </a:endParaRPr>
          </a:p>
        </p:txBody>
      </p:sp>
      <p:sp>
        <p:nvSpPr>
          <p:cNvPr id="12" name="object 3"/>
          <p:cNvSpPr txBox="1"/>
          <p:nvPr/>
        </p:nvSpPr>
        <p:spPr>
          <a:xfrm>
            <a:off x="231140" y="4432114"/>
            <a:ext cx="8382000" cy="946478"/>
          </a:xfrm>
          <a:prstGeom prst="rect">
            <a:avLst/>
          </a:prstGeom>
        </p:spPr>
        <p:txBody>
          <a:bodyPr vert="horz" wrap="square" lIns="0" tIns="37465" rIns="0" bIns="0" rtlCol="0">
            <a:spAutoFit/>
          </a:bodyPr>
          <a:lstStyle/>
          <a:p>
            <a:pPr marL="12700">
              <a:lnSpc>
                <a:spcPct val="100000"/>
              </a:lnSpc>
              <a:spcBef>
                <a:spcPts val="295"/>
              </a:spcBef>
            </a:pPr>
            <a:endParaRPr b="1" dirty="0">
              <a:latin typeface="Arial"/>
              <a:cs typeface="Arial"/>
            </a:endParaRPr>
          </a:p>
          <a:p>
            <a:pPr marL="12700">
              <a:lnSpc>
                <a:spcPct val="100000"/>
              </a:lnSpc>
              <a:spcBef>
                <a:spcPts val="195"/>
              </a:spcBef>
              <a:tabLst>
                <a:tab pos="354965" algn="l"/>
              </a:tabLst>
            </a:pPr>
            <a:r>
              <a:rPr b="1" spc="-675" dirty="0">
                <a:solidFill>
                  <a:srgbClr val="9A0000"/>
                </a:solidFill>
                <a:latin typeface="Wingdings"/>
                <a:cs typeface="Wingdings"/>
              </a:rPr>
              <a:t></a:t>
            </a:r>
            <a:r>
              <a:rPr b="1" spc="-675" dirty="0">
                <a:solidFill>
                  <a:srgbClr val="9A0000"/>
                </a:solidFill>
                <a:latin typeface="Times New Roman"/>
                <a:cs typeface="Times New Roman"/>
              </a:rPr>
              <a:t>	</a:t>
            </a:r>
            <a:r>
              <a:rPr b="1" dirty="0" smtClean="0">
                <a:latin typeface="Arial"/>
                <a:cs typeface="Arial"/>
              </a:rPr>
              <a:t>Rapid, </a:t>
            </a:r>
            <a:r>
              <a:rPr b="1" spc="-5" dirty="0" smtClean="0">
                <a:latin typeface="Arial"/>
                <a:cs typeface="Arial"/>
              </a:rPr>
              <a:t>incremental </a:t>
            </a:r>
            <a:r>
              <a:rPr b="1" dirty="0" smtClean="0">
                <a:latin typeface="Arial"/>
                <a:cs typeface="Arial"/>
              </a:rPr>
              <a:t>delivery of</a:t>
            </a:r>
            <a:r>
              <a:rPr b="1" spc="-15" dirty="0" smtClean="0">
                <a:latin typeface="Arial"/>
                <a:cs typeface="Arial"/>
              </a:rPr>
              <a:t> </a:t>
            </a:r>
            <a:r>
              <a:rPr b="1" spc="-5" dirty="0" smtClean="0">
                <a:latin typeface="Arial"/>
                <a:cs typeface="Arial"/>
              </a:rPr>
              <a:t>software</a:t>
            </a:r>
            <a:endParaRPr b="1" dirty="0" smtClean="0">
              <a:latin typeface="Arial"/>
              <a:cs typeface="Arial"/>
            </a:endParaRPr>
          </a:p>
          <a:p>
            <a:pPr marL="355600" marR="5080" indent="-342900">
              <a:lnSpc>
                <a:spcPct val="90600"/>
              </a:lnSpc>
              <a:spcBef>
                <a:spcPts val="590"/>
              </a:spcBef>
              <a:tabLst>
                <a:tab pos="354965" algn="l"/>
              </a:tabLst>
            </a:pPr>
            <a:endParaRPr b="1" dirty="0">
              <a:latin typeface="Arial"/>
              <a:cs typeface="Arial"/>
            </a:endParaRPr>
          </a:p>
        </p:txBody>
      </p:sp>
      <p:pic>
        <p:nvPicPr>
          <p:cNvPr id="8"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381000"/>
            <a:ext cx="3894454" cy="635000"/>
          </a:xfrm>
          <a:prstGeom prst="rect">
            <a:avLst/>
          </a:prstGeom>
        </p:spPr>
        <p:txBody>
          <a:bodyPr vert="horz" wrap="square" lIns="0" tIns="12700" rIns="0" bIns="0" rtlCol="0">
            <a:spAutoFit/>
          </a:bodyPr>
          <a:lstStyle/>
          <a:p>
            <a:pPr marL="12700">
              <a:lnSpc>
                <a:spcPct val="100000"/>
              </a:lnSpc>
              <a:spcBef>
                <a:spcPts val="100"/>
              </a:spcBef>
              <a:tabLst>
                <a:tab pos="2045970" algn="l"/>
              </a:tabLst>
            </a:pPr>
            <a:r>
              <a:rPr sz="4000" b="1" dirty="0">
                <a:solidFill>
                  <a:srgbClr val="FF0000"/>
                </a:solidFill>
              </a:rPr>
              <a:t>An </a:t>
            </a:r>
            <a:r>
              <a:rPr sz="4000" b="1" dirty="0" smtClean="0">
                <a:solidFill>
                  <a:srgbClr val="FF0000"/>
                </a:solidFill>
              </a:rPr>
              <a:t>Agile</a:t>
            </a:r>
            <a:r>
              <a:rPr lang="en-US" sz="4000" b="1" dirty="0" smtClean="0">
                <a:solidFill>
                  <a:srgbClr val="FF0000"/>
                </a:solidFill>
              </a:rPr>
              <a:t> </a:t>
            </a:r>
            <a:r>
              <a:rPr sz="4000" b="1" dirty="0" smtClean="0">
                <a:solidFill>
                  <a:srgbClr val="FF0000"/>
                </a:solidFill>
              </a:rPr>
              <a:t>Process</a:t>
            </a:r>
            <a:endParaRPr sz="4000" b="1" dirty="0">
              <a:solidFill>
                <a:srgbClr val="FF0000"/>
              </a:solidFill>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070"/>
              </a:lnSpc>
            </a:pPr>
            <a:fld id="{81D60167-4931-47E6-BA6A-407CBD079E47}" type="slidenum">
              <a:rPr dirty="0"/>
              <a:t>21</a:t>
            </a:fld>
            <a:endParaRPr dirty="0"/>
          </a:p>
        </p:txBody>
      </p:sp>
      <p:sp>
        <p:nvSpPr>
          <p:cNvPr id="3" name="object 3"/>
          <p:cNvSpPr txBox="1"/>
          <p:nvPr/>
        </p:nvSpPr>
        <p:spPr>
          <a:xfrm>
            <a:off x="263179" y="1371600"/>
            <a:ext cx="8518525" cy="4112260"/>
          </a:xfrm>
          <a:prstGeom prst="rect">
            <a:avLst/>
          </a:prstGeom>
        </p:spPr>
        <p:txBody>
          <a:bodyPr vert="horz" wrap="square" lIns="0" tIns="12700" rIns="0" bIns="0" rtlCol="0">
            <a:spAutoFit/>
          </a:bodyPr>
          <a:lstStyle/>
          <a:p>
            <a:pPr marL="12700" algn="just">
              <a:lnSpc>
                <a:spcPts val="2840"/>
              </a:lnSpc>
              <a:spcBef>
                <a:spcPts val="100"/>
              </a:spcBef>
            </a:pPr>
            <a:r>
              <a:rPr sz="1800" spc="-675" dirty="0">
                <a:solidFill>
                  <a:srgbClr val="9A0000"/>
                </a:solidFill>
                <a:latin typeface="Wingdings"/>
                <a:cs typeface="Wingdings"/>
              </a:rPr>
              <a:t></a:t>
            </a:r>
            <a:r>
              <a:rPr sz="1800" spc="905" dirty="0">
                <a:solidFill>
                  <a:srgbClr val="9A0000"/>
                </a:solidFill>
                <a:latin typeface="Times New Roman"/>
                <a:cs typeface="Times New Roman"/>
              </a:rPr>
              <a:t> </a:t>
            </a:r>
            <a:r>
              <a:rPr sz="2400" spc="-5" dirty="0">
                <a:latin typeface="Arial"/>
                <a:cs typeface="Arial"/>
              </a:rPr>
              <a:t>Is </a:t>
            </a:r>
            <a:r>
              <a:rPr sz="2400" dirty="0">
                <a:latin typeface="Arial"/>
                <a:cs typeface="Arial"/>
              </a:rPr>
              <a:t>driven by </a:t>
            </a:r>
            <a:r>
              <a:rPr sz="2400" spc="-5" dirty="0">
                <a:solidFill>
                  <a:srgbClr val="C00000"/>
                </a:solidFill>
                <a:latin typeface="Arial"/>
                <a:cs typeface="Arial"/>
              </a:rPr>
              <a:t>customer descriptions </a:t>
            </a:r>
            <a:r>
              <a:rPr sz="2400" dirty="0">
                <a:latin typeface="Arial"/>
                <a:cs typeface="Arial"/>
              </a:rPr>
              <a:t>of what is</a:t>
            </a:r>
            <a:r>
              <a:rPr sz="2400" spc="-20" dirty="0">
                <a:latin typeface="Arial"/>
                <a:cs typeface="Arial"/>
              </a:rPr>
              <a:t> </a:t>
            </a:r>
            <a:r>
              <a:rPr sz="2400" dirty="0">
                <a:latin typeface="Arial"/>
                <a:cs typeface="Arial"/>
              </a:rPr>
              <a:t>required</a:t>
            </a:r>
          </a:p>
          <a:p>
            <a:pPr marL="355600" algn="just">
              <a:lnSpc>
                <a:spcPts val="2360"/>
              </a:lnSpc>
            </a:pPr>
            <a:r>
              <a:rPr sz="2000" dirty="0">
                <a:latin typeface="Arial"/>
                <a:cs typeface="Arial"/>
              </a:rPr>
              <a:t>(scenarios). Some</a:t>
            </a:r>
            <a:r>
              <a:rPr sz="2000" spc="-10" dirty="0">
                <a:latin typeface="Arial"/>
                <a:cs typeface="Arial"/>
              </a:rPr>
              <a:t> </a:t>
            </a:r>
            <a:r>
              <a:rPr sz="2000" spc="-5" dirty="0">
                <a:latin typeface="Arial"/>
                <a:cs typeface="Arial"/>
              </a:rPr>
              <a:t>assumptions:</a:t>
            </a:r>
            <a:endParaRPr sz="2000" dirty="0">
              <a:latin typeface="Arial"/>
              <a:cs typeface="Arial"/>
            </a:endParaRPr>
          </a:p>
          <a:p>
            <a:pPr marL="749300" marR="93980" indent="-279400" algn="just">
              <a:lnSpc>
                <a:spcPct val="100800"/>
              </a:lnSpc>
              <a:spcBef>
                <a:spcPts val="459"/>
              </a:spcBef>
            </a:pPr>
            <a:r>
              <a:rPr sz="1400" spc="-525" dirty="0">
                <a:solidFill>
                  <a:srgbClr val="9A0000"/>
                </a:solidFill>
                <a:latin typeface="Wingdings"/>
                <a:cs typeface="Wingdings"/>
              </a:rPr>
              <a:t></a:t>
            </a:r>
            <a:r>
              <a:rPr sz="1400" spc="860" dirty="0">
                <a:solidFill>
                  <a:srgbClr val="9A0000"/>
                </a:solidFill>
                <a:latin typeface="Times New Roman"/>
                <a:cs typeface="Times New Roman"/>
              </a:rPr>
              <a:t> </a:t>
            </a:r>
            <a:r>
              <a:rPr sz="2000" dirty="0">
                <a:latin typeface="Arial"/>
                <a:cs typeface="Arial"/>
              </a:rPr>
              <a:t>Recognizes </a:t>
            </a:r>
            <a:r>
              <a:rPr sz="2000" spc="-5" dirty="0">
                <a:latin typeface="Arial"/>
                <a:cs typeface="Arial"/>
              </a:rPr>
              <a:t>that </a:t>
            </a:r>
            <a:r>
              <a:rPr sz="2000" dirty="0">
                <a:latin typeface="Arial"/>
                <a:cs typeface="Arial"/>
              </a:rPr>
              <a:t>plans are </a:t>
            </a:r>
            <a:r>
              <a:rPr sz="2000" spc="-5" dirty="0">
                <a:solidFill>
                  <a:srgbClr val="C00000"/>
                </a:solidFill>
                <a:latin typeface="Arial"/>
                <a:cs typeface="Arial"/>
              </a:rPr>
              <a:t>short-lived </a:t>
            </a:r>
            <a:r>
              <a:rPr sz="1600" dirty="0">
                <a:latin typeface="Arial"/>
                <a:cs typeface="Arial"/>
              </a:rPr>
              <a:t>(some </a:t>
            </a:r>
            <a:r>
              <a:rPr sz="1600" spc="-5" dirty="0">
                <a:latin typeface="Arial"/>
                <a:cs typeface="Arial"/>
              </a:rPr>
              <a:t>requirements </a:t>
            </a:r>
            <a:r>
              <a:rPr sz="1600" dirty="0">
                <a:latin typeface="Arial"/>
                <a:cs typeface="Arial"/>
              </a:rPr>
              <a:t>will </a:t>
            </a:r>
            <a:r>
              <a:rPr sz="1600" spc="-5" dirty="0">
                <a:latin typeface="Arial"/>
                <a:cs typeface="Arial"/>
              </a:rPr>
              <a:t>persist, </a:t>
            </a:r>
            <a:r>
              <a:rPr sz="1600" dirty="0">
                <a:latin typeface="Arial"/>
                <a:cs typeface="Arial"/>
              </a:rPr>
              <a:t>some  will change. </a:t>
            </a:r>
            <a:r>
              <a:rPr sz="1600" spc="-5" dirty="0">
                <a:latin typeface="Arial"/>
                <a:cs typeface="Arial"/>
              </a:rPr>
              <a:t>Customer priorities </a:t>
            </a:r>
            <a:r>
              <a:rPr sz="1600" dirty="0">
                <a:latin typeface="Arial"/>
                <a:cs typeface="Arial"/>
              </a:rPr>
              <a:t>will</a:t>
            </a:r>
            <a:r>
              <a:rPr sz="1600" spc="-10" dirty="0">
                <a:latin typeface="Arial"/>
                <a:cs typeface="Arial"/>
              </a:rPr>
              <a:t> </a:t>
            </a:r>
            <a:r>
              <a:rPr sz="1600" dirty="0">
                <a:latin typeface="Arial"/>
                <a:cs typeface="Arial"/>
              </a:rPr>
              <a:t>change)</a:t>
            </a:r>
          </a:p>
          <a:p>
            <a:pPr marL="749300" marR="88265" indent="-279400" algn="just">
              <a:lnSpc>
                <a:spcPct val="100400"/>
              </a:lnSpc>
              <a:spcBef>
                <a:spcPts val="450"/>
              </a:spcBef>
            </a:pPr>
            <a:r>
              <a:rPr sz="1400" spc="-525" dirty="0">
                <a:solidFill>
                  <a:srgbClr val="9A0000"/>
                </a:solidFill>
                <a:latin typeface="Wingdings"/>
                <a:cs typeface="Wingdings"/>
              </a:rPr>
              <a:t></a:t>
            </a:r>
            <a:r>
              <a:rPr sz="1400" spc="855" dirty="0">
                <a:solidFill>
                  <a:srgbClr val="9A0000"/>
                </a:solidFill>
                <a:latin typeface="Times New Roman"/>
                <a:cs typeface="Times New Roman"/>
              </a:rPr>
              <a:t> </a:t>
            </a:r>
            <a:r>
              <a:rPr sz="2000" dirty="0">
                <a:latin typeface="Arial"/>
                <a:cs typeface="Arial"/>
              </a:rPr>
              <a:t>Develops </a:t>
            </a:r>
            <a:r>
              <a:rPr sz="2000" spc="-5" dirty="0">
                <a:latin typeface="Arial"/>
                <a:cs typeface="Arial"/>
              </a:rPr>
              <a:t>software </a:t>
            </a:r>
            <a:r>
              <a:rPr sz="2000" spc="-5" dirty="0">
                <a:solidFill>
                  <a:srgbClr val="C00000"/>
                </a:solidFill>
                <a:latin typeface="Arial"/>
                <a:cs typeface="Arial"/>
              </a:rPr>
              <a:t>iteratively </a:t>
            </a:r>
            <a:r>
              <a:rPr sz="2000" spc="-5" dirty="0">
                <a:latin typeface="Arial"/>
                <a:cs typeface="Arial"/>
              </a:rPr>
              <a:t>with </a:t>
            </a:r>
            <a:r>
              <a:rPr sz="2000" dirty="0">
                <a:latin typeface="Arial"/>
                <a:cs typeface="Arial"/>
              </a:rPr>
              <a:t>a heavy emphasis on </a:t>
            </a:r>
            <a:r>
              <a:rPr sz="2000" spc="-5" dirty="0">
                <a:solidFill>
                  <a:srgbClr val="C00000"/>
                </a:solidFill>
                <a:latin typeface="Arial"/>
                <a:cs typeface="Arial"/>
              </a:rPr>
              <a:t>construction  </a:t>
            </a:r>
            <a:r>
              <a:rPr sz="2000" spc="-5" dirty="0">
                <a:latin typeface="Arial"/>
                <a:cs typeface="Arial"/>
              </a:rPr>
              <a:t>activities </a:t>
            </a:r>
            <a:r>
              <a:rPr sz="1600" dirty="0">
                <a:latin typeface="Arial"/>
                <a:cs typeface="Arial"/>
              </a:rPr>
              <a:t>(design and </a:t>
            </a:r>
            <a:r>
              <a:rPr sz="1600" spc="-5" dirty="0">
                <a:latin typeface="Arial"/>
                <a:cs typeface="Arial"/>
              </a:rPr>
              <a:t>construction </a:t>
            </a:r>
            <a:r>
              <a:rPr sz="1600" dirty="0">
                <a:latin typeface="Arial"/>
                <a:cs typeface="Arial"/>
              </a:rPr>
              <a:t>are </a:t>
            </a:r>
            <a:r>
              <a:rPr sz="1600" spc="-5" dirty="0">
                <a:latin typeface="Arial"/>
                <a:cs typeface="Arial"/>
              </a:rPr>
              <a:t>interleaved, </a:t>
            </a:r>
            <a:r>
              <a:rPr sz="1600" dirty="0">
                <a:latin typeface="Arial"/>
                <a:cs typeface="Arial"/>
              </a:rPr>
              <a:t>hard </a:t>
            </a:r>
            <a:r>
              <a:rPr sz="1600" spc="-5" dirty="0">
                <a:latin typeface="Arial"/>
                <a:cs typeface="Arial"/>
              </a:rPr>
              <a:t>to </a:t>
            </a:r>
            <a:r>
              <a:rPr sz="1600" dirty="0">
                <a:latin typeface="Arial"/>
                <a:cs typeface="Arial"/>
              </a:rPr>
              <a:t>say how much design is  necessary </a:t>
            </a:r>
            <a:r>
              <a:rPr sz="1600" spc="-5" dirty="0">
                <a:latin typeface="Arial"/>
                <a:cs typeface="Arial"/>
              </a:rPr>
              <a:t>before construction. </a:t>
            </a:r>
            <a:r>
              <a:rPr sz="1600" dirty="0">
                <a:latin typeface="Arial"/>
                <a:cs typeface="Arial"/>
              </a:rPr>
              <a:t>Design models are proven as </a:t>
            </a:r>
            <a:r>
              <a:rPr sz="1600" spc="-5" dirty="0">
                <a:latin typeface="Arial"/>
                <a:cs typeface="Arial"/>
              </a:rPr>
              <a:t>they </a:t>
            </a:r>
            <a:r>
              <a:rPr sz="1600" dirty="0">
                <a:latin typeface="Arial"/>
                <a:cs typeface="Arial"/>
              </a:rPr>
              <a:t>are </a:t>
            </a:r>
            <a:r>
              <a:rPr sz="1600" spc="-5" dirty="0">
                <a:latin typeface="Arial"/>
                <a:cs typeface="Arial"/>
              </a:rPr>
              <a:t>created.</a:t>
            </a:r>
            <a:r>
              <a:rPr sz="1600" dirty="0">
                <a:latin typeface="Arial"/>
                <a:cs typeface="Arial"/>
              </a:rPr>
              <a:t> )</a:t>
            </a:r>
          </a:p>
          <a:p>
            <a:pPr marL="469900" algn="just">
              <a:lnSpc>
                <a:spcPct val="100000"/>
              </a:lnSpc>
              <a:spcBef>
                <a:spcPts val="365"/>
              </a:spcBef>
            </a:pPr>
            <a:r>
              <a:rPr sz="1100" spc="-405" dirty="0">
                <a:solidFill>
                  <a:srgbClr val="9A0000"/>
                </a:solidFill>
                <a:latin typeface="Wingdings"/>
                <a:cs typeface="Wingdings"/>
              </a:rPr>
              <a:t></a:t>
            </a:r>
            <a:r>
              <a:rPr sz="1100" spc="1135" dirty="0">
                <a:solidFill>
                  <a:srgbClr val="9A0000"/>
                </a:solidFill>
                <a:latin typeface="Times New Roman"/>
                <a:cs typeface="Times New Roman"/>
              </a:rPr>
              <a:t> </a:t>
            </a:r>
            <a:r>
              <a:rPr sz="1600" dirty="0">
                <a:latin typeface="Arial"/>
                <a:cs typeface="Arial"/>
              </a:rPr>
              <a:t>Analysis, design, </a:t>
            </a:r>
            <a:r>
              <a:rPr sz="1600" spc="-5" dirty="0">
                <a:latin typeface="Arial"/>
                <a:cs typeface="Arial"/>
              </a:rPr>
              <a:t>construction </a:t>
            </a:r>
            <a:r>
              <a:rPr sz="1600" dirty="0">
                <a:latin typeface="Arial"/>
                <a:cs typeface="Arial"/>
              </a:rPr>
              <a:t>and </a:t>
            </a:r>
            <a:r>
              <a:rPr sz="1600" spc="-5" dirty="0">
                <a:latin typeface="Arial"/>
                <a:cs typeface="Arial"/>
              </a:rPr>
              <a:t>testing </a:t>
            </a:r>
            <a:r>
              <a:rPr sz="1600" dirty="0">
                <a:latin typeface="Arial"/>
                <a:cs typeface="Arial"/>
              </a:rPr>
              <a:t>are not </a:t>
            </a:r>
            <a:r>
              <a:rPr sz="1600" spc="-5" dirty="0">
                <a:latin typeface="Arial"/>
                <a:cs typeface="Arial"/>
              </a:rPr>
              <a:t>predictable.</a:t>
            </a:r>
            <a:endParaRPr sz="1600" dirty="0">
              <a:latin typeface="Arial"/>
              <a:cs typeface="Arial"/>
            </a:endParaRPr>
          </a:p>
          <a:p>
            <a:pPr marL="12700">
              <a:lnSpc>
                <a:spcPct val="100000"/>
              </a:lnSpc>
              <a:spcBef>
                <a:spcPts val="570"/>
              </a:spcBef>
              <a:tabLst>
                <a:tab pos="354965" algn="l"/>
              </a:tabLst>
            </a:pPr>
            <a:r>
              <a:rPr sz="1800" spc="-675" dirty="0">
                <a:solidFill>
                  <a:srgbClr val="9A0000"/>
                </a:solidFill>
                <a:latin typeface="Wingdings"/>
                <a:cs typeface="Wingdings"/>
              </a:rPr>
              <a:t></a:t>
            </a:r>
            <a:r>
              <a:rPr sz="1800" spc="-675" dirty="0">
                <a:solidFill>
                  <a:srgbClr val="9A0000"/>
                </a:solidFill>
                <a:latin typeface="Times New Roman"/>
                <a:cs typeface="Times New Roman"/>
              </a:rPr>
              <a:t>	</a:t>
            </a:r>
            <a:r>
              <a:rPr sz="2400" spc="-5" dirty="0">
                <a:latin typeface="Arial"/>
                <a:cs typeface="Arial"/>
              </a:rPr>
              <a:t>Thus </a:t>
            </a:r>
            <a:r>
              <a:rPr sz="2400" dirty="0">
                <a:latin typeface="Arial"/>
                <a:cs typeface="Arial"/>
              </a:rPr>
              <a:t>has </a:t>
            </a:r>
            <a:r>
              <a:rPr sz="2400" spc="-5" dirty="0">
                <a:latin typeface="Arial"/>
                <a:cs typeface="Arial"/>
              </a:rPr>
              <a:t>to </a:t>
            </a:r>
            <a:r>
              <a:rPr sz="2400" dirty="0">
                <a:solidFill>
                  <a:srgbClr val="C00000"/>
                </a:solidFill>
                <a:latin typeface="Arial"/>
                <a:cs typeface="Arial"/>
              </a:rPr>
              <a:t>Adapt </a:t>
            </a:r>
            <a:r>
              <a:rPr sz="2400" dirty="0">
                <a:latin typeface="Arial"/>
                <a:cs typeface="Arial"/>
              </a:rPr>
              <a:t>as changes occur due </a:t>
            </a:r>
            <a:r>
              <a:rPr sz="2400" spc="-5" dirty="0">
                <a:latin typeface="Arial"/>
                <a:cs typeface="Arial"/>
              </a:rPr>
              <a:t>to</a:t>
            </a:r>
            <a:r>
              <a:rPr sz="2400" spc="-30" dirty="0">
                <a:latin typeface="Arial"/>
                <a:cs typeface="Arial"/>
              </a:rPr>
              <a:t> </a:t>
            </a:r>
            <a:r>
              <a:rPr sz="2400" spc="-5" dirty="0">
                <a:latin typeface="Arial"/>
                <a:cs typeface="Arial"/>
              </a:rPr>
              <a:t>unpredictability</a:t>
            </a:r>
            <a:endParaRPr sz="2400" dirty="0">
              <a:latin typeface="Arial"/>
              <a:cs typeface="Arial"/>
            </a:endParaRPr>
          </a:p>
          <a:p>
            <a:pPr marL="355600" marR="5080" indent="-342900">
              <a:lnSpc>
                <a:spcPct val="99400"/>
              </a:lnSpc>
              <a:spcBef>
                <a:spcPts val="640"/>
              </a:spcBef>
              <a:tabLst>
                <a:tab pos="354965" algn="l"/>
              </a:tabLst>
            </a:pPr>
            <a:r>
              <a:rPr sz="1800" spc="-675" dirty="0">
                <a:solidFill>
                  <a:srgbClr val="9A0000"/>
                </a:solidFill>
                <a:latin typeface="Wingdings"/>
                <a:cs typeface="Wingdings"/>
              </a:rPr>
              <a:t></a:t>
            </a:r>
            <a:r>
              <a:rPr sz="1800" spc="-675" dirty="0">
                <a:solidFill>
                  <a:srgbClr val="9A0000"/>
                </a:solidFill>
                <a:latin typeface="Times New Roman"/>
                <a:cs typeface="Times New Roman"/>
              </a:rPr>
              <a:t>	</a:t>
            </a:r>
            <a:r>
              <a:rPr sz="2400" dirty="0">
                <a:latin typeface="Arial"/>
                <a:cs typeface="Arial"/>
              </a:rPr>
              <a:t>Delivers </a:t>
            </a:r>
            <a:r>
              <a:rPr sz="2400" spc="-5" dirty="0">
                <a:latin typeface="Arial"/>
                <a:cs typeface="Arial"/>
              </a:rPr>
              <a:t>multiple </a:t>
            </a:r>
            <a:r>
              <a:rPr sz="2400" spc="-140" dirty="0">
                <a:latin typeface="AoyagiKouzanFontT"/>
                <a:cs typeface="AoyagiKouzanFontT"/>
              </a:rPr>
              <a:t>‘</a:t>
            </a:r>
            <a:r>
              <a:rPr sz="2400" spc="-140" dirty="0">
                <a:latin typeface="Arial"/>
                <a:cs typeface="Arial"/>
              </a:rPr>
              <a:t>software </a:t>
            </a:r>
            <a:r>
              <a:rPr sz="2400" spc="-105" dirty="0">
                <a:solidFill>
                  <a:srgbClr val="C00000"/>
                </a:solidFill>
                <a:latin typeface="Arial"/>
                <a:cs typeface="Arial"/>
              </a:rPr>
              <a:t>increments</a:t>
            </a:r>
            <a:r>
              <a:rPr sz="2400" spc="-105" dirty="0">
                <a:latin typeface="AoyagiKouzanFontT"/>
                <a:cs typeface="AoyagiKouzanFontT"/>
              </a:rPr>
              <a:t>’</a:t>
            </a:r>
            <a:r>
              <a:rPr sz="2400" spc="-105" dirty="0">
                <a:latin typeface="Arial"/>
                <a:cs typeface="Arial"/>
              </a:rPr>
              <a:t>, </a:t>
            </a:r>
            <a:r>
              <a:rPr sz="2400" dirty="0">
                <a:latin typeface="Arial"/>
                <a:cs typeface="Arial"/>
              </a:rPr>
              <a:t>deliver an  </a:t>
            </a:r>
            <a:r>
              <a:rPr sz="2400" spc="-5" dirty="0">
                <a:latin typeface="Arial"/>
                <a:cs typeface="Arial"/>
              </a:rPr>
              <a:t>operational prototype </a:t>
            </a:r>
            <a:r>
              <a:rPr sz="2400" dirty="0">
                <a:latin typeface="Arial"/>
                <a:cs typeface="Arial"/>
              </a:rPr>
              <a:t>or </a:t>
            </a:r>
            <a:r>
              <a:rPr sz="2400" spc="-5" dirty="0">
                <a:latin typeface="Arial"/>
                <a:cs typeface="Arial"/>
              </a:rPr>
              <a:t>portion </a:t>
            </a:r>
            <a:r>
              <a:rPr sz="2400" dirty="0">
                <a:latin typeface="Arial"/>
                <a:cs typeface="Arial"/>
              </a:rPr>
              <a:t>of an </a:t>
            </a:r>
            <a:r>
              <a:rPr sz="2400" spc="-5" dirty="0">
                <a:latin typeface="Arial"/>
                <a:cs typeface="Arial"/>
              </a:rPr>
              <a:t>OS to </a:t>
            </a:r>
            <a:r>
              <a:rPr sz="2400" dirty="0">
                <a:latin typeface="Arial"/>
                <a:cs typeface="Arial"/>
              </a:rPr>
              <a:t>collect </a:t>
            </a:r>
            <a:r>
              <a:rPr sz="2400" spc="-5" dirty="0">
                <a:latin typeface="Arial"/>
                <a:cs typeface="Arial"/>
              </a:rPr>
              <a:t>customer  feedback for</a:t>
            </a:r>
            <a:r>
              <a:rPr sz="2400" spc="-10" dirty="0">
                <a:latin typeface="Arial"/>
                <a:cs typeface="Arial"/>
              </a:rPr>
              <a:t> </a:t>
            </a:r>
            <a:r>
              <a:rPr sz="2400" spc="-5" dirty="0">
                <a:latin typeface="Arial"/>
                <a:cs typeface="Arial"/>
              </a:rPr>
              <a:t>adaption.</a:t>
            </a:r>
            <a:endParaRPr sz="2400" dirty="0">
              <a:latin typeface="Arial"/>
              <a:cs typeface="Arial"/>
            </a:endParaRPr>
          </a:p>
        </p:txBody>
      </p:sp>
      <p:pic>
        <p:nvPicPr>
          <p:cNvPr id="6"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US" sz="4000" b="1" dirty="0" smtClean="0">
                <a:solidFill>
                  <a:srgbClr val="000099"/>
                </a:solidFill>
                <a:latin typeface="Times New Roman" pitchFamily="18" charset="0"/>
                <a:cs typeface="Times New Roman" pitchFamily="18" charset="0"/>
              </a:rPr>
              <a:t>Extreme programming</a:t>
            </a:r>
          </a:p>
        </p:txBody>
      </p:sp>
      <p:sp>
        <p:nvSpPr>
          <p:cNvPr id="22531" name="Rectangle 3"/>
          <p:cNvSpPr>
            <a:spLocks noGrp="1" noChangeArrowheads="1"/>
          </p:cNvSpPr>
          <p:nvPr>
            <p:ph idx="1"/>
          </p:nvPr>
        </p:nvSpPr>
        <p:spPr/>
        <p:txBody>
          <a:bodyPr/>
          <a:lstStyle/>
          <a:p>
            <a:pPr eaLnBrk="1" hangingPunct="1">
              <a:lnSpc>
                <a:spcPct val="90000"/>
              </a:lnSpc>
            </a:pPr>
            <a:r>
              <a:rPr lang="en-US" dirty="0" smtClean="0">
                <a:latin typeface="Times New Roman" pitchFamily="18" charset="0"/>
                <a:cs typeface="Times New Roman" pitchFamily="18" charset="0"/>
              </a:rPr>
              <a:t>Perhaps the best-known and most widely used agile method is XP.</a:t>
            </a:r>
          </a:p>
          <a:p>
            <a:pPr eaLnBrk="1" hangingPunct="1">
              <a:lnSpc>
                <a:spcPct val="90000"/>
              </a:lnSpc>
            </a:pPr>
            <a:r>
              <a:rPr lang="en-US" dirty="0" smtClean="0">
                <a:latin typeface="Times New Roman" pitchFamily="18" charset="0"/>
                <a:cs typeface="Times New Roman" pitchFamily="18" charset="0"/>
              </a:rPr>
              <a:t>Extreme Programming (XP) takes an ‘extreme’ approach to iterative development. </a:t>
            </a:r>
          </a:p>
          <a:p>
            <a:pPr lvl="1" eaLnBrk="1" hangingPunct="1">
              <a:lnSpc>
                <a:spcPct val="90000"/>
              </a:lnSpc>
            </a:pPr>
            <a:r>
              <a:rPr lang="en-US" dirty="0" smtClean="0">
                <a:latin typeface="Times New Roman" pitchFamily="18" charset="0"/>
                <a:cs typeface="Times New Roman" pitchFamily="18" charset="0"/>
              </a:rPr>
              <a:t>New versions may be built several times per day;</a:t>
            </a:r>
          </a:p>
          <a:p>
            <a:pPr lvl="1" eaLnBrk="1" hangingPunct="1">
              <a:lnSpc>
                <a:spcPct val="90000"/>
              </a:lnSpc>
            </a:pPr>
            <a:r>
              <a:rPr lang="en-US" dirty="0" smtClean="0">
                <a:latin typeface="Times New Roman" pitchFamily="18" charset="0"/>
                <a:cs typeface="Times New Roman" pitchFamily="18" charset="0"/>
              </a:rPr>
              <a:t>Increments are delivered to customers every 2 weeks;</a:t>
            </a:r>
          </a:p>
          <a:p>
            <a:pPr lvl="1" eaLnBrk="1" hangingPunct="1">
              <a:lnSpc>
                <a:spcPct val="90000"/>
              </a:lnSpc>
            </a:pPr>
            <a:r>
              <a:rPr lang="en-US" dirty="0" smtClean="0">
                <a:latin typeface="Times New Roman" pitchFamily="18" charset="0"/>
                <a:cs typeface="Times New Roman" pitchFamily="18" charset="0"/>
              </a:rPr>
              <a:t>All tests must be run for every build and the build is only accepted if tests run successfully.</a:t>
            </a:r>
          </a:p>
        </p:txBody>
      </p:sp>
      <p:sp>
        <p:nvSpPr>
          <p:cNvPr id="5" name="Slide Number Placeholder 4"/>
          <p:cNvSpPr>
            <a:spLocks noGrp="1"/>
          </p:cNvSpPr>
          <p:nvPr>
            <p:ph type="sldNum" sz="quarter" idx="12"/>
          </p:nvPr>
        </p:nvSpPr>
        <p:spPr/>
        <p:txBody>
          <a:bodyPr/>
          <a:lstStyle/>
          <a:p>
            <a:pPr>
              <a:defRPr/>
            </a:pPr>
            <a:fld id="{4BED95C6-2F58-41C9-B5E0-0FF4CBBFDB7D}" type="slidenum">
              <a:rPr lang="en-US" smtClean="0"/>
              <a:pPr>
                <a:defRPr/>
              </a:pPr>
              <a:t>22</a:t>
            </a:fld>
            <a:endParaRPr lang="en-US"/>
          </a:p>
        </p:txBody>
      </p:sp>
      <p:pic>
        <p:nvPicPr>
          <p:cNvPr id="6"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4090291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152400"/>
            <a:ext cx="6264910" cy="566822"/>
          </a:xfrm>
          <a:prstGeom prst="rect">
            <a:avLst/>
          </a:prstGeom>
        </p:spPr>
        <p:txBody>
          <a:bodyPr vert="horz" wrap="square" lIns="0" tIns="12700" rIns="0" bIns="0" rtlCol="0">
            <a:spAutoFit/>
          </a:bodyPr>
          <a:lstStyle/>
          <a:p>
            <a:pPr marL="12700">
              <a:lnSpc>
                <a:spcPct val="100000"/>
              </a:lnSpc>
              <a:spcBef>
                <a:spcPts val="100"/>
              </a:spcBef>
              <a:tabLst>
                <a:tab pos="5235575" algn="l"/>
              </a:tabLst>
            </a:pPr>
            <a:r>
              <a:rPr sz="3600" b="1" dirty="0">
                <a:solidFill>
                  <a:srgbClr val="000099"/>
                </a:solidFill>
                <a:latin typeface="Times New Roman" pitchFamily="18" charset="0"/>
                <a:cs typeface="Times New Roman" pitchFamily="18" charset="0"/>
              </a:rPr>
              <a:t>Ex</a:t>
            </a:r>
            <a:r>
              <a:rPr sz="3600" b="1" spc="-5" dirty="0">
                <a:solidFill>
                  <a:srgbClr val="000099"/>
                </a:solidFill>
                <a:latin typeface="Times New Roman" pitchFamily="18" charset="0"/>
                <a:cs typeface="Times New Roman" pitchFamily="18" charset="0"/>
              </a:rPr>
              <a:t>t</a:t>
            </a:r>
            <a:r>
              <a:rPr sz="3600" b="1" dirty="0">
                <a:solidFill>
                  <a:srgbClr val="000099"/>
                </a:solidFill>
                <a:latin typeface="Times New Roman" pitchFamily="18" charset="0"/>
                <a:cs typeface="Times New Roman" pitchFamily="18" charset="0"/>
              </a:rPr>
              <a:t>reme Programming	(XP)</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070"/>
              </a:lnSpc>
            </a:pPr>
            <a:fld id="{81D60167-4931-47E6-BA6A-407CBD079E47}" type="slidenum">
              <a:rPr dirty="0"/>
              <a:t>23</a:t>
            </a:fld>
            <a:endParaRPr dirty="0"/>
          </a:p>
        </p:txBody>
      </p:sp>
      <p:sp>
        <p:nvSpPr>
          <p:cNvPr id="3" name="object 3"/>
          <p:cNvSpPr txBox="1"/>
          <p:nvPr/>
        </p:nvSpPr>
        <p:spPr>
          <a:xfrm>
            <a:off x="154939" y="1099820"/>
            <a:ext cx="8768080" cy="5074531"/>
          </a:xfrm>
          <a:prstGeom prst="rect">
            <a:avLst/>
          </a:prstGeom>
        </p:spPr>
        <p:txBody>
          <a:bodyPr vert="horz" wrap="square" lIns="0" tIns="12700" rIns="0" bIns="0" rtlCol="0">
            <a:spAutoFit/>
          </a:bodyPr>
          <a:lstStyle/>
          <a:p>
            <a:pPr marL="355600" marR="271145" indent="-342900">
              <a:lnSpc>
                <a:spcPct val="100000"/>
              </a:lnSpc>
              <a:spcBef>
                <a:spcPts val="100"/>
              </a:spcBef>
              <a:tabLst>
                <a:tab pos="354965" algn="l"/>
              </a:tabLst>
            </a:pPr>
            <a:r>
              <a:rPr spc="-560" dirty="0">
                <a:solidFill>
                  <a:srgbClr val="9A0000"/>
                </a:solidFill>
                <a:latin typeface="Wingdings"/>
                <a:cs typeface="Wingdings"/>
              </a:rPr>
              <a:t></a:t>
            </a:r>
            <a:r>
              <a:rPr spc="-560" dirty="0">
                <a:solidFill>
                  <a:srgbClr val="9A0000"/>
                </a:solidFill>
                <a:latin typeface="Times New Roman"/>
                <a:cs typeface="Times New Roman"/>
              </a:rPr>
              <a:t>	</a:t>
            </a:r>
            <a:r>
              <a:rPr b="1" spc="-5" dirty="0">
                <a:latin typeface="Arial"/>
                <a:cs typeface="Arial"/>
              </a:rPr>
              <a:t>The </a:t>
            </a:r>
            <a:r>
              <a:rPr b="1" dirty="0">
                <a:latin typeface="Arial"/>
                <a:cs typeface="Arial"/>
              </a:rPr>
              <a:t>most widely used agile process, originally proposed by Kent Beck</a:t>
            </a:r>
            <a:r>
              <a:rPr b="1" spc="-120" dirty="0">
                <a:latin typeface="Arial"/>
                <a:cs typeface="Arial"/>
              </a:rPr>
              <a:t> </a:t>
            </a:r>
            <a:r>
              <a:rPr b="1" dirty="0">
                <a:latin typeface="Arial"/>
                <a:cs typeface="Arial"/>
              </a:rPr>
              <a:t>in  2004. </a:t>
            </a:r>
            <a:r>
              <a:rPr b="1" spc="-5" dirty="0">
                <a:latin typeface="Arial"/>
                <a:cs typeface="Arial"/>
              </a:rPr>
              <a:t>It </a:t>
            </a:r>
            <a:r>
              <a:rPr b="1" dirty="0">
                <a:latin typeface="Arial"/>
                <a:cs typeface="Arial"/>
              </a:rPr>
              <a:t>uses an </a:t>
            </a:r>
            <a:r>
              <a:rPr b="1" spc="-5" dirty="0">
                <a:latin typeface="Arial"/>
                <a:cs typeface="Arial"/>
              </a:rPr>
              <a:t>object-oriented</a:t>
            </a:r>
            <a:r>
              <a:rPr b="1" spc="-15" dirty="0">
                <a:latin typeface="Arial"/>
                <a:cs typeface="Arial"/>
              </a:rPr>
              <a:t> </a:t>
            </a:r>
            <a:r>
              <a:rPr b="1" dirty="0">
                <a:latin typeface="Arial"/>
                <a:cs typeface="Arial"/>
              </a:rPr>
              <a:t>approach.</a:t>
            </a:r>
          </a:p>
          <a:p>
            <a:pPr marL="12700">
              <a:lnSpc>
                <a:spcPct val="100000"/>
              </a:lnSpc>
              <a:spcBef>
                <a:spcPts val="575"/>
              </a:spcBef>
              <a:tabLst>
                <a:tab pos="354965" algn="l"/>
              </a:tabLst>
            </a:pPr>
            <a:r>
              <a:rPr spc="-675" dirty="0">
                <a:solidFill>
                  <a:srgbClr val="9A0000"/>
                </a:solidFill>
                <a:latin typeface="Wingdings"/>
                <a:cs typeface="Wingdings"/>
              </a:rPr>
              <a:t></a:t>
            </a:r>
            <a:r>
              <a:rPr spc="-675" dirty="0">
                <a:solidFill>
                  <a:srgbClr val="9A0000"/>
                </a:solidFill>
                <a:latin typeface="Times New Roman"/>
                <a:cs typeface="Times New Roman"/>
              </a:rPr>
              <a:t>	</a:t>
            </a:r>
            <a:r>
              <a:rPr dirty="0">
                <a:latin typeface="Arial"/>
                <a:cs typeface="Arial"/>
              </a:rPr>
              <a:t>XP</a:t>
            </a:r>
            <a:r>
              <a:rPr spc="-5" dirty="0">
                <a:latin typeface="Arial"/>
                <a:cs typeface="Arial"/>
              </a:rPr>
              <a:t> </a:t>
            </a:r>
            <a:r>
              <a:rPr dirty="0">
                <a:latin typeface="Arial"/>
                <a:cs typeface="Arial"/>
              </a:rPr>
              <a:t>Planning</a:t>
            </a:r>
          </a:p>
          <a:p>
            <a:pPr marL="749300" marR="347345" indent="-279400">
              <a:lnSpc>
                <a:spcPct val="101099"/>
              </a:lnSpc>
              <a:spcBef>
                <a:spcPts val="350"/>
              </a:spcBef>
              <a:tabLst>
                <a:tab pos="755015" algn="l"/>
              </a:tabLst>
            </a:pPr>
            <a:r>
              <a:rPr spc="-465" dirty="0">
                <a:solidFill>
                  <a:srgbClr val="9A0000"/>
                </a:solidFill>
                <a:latin typeface="Wingdings"/>
                <a:cs typeface="Wingdings"/>
              </a:rPr>
              <a:t></a:t>
            </a:r>
            <a:r>
              <a:rPr spc="-465" dirty="0">
                <a:solidFill>
                  <a:srgbClr val="9A0000"/>
                </a:solidFill>
                <a:latin typeface="Times New Roman"/>
                <a:cs typeface="Times New Roman"/>
              </a:rPr>
              <a:t>		</a:t>
            </a:r>
            <a:r>
              <a:rPr dirty="0">
                <a:latin typeface="Arial"/>
                <a:cs typeface="Arial"/>
              </a:rPr>
              <a:t>Begins </a:t>
            </a:r>
            <a:r>
              <a:rPr spc="-5" dirty="0">
                <a:latin typeface="Arial"/>
                <a:cs typeface="Arial"/>
              </a:rPr>
              <a:t>with the listening, </a:t>
            </a:r>
            <a:r>
              <a:rPr dirty="0">
                <a:latin typeface="Arial"/>
                <a:cs typeface="Arial"/>
              </a:rPr>
              <a:t>leads </a:t>
            </a:r>
            <a:r>
              <a:rPr spc="-5" dirty="0">
                <a:latin typeface="Arial"/>
                <a:cs typeface="Arial"/>
              </a:rPr>
              <a:t>to creation </a:t>
            </a:r>
            <a:r>
              <a:rPr dirty="0">
                <a:latin typeface="Arial"/>
                <a:cs typeface="Arial"/>
              </a:rPr>
              <a:t>of </a:t>
            </a:r>
            <a:r>
              <a:rPr spc="-185" dirty="0">
                <a:latin typeface="AoyagiKouzanFontT"/>
                <a:cs typeface="AoyagiKouzanFontT"/>
              </a:rPr>
              <a:t>“</a:t>
            </a:r>
            <a:r>
              <a:rPr spc="-185" dirty="0">
                <a:solidFill>
                  <a:srgbClr val="9A0000"/>
                </a:solidFill>
                <a:latin typeface="Arial"/>
                <a:cs typeface="Arial"/>
              </a:rPr>
              <a:t>user </a:t>
            </a:r>
            <a:r>
              <a:rPr spc="-114" dirty="0">
                <a:solidFill>
                  <a:srgbClr val="9A0000"/>
                </a:solidFill>
                <a:latin typeface="Arial"/>
                <a:cs typeface="Arial"/>
              </a:rPr>
              <a:t>stories</a:t>
            </a:r>
            <a:r>
              <a:rPr spc="-114" dirty="0">
                <a:latin typeface="AoyagiKouzanFontT"/>
                <a:cs typeface="AoyagiKouzanFontT"/>
              </a:rPr>
              <a:t>” </a:t>
            </a:r>
            <a:r>
              <a:rPr spc="-5" dirty="0">
                <a:latin typeface="Arial"/>
                <a:cs typeface="Arial"/>
              </a:rPr>
              <a:t>that </a:t>
            </a:r>
            <a:r>
              <a:rPr dirty="0">
                <a:latin typeface="Arial"/>
                <a:cs typeface="Arial"/>
              </a:rPr>
              <a:t>describes  required </a:t>
            </a:r>
            <a:r>
              <a:rPr spc="-5" dirty="0">
                <a:latin typeface="Arial"/>
                <a:cs typeface="Arial"/>
              </a:rPr>
              <a:t>output, features, </a:t>
            </a:r>
            <a:r>
              <a:rPr dirty="0">
                <a:latin typeface="Arial"/>
                <a:cs typeface="Arial"/>
              </a:rPr>
              <a:t>and </a:t>
            </a:r>
            <a:r>
              <a:rPr spc="-5" dirty="0">
                <a:latin typeface="Arial"/>
                <a:cs typeface="Arial"/>
              </a:rPr>
              <a:t>functionality. Customer </a:t>
            </a:r>
            <a:r>
              <a:rPr dirty="0">
                <a:latin typeface="Arial"/>
                <a:cs typeface="Arial"/>
              </a:rPr>
              <a:t>assigns a </a:t>
            </a:r>
            <a:r>
              <a:rPr spc="-5" dirty="0">
                <a:latin typeface="Arial"/>
                <a:cs typeface="Arial"/>
              </a:rPr>
              <a:t>value(i.e., </a:t>
            </a:r>
            <a:r>
              <a:rPr dirty="0">
                <a:latin typeface="Arial"/>
                <a:cs typeface="Arial"/>
              </a:rPr>
              <a:t>a  </a:t>
            </a:r>
            <a:r>
              <a:rPr spc="-5" dirty="0">
                <a:latin typeface="Arial"/>
                <a:cs typeface="Arial"/>
              </a:rPr>
              <a:t>priority) to </a:t>
            </a:r>
            <a:r>
              <a:rPr dirty="0">
                <a:latin typeface="Arial"/>
                <a:cs typeface="Arial"/>
              </a:rPr>
              <a:t>each </a:t>
            </a:r>
            <a:r>
              <a:rPr spc="-5" dirty="0">
                <a:latin typeface="Arial"/>
                <a:cs typeface="Arial"/>
              </a:rPr>
              <a:t>story.</a:t>
            </a:r>
            <a:endParaRPr dirty="0">
              <a:latin typeface="Arial"/>
              <a:cs typeface="Arial"/>
            </a:endParaRPr>
          </a:p>
          <a:p>
            <a:pPr marL="749300" marR="160020" indent="-279400">
              <a:lnSpc>
                <a:spcPct val="100000"/>
              </a:lnSpc>
              <a:spcBef>
                <a:spcPts val="375"/>
              </a:spcBef>
              <a:tabLst>
                <a:tab pos="755015" algn="l"/>
              </a:tabLst>
            </a:pPr>
            <a:r>
              <a:rPr spc="-465" dirty="0">
                <a:solidFill>
                  <a:srgbClr val="9A0000"/>
                </a:solidFill>
                <a:latin typeface="Wingdings"/>
                <a:cs typeface="Wingdings"/>
              </a:rPr>
              <a:t></a:t>
            </a:r>
            <a:r>
              <a:rPr spc="-465" dirty="0">
                <a:solidFill>
                  <a:srgbClr val="9A0000"/>
                </a:solidFill>
                <a:latin typeface="Times New Roman"/>
                <a:cs typeface="Times New Roman"/>
              </a:rPr>
              <a:t>		</a:t>
            </a:r>
            <a:r>
              <a:rPr dirty="0">
                <a:latin typeface="Arial"/>
                <a:cs typeface="Arial"/>
              </a:rPr>
              <a:t>Agile </a:t>
            </a:r>
            <a:r>
              <a:rPr spc="-5" dirty="0">
                <a:latin typeface="Arial"/>
                <a:cs typeface="Arial"/>
              </a:rPr>
              <a:t>team </a:t>
            </a:r>
            <a:r>
              <a:rPr dirty="0">
                <a:latin typeface="Arial"/>
                <a:cs typeface="Arial"/>
              </a:rPr>
              <a:t>assesses each </a:t>
            </a:r>
            <a:r>
              <a:rPr spc="-5" dirty="0">
                <a:latin typeface="Arial"/>
                <a:cs typeface="Arial"/>
              </a:rPr>
              <a:t>story </a:t>
            </a:r>
            <a:r>
              <a:rPr dirty="0">
                <a:latin typeface="Arial"/>
                <a:cs typeface="Arial"/>
              </a:rPr>
              <a:t>and assigns a </a:t>
            </a:r>
            <a:r>
              <a:rPr dirty="0">
                <a:solidFill>
                  <a:srgbClr val="9A0000"/>
                </a:solidFill>
                <a:latin typeface="Arial"/>
                <a:cs typeface="Arial"/>
              </a:rPr>
              <a:t>cost </a:t>
            </a:r>
            <a:r>
              <a:rPr dirty="0">
                <a:latin typeface="Arial"/>
                <a:cs typeface="Arial"/>
              </a:rPr>
              <a:t>(development weeks. </a:t>
            </a:r>
            <a:r>
              <a:rPr spc="-5" dirty="0">
                <a:latin typeface="Arial"/>
                <a:cs typeface="Arial"/>
              </a:rPr>
              <a:t>If</a:t>
            </a:r>
            <a:r>
              <a:rPr spc="-95" dirty="0">
                <a:latin typeface="Arial"/>
                <a:cs typeface="Arial"/>
              </a:rPr>
              <a:t> </a:t>
            </a:r>
            <a:r>
              <a:rPr dirty="0">
                <a:latin typeface="Arial"/>
                <a:cs typeface="Arial"/>
              </a:rPr>
              <a:t>more  </a:t>
            </a:r>
            <a:r>
              <a:rPr spc="-5" dirty="0">
                <a:latin typeface="Arial"/>
                <a:cs typeface="Arial"/>
              </a:rPr>
              <a:t>than </a:t>
            </a:r>
            <a:r>
              <a:rPr dirty="0">
                <a:latin typeface="Arial"/>
                <a:cs typeface="Arial"/>
              </a:rPr>
              <a:t>3 weeks, </a:t>
            </a:r>
            <a:r>
              <a:rPr spc="-5" dirty="0">
                <a:latin typeface="Arial"/>
                <a:cs typeface="Arial"/>
              </a:rPr>
              <a:t>customer </a:t>
            </a:r>
            <a:r>
              <a:rPr dirty="0">
                <a:latin typeface="Arial"/>
                <a:cs typeface="Arial"/>
              </a:rPr>
              <a:t>asked </a:t>
            </a:r>
            <a:r>
              <a:rPr spc="-5" dirty="0">
                <a:latin typeface="Arial"/>
                <a:cs typeface="Arial"/>
              </a:rPr>
              <a:t>to </a:t>
            </a:r>
            <a:r>
              <a:rPr dirty="0">
                <a:latin typeface="Arial"/>
                <a:cs typeface="Arial"/>
              </a:rPr>
              <a:t>split </a:t>
            </a:r>
            <a:r>
              <a:rPr spc="-5" dirty="0">
                <a:latin typeface="Arial"/>
                <a:cs typeface="Arial"/>
              </a:rPr>
              <a:t>into </a:t>
            </a:r>
            <a:r>
              <a:rPr dirty="0">
                <a:latin typeface="Arial"/>
                <a:cs typeface="Arial"/>
              </a:rPr>
              <a:t>smaller </a:t>
            </a:r>
            <a:r>
              <a:rPr spc="-5" dirty="0">
                <a:latin typeface="Arial"/>
                <a:cs typeface="Arial"/>
              </a:rPr>
              <a:t>stories)</a:t>
            </a:r>
            <a:endParaRPr dirty="0">
              <a:latin typeface="Arial"/>
              <a:cs typeface="Arial"/>
            </a:endParaRPr>
          </a:p>
          <a:p>
            <a:pPr marL="469900">
              <a:lnSpc>
                <a:spcPct val="100000"/>
              </a:lnSpc>
              <a:spcBef>
                <a:spcPts val="420"/>
              </a:spcBef>
              <a:tabLst>
                <a:tab pos="755015" algn="l"/>
              </a:tabLst>
            </a:pPr>
            <a:r>
              <a:rPr spc="-465" dirty="0">
                <a:solidFill>
                  <a:srgbClr val="9A0000"/>
                </a:solidFill>
                <a:latin typeface="Wingdings"/>
                <a:cs typeface="Wingdings"/>
              </a:rPr>
              <a:t></a:t>
            </a:r>
            <a:r>
              <a:rPr spc="-465" dirty="0">
                <a:solidFill>
                  <a:srgbClr val="9A0000"/>
                </a:solidFill>
                <a:latin typeface="Times New Roman"/>
                <a:cs typeface="Times New Roman"/>
              </a:rPr>
              <a:t>	</a:t>
            </a:r>
            <a:r>
              <a:rPr spc="-5" dirty="0">
                <a:latin typeface="Arial"/>
                <a:cs typeface="Arial"/>
              </a:rPr>
              <a:t>Working together, stories </a:t>
            </a:r>
            <a:r>
              <a:rPr dirty="0">
                <a:latin typeface="Arial"/>
                <a:cs typeface="Arial"/>
              </a:rPr>
              <a:t>are grouped </a:t>
            </a:r>
            <a:r>
              <a:rPr spc="-5" dirty="0">
                <a:latin typeface="Arial"/>
                <a:cs typeface="Arial"/>
              </a:rPr>
              <a:t>for </a:t>
            </a:r>
            <a:r>
              <a:rPr dirty="0">
                <a:latin typeface="Arial"/>
                <a:cs typeface="Arial"/>
              </a:rPr>
              <a:t>a </a:t>
            </a:r>
            <a:r>
              <a:rPr dirty="0">
                <a:solidFill>
                  <a:srgbClr val="9A0000"/>
                </a:solidFill>
                <a:latin typeface="Arial"/>
                <a:cs typeface="Arial"/>
              </a:rPr>
              <a:t>deliverable increment next</a:t>
            </a:r>
            <a:r>
              <a:rPr spc="-10" dirty="0">
                <a:solidFill>
                  <a:srgbClr val="9A0000"/>
                </a:solidFill>
                <a:latin typeface="Arial"/>
                <a:cs typeface="Arial"/>
              </a:rPr>
              <a:t> </a:t>
            </a:r>
            <a:r>
              <a:rPr dirty="0">
                <a:solidFill>
                  <a:srgbClr val="9A0000"/>
                </a:solidFill>
                <a:latin typeface="Arial"/>
                <a:cs typeface="Arial"/>
              </a:rPr>
              <a:t>release.</a:t>
            </a:r>
            <a:endParaRPr dirty="0">
              <a:latin typeface="Arial"/>
              <a:cs typeface="Arial"/>
            </a:endParaRPr>
          </a:p>
          <a:p>
            <a:pPr marL="749300" marR="75565" indent="-279400" algn="just">
              <a:lnSpc>
                <a:spcPct val="101099"/>
              </a:lnSpc>
              <a:spcBef>
                <a:spcPts val="415"/>
              </a:spcBef>
            </a:pPr>
            <a:r>
              <a:rPr spc="-465" dirty="0" smtClean="0">
                <a:solidFill>
                  <a:srgbClr val="9A0000"/>
                </a:solidFill>
                <a:latin typeface="Wingdings"/>
                <a:cs typeface="Wingdings"/>
              </a:rPr>
              <a:t></a:t>
            </a:r>
            <a:r>
              <a:rPr spc="1000" dirty="0" smtClean="0">
                <a:solidFill>
                  <a:srgbClr val="9A0000"/>
                </a:solidFill>
                <a:latin typeface="Times New Roman"/>
                <a:cs typeface="Times New Roman"/>
              </a:rPr>
              <a:t> </a:t>
            </a:r>
            <a:r>
              <a:rPr dirty="0" smtClean="0">
                <a:latin typeface="Arial"/>
                <a:cs typeface="Arial"/>
              </a:rPr>
              <a:t>A </a:t>
            </a:r>
            <a:r>
              <a:rPr spc="-5" dirty="0" smtClean="0">
                <a:solidFill>
                  <a:srgbClr val="9A0000"/>
                </a:solidFill>
                <a:latin typeface="Arial"/>
                <a:cs typeface="Arial"/>
              </a:rPr>
              <a:t>commitment </a:t>
            </a:r>
            <a:r>
              <a:rPr spc="-5" dirty="0" smtClean="0">
                <a:latin typeface="Arial"/>
                <a:cs typeface="Arial"/>
              </a:rPr>
              <a:t>(stories to </a:t>
            </a:r>
            <a:r>
              <a:rPr dirty="0" smtClean="0">
                <a:latin typeface="Arial"/>
                <a:cs typeface="Arial"/>
              </a:rPr>
              <a:t>be included, delivery </a:t>
            </a:r>
            <a:r>
              <a:rPr spc="-5" dirty="0" smtClean="0">
                <a:latin typeface="Arial"/>
                <a:cs typeface="Arial"/>
              </a:rPr>
              <a:t>date </a:t>
            </a:r>
            <a:r>
              <a:rPr dirty="0" smtClean="0">
                <a:latin typeface="Arial"/>
                <a:cs typeface="Arial"/>
              </a:rPr>
              <a:t>and </a:t>
            </a:r>
            <a:r>
              <a:rPr spc="-5" dirty="0" smtClean="0">
                <a:latin typeface="Arial"/>
                <a:cs typeface="Arial"/>
              </a:rPr>
              <a:t>other </a:t>
            </a:r>
            <a:r>
              <a:rPr dirty="0" smtClean="0">
                <a:latin typeface="Arial"/>
                <a:cs typeface="Arial"/>
              </a:rPr>
              <a:t>project </a:t>
            </a:r>
            <a:r>
              <a:rPr spc="-5" dirty="0" smtClean="0">
                <a:latin typeface="Arial"/>
                <a:cs typeface="Arial"/>
              </a:rPr>
              <a:t>matters)  </a:t>
            </a:r>
            <a:r>
              <a:rPr dirty="0" smtClean="0">
                <a:latin typeface="Arial"/>
                <a:cs typeface="Arial"/>
              </a:rPr>
              <a:t>is made. </a:t>
            </a:r>
            <a:r>
              <a:rPr spc="-5" dirty="0" smtClean="0">
                <a:latin typeface="Arial"/>
                <a:cs typeface="Arial"/>
              </a:rPr>
              <a:t>Three </a:t>
            </a:r>
            <a:r>
              <a:rPr dirty="0" smtClean="0">
                <a:latin typeface="Arial"/>
                <a:cs typeface="Arial"/>
              </a:rPr>
              <a:t>ways: 1. </a:t>
            </a:r>
            <a:r>
              <a:rPr spc="-5" dirty="0" smtClean="0">
                <a:latin typeface="Arial"/>
                <a:cs typeface="Arial"/>
              </a:rPr>
              <a:t>Either </a:t>
            </a:r>
            <a:r>
              <a:rPr dirty="0" smtClean="0">
                <a:latin typeface="Arial"/>
                <a:cs typeface="Arial"/>
              </a:rPr>
              <a:t>all </a:t>
            </a:r>
            <a:r>
              <a:rPr spc="-5" dirty="0" smtClean="0">
                <a:latin typeface="Arial"/>
                <a:cs typeface="Arial"/>
              </a:rPr>
              <a:t>stories </a:t>
            </a:r>
            <a:r>
              <a:rPr dirty="0" smtClean="0">
                <a:latin typeface="Arial"/>
                <a:cs typeface="Arial"/>
              </a:rPr>
              <a:t>will be </a:t>
            </a:r>
            <a:r>
              <a:rPr spc="-5" dirty="0" smtClean="0">
                <a:latin typeface="Arial"/>
                <a:cs typeface="Arial"/>
              </a:rPr>
              <a:t>implemented </a:t>
            </a:r>
            <a:r>
              <a:rPr dirty="0" smtClean="0">
                <a:latin typeface="Arial"/>
                <a:cs typeface="Arial"/>
              </a:rPr>
              <a:t>in a </a:t>
            </a:r>
            <a:r>
              <a:rPr spc="-5" dirty="0" smtClean="0">
                <a:latin typeface="Arial"/>
                <a:cs typeface="Arial"/>
              </a:rPr>
              <a:t>few </a:t>
            </a:r>
            <a:r>
              <a:rPr dirty="0" smtClean="0">
                <a:latin typeface="Arial"/>
                <a:cs typeface="Arial"/>
              </a:rPr>
              <a:t>weeks, 2. high  </a:t>
            </a:r>
            <a:r>
              <a:rPr spc="-5" dirty="0" smtClean="0">
                <a:latin typeface="Arial"/>
                <a:cs typeface="Arial"/>
              </a:rPr>
              <a:t>priority stories first, </a:t>
            </a:r>
            <a:r>
              <a:rPr dirty="0" smtClean="0">
                <a:latin typeface="Arial"/>
                <a:cs typeface="Arial"/>
              </a:rPr>
              <a:t>or 3. </a:t>
            </a:r>
            <a:r>
              <a:rPr spc="-5" dirty="0" smtClean="0">
                <a:latin typeface="Arial"/>
                <a:cs typeface="Arial"/>
              </a:rPr>
              <a:t>the </a:t>
            </a:r>
            <a:r>
              <a:rPr dirty="0" smtClean="0">
                <a:latin typeface="Arial"/>
                <a:cs typeface="Arial"/>
              </a:rPr>
              <a:t>riskiest </a:t>
            </a:r>
            <a:r>
              <a:rPr spc="-5" dirty="0" smtClean="0">
                <a:latin typeface="Arial"/>
                <a:cs typeface="Arial"/>
              </a:rPr>
              <a:t>stories </a:t>
            </a:r>
            <a:r>
              <a:rPr dirty="0" smtClean="0">
                <a:latin typeface="Arial"/>
                <a:cs typeface="Arial"/>
              </a:rPr>
              <a:t>will be </a:t>
            </a:r>
            <a:r>
              <a:rPr spc="-5" dirty="0" smtClean="0">
                <a:latin typeface="Arial"/>
                <a:cs typeface="Arial"/>
              </a:rPr>
              <a:t>implemented</a:t>
            </a:r>
            <a:r>
              <a:rPr spc="15" dirty="0" smtClean="0">
                <a:latin typeface="Arial"/>
                <a:cs typeface="Arial"/>
              </a:rPr>
              <a:t> </a:t>
            </a:r>
            <a:r>
              <a:rPr spc="-5" dirty="0" smtClean="0">
                <a:latin typeface="Arial"/>
                <a:cs typeface="Arial"/>
              </a:rPr>
              <a:t>first.</a:t>
            </a:r>
            <a:endParaRPr dirty="0" smtClean="0">
              <a:latin typeface="Arial"/>
              <a:cs typeface="Arial"/>
            </a:endParaRPr>
          </a:p>
          <a:p>
            <a:pPr marL="749300" marR="5080" indent="-279400">
              <a:lnSpc>
                <a:spcPct val="99800"/>
              </a:lnSpc>
              <a:spcBef>
                <a:spcPts val="415"/>
              </a:spcBef>
              <a:tabLst>
                <a:tab pos="755015" algn="l"/>
              </a:tabLst>
            </a:pPr>
            <a:r>
              <a:rPr spc="-465" dirty="0" smtClean="0">
                <a:solidFill>
                  <a:srgbClr val="9A0000"/>
                </a:solidFill>
                <a:latin typeface="Wingdings"/>
                <a:cs typeface="Wingdings"/>
              </a:rPr>
              <a:t></a:t>
            </a:r>
            <a:r>
              <a:rPr spc="-465" dirty="0" smtClean="0">
                <a:solidFill>
                  <a:srgbClr val="9A0000"/>
                </a:solidFill>
                <a:latin typeface="Times New Roman"/>
                <a:cs typeface="Times New Roman"/>
              </a:rPr>
              <a:t>		</a:t>
            </a:r>
            <a:r>
              <a:rPr spc="-5" dirty="0" smtClean="0">
                <a:latin typeface="Arial"/>
                <a:cs typeface="Arial"/>
              </a:rPr>
              <a:t>After the </a:t>
            </a:r>
            <a:r>
              <a:rPr dirty="0" smtClean="0">
                <a:latin typeface="Arial"/>
                <a:cs typeface="Arial"/>
              </a:rPr>
              <a:t>first increment </a:t>
            </a:r>
            <a:r>
              <a:rPr spc="-114" dirty="0" smtClean="0">
                <a:latin typeface="AoyagiKouzanFontT"/>
                <a:cs typeface="AoyagiKouzanFontT"/>
              </a:rPr>
              <a:t>“</a:t>
            </a:r>
            <a:r>
              <a:rPr spc="-114" dirty="0" smtClean="0">
                <a:solidFill>
                  <a:srgbClr val="9A0000"/>
                </a:solidFill>
                <a:latin typeface="Arial"/>
                <a:cs typeface="Arial"/>
              </a:rPr>
              <a:t>project </a:t>
            </a:r>
            <a:r>
              <a:rPr spc="-95" dirty="0" smtClean="0">
                <a:solidFill>
                  <a:srgbClr val="9A0000"/>
                </a:solidFill>
                <a:latin typeface="Arial"/>
                <a:cs typeface="Arial"/>
              </a:rPr>
              <a:t>velocity</a:t>
            </a:r>
            <a:r>
              <a:rPr spc="-95" dirty="0" smtClean="0">
                <a:latin typeface="AoyagiKouzanFontT"/>
                <a:cs typeface="AoyagiKouzanFontT"/>
              </a:rPr>
              <a:t>”</a:t>
            </a:r>
            <a:r>
              <a:rPr spc="-95" dirty="0" smtClean="0">
                <a:latin typeface="Arial"/>
                <a:cs typeface="Arial"/>
              </a:rPr>
              <a:t>, </a:t>
            </a:r>
            <a:r>
              <a:rPr dirty="0" smtClean="0">
                <a:latin typeface="Arial"/>
                <a:cs typeface="Arial"/>
              </a:rPr>
              <a:t>namely number of </a:t>
            </a:r>
            <a:r>
              <a:rPr spc="-5" dirty="0" smtClean="0">
                <a:latin typeface="Arial"/>
                <a:cs typeface="Arial"/>
              </a:rPr>
              <a:t>stories  implemented </a:t>
            </a:r>
            <a:r>
              <a:rPr dirty="0" smtClean="0">
                <a:latin typeface="Arial"/>
                <a:cs typeface="Arial"/>
              </a:rPr>
              <a:t>during </a:t>
            </a:r>
            <a:r>
              <a:rPr spc="-5" dirty="0" smtClean="0">
                <a:latin typeface="Arial"/>
                <a:cs typeface="Arial"/>
              </a:rPr>
              <a:t>the </a:t>
            </a:r>
            <a:r>
              <a:rPr dirty="0" smtClean="0">
                <a:latin typeface="Arial"/>
                <a:cs typeface="Arial"/>
              </a:rPr>
              <a:t>first release is used </a:t>
            </a:r>
            <a:r>
              <a:rPr spc="-5" dirty="0" smtClean="0">
                <a:latin typeface="Arial"/>
                <a:cs typeface="Arial"/>
              </a:rPr>
              <a:t>to </a:t>
            </a:r>
            <a:r>
              <a:rPr dirty="0" smtClean="0">
                <a:latin typeface="Arial"/>
                <a:cs typeface="Arial"/>
              </a:rPr>
              <a:t>help define subsequent delivery  </a:t>
            </a:r>
            <a:r>
              <a:rPr spc="-5" dirty="0" smtClean="0">
                <a:latin typeface="Arial"/>
                <a:cs typeface="Arial"/>
              </a:rPr>
              <a:t>dates for other increments. Customers </a:t>
            </a:r>
            <a:r>
              <a:rPr dirty="0" smtClean="0">
                <a:latin typeface="Arial"/>
                <a:cs typeface="Arial"/>
              </a:rPr>
              <a:t>can add </a:t>
            </a:r>
            <a:r>
              <a:rPr spc="-5" dirty="0" smtClean="0">
                <a:latin typeface="Arial"/>
                <a:cs typeface="Arial"/>
              </a:rPr>
              <a:t>stories, delete existing stories,  </a:t>
            </a:r>
            <a:r>
              <a:rPr dirty="0" smtClean="0">
                <a:latin typeface="Arial"/>
                <a:cs typeface="Arial"/>
              </a:rPr>
              <a:t>change values of an </a:t>
            </a:r>
            <a:r>
              <a:rPr spc="-5" dirty="0" smtClean="0">
                <a:latin typeface="Arial"/>
                <a:cs typeface="Arial"/>
              </a:rPr>
              <a:t>existing story, </a:t>
            </a:r>
            <a:r>
              <a:rPr dirty="0" smtClean="0">
                <a:latin typeface="Arial"/>
                <a:cs typeface="Arial"/>
              </a:rPr>
              <a:t>split </a:t>
            </a:r>
            <a:r>
              <a:rPr spc="-5" dirty="0" smtClean="0">
                <a:latin typeface="Arial"/>
                <a:cs typeface="Arial"/>
              </a:rPr>
              <a:t>stories </a:t>
            </a:r>
            <a:r>
              <a:rPr dirty="0" smtClean="0">
                <a:latin typeface="Arial"/>
                <a:cs typeface="Arial"/>
              </a:rPr>
              <a:t>as development work</a:t>
            </a:r>
            <a:r>
              <a:rPr spc="-35" dirty="0" smtClean="0">
                <a:latin typeface="Arial"/>
                <a:cs typeface="Arial"/>
              </a:rPr>
              <a:t> </a:t>
            </a:r>
            <a:r>
              <a:rPr dirty="0" smtClean="0">
                <a:latin typeface="Arial"/>
                <a:cs typeface="Arial"/>
              </a:rPr>
              <a:t>proceeds.</a:t>
            </a:r>
            <a:endParaRPr dirty="0">
              <a:latin typeface="Arial"/>
              <a:cs typeface="Arial"/>
            </a:endParaRPr>
          </a:p>
        </p:txBody>
      </p:sp>
      <p:pic>
        <p:nvPicPr>
          <p:cNvPr id="6"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8902842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739" y="651192"/>
            <a:ext cx="6264910" cy="635000"/>
          </a:xfrm>
          <a:prstGeom prst="rect">
            <a:avLst/>
          </a:prstGeom>
        </p:spPr>
        <p:txBody>
          <a:bodyPr vert="horz" wrap="square" lIns="0" tIns="12700" rIns="0" bIns="0" rtlCol="0">
            <a:spAutoFit/>
          </a:bodyPr>
          <a:lstStyle/>
          <a:p>
            <a:pPr marL="12700">
              <a:lnSpc>
                <a:spcPct val="100000"/>
              </a:lnSpc>
              <a:spcBef>
                <a:spcPts val="100"/>
              </a:spcBef>
              <a:tabLst>
                <a:tab pos="5235575" algn="l"/>
              </a:tabLst>
            </a:pPr>
            <a:r>
              <a:rPr sz="4000" dirty="0"/>
              <a:t>Ex</a:t>
            </a:r>
            <a:r>
              <a:rPr sz="4000" spc="-5" dirty="0"/>
              <a:t>t</a:t>
            </a:r>
            <a:r>
              <a:rPr sz="4000" dirty="0"/>
              <a:t>reme Programming	(XP)</a:t>
            </a:r>
            <a:endParaRPr sz="400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070"/>
              </a:lnSpc>
            </a:pPr>
            <a:fld id="{81D60167-4931-47E6-BA6A-407CBD079E47}" type="slidenum">
              <a:rPr dirty="0"/>
              <a:t>24</a:t>
            </a:fld>
            <a:endParaRPr dirty="0"/>
          </a:p>
        </p:txBody>
      </p:sp>
      <p:sp>
        <p:nvSpPr>
          <p:cNvPr id="3" name="object 3"/>
          <p:cNvSpPr txBox="1"/>
          <p:nvPr/>
        </p:nvSpPr>
        <p:spPr>
          <a:xfrm>
            <a:off x="154939" y="1439672"/>
            <a:ext cx="8742680" cy="4938395"/>
          </a:xfrm>
          <a:prstGeom prst="rect">
            <a:avLst/>
          </a:prstGeom>
        </p:spPr>
        <p:txBody>
          <a:bodyPr vert="horz" wrap="square" lIns="0" tIns="33020" rIns="0" bIns="0" rtlCol="0">
            <a:spAutoFit/>
          </a:bodyPr>
          <a:lstStyle/>
          <a:p>
            <a:pPr marL="12700" algn="just">
              <a:lnSpc>
                <a:spcPct val="100000"/>
              </a:lnSpc>
              <a:spcBef>
                <a:spcPts val="260"/>
              </a:spcBef>
            </a:pPr>
            <a:r>
              <a:rPr sz="1200" spc="-450" dirty="0">
                <a:solidFill>
                  <a:srgbClr val="9A0000"/>
                </a:solidFill>
                <a:latin typeface="Wingdings"/>
                <a:cs typeface="Wingdings"/>
              </a:rPr>
              <a:t></a:t>
            </a:r>
            <a:r>
              <a:rPr sz="1200" spc="1050" dirty="0">
                <a:solidFill>
                  <a:srgbClr val="9A0000"/>
                </a:solidFill>
                <a:latin typeface="Times New Roman"/>
                <a:cs typeface="Times New Roman"/>
              </a:rPr>
              <a:t> </a:t>
            </a:r>
            <a:r>
              <a:rPr sz="1600" dirty="0">
                <a:latin typeface="Arial"/>
                <a:cs typeface="Arial"/>
              </a:rPr>
              <a:t>XP Design ( occurs </a:t>
            </a:r>
            <a:r>
              <a:rPr sz="1600" spc="-5" dirty="0">
                <a:latin typeface="Arial"/>
                <a:cs typeface="Arial"/>
              </a:rPr>
              <a:t>both before </a:t>
            </a:r>
            <a:r>
              <a:rPr sz="1600" dirty="0">
                <a:latin typeface="Arial"/>
                <a:cs typeface="Arial"/>
              </a:rPr>
              <a:t>and </a:t>
            </a:r>
            <a:r>
              <a:rPr sz="1600" spc="-5" dirty="0">
                <a:latin typeface="Arial"/>
                <a:cs typeface="Arial"/>
              </a:rPr>
              <a:t>after </a:t>
            </a:r>
            <a:r>
              <a:rPr sz="1600" dirty="0">
                <a:latin typeface="Arial"/>
                <a:cs typeface="Arial"/>
              </a:rPr>
              <a:t>coding as </a:t>
            </a:r>
            <a:r>
              <a:rPr sz="1600" spc="-5" dirty="0">
                <a:latin typeface="Arial"/>
                <a:cs typeface="Arial"/>
              </a:rPr>
              <a:t>refactoring </a:t>
            </a:r>
            <a:r>
              <a:rPr sz="1600" dirty="0">
                <a:latin typeface="Arial"/>
                <a:cs typeface="Arial"/>
              </a:rPr>
              <a:t>is</a:t>
            </a:r>
            <a:r>
              <a:rPr sz="1600" spc="-5" dirty="0">
                <a:latin typeface="Arial"/>
                <a:cs typeface="Arial"/>
              </a:rPr>
              <a:t> </a:t>
            </a:r>
            <a:r>
              <a:rPr sz="1600" dirty="0">
                <a:latin typeface="Arial"/>
                <a:cs typeface="Arial"/>
              </a:rPr>
              <a:t>encouraged)</a:t>
            </a:r>
          </a:p>
          <a:p>
            <a:pPr marL="469900" algn="just">
              <a:lnSpc>
                <a:spcPct val="100000"/>
              </a:lnSpc>
              <a:spcBef>
                <a:spcPts val="165"/>
              </a:spcBef>
            </a:pPr>
            <a:r>
              <a:rPr sz="1100" spc="-405" dirty="0">
                <a:solidFill>
                  <a:srgbClr val="9A0000"/>
                </a:solidFill>
                <a:latin typeface="Wingdings"/>
                <a:cs typeface="Wingdings"/>
              </a:rPr>
              <a:t></a:t>
            </a:r>
            <a:r>
              <a:rPr sz="1100" spc="690" dirty="0">
                <a:solidFill>
                  <a:srgbClr val="9A0000"/>
                </a:solidFill>
                <a:latin typeface="Times New Roman"/>
                <a:cs typeface="Times New Roman"/>
              </a:rPr>
              <a:t> </a:t>
            </a:r>
            <a:r>
              <a:rPr sz="1600" spc="-5" dirty="0">
                <a:latin typeface="Arial"/>
                <a:cs typeface="Arial"/>
              </a:rPr>
              <a:t>Follows the </a:t>
            </a:r>
            <a:r>
              <a:rPr sz="1600" spc="-5" dirty="0">
                <a:solidFill>
                  <a:srgbClr val="9A0000"/>
                </a:solidFill>
                <a:latin typeface="Arial"/>
                <a:cs typeface="Arial"/>
              </a:rPr>
              <a:t>KIS </a:t>
            </a:r>
            <a:r>
              <a:rPr sz="1600" dirty="0">
                <a:solidFill>
                  <a:srgbClr val="9A0000"/>
                </a:solidFill>
                <a:latin typeface="Arial"/>
                <a:cs typeface="Arial"/>
              </a:rPr>
              <a:t>principle (keep it simple) </a:t>
            </a:r>
            <a:r>
              <a:rPr sz="1600" spc="-5" dirty="0">
                <a:latin typeface="Arial"/>
                <a:cs typeface="Arial"/>
              </a:rPr>
              <a:t>Nothing </a:t>
            </a:r>
            <a:r>
              <a:rPr sz="1600" dirty="0">
                <a:latin typeface="Arial"/>
                <a:cs typeface="Arial"/>
              </a:rPr>
              <a:t>more </a:t>
            </a:r>
            <a:r>
              <a:rPr sz="1600" spc="-5" dirty="0">
                <a:latin typeface="Arial"/>
                <a:cs typeface="Arial"/>
              </a:rPr>
              <a:t>nothing </a:t>
            </a:r>
            <a:r>
              <a:rPr sz="1600" dirty="0">
                <a:latin typeface="Arial"/>
                <a:cs typeface="Arial"/>
              </a:rPr>
              <a:t>less </a:t>
            </a:r>
            <a:r>
              <a:rPr sz="1600" spc="-5" dirty="0">
                <a:latin typeface="Arial"/>
                <a:cs typeface="Arial"/>
              </a:rPr>
              <a:t>than the</a:t>
            </a:r>
            <a:r>
              <a:rPr sz="1600" spc="35" dirty="0">
                <a:latin typeface="Arial"/>
                <a:cs typeface="Arial"/>
              </a:rPr>
              <a:t> </a:t>
            </a:r>
            <a:r>
              <a:rPr sz="1600" spc="-5" dirty="0">
                <a:latin typeface="Arial"/>
                <a:cs typeface="Arial"/>
              </a:rPr>
              <a:t>story.</a:t>
            </a:r>
            <a:endParaRPr sz="1600" dirty="0">
              <a:latin typeface="Arial"/>
              <a:cs typeface="Arial"/>
            </a:endParaRPr>
          </a:p>
          <a:p>
            <a:pPr marL="698500" marR="95250" indent="-228600" algn="just">
              <a:lnSpc>
                <a:spcPct val="89000"/>
              </a:lnSpc>
              <a:spcBef>
                <a:spcPts val="395"/>
              </a:spcBef>
            </a:pPr>
            <a:r>
              <a:rPr sz="1100" spc="-405" dirty="0">
                <a:solidFill>
                  <a:srgbClr val="9A0000"/>
                </a:solidFill>
                <a:latin typeface="Wingdings"/>
                <a:cs typeface="Wingdings"/>
              </a:rPr>
              <a:t></a:t>
            </a:r>
            <a:r>
              <a:rPr sz="1100" spc="710" dirty="0">
                <a:solidFill>
                  <a:srgbClr val="9A0000"/>
                </a:solidFill>
                <a:latin typeface="Times New Roman"/>
                <a:cs typeface="Times New Roman"/>
              </a:rPr>
              <a:t> </a:t>
            </a:r>
            <a:r>
              <a:rPr sz="1600" dirty="0">
                <a:latin typeface="Arial"/>
                <a:cs typeface="Arial"/>
              </a:rPr>
              <a:t>Encourage </a:t>
            </a:r>
            <a:r>
              <a:rPr sz="1600" spc="-5" dirty="0">
                <a:latin typeface="Arial"/>
                <a:cs typeface="Arial"/>
              </a:rPr>
              <a:t>the </a:t>
            </a:r>
            <a:r>
              <a:rPr sz="1600" dirty="0">
                <a:latin typeface="Arial"/>
                <a:cs typeface="Arial"/>
              </a:rPr>
              <a:t>use of </a:t>
            </a:r>
            <a:r>
              <a:rPr sz="1600" dirty="0">
                <a:solidFill>
                  <a:srgbClr val="9A0000"/>
                </a:solidFill>
                <a:latin typeface="Arial"/>
                <a:cs typeface="Arial"/>
              </a:rPr>
              <a:t>CRC </a:t>
            </a:r>
            <a:r>
              <a:rPr sz="1600" spc="-5" dirty="0">
                <a:solidFill>
                  <a:srgbClr val="9A0000"/>
                </a:solidFill>
                <a:latin typeface="Arial"/>
                <a:cs typeface="Arial"/>
              </a:rPr>
              <a:t>(class-responsibility-collaborator) </a:t>
            </a:r>
            <a:r>
              <a:rPr sz="1600" dirty="0">
                <a:solidFill>
                  <a:srgbClr val="9A0000"/>
                </a:solidFill>
                <a:latin typeface="Arial"/>
                <a:cs typeface="Arial"/>
              </a:rPr>
              <a:t>cards </a:t>
            </a:r>
            <a:r>
              <a:rPr sz="1600" dirty="0">
                <a:latin typeface="Arial"/>
                <a:cs typeface="Arial"/>
              </a:rPr>
              <a:t>in an </a:t>
            </a:r>
            <a:r>
              <a:rPr sz="1600" spc="-5" dirty="0">
                <a:latin typeface="Arial"/>
                <a:cs typeface="Arial"/>
              </a:rPr>
              <a:t>object-oriented  context. The </a:t>
            </a:r>
            <a:r>
              <a:rPr sz="1600" dirty="0">
                <a:latin typeface="Arial"/>
                <a:cs typeface="Arial"/>
              </a:rPr>
              <a:t>only design work product of XP. </a:t>
            </a:r>
            <a:r>
              <a:rPr sz="1600" spc="-5" dirty="0">
                <a:latin typeface="Arial"/>
                <a:cs typeface="Arial"/>
              </a:rPr>
              <a:t>They identify </a:t>
            </a:r>
            <a:r>
              <a:rPr sz="1600" dirty="0">
                <a:latin typeface="Arial"/>
                <a:cs typeface="Arial"/>
              </a:rPr>
              <a:t>and organize </a:t>
            </a:r>
            <a:r>
              <a:rPr sz="1600" spc="-5" dirty="0">
                <a:latin typeface="Arial"/>
                <a:cs typeface="Arial"/>
              </a:rPr>
              <a:t>the </a:t>
            </a:r>
            <a:r>
              <a:rPr sz="1600" dirty="0">
                <a:latin typeface="Arial"/>
                <a:cs typeface="Arial"/>
              </a:rPr>
              <a:t>classes </a:t>
            </a:r>
            <a:r>
              <a:rPr sz="1600" spc="-5" dirty="0">
                <a:latin typeface="Arial"/>
                <a:cs typeface="Arial"/>
              </a:rPr>
              <a:t>that  </a:t>
            </a:r>
            <a:r>
              <a:rPr sz="1600" dirty="0">
                <a:latin typeface="Arial"/>
                <a:cs typeface="Arial"/>
              </a:rPr>
              <a:t>are relevant </a:t>
            </a:r>
            <a:r>
              <a:rPr sz="1600" spc="-5" dirty="0">
                <a:latin typeface="Arial"/>
                <a:cs typeface="Arial"/>
              </a:rPr>
              <a:t>to the </a:t>
            </a:r>
            <a:r>
              <a:rPr sz="1600" dirty="0">
                <a:latin typeface="Arial"/>
                <a:cs typeface="Arial"/>
              </a:rPr>
              <a:t>current </a:t>
            </a:r>
            <a:r>
              <a:rPr sz="1600" spc="-5" dirty="0">
                <a:latin typeface="Arial"/>
                <a:cs typeface="Arial"/>
              </a:rPr>
              <a:t>software increment. </a:t>
            </a:r>
            <a:endParaRPr sz="1600" dirty="0">
              <a:latin typeface="Arial"/>
              <a:cs typeface="Arial"/>
            </a:endParaRPr>
          </a:p>
          <a:p>
            <a:pPr marL="698500" marR="660400" indent="-228600">
              <a:lnSpc>
                <a:spcPts val="1720"/>
              </a:lnSpc>
              <a:spcBef>
                <a:spcPts val="484"/>
              </a:spcBef>
            </a:pPr>
            <a:r>
              <a:rPr sz="1100" spc="-405" dirty="0">
                <a:solidFill>
                  <a:srgbClr val="9A0000"/>
                </a:solidFill>
                <a:latin typeface="Wingdings"/>
                <a:cs typeface="Wingdings"/>
              </a:rPr>
              <a:t></a:t>
            </a:r>
            <a:r>
              <a:rPr sz="1100" spc="695" dirty="0">
                <a:solidFill>
                  <a:srgbClr val="9A0000"/>
                </a:solidFill>
                <a:latin typeface="Times New Roman"/>
                <a:cs typeface="Times New Roman"/>
              </a:rPr>
              <a:t> </a:t>
            </a:r>
            <a:r>
              <a:rPr sz="1600" spc="-5" dirty="0">
                <a:latin typeface="Arial"/>
                <a:cs typeface="Arial"/>
              </a:rPr>
              <a:t>For difficult </a:t>
            </a:r>
            <a:r>
              <a:rPr sz="1600" dirty="0">
                <a:latin typeface="Arial"/>
                <a:cs typeface="Arial"/>
              </a:rPr>
              <a:t>design problems, </a:t>
            </a:r>
            <a:r>
              <a:rPr sz="1600" spc="-5" dirty="0">
                <a:latin typeface="Arial"/>
                <a:cs typeface="Arial"/>
              </a:rPr>
              <a:t>suggests the creation </a:t>
            </a:r>
            <a:r>
              <a:rPr sz="1600" dirty="0">
                <a:latin typeface="Arial"/>
                <a:cs typeface="Arial"/>
              </a:rPr>
              <a:t>of </a:t>
            </a:r>
            <a:r>
              <a:rPr sz="1600" spc="-135" dirty="0">
                <a:latin typeface="AoyagiKouzanFontT"/>
                <a:cs typeface="AoyagiKouzanFontT"/>
              </a:rPr>
              <a:t>“</a:t>
            </a:r>
            <a:r>
              <a:rPr sz="1600" spc="-135" dirty="0">
                <a:solidFill>
                  <a:srgbClr val="9A0000"/>
                </a:solidFill>
                <a:latin typeface="Arial"/>
                <a:cs typeface="Arial"/>
              </a:rPr>
              <a:t>spike </a:t>
            </a:r>
            <a:r>
              <a:rPr sz="1600" spc="-70" dirty="0">
                <a:solidFill>
                  <a:srgbClr val="9A0000"/>
                </a:solidFill>
                <a:latin typeface="Arial"/>
                <a:cs typeface="Arial"/>
              </a:rPr>
              <a:t>solutions</a:t>
            </a:r>
            <a:r>
              <a:rPr sz="1600" spc="-70" dirty="0">
                <a:latin typeface="AoyagiKouzanFontT"/>
                <a:cs typeface="AoyagiKouzanFontT"/>
              </a:rPr>
              <a:t>”</a:t>
            </a:r>
            <a:r>
              <a:rPr sz="1600" spc="-70" dirty="0">
                <a:latin typeface="Arial"/>
                <a:cs typeface="Arial"/>
              </a:rPr>
              <a:t>—a </a:t>
            </a:r>
            <a:r>
              <a:rPr sz="1600" dirty="0">
                <a:latin typeface="Arial"/>
                <a:cs typeface="Arial"/>
              </a:rPr>
              <a:t>design  </a:t>
            </a:r>
            <a:r>
              <a:rPr sz="1600" spc="-5" dirty="0">
                <a:latin typeface="Arial"/>
                <a:cs typeface="Arial"/>
              </a:rPr>
              <a:t>prototype for that portion </a:t>
            </a:r>
            <a:r>
              <a:rPr sz="1600" dirty="0">
                <a:latin typeface="Arial"/>
                <a:cs typeface="Arial"/>
              </a:rPr>
              <a:t>is </a:t>
            </a:r>
            <a:r>
              <a:rPr sz="1600" spc="-5" dirty="0">
                <a:latin typeface="Arial"/>
                <a:cs typeface="Arial"/>
              </a:rPr>
              <a:t>implemented </a:t>
            </a:r>
            <a:r>
              <a:rPr sz="1600" dirty="0">
                <a:latin typeface="Arial"/>
                <a:cs typeface="Arial"/>
              </a:rPr>
              <a:t>and</a:t>
            </a:r>
            <a:r>
              <a:rPr sz="1600" spc="20" dirty="0">
                <a:latin typeface="Arial"/>
                <a:cs typeface="Arial"/>
              </a:rPr>
              <a:t> </a:t>
            </a:r>
            <a:r>
              <a:rPr sz="1600" spc="-5" dirty="0">
                <a:latin typeface="Arial"/>
                <a:cs typeface="Arial"/>
              </a:rPr>
              <a:t>evaluated.</a:t>
            </a:r>
            <a:endParaRPr sz="1600" dirty="0">
              <a:latin typeface="Arial"/>
              <a:cs typeface="Arial"/>
            </a:endParaRPr>
          </a:p>
          <a:p>
            <a:pPr marL="698500" marR="173990" indent="-228600">
              <a:lnSpc>
                <a:spcPct val="89000"/>
              </a:lnSpc>
              <a:spcBef>
                <a:spcPts val="350"/>
              </a:spcBef>
            </a:pPr>
            <a:r>
              <a:rPr sz="1100" spc="-405" dirty="0">
                <a:solidFill>
                  <a:srgbClr val="9A0000"/>
                </a:solidFill>
                <a:latin typeface="Wingdings"/>
                <a:cs typeface="Wingdings"/>
              </a:rPr>
              <a:t></a:t>
            </a:r>
            <a:r>
              <a:rPr sz="1100" spc="690" dirty="0">
                <a:solidFill>
                  <a:srgbClr val="9A0000"/>
                </a:solidFill>
                <a:latin typeface="Times New Roman"/>
                <a:cs typeface="Times New Roman"/>
              </a:rPr>
              <a:t> </a:t>
            </a:r>
            <a:r>
              <a:rPr sz="1600" dirty="0">
                <a:latin typeface="Arial"/>
                <a:cs typeface="Arial"/>
              </a:rPr>
              <a:t>Encourages </a:t>
            </a:r>
            <a:r>
              <a:rPr sz="1600" spc="-105" dirty="0">
                <a:latin typeface="AoyagiKouzanFontT"/>
                <a:cs typeface="AoyagiKouzanFontT"/>
              </a:rPr>
              <a:t>“</a:t>
            </a:r>
            <a:r>
              <a:rPr sz="1600" spc="-105" dirty="0">
                <a:solidFill>
                  <a:srgbClr val="9A0000"/>
                </a:solidFill>
                <a:latin typeface="Arial"/>
                <a:cs typeface="Arial"/>
              </a:rPr>
              <a:t>refactoring</a:t>
            </a:r>
            <a:r>
              <a:rPr sz="1600" spc="-105" dirty="0">
                <a:latin typeface="AoyagiKouzanFontT"/>
                <a:cs typeface="AoyagiKouzanFontT"/>
              </a:rPr>
              <a:t>”</a:t>
            </a:r>
            <a:r>
              <a:rPr sz="1600" spc="-105" dirty="0">
                <a:latin typeface="Arial"/>
                <a:cs typeface="Arial"/>
              </a:rPr>
              <a:t>—an </a:t>
            </a:r>
            <a:r>
              <a:rPr sz="1600" spc="-5" dirty="0">
                <a:latin typeface="Arial"/>
                <a:cs typeface="Arial"/>
              </a:rPr>
              <a:t>iterative </a:t>
            </a:r>
            <a:r>
              <a:rPr sz="1600" dirty="0">
                <a:latin typeface="Arial"/>
                <a:cs typeface="Arial"/>
              </a:rPr>
              <a:t>refinement of </a:t>
            </a:r>
            <a:r>
              <a:rPr sz="1600" spc="-5" dirty="0">
                <a:latin typeface="Arial"/>
                <a:cs typeface="Arial"/>
              </a:rPr>
              <a:t>the internal </a:t>
            </a:r>
            <a:r>
              <a:rPr sz="1600" dirty="0">
                <a:latin typeface="Arial"/>
                <a:cs typeface="Arial"/>
              </a:rPr>
              <a:t>program design. Does  not </a:t>
            </a:r>
            <a:r>
              <a:rPr sz="1600" spc="-5" dirty="0">
                <a:latin typeface="Arial"/>
                <a:cs typeface="Arial"/>
              </a:rPr>
              <a:t>alter the external </a:t>
            </a:r>
            <a:r>
              <a:rPr sz="1600" dirty="0">
                <a:latin typeface="Arial"/>
                <a:cs typeface="Arial"/>
              </a:rPr>
              <a:t>behavior yet improve </a:t>
            </a:r>
            <a:r>
              <a:rPr sz="1600" spc="-5" dirty="0">
                <a:latin typeface="Arial"/>
                <a:cs typeface="Arial"/>
              </a:rPr>
              <a:t>the internal structure. </a:t>
            </a:r>
            <a:r>
              <a:rPr sz="1600" dirty="0">
                <a:latin typeface="Arial"/>
                <a:cs typeface="Arial"/>
              </a:rPr>
              <a:t>Minimize chances of  bugs. More </a:t>
            </a:r>
            <a:r>
              <a:rPr sz="1600" spc="-5" dirty="0">
                <a:latin typeface="Arial"/>
                <a:cs typeface="Arial"/>
              </a:rPr>
              <a:t>efficient, </a:t>
            </a:r>
            <a:r>
              <a:rPr sz="1600" dirty="0">
                <a:latin typeface="Arial"/>
                <a:cs typeface="Arial"/>
              </a:rPr>
              <a:t>easy </a:t>
            </a:r>
            <a:r>
              <a:rPr sz="1600" spc="-5" dirty="0">
                <a:latin typeface="Arial"/>
                <a:cs typeface="Arial"/>
              </a:rPr>
              <a:t>to</a:t>
            </a:r>
            <a:r>
              <a:rPr sz="1600" spc="-15" dirty="0">
                <a:latin typeface="Arial"/>
                <a:cs typeface="Arial"/>
              </a:rPr>
              <a:t> </a:t>
            </a:r>
            <a:r>
              <a:rPr sz="1600" dirty="0">
                <a:latin typeface="Arial"/>
                <a:cs typeface="Arial"/>
              </a:rPr>
              <a:t>read.</a:t>
            </a:r>
          </a:p>
          <a:p>
            <a:pPr marL="12700">
              <a:lnSpc>
                <a:spcPct val="100000"/>
              </a:lnSpc>
              <a:spcBef>
                <a:spcPts val="260"/>
              </a:spcBef>
              <a:tabLst>
                <a:tab pos="297815" algn="l"/>
              </a:tabLst>
            </a:pPr>
            <a:r>
              <a:rPr sz="1200" spc="-450" dirty="0">
                <a:solidFill>
                  <a:srgbClr val="9A0000"/>
                </a:solidFill>
                <a:latin typeface="Wingdings"/>
                <a:cs typeface="Wingdings"/>
              </a:rPr>
              <a:t></a:t>
            </a:r>
            <a:r>
              <a:rPr sz="1200" spc="-450" dirty="0">
                <a:solidFill>
                  <a:srgbClr val="9A0000"/>
                </a:solidFill>
                <a:latin typeface="Times New Roman"/>
                <a:cs typeface="Times New Roman"/>
              </a:rPr>
              <a:t>	</a:t>
            </a:r>
            <a:r>
              <a:rPr sz="1600" dirty="0" smtClean="0">
                <a:latin typeface="Arial"/>
                <a:cs typeface="Arial"/>
              </a:rPr>
              <a:t>XP</a:t>
            </a:r>
            <a:r>
              <a:rPr sz="1600" spc="-5" dirty="0" smtClean="0">
                <a:latin typeface="Arial"/>
                <a:cs typeface="Arial"/>
              </a:rPr>
              <a:t> </a:t>
            </a:r>
            <a:r>
              <a:rPr sz="1600" dirty="0" smtClean="0">
                <a:latin typeface="Arial"/>
                <a:cs typeface="Arial"/>
              </a:rPr>
              <a:t>Coding</a:t>
            </a:r>
          </a:p>
          <a:p>
            <a:pPr marL="698500" marR="367030" indent="-228600">
              <a:lnSpc>
                <a:spcPts val="1720"/>
              </a:lnSpc>
              <a:spcBef>
                <a:spcPts val="405"/>
              </a:spcBef>
            </a:pPr>
            <a:r>
              <a:rPr sz="1100" spc="-405" dirty="0" smtClean="0">
                <a:solidFill>
                  <a:srgbClr val="9A0000"/>
                </a:solidFill>
                <a:latin typeface="Wingdings"/>
                <a:cs typeface="Wingdings"/>
              </a:rPr>
              <a:t></a:t>
            </a:r>
            <a:r>
              <a:rPr sz="1100" spc="685" dirty="0" smtClean="0">
                <a:solidFill>
                  <a:srgbClr val="9A0000"/>
                </a:solidFill>
                <a:latin typeface="Times New Roman"/>
                <a:cs typeface="Times New Roman"/>
              </a:rPr>
              <a:t> </a:t>
            </a:r>
            <a:r>
              <a:rPr sz="1600" dirty="0" smtClean="0">
                <a:latin typeface="Arial"/>
                <a:cs typeface="Arial"/>
              </a:rPr>
              <a:t>Recommends </a:t>
            </a:r>
            <a:r>
              <a:rPr sz="1600" spc="-5" dirty="0" smtClean="0">
                <a:latin typeface="Arial"/>
                <a:cs typeface="Arial"/>
              </a:rPr>
              <a:t>the </a:t>
            </a:r>
            <a:r>
              <a:rPr sz="1600" spc="-5" dirty="0" smtClean="0">
                <a:solidFill>
                  <a:srgbClr val="9A0000"/>
                </a:solidFill>
                <a:latin typeface="Arial"/>
                <a:cs typeface="Arial"/>
              </a:rPr>
              <a:t>construction </a:t>
            </a:r>
            <a:r>
              <a:rPr sz="1600" dirty="0" smtClean="0">
                <a:solidFill>
                  <a:srgbClr val="9A0000"/>
                </a:solidFill>
                <a:latin typeface="Arial"/>
                <a:cs typeface="Arial"/>
              </a:rPr>
              <a:t>of a unit </a:t>
            </a:r>
            <a:r>
              <a:rPr sz="1600" spc="-5" dirty="0" smtClean="0">
                <a:solidFill>
                  <a:srgbClr val="9A0000"/>
                </a:solidFill>
                <a:latin typeface="Arial"/>
                <a:cs typeface="Arial"/>
              </a:rPr>
              <a:t>test </a:t>
            </a:r>
            <a:r>
              <a:rPr sz="1600" spc="-5" dirty="0" smtClean="0">
                <a:latin typeface="Arial"/>
                <a:cs typeface="Arial"/>
              </a:rPr>
              <a:t>for </a:t>
            </a:r>
            <a:r>
              <a:rPr sz="1600" dirty="0" smtClean="0">
                <a:latin typeface="Arial"/>
                <a:cs typeface="Arial"/>
              </a:rPr>
              <a:t>a </a:t>
            </a:r>
            <a:r>
              <a:rPr sz="1600" spc="-5" dirty="0" smtClean="0">
                <a:latin typeface="Arial"/>
                <a:cs typeface="Arial"/>
              </a:rPr>
              <a:t>story </a:t>
            </a:r>
            <a:r>
              <a:rPr sz="1600" i="1" spc="-5" dirty="0" smtClean="0">
                <a:latin typeface="Arial"/>
                <a:cs typeface="Arial"/>
              </a:rPr>
              <a:t>before </a:t>
            </a:r>
            <a:r>
              <a:rPr sz="1600" dirty="0" smtClean="0">
                <a:latin typeface="Arial"/>
                <a:cs typeface="Arial"/>
              </a:rPr>
              <a:t>coding starts. So  </a:t>
            </a:r>
            <a:r>
              <a:rPr sz="1600" spc="-5" dirty="0" smtClean="0">
                <a:latin typeface="Arial"/>
                <a:cs typeface="Arial"/>
              </a:rPr>
              <a:t>implementer </a:t>
            </a:r>
            <a:r>
              <a:rPr sz="1600" dirty="0" smtClean="0">
                <a:latin typeface="Arial"/>
                <a:cs typeface="Arial"/>
              </a:rPr>
              <a:t>can </a:t>
            </a:r>
            <a:r>
              <a:rPr sz="1600" spc="-5" dirty="0" smtClean="0">
                <a:latin typeface="Arial"/>
                <a:cs typeface="Arial"/>
              </a:rPr>
              <a:t>focus </a:t>
            </a:r>
            <a:r>
              <a:rPr sz="1600" dirty="0" smtClean="0">
                <a:latin typeface="Arial"/>
                <a:cs typeface="Arial"/>
              </a:rPr>
              <a:t>on what must be </a:t>
            </a:r>
            <a:r>
              <a:rPr sz="1600" spc="-5" dirty="0" smtClean="0">
                <a:latin typeface="Arial"/>
                <a:cs typeface="Arial"/>
              </a:rPr>
              <a:t>implemented to </a:t>
            </a:r>
            <a:r>
              <a:rPr sz="1600" dirty="0" smtClean="0">
                <a:latin typeface="Arial"/>
                <a:cs typeface="Arial"/>
              </a:rPr>
              <a:t>pass </a:t>
            </a:r>
            <a:r>
              <a:rPr sz="1600" spc="-5" dirty="0" smtClean="0">
                <a:latin typeface="Arial"/>
                <a:cs typeface="Arial"/>
              </a:rPr>
              <a:t>the</a:t>
            </a:r>
            <a:r>
              <a:rPr sz="1600" spc="10" dirty="0" smtClean="0">
                <a:latin typeface="Arial"/>
                <a:cs typeface="Arial"/>
              </a:rPr>
              <a:t> </a:t>
            </a:r>
            <a:r>
              <a:rPr sz="1600" spc="-5" dirty="0" smtClean="0">
                <a:latin typeface="Arial"/>
                <a:cs typeface="Arial"/>
              </a:rPr>
              <a:t>test.</a:t>
            </a:r>
            <a:endParaRPr sz="1600" dirty="0" smtClean="0">
              <a:latin typeface="Arial"/>
              <a:cs typeface="Arial"/>
            </a:endParaRPr>
          </a:p>
          <a:p>
            <a:pPr marL="698500" marR="118110" indent="-228600">
              <a:lnSpc>
                <a:spcPts val="1720"/>
              </a:lnSpc>
              <a:spcBef>
                <a:spcPts val="360"/>
              </a:spcBef>
            </a:pPr>
            <a:r>
              <a:rPr sz="1100" spc="-405" dirty="0" smtClean="0">
                <a:solidFill>
                  <a:srgbClr val="9A0000"/>
                </a:solidFill>
                <a:latin typeface="Wingdings"/>
                <a:cs typeface="Wingdings"/>
              </a:rPr>
              <a:t></a:t>
            </a:r>
            <a:r>
              <a:rPr sz="1100" spc="690" dirty="0" smtClean="0">
                <a:solidFill>
                  <a:srgbClr val="9A0000"/>
                </a:solidFill>
                <a:latin typeface="Times New Roman"/>
                <a:cs typeface="Times New Roman"/>
              </a:rPr>
              <a:t> </a:t>
            </a:r>
            <a:r>
              <a:rPr sz="1600" dirty="0" smtClean="0">
                <a:latin typeface="Arial"/>
                <a:cs typeface="Arial"/>
              </a:rPr>
              <a:t>Encourages </a:t>
            </a:r>
            <a:r>
              <a:rPr sz="1600" spc="-165" dirty="0" smtClean="0">
                <a:latin typeface="AoyagiKouzanFontT"/>
                <a:cs typeface="AoyagiKouzanFontT"/>
              </a:rPr>
              <a:t>“</a:t>
            </a:r>
            <a:r>
              <a:rPr sz="1600" spc="-165" dirty="0" smtClean="0">
                <a:solidFill>
                  <a:srgbClr val="9A0000"/>
                </a:solidFill>
                <a:latin typeface="Arial"/>
                <a:cs typeface="Arial"/>
              </a:rPr>
              <a:t>pair </a:t>
            </a:r>
            <a:r>
              <a:rPr sz="1600" spc="-65" dirty="0" smtClean="0">
                <a:solidFill>
                  <a:srgbClr val="9A0000"/>
                </a:solidFill>
                <a:latin typeface="Arial"/>
                <a:cs typeface="Arial"/>
              </a:rPr>
              <a:t>programming</a:t>
            </a:r>
            <a:r>
              <a:rPr sz="1600" spc="-65" dirty="0" smtClean="0">
                <a:latin typeface="AoyagiKouzanFontT"/>
                <a:cs typeface="AoyagiKouzanFontT"/>
              </a:rPr>
              <a:t>”</a:t>
            </a:r>
            <a:r>
              <a:rPr sz="1600" spc="-65" dirty="0" smtClean="0">
                <a:latin typeface="Arial"/>
                <a:cs typeface="Arial"/>
              </a:rPr>
              <a:t>. </a:t>
            </a:r>
            <a:r>
              <a:rPr sz="1600" spc="-5" dirty="0" smtClean="0">
                <a:latin typeface="Arial"/>
                <a:cs typeface="Arial"/>
              </a:rPr>
              <a:t>Two </a:t>
            </a:r>
            <a:r>
              <a:rPr sz="1600" dirty="0" smtClean="0">
                <a:latin typeface="Arial"/>
                <a:cs typeface="Arial"/>
              </a:rPr>
              <a:t>people work </a:t>
            </a:r>
            <a:r>
              <a:rPr sz="1600" spc="-5" dirty="0" smtClean="0">
                <a:latin typeface="Arial"/>
                <a:cs typeface="Arial"/>
              </a:rPr>
              <a:t>together </a:t>
            </a:r>
            <a:r>
              <a:rPr sz="1600" dirty="0" smtClean="0">
                <a:latin typeface="Arial"/>
                <a:cs typeface="Arial"/>
              </a:rPr>
              <a:t>at one </a:t>
            </a:r>
            <a:r>
              <a:rPr sz="1600" spc="-5" dirty="0" smtClean="0">
                <a:latin typeface="Arial"/>
                <a:cs typeface="Arial"/>
              </a:rPr>
              <a:t>workstation. </a:t>
            </a:r>
            <a:r>
              <a:rPr sz="1600" dirty="0" smtClean="0">
                <a:latin typeface="Arial"/>
                <a:cs typeface="Arial"/>
              </a:rPr>
              <a:t>Real  </a:t>
            </a:r>
            <a:r>
              <a:rPr sz="1600" spc="-5" dirty="0" smtClean="0">
                <a:latin typeface="Arial"/>
                <a:cs typeface="Arial"/>
              </a:rPr>
              <a:t>time </a:t>
            </a:r>
            <a:r>
              <a:rPr sz="1600" dirty="0" smtClean="0">
                <a:latin typeface="Arial"/>
                <a:cs typeface="Arial"/>
              </a:rPr>
              <a:t>problem solving, real </a:t>
            </a:r>
            <a:r>
              <a:rPr sz="1600" spc="-5" dirty="0" smtClean="0">
                <a:latin typeface="Arial"/>
                <a:cs typeface="Arial"/>
              </a:rPr>
              <a:t>time </a:t>
            </a:r>
            <a:r>
              <a:rPr sz="1600" dirty="0" smtClean="0">
                <a:latin typeface="Arial"/>
                <a:cs typeface="Arial"/>
              </a:rPr>
              <a:t>review </a:t>
            </a:r>
            <a:r>
              <a:rPr sz="1600" spc="-5" dirty="0" smtClean="0">
                <a:latin typeface="Arial"/>
                <a:cs typeface="Arial"/>
              </a:rPr>
              <a:t>for quality </a:t>
            </a:r>
            <a:r>
              <a:rPr sz="1600" dirty="0" smtClean="0">
                <a:latin typeface="Arial"/>
                <a:cs typeface="Arial"/>
              </a:rPr>
              <a:t>assurance. </a:t>
            </a:r>
            <a:r>
              <a:rPr sz="1600" spc="-5" dirty="0" smtClean="0">
                <a:latin typeface="Arial"/>
                <a:cs typeface="Arial"/>
              </a:rPr>
              <a:t>Take slightly different</a:t>
            </a:r>
            <a:r>
              <a:rPr sz="1600" spc="45" dirty="0" smtClean="0">
                <a:latin typeface="Arial"/>
                <a:cs typeface="Arial"/>
              </a:rPr>
              <a:t> </a:t>
            </a:r>
            <a:r>
              <a:rPr sz="1600" dirty="0" smtClean="0">
                <a:latin typeface="Arial"/>
                <a:cs typeface="Arial"/>
              </a:rPr>
              <a:t>roles.</a:t>
            </a:r>
          </a:p>
          <a:p>
            <a:pPr marL="12700">
              <a:lnSpc>
                <a:spcPct val="100000"/>
              </a:lnSpc>
              <a:spcBef>
                <a:spcPts val="235"/>
              </a:spcBef>
              <a:tabLst>
                <a:tab pos="297815" algn="l"/>
              </a:tabLst>
            </a:pPr>
            <a:r>
              <a:rPr sz="1200" spc="-450" dirty="0" smtClean="0">
                <a:solidFill>
                  <a:srgbClr val="9A0000"/>
                </a:solidFill>
                <a:latin typeface="Wingdings"/>
                <a:cs typeface="Wingdings"/>
              </a:rPr>
              <a:t></a:t>
            </a:r>
            <a:r>
              <a:rPr sz="1200" spc="-450" dirty="0" smtClean="0">
                <a:solidFill>
                  <a:srgbClr val="9A0000"/>
                </a:solidFill>
                <a:latin typeface="Times New Roman"/>
                <a:cs typeface="Times New Roman"/>
              </a:rPr>
              <a:t>	</a:t>
            </a:r>
            <a:r>
              <a:rPr sz="1600" dirty="0" smtClean="0">
                <a:latin typeface="Arial"/>
                <a:cs typeface="Arial"/>
              </a:rPr>
              <a:t>XP</a:t>
            </a:r>
            <a:r>
              <a:rPr sz="1600" spc="-5" dirty="0" smtClean="0">
                <a:latin typeface="Arial"/>
                <a:cs typeface="Arial"/>
              </a:rPr>
              <a:t> Testing</a:t>
            </a:r>
            <a:endParaRPr sz="1600" dirty="0" smtClean="0">
              <a:latin typeface="Arial"/>
              <a:cs typeface="Arial"/>
            </a:endParaRPr>
          </a:p>
          <a:p>
            <a:pPr marL="698500" marR="275590" indent="-228600">
              <a:lnSpc>
                <a:spcPts val="1720"/>
              </a:lnSpc>
              <a:spcBef>
                <a:spcPts val="405"/>
              </a:spcBef>
            </a:pPr>
            <a:r>
              <a:rPr sz="1100" spc="-405" dirty="0" smtClean="0">
                <a:solidFill>
                  <a:srgbClr val="9A0000"/>
                </a:solidFill>
                <a:latin typeface="Wingdings"/>
                <a:cs typeface="Wingdings"/>
              </a:rPr>
              <a:t></a:t>
            </a:r>
            <a:r>
              <a:rPr sz="1100" spc="685" dirty="0" smtClean="0">
                <a:solidFill>
                  <a:srgbClr val="9A0000"/>
                </a:solidFill>
                <a:latin typeface="Times New Roman"/>
                <a:cs typeface="Times New Roman"/>
              </a:rPr>
              <a:t> </a:t>
            </a:r>
            <a:r>
              <a:rPr sz="1600" dirty="0" smtClean="0">
                <a:latin typeface="Arial"/>
                <a:cs typeface="Arial"/>
              </a:rPr>
              <a:t>All </a:t>
            </a:r>
            <a:r>
              <a:rPr sz="1600" dirty="0" smtClean="0">
                <a:solidFill>
                  <a:srgbClr val="9A0000"/>
                </a:solidFill>
                <a:latin typeface="Arial"/>
                <a:cs typeface="Arial"/>
              </a:rPr>
              <a:t>unit </a:t>
            </a:r>
            <a:r>
              <a:rPr sz="1600" spc="-5" dirty="0" smtClean="0">
                <a:solidFill>
                  <a:srgbClr val="9A0000"/>
                </a:solidFill>
                <a:latin typeface="Arial"/>
                <a:cs typeface="Arial"/>
              </a:rPr>
              <a:t>tests </a:t>
            </a:r>
            <a:r>
              <a:rPr sz="1600" dirty="0" smtClean="0">
                <a:solidFill>
                  <a:srgbClr val="9A0000"/>
                </a:solidFill>
                <a:latin typeface="Arial"/>
                <a:cs typeface="Arial"/>
              </a:rPr>
              <a:t>are </a:t>
            </a:r>
            <a:r>
              <a:rPr sz="1600" spc="-5" dirty="0" smtClean="0">
                <a:solidFill>
                  <a:srgbClr val="9A0000"/>
                </a:solidFill>
                <a:latin typeface="Arial"/>
                <a:cs typeface="Arial"/>
              </a:rPr>
              <a:t>executed </a:t>
            </a:r>
            <a:r>
              <a:rPr sz="1600" dirty="0" smtClean="0">
                <a:solidFill>
                  <a:srgbClr val="9A0000"/>
                </a:solidFill>
                <a:latin typeface="Arial"/>
                <a:cs typeface="Arial"/>
              </a:rPr>
              <a:t>daily </a:t>
            </a:r>
            <a:r>
              <a:rPr sz="1600" dirty="0" smtClean="0">
                <a:latin typeface="Arial"/>
                <a:cs typeface="Arial"/>
              </a:rPr>
              <a:t>and ideally should be </a:t>
            </a:r>
            <a:r>
              <a:rPr sz="1600" spc="-5" dirty="0" smtClean="0">
                <a:latin typeface="Arial"/>
                <a:cs typeface="Arial"/>
              </a:rPr>
              <a:t>automated. </a:t>
            </a:r>
            <a:r>
              <a:rPr sz="1600" dirty="0" smtClean="0">
                <a:latin typeface="Arial"/>
                <a:cs typeface="Arial"/>
              </a:rPr>
              <a:t>Regression </a:t>
            </a:r>
            <a:r>
              <a:rPr sz="1600" spc="-5" dirty="0" smtClean="0">
                <a:latin typeface="Arial"/>
                <a:cs typeface="Arial"/>
              </a:rPr>
              <a:t>tests </a:t>
            </a:r>
            <a:r>
              <a:rPr sz="1600" dirty="0" smtClean="0">
                <a:latin typeface="Arial"/>
                <a:cs typeface="Arial"/>
              </a:rPr>
              <a:t>are  </a:t>
            </a:r>
            <a:r>
              <a:rPr sz="1600" spc="-5" dirty="0" smtClean="0">
                <a:latin typeface="Arial"/>
                <a:cs typeface="Arial"/>
              </a:rPr>
              <a:t>conducted to test </a:t>
            </a:r>
            <a:r>
              <a:rPr sz="1600" dirty="0" smtClean="0">
                <a:latin typeface="Arial"/>
                <a:cs typeface="Arial"/>
              </a:rPr>
              <a:t>current and previous </a:t>
            </a:r>
            <a:r>
              <a:rPr sz="1600" spc="-5" dirty="0" smtClean="0">
                <a:latin typeface="Arial"/>
                <a:cs typeface="Arial"/>
              </a:rPr>
              <a:t>components.</a:t>
            </a:r>
            <a:endParaRPr sz="1600" dirty="0" smtClean="0">
              <a:latin typeface="Arial"/>
              <a:cs typeface="Arial"/>
            </a:endParaRPr>
          </a:p>
          <a:p>
            <a:pPr marL="698500" marR="5080" indent="-228600">
              <a:lnSpc>
                <a:spcPts val="1720"/>
              </a:lnSpc>
              <a:spcBef>
                <a:spcPts val="360"/>
              </a:spcBef>
            </a:pPr>
            <a:r>
              <a:rPr sz="1100" spc="-405" dirty="0" smtClean="0">
                <a:solidFill>
                  <a:srgbClr val="9A0000"/>
                </a:solidFill>
                <a:latin typeface="Wingdings"/>
                <a:cs typeface="Wingdings"/>
              </a:rPr>
              <a:t></a:t>
            </a:r>
            <a:r>
              <a:rPr sz="1100" spc="690" dirty="0" smtClean="0">
                <a:solidFill>
                  <a:srgbClr val="9A0000"/>
                </a:solidFill>
                <a:latin typeface="Times New Roman"/>
                <a:cs typeface="Times New Roman"/>
              </a:rPr>
              <a:t> </a:t>
            </a:r>
            <a:r>
              <a:rPr sz="1600" spc="-75" dirty="0" smtClean="0">
                <a:solidFill>
                  <a:srgbClr val="AC1600"/>
                </a:solidFill>
                <a:latin typeface="AoyagiKouzanFontT"/>
                <a:cs typeface="AoyagiKouzanFontT"/>
              </a:rPr>
              <a:t>“</a:t>
            </a:r>
            <a:r>
              <a:rPr sz="1600" spc="-75" dirty="0" smtClean="0">
                <a:solidFill>
                  <a:srgbClr val="9A0000"/>
                </a:solidFill>
                <a:latin typeface="Arial"/>
                <a:cs typeface="Arial"/>
              </a:rPr>
              <a:t>Acceptance </a:t>
            </a:r>
            <a:r>
              <a:rPr sz="1600" spc="-140" dirty="0" smtClean="0">
                <a:solidFill>
                  <a:srgbClr val="9A0000"/>
                </a:solidFill>
                <a:latin typeface="Arial"/>
                <a:cs typeface="Arial"/>
              </a:rPr>
              <a:t>tests</a:t>
            </a:r>
            <a:r>
              <a:rPr sz="1600" spc="-140" dirty="0" smtClean="0">
                <a:solidFill>
                  <a:srgbClr val="AC1600"/>
                </a:solidFill>
                <a:latin typeface="AoyagiKouzanFontT"/>
                <a:cs typeface="AoyagiKouzanFontT"/>
              </a:rPr>
              <a:t>” </a:t>
            </a:r>
            <a:r>
              <a:rPr sz="1600" dirty="0" smtClean="0">
                <a:latin typeface="Arial"/>
                <a:cs typeface="Arial"/>
              </a:rPr>
              <a:t>are defined by </a:t>
            </a:r>
            <a:r>
              <a:rPr sz="1600" spc="-5" dirty="0" smtClean="0">
                <a:latin typeface="Arial"/>
                <a:cs typeface="Arial"/>
              </a:rPr>
              <a:t>the customer </a:t>
            </a:r>
            <a:r>
              <a:rPr sz="1600" dirty="0" smtClean="0">
                <a:latin typeface="Arial"/>
                <a:cs typeface="Arial"/>
              </a:rPr>
              <a:t>and </a:t>
            </a:r>
            <a:r>
              <a:rPr sz="1600" spc="-5" dirty="0" smtClean="0">
                <a:latin typeface="Arial"/>
                <a:cs typeface="Arial"/>
              </a:rPr>
              <a:t>executed to </a:t>
            </a:r>
            <a:r>
              <a:rPr sz="1600" dirty="0" smtClean="0">
                <a:latin typeface="Arial"/>
                <a:cs typeface="Arial"/>
              </a:rPr>
              <a:t>assess </a:t>
            </a:r>
            <a:r>
              <a:rPr sz="1600" spc="-5" dirty="0" smtClean="0">
                <a:latin typeface="Arial"/>
                <a:cs typeface="Arial"/>
              </a:rPr>
              <a:t>customer</a:t>
            </a:r>
            <a:r>
              <a:rPr sz="1600" spc="-90" dirty="0" smtClean="0">
                <a:latin typeface="Arial"/>
                <a:cs typeface="Arial"/>
              </a:rPr>
              <a:t> </a:t>
            </a:r>
            <a:r>
              <a:rPr sz="1600" dirty="0" smtClean="0">
                <a:latin typeface="Arial"/>
                <a:cs typeface="Arial"/>
              </a:rPr>
              <a:t>visible  </a:t>
            </a:r>
            <a:r>
              <a:rPr sz="1600" spc="-5" dirty="0" smtClean="0">
                <a:latin typeface="Arial"/>
                <a:cs typeface="Arial"/>
              </a:rPr>
              <a:t>functionality</a:t>
            </a:r>
            <a:r>
              <a:rPr lang="en-US" sz="1600" spc="-5" dirty="0" smtClean="0">
                <a:latin typeface="Arial"/>
                <a:cs typeface="Arial"/>
              </a:rPr>
              <a:t>.</a:t>
            </a:r>
            <a:endParaRPr sz="1600" dirty="0">
              <a:latin typeface="Arial"/>
              <a:cs typeface="Arial"/>
            </a:endParaRPr>
          </a:p>
        </p:txBody>
      </p:sp>
      <p:pic>
        <p:nvPicPr>
          <p:cNvPr id="6"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3434667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69925" y="306389"/>
            <a:ext cx="8093075" cy="379412"/>
          </a:xfrm>
        </p:spPr>
        <p:txBody>
          <a:bodyPr lIns="90840" tIns="44623" rIns="90840" bIns="44623">
            <a:noAutofit/>
          </a:bodyPr>
          <a:lstStyle/>
          <a:p>
            <a:pPr eaLnBrk="1" fontAlgn="auto" hangingPunct="1">
              <a:spcAft>
                <a:spcPts val="0"/>
              </a:spcAft>
              <a:defRPr/>
            </a:pPr>
            <a:r>
              <a:rPr lang="en-GB" sz="3600" b="1" dirty="0">
                <a:solidFill>
                  <a:srgbClr val="000099"/>
                </a:solidFill>
                <a:latin typeface="Times New Roman" pitchFamily="18" charset="0"/>
                <a:cs typeface="Times New Roman" pitchFamily="18" charset="0"/>
              </a:rPr>
              <a:t>Extreme programming practices 1</a:t>
            </a:r>
          </a:p>
        </p:txBody>
      </p:sp>
      <p:sp>
        <p:nvSpPr>
          <p:cNvPr id="2052" name="Rectangle 5"/>
          <p:cNvSpPr>
            <a:spLocks noChangeArrowheads="1"/>
          </p:cNvSpPr>
          <p:nvPr/>
        </p:nvSpPr>
        <p:spPr bwMode="auto">
          <a:xfrm>
            <a:off x="381000" y="1143000"/>
            <a:ext cx="8458200" cy="51816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graphicFrame>
        <p:nvGraphicFramePr>
          <p:cNvPr id="2050" name="Object 8"/>
          <p:cNvGraphicFramePr>
            <a:graphicFrameLocks noChangeAspect="1"/>
          </p:cNvGraphicFramePr>
          <p:nvPr/>
        </p:nvGraphicFramePr>
        <p:xfrm>
          <a:off x="762000" y="1905000"/>
          <a:ext cx="7543800" cy="4306888"/>
        </p:xfrm>
        <a:graphic>
          <a:graphicData uri="http://schemas.openxmlformats.org/presentationml/2006/ole">
            <mc:AlternateContent xmlns:mc="http://schemas.openxmlformats.org/markup-compatibility/2006">
              <mc:Choice xmlns:v="urn:schemas-microsoft-com:vml" Requires="v">
                <p:oleObj spid="_x0000_s1052" name="Document" r:id="rId4" imgW="5733288" imgH="3273552" progId="Word.Document.8">
                  <p:embed/>
                </p:oleObj>
              </mc:Choice>
              <mc:Fallback>
                <p:oleObj name="Document" r:id="rId4" imgW="5733288" imgH="3273552"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905000"/>
                        <a:ext cx="7543800" cy="4306888"/>
                      </a:xfrm>
                      <a:prstGeom prst="rect">
                        <a:avLst/>
                      </a:prstGeom>
                      <a:noFill/>
                      <a:ln>
                        <a:noFill/>
                      </a:ln>
                      <a:effectLst/>
                      <a:extLst/>
                    </p:spPr>
                  </p:pic>
                </p:oleObj>
              </mc:Fallback>
            </mc:AlternateContent>
          </a:graphicData>
        </a:graphic>
      </p:graphicFrame>
      <p:sp>
        <p:nvSpPr>
          <p:cNvPr id="6" name="Slide Number Placeholder 5"/>
          <p:cNvSpPr>
            <a:spLocks noGrp="1"/>
          </p:cNvSpPr>
          <p:nvPr>
            <p:ph type="sldNum" sz="quarter" idx="12"/>
          </p:nvPr>
        </p:nvSpPr>
        <p:spPr/>
        <p:txBody>
          <a:bodyPr/>
          <a:lstStyle/>
          <a:p>
            <a:pPr>
              <a:defRPr/>
            </a:pPr>
            <a:fld id="{8A964656-A72D-4136-B94F-21EF6C53AE20}" type="slidenum">
              <a:rPr lang="en-US" smtClean="0"/>
              <a:pPr>
                <a:defRPr/>
              </a:pPr>
              <a:t>25</a:t>
            </a:fld>
            <a:endParaRPr lang="en-US"/>
          </a:p>
        </p:txBody>
      </p:sp>
      <p:pic>
        <p:nvPicPr>
          <p:cNvPr id="7"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56898197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69925" y="306388"/>
            <a:ext cx="8169275" cy="917575"/>
          </a:xfrm>
        </p:spPr>
        <p:txBody>
          <a:bodyPr lIns="90840" tIns="44623" rIns="90840" bIns="44623">
            <a:normAutofit/>
          </a:bodyPr>
          <a:lstStyle/>
          <a:p>
            <a:pPr eaLnBrk="1" fontAlgn="auto" hangingPunct="1">
              <a:spcAft>
                <a:spcPts val="0"/>
              </a:spcAft>
              <a:defRPr/>
            </a:pPr>
            <a:r>
              <a:rPr lang="en-GB" sz="3600" b="1" dirty="0">
                <a:solidFill>
                  <a:srgbClr val="000099"/>
                </a:solidFill>
                <a:latin typeface="Times New Roman" pitchFamily="18" charset="0"/>
                <a:cs typeface="Times New Roman" pitchFamily="18" charset="0"/>
              </a:rPr>
              <a:t>Extreme programming practices 2</a:t>
            </a:r>
          </a:p>
        </p:txBody>
      </p:sp>
      <p:sp>
        <p:nvSpPr>
          <p:cNvPr id="3076" name="Rectangle 5"/>
          <p:cNvSpPr>
            <a:spLocks noChangeArrowheads="1"/>
          </p:cNvSpPr>
          <p:nvPr/>
        </p:nvSpPr>
        <p:spPr bwMode="auto">
          <a:xfrm>
            <a:off x="381000" y="1676400"/>
            <a:ext cx="8458200" cy="46482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graphicFrame>
        <p:nvGraphicFramePr>
          <p:cNvPr id="3074" name="Object 6"/>
          <p:cNvGraphicFramePr>
            <a:graphicFrameLocks noChangeAspect="1"/>
          </p:cNvGraphicFramePr>
          <p:nvPr>
            <p:extLst>
              <p:ext uri="{D42A27DB-BD31-4B8C-83A1-F6EECF244321}">
                <p14:modId xmlns:p14="http://schemas.microsoft.com/office/powerpoint/2010/main" val="999898242"/>
              </p:ext>
            </p:extLst>
          </p:nvPr>
        </p:nvGraphicFramePr>
        <p:xfrm>
          <a:off x="1066800" y="1905000"/>
          <a:ext cx="7620000" cy="4311650"/>
        </p:xfrm>
        <a:graphic>
          <a:graphicData uri="http://schemas.openxmlformats.org/presentationml/2006/ole">
            <mc:AlternateContent xmlns:mc="http://schemas.openxmlformats.org/markup-compatibility/2006">
              <mc:Choice xmlns:v="urn:schemas-microsoft-com:vml" Requires="v">
                <p:oleObj spid="_x0000_s2076" name="Document" r:id="rId4" imgW="5733288" imgH="3450336" progId="Word.Document.8">
                  <p:embed/>
                </p:oleObj>
              </mc:Choice>
              <mc:Fallback>
                <p:oleObj name="Document" r:id="rId4" imgW="5733288" imgH="3450336"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905000"/>
                        <a:ext cx="7620000" cy="4311650"/>
                      </a:xfrm>
                      <a:prstGeom prst="rect">
                        <a:avLst/>
                      </a:prstGeom>
                      <a:noFill/>
                      <a:ln>
                        <a:noFill/>
                      </a:ln>
                      <a:effectLst/>
                    </p:spPr>
                  </p:pic>
                </p:oleObj>
              </mc:Fallback>
            </mc:AlternateContent>
          </a:graphicData>
        </a:graphic>
      </p:graphicFrame>
      <p:sp>
        <p:nvSpPr>
          <p:cNvPr id="6" name="Slide Number Placeholder 5"/>
          <p:cNvSpPr>
            <a:spLocks noGrp="1"/>
          </p:cNvSpPr>
          <p:nvPr>
            <p:ph type="sldNum" sz="quarter" idx="12"/>
          </p:nvPr>
        </p:nvSpPr>
        <p:spPr/>
        <p:txBody>
          <a:bodyPr/>
          <a:lstStyle/>
          <a:p>
            <a:pPr>
              <a:defRPr/>
            </a:pPr>
            <a:fld id="{15358914-8A1E-4596-AF1F-A6847DDB3F18}" type="slidenum">
              <a:rPr lang="en-US" smtClean="0"/>
              <a:pPr>
                <a:defRPr/>
              </a:pPr>
              <a:t>26</a:t>
            </a:fld>
            <a:endParaRPr lang="en-US"/>
          </a:p>
        </p:txBody>
      </p:sp>
      <p:pic>
        <p:nvPicPr>
          <p:cNvPr id="7"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4240275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lIns="90840" tIns="44623" rIns="90840" bIns="44623">
            <a:normAutofit/>
          </a:bodyPr>
          <a:lstStyle/>
          <a:p>
            <a:pPr eaLnBrk="1" hangingPunct="1"/>
            <a:r>
              <a:rPr lang="en-GB" sz="4000" b="1" dirty="0" smtClean="0">
                <a:solidFill>
                  <a:srgbClr val="000099"/>
                </a:solidFill>
                <a:latin typeface="Times New Roman" pitchFamily="18" charset="0"/>
                <a:cs typeface="Times New Roman" pitchFamily="18" charset="0"/>
              </a:rPr>
              <a:t>The XP release cycle</a:t>
            </a:r>
          </a:p>
        </p:txBody>
      </p:sp>
      <p:sp>
        <p:nvSpPr>
          <p:cNvPr id="23555" name="Rectangle 4"/>
          <p:cNvSpPr>
            <a:spLocks noChangeArrowheads="1"/>
          </p:cNvSpPr>
          <p:nvPr/>
        </p:nvSpPr>
        <p:spPr bwMode="auto">
          <a:xfrm>
            <a:off x="381000" y="1676400"/>
            <a:ext cx="8458200" cy="46482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pic>
        <p:nvPicPr>
          <p:cNvPr id="23556" name="Picture 7" descr="17.3 XPCycle.eps                                               00182AA6Macintosh HD                   B8AA5F2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362200"/>
            <a:ext cx="762000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pPr>
              <a:defRPr/>
            </a:pPr>
            <a:fld id="{7E3BB497-6F73-4570-A0DB-394DEB311C67}" type="slidenum">
              <a:rPr lang="en-US" smtClean="0"/>
              <a:pPr>
                <a:defRPr/>
              </a:pPr>
              <a:t>27</a:t>
            </a:fld>
            <a:endParaRPr lang="en-US"/>
          </a:p>
        </p:txBody>
      </p:sp>
      <p:pic>
        <p:nvPicPr>
          <p:cNvPr id="7"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13840862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304800"/>
            <a:ext cx="5305744" cy="628377"/>
          </a:xfrm>
          <a:prstGeom prst="rect">
            <a:avLst/>
          </a:prstGeom>
        </p:spPr>
        <p:txBody>
          <a:bodyPr vert="horz" wrap="square" lIns="0" tIns="12700" rIns="0" bIns="0" rtlCol="0">
            <a:spAutoFit/>
          </a:bodyPr>
          <a:lstStyle/>
          <a:p>
            <a:pPr marL="12700">
              <a:lnSpc>
                <a:spcPct val="100000"/>
              </a:lnSpc>
              <a:spcBef>
                <a:spcPts val="100"/>
              </a:spcBef>
            </a:pPr>
            <a:r>
              <a:rPr sz="4000" b="1" spc="-5" dirty="0">
                <a:solidFill>
                  <a:srgbClr val="000099"/>
                </a:solidFill>
                <a:latin typeface="Times New Roman" pitchFamily="18" charset="0"/>
                <a:cs typeface="Times New Roman" pitchFamily="18" charset="0"/>
              </a:rPr>
              <a:t>Agility </a:t>
            </a:r>
            <a:r>
              <a:rPr sz="4000" b="1" dirty="0">
                <a:solidFill>
                  <a:srgbClr val="000099"/>
                </a:solidFill>
                <a:latin typeface="Times New Roman" pitchFamily="18" charset="0"/>
                <a:cs typeface="Times New Roman" pitchFamily="18" charset="0"/>
              </a:rPr>
              <a:t>Principles -</a:t>
            </a:r>
            <a:r>
              <a:rPr sz="4000" b="1" spc="-80" dirty="0">
                <a:solidFill>
                  <a:srgbClr val="000099"/>
                </a:solidFill>
                <a:latin typeface="Times New Roman" pitchFamily="18" charset="0"/>
                <a:cs typeface="Times New Roman" pitchFamily="18" charset="0"/>
              </a:rPr>
              <a:t> </a:t>
            </a:r>
            <a:r>
              <a:rPr sz="4000" b="1" dirty="0">
                <a:solidFill>
                  <a:srgbClr val="000099"/>
                </a:solidFill>
                <a:latin typeface="Times New Roman" pitchFamily="18" charset="0"/>
                <a:cs typeface="Times New Roman" pitchFamily="18" charset="0"/>
              </a:rPr>
              <a:t>I</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070"/>
              </a:lnSpc>
            </a:pPr>
            <a:fld id="{81D60167-4931-47E6-BA6A-407CBD079E47}" type="slidenum">
              <a:rPr dirty="0"/>
              <a:t>28</a:t>
            </a:fld>
            <a:endParaRPr dirty="0"/>
          </a:p>
        </p:txBody>
      </p:sp>
      <p:sp>
        <p:nvSpPr>
          <p:cNvPr id="3" name="object 3"/>
          <p:cNvSpPr txBox="1"/>
          <p:nvPr/>
        </p:nvSpPr>
        <p:spPr>
          <a:xfrm>
            <a:off x="304800" y="1219200"/>
            <a:ext cx="8534400" cy="5396862"/>
          </a:xfrm>
          <a:prstGeom prst="rect">
            <a:avLst/>
          </a:prstGeom>
        </p:spPr>
        <p:txBody>
          <a:bodyPr vert="horz" wrap="square" lIns="0" tIns="48260" rIns="0" bIns="0" rtlCol="0">
            <a:spAutoFit/>
          </a:bodyPr>
          <a:lstStyle/>
          <a:p>
            <a:pPr marL="355600" marR="255270" indent="-342900">
              <a:lnSpc>
                <a:spcPts val="1900"/>
              </a:lnSpc>
              <a:spcBef>
                <a:spcPts val="380"/>
              </a:spcBef>
              <a:buAutoNum type="arabicPeriod"/>
              <a:tabLst>
                <a:tab pos="354965" algn="l"/>
                <a:tab pos="355600" algn="l"/>
              </a:tabLst>
            </a:pPr>
            <a:r>
              <a:rPr sz="2400" spc="-5" dirty="0">
                <a:latin typeface="Palladio Uralic"/>
                <a:cs typeface="Palladio Uralic"/>
              </a:rPr>
              <a:t>Our highest priority is </a:t>
            </a:r>
            <a:r>
              <a:rPr sz="2400" dirty="0">
                <a:latin typeface="Palladio Uralic"/>
                <a:cs typeface="Palladio Uralic"/>
              </a:rPr>
              <a:t>to </a:t>
            </a:r>
            <a:r>
              <a:rPr sz="2400" spc="-5" dirty="0">
                <a:solidFill>
                  <a:srgbClr val="C00000"/>
                </a:solidFill>
                <a:latin typeface="Palladio Uralic"/>
                <a:cs typeface="Palladio Uralic"/>
              </a:rPr>
              <a:t>satisfy the customer </a:t>
            </a:r>
            <a:r>
              <a:rPr sz="2400" spc="-5" dirty="0">
                <a:latin typeface="Palladio Uralic"/>
                <a:cs typeface="Palladio Uralic"/>
              </a:rPr>
              <a:t>through </a:t>
            </a:r>
            <a:r>
              <a:rPr sz="2400" dirty="0">
                <a:latin typeface="Palladio Uralic"/>
                <a:cs typeface="Palladio Uralic"/>
              </a:rPr>
              <a:t>early  </a:t>
            </a:r>
            <a:r>
              <a:rPr sz="2400" spc="-5" dirty="0">
                <a:latin typeface="Palladio Uralic"/>
                <a:cs typeface="Palladio Uralic"/>
              </a:rPr>
              <a:t>and continuous delivery of valuable</a:t>
            </a:r>
            <a:r>
              <a:rPr sz="2400" spc="5" dirty="0">
                <a:latin typeface="Palladio Uralic"/>
                <a:cs typeface="Palladio Uralic"/>
              </a:rPr>
              <a:t> </a:t>
            </a:r>
            <a:r>
              <a:rPr sz="2400" spc="-5" dirty="0">
                <a:latin typeface="Palladio Uralic"/>
                <a:cs typeface="Palladio Uralic"/>
              </a:rPr>
              <a:t>software.</a:t>
            </a:r>
            <a:endParaRPr sz="2400" dirty="0">
              <a:latin typeface="Palladio Uralic"/>
              <a:cs typeface="Palladio Uralic"/>
            </a:endParaRPr>
          </a:p>
          <a:p>
            <a:pPr marL="355600" marR="5080" indent="-342900">
              <a:lnSpc>
                <a:spcPct val="90300"/>
              </a:lnSpc>
              <a:spcBef>
                <a:spcPts val="530"/>
              </a:spcBef>
              <a:buClr>
                <a:srgbClr val="000000"/>
              </a:buClr>
              <a:buAutoNum type="arabicPeriod"/>
              <a:tabLst>
                <a:tab pos="354965" algn="l"/>
                <a:tab pos="355600" algn="l"/>
              </a:tabLst>
            </a:pPr>
            <a:r>
              <a:rPr sz="2400" spc="-5" dirty="0">
                <a:solidFill>
                  <a:srgbClr val="C00000"/>
                </a:solidFill>
                <a:latin typeface="Palladio Uralic"/>
                <a:cs typeface="Palladio Uralic"/>
              </a:rPr>
              <a:t>Welcome changing </a:t>
            </a:r>
            <a:r>
              <a:rPr sz="2400" spc="-5" dirty="0">
                <a:latin typeface="Palladio Uralic"/>
                <a:cs typeface="Palladio Uralic"/>
              </a:rPr>
              <a:t>requirements, even </a:t>
            </a:r>
            <a:r>
              <a:rPr sz="2400" dirty="0">
                <a:latin typeface="Palladio Uralic"/>
                <a:cs typeface="Palladio Uralic"/>
              </a:rPr>
              <a:t>late </a:t>
            </a:r>
            <a:r>
              <a:rPr sz="2400" spc="-5" dirty="0">
                <a:latin typeface="Palladio Uralic"/>
                <a:cs typeface="Palladio Uralic"/>
              </a:rPr>
              <a:t>in development.  Agile processes harness change for the customer's competitive  advantage.</a:t>
            </a:r>
            <a:endParaRPr sz="2400" dirty="0">
              <a:latin typeface="Palladio Uralic"/>
              <a:cs typeface="Palladio Uralic"/>
            </a:endParaRPr>
          </a:p>
          <a:p>
            <a:pPr marL="355600" marR="122555" indent="-342900">
              <a:lnSpc>
                <a:spcPct val="90300"/>
              </a:lnSpc>
              <a:spcBef>
                <a:spcPts val="650"/>
              </a:spcBef>
              <a:buClr>
                <a:srgbClr val="000000"/>
              </a:buClr>
              <a:buAutoNum type="arabicPeriod"/>
              <a:tabLst>
                <a:tab pos="354965" algn="l"/>
                <a:tab pos="355600" algn="l"/>
              </a:tabLst>
            </a:pPr>
            <a:r>
              <a:rPr sz="2400" spc="-5" dirty="0">
                <a:solidFill>
                  <a:srgbClr val="C00000"/>
                </a:solidFill>
                <a:latin typeface="Palladio Uralic"/>
                <a:cs typeface="Palladio Uralic"/>
              </a:rPr>
              <a:t>Deliver working software frequently</a:t>
            </a:r>
            <a:r>
              <a:rPr sz="2400" spc="-5" dirty="0">
                <a:latin typeface="Palladio Uralic"/>
                <a:cs typeface="Palladio Uralic"/>
              </a:rPr>
              <a:t>, from </a:t>
            </a:r>
            <a:r>
              <a:rPr sz="2400" dirty="0">
                <a:latin typeface="Palladio Uralic"/>
                <a:cs typeface="Palladio Uralic"/>
              </a:rPr>
              <a:t>a </a:t>
            </a:r>
            <a:r>
              <a:rPr sz="2400" spc="-5" dirty="0">
                <a:latin typeface="Palladio Uralic"/>
                <a:cs typeface="Palladio Uralic"/>
              </a:rPr>
              <a:t>couple of </a:t>
            </a:r>
            <a:r>
              <a:rPr sz="2400" dirty="0">
                <a:latin typeface="Palladio Uralic"/>
                <a:cs typeface="Palladio Uralic"/>
              </a:rPr>
              <a:t>weeks  to a </a:t>
            </a:r>
            <a:r>
              <a:rPr sz="2400" spc="-5" dirty="0">
                <a:latin typeface="Palladio Uralic"/>
                <a:cs typeface="Palladio Uralic"/>
              </a:rPr>
              <a:t>couple of months, </a:t>
            </a:r>
            <a:r>
              <a:rPr sz="2400" dirty="0">
                <a:latin typeface="Palladio Uralic"/>
                <a:cs typeface="Palladio Uralic"/>
              </a:rPr>
              <a:t>with a </a:t>
            </a:r>
            <a:r>
              <a:rPr sz="2400" spc="-5" dirty="0">
                <a:latin typeface="Palladio Uralic"/>
                <a:cs typeface="Palladio Uralic"/>
              </a:rPr>
              <a:t>preference </a:t>
            </a:r>
            <a:r>
              <a:rPr sz="2400" dirty="0">
                <a:latin typeface="Palladio Uralic"/>
                <a:cs typeface="Palladio Uralic"/>
              </a:rPr>
              <a:t>to </a:t>
            </a:r>
            <a:r>
              <a:rPr sz="2400" spc="-5" dirty="0">
                <a:latin typeface="Palladio Uralic"/>
                <a:cs typeface="Palladio Uralic"/>
              </a:rPr>
              <a:t>the shorter  timescale.</a:t>
            </a:r>
            <a:endParaRPr sz="2400" dirty="0">
              <a:latin typeface="Palladio Uralic"/>
              <a:cs typeface="Palladio Uralic"/>
            </a:endParaRPr>
          </a:p>
          <a:p>
            <a:pPr marL="355600" marR="429895" indent="-342900">
              <a:lnSpc>
                <a:spcPts val="1900"/>
              </a:lnSpc>
              <a:spcBef>
                <a:spcPts val="620"/>
              </a:spcBef>
              <a:buAutoNum type="arabicPeriod"/>
              <a:tabLst>
                <a:tab pos="354965" algn="l"/>
                <a:tab pos="355600" algn="l"/>
              </a:tabLst>
            </a:pPr>
            <a:r>
              <a:rPr sz="2400" spc="-5" dirty="0">
                <a:latin typeface="Palladio Uralic"/>
                <a:cs typeface="Palladio Uralic"/>
              </a:rPr>
              <a:t>Business people </a:t>
            </a:r>
            <a:r>
              <a:rPr sz="2400" dirty="0">
                <a:latin typeface="Palladio Uralic"/>
                <a:cs typeface="Palladio Uralic"/>
              </a:rPr>
              <a:t>and </a:t>
            </a:r>
            <a:r>
              <a:rPr sz="2400" spc="-5" dirty="0">
                <a:latin typeface="Palladio Uralic"/>
                <a:cs typeface="Palladio Uralic"/>
              </a:rPr>
              <a:t>developers must work together </a:t>
            </a:r>
            <a:r>
              <a:rPr sz="2400" spc="-5" dirty="0">
                <a:solidFill>
                  <a:srgbClr val="C00000"/>
                </a:solidFill>
                <a:latin typeface="Palladio Uralic"/>
                <a:cs typeface="Palladio Uralic"/>
              </a:rPr>
              <a:t>daily </a:t>
            </a:r>
            <a:r>
              <a:rPr sz="2400" spc="-5" dirty="0">
                <a:latin typeface="Palladio Uralic"/>
                <a:cs typeface="Palladio Uralic"/>
              </a:rPr>
              <a:t> throughout the</a:t>
            </a:r>
            <a:r>
              <a:rPr sz="2400" spc="-10" dirty="0">
                <a:latin typeface="Palladio Uralic"/>
                <a:cs typeface="Palladio Uralic"/>
              </a:rPr>
              <a:t> </a:t>
            </a:r>
            <a:r>
              <a:rPr sz="2400" spc="-5" dirty="0">
                <a:latin typeface="Palladio Uralic"/>
                <a:cs typeface="Palladio Uralic"/>
              </a:rPr>
              <a:t>project.</a:t>
            </a:r>
            <a:endParaRPr sz="2400" dirty="0">
              <a:latin typeface="Palladio Uralic"/>
              <a:cs typeface="Palladio Uralic"/>
            </a:endParaRPr>
          </a:p>
          <a:p>
            <a:pPr marL="355600" marR="30480" indent="-342900">
              <a:lnSpc>
                <a:spcPct val="90300"/>
              </a:lnSpc>
              <a:spcBef>
                <a:spcPts val="625"/>
              </a:spcBef>
              <a:buAutoNum type="arabicPeriod"/>
              <a:tabLst>
                <a:tab pos="354965" algn="l"/>
                <a:tab pos="355600" algn="l"/>
              </a:tabLst>
            </a:pPr>
            <a:r>
              <a:rPr sz="2400" spc="-5" dirty="0">
                <a:latin typeface="Palladio Uralic"/>
                <a:cs typeface="Palladio Uralic"/>
              </a:rPr>
              <a:t>Build projects around </a:t>
            </a:r>
            <a:r>
              <a:rPr sz="2400" spc="-5" dirty="0">
                <a:solidFill>
                  <a:srgbClr val="C00000"/>
                </a:solidFill>
                <a:latin typeface="Palladio Uralic"/>
                <a:cs typeface="Palladio Uralic"/>
              </a:rPr>
              <a:t>motivated individuals</a:t>
            </a:r>
            <a:r>
              <a:rPr sz="2400" spc="-5" dirty="0">
                <a:latin typeface="Palladio Uralic"/>
                <a:cs typeface="Palladio Uralic"/>
              </a:rPr>
              <a:t>. Give them the  environment </a:t>
            </a:r>
            <a:r>
              <a:rPr sz="2400" dirty="0">
                <a:latin typeface="Palladio Uralic"/>
                <a:cs typeface="Palladio Uralic"/>
              </a:rPr>
              <a:t>and </a:t>
            </a:r>
            <a:r>
              <a:rPr sz="2400" spc="-5" dirty="0">
                <a:latin typeface="Palladio Uralic"/>
                <a:cs typeface="Palladio Uralic"/>
              </a:rPr>
              <a:t>support they need, </a:t>
            </a:r>
            <a:r>
              <a:rPr sz="2400" dirty="0">
                <a:latin typeface="Palladio Uralic"/>
                <a:cs typeface="Palladio Uralic"/>
              </a:rPr>
              <a:t>and </a:t>
            </a:r>
            <a:r>
              <a:rPr sz="2400" spc="-5" dirty="0">
                <a:latin typeface="Palladio Uralic"/>
                <a:cs typeface="Palladio Uralic"/>
              </a:rPr>
              <a:t>trust them </a:t>
            </a:r>
            <a:r>
              <a:rPr sz="2400" dirty="0">
                <a:latin typeface="Palladio Uralic"/>
                <a:cs typeface="Palladio Uralic"/>
              </a:rPr>
              <a:t>to get </a:t>
            </a:r>
            <a:r>
              <a:rPr sz="2400" spc="-5" dirty="0">
                <a:latin typeface="Palladio Uralic"/>
                <a:cs typeface="Palladio Uralic"/>
              </a:rPr>
              <a:t>the  </a:t>
            </a:r>
            <a:r>
              <a:rPr sz="2400" dirty="0">
                <a:latin typeface="Palladio Uralic"/>
                <a:cs typeface="Palladio Uralic"/>
              </a:rPr>
              <a:t>job</a:t>
            </a:r>
            <a:r>
              <a:rPr sz="2400" spc="-10" dirty="0">
                <a:latin typeface="Palladio Uralic"/>
                <a:cs typeface="Palladio Uralic"/>
              </a:rPr>
              <a:t> </a:t>
            </a:r>
            <a:r>
              <a:rPr sz="2400" spc="-5" dirty="0">
                <a:latin typeface="Palladio Uralic"/>
                <a:cs typeface="Palladio Uralic"/>
              </a:rPr>
              <a:t>done.</a:t>
            </a:r>
            <a:endParaRPr sz="2400" dirty="0">
              <a:latin typeface="Palladio Uralic"/>
              <a:cs typeface="Palladio Uralic"/>
            </a:endParaRPr>
          </a:p>
          <a:p>
            <a:pPr marL="355600" marR="36195" indent="-342900">
              <a:lnSpc>
                <a:spcPct val="90300"/>
              </a:lnSpc>
              <a:spcBef>
                <a:spcPts val="550"/>
              </a:spcBef>
              <a:buAutoNum type="arabicPeriod"/>
              <a:tabLst>
                <a:tab pos="354965" algn="l"/>
                <a:tab pos="355600" algn="l"/>
              </a:tabLst>
            </a:pPr>
            <a:r>
              <a:rPr sz="2400" spc="-5" dirty="0">
                <a:latin typeface="Palladio Uralic"/>
                <a:cs typeface="Palladio Uralic"/>
              </a:rPr>
              <a:t>The most efficient </a:t>
            </a:r>
            <a:r>
              <a:rPr sz="2400" dirty="0">
                <a:latin typeface="Palladio Uralic"/>
                <a:cs typeface="Palladio Uralic"/>
              </a:rPr>
              <a:t>and </a:t>
            </a:r>
            <a:r>
              <a:rPr sz="2400" spc="-5" dirty="0">
                <a:latin typeface="Palladio Uralic"/>
                <a:cs typeface="Palladio Uralic"/>
              </a:rPr>
              <a:t>effective method of conveying  information </a:t>
            </a:r>
            <a:r>
              <a:rPr sz="2400" dirty="0">
                <a:latin typeface="Palladio Uralic"/>
                <a:cs typeface="Palladio Uralic"/>
              </a:rPr>
              <a:t>to and </a:t>
            </a:r>
            <a:r>
              <a:rPr sz="2400" spc="-5" dirty="0">
                <a:latin typeface="Palladio Uralic"/>
                <a:cs typeface="Palladio Uralic"/>
              </a:rPr>
              <a:t>within </a:t>
            </a:r>
            <a:r>
              <a:rPr sz="2400" dirty="0">
                <a:latin typeface="Palladio Uralic"/>
                <a:cs typeface="Palladio Uralic"/>
              </a:rPr>
              <a:t>a </a:t>
            </a:r>
            <a:r>
              <a:rPr sz="2400" spc="-5" dirty="0">
                <a:latin typeface="Palladio Uralic"/>
                <a:cs typeface="Palladio Uralic"/>
              </a:rPr>
              <a:t>development </a:t>
            </a:r>
            <a:r>
              <a:rPr sz="2400" dirty="0">
                <a:latin typeface="Palladio Uralic"/>
                <a:cs typeface="Palladio Uralic"/>
              </a:rPr>
              <a:t>team </a:t>
            </a:r>
            <a:r>
              <a:rPr sz="2400" spc="-5" dirty="0">
                <a:latin typeface="Palladio Uralic"/>
                <a:cs typeface="Palladio Uralic"/>
              </a:rPr>
              <a:t>is </a:t>
            </a:r>
            <a:r>
              <a:rPr sz="2400" spc="-5" dirty="0">
                <a:solidFill>
                  <a:srgbClr val="C00000"/>
                </a:solidFill>
                <a:latin typeface="Palladio Uralic"/>
                <a:cs typeface="Palladio Uralic"/>
              </a:rPr>
              <a:t>face–to–face </a:t>
            </a:r>
            <a:r>
              <a:rPr sz="2400" spc="-5" dirty="0">
                <a:latin typeface="Palladio Uralic"/>
                <a:cs typeface="Palladio Uralic"/>
              </a:rPr>
              <a:t> conversation.</a:t>
            </a:r>
            <a:endParaRPr sz="2400" dirty="0">
              <a:latin typeface="Palladio Uralic"/>
              <a:cs typeface="Palladio Uralic"/>
            </a:endParaRPr>
          </a:p>
        </p:txBody>
      </p:sp>
      <p:pic>
        <p:nvPicPr>
          <p:cNvPr id="6"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070"/>
              </a:lnSpc>
            </a:pPr>
            <a:fld id="{81D60167-4931-47E6-BA6A-407CBD079E47}" type="slidenum">
              <a:rPr dirty="0"/>
              <a:t>29</a:t>
            </a:fld>
            <a:endParaRPr dirty="0"/>
          </a:p>
        </p:txBody>
      </p:sp>
      <p:sp>
        <p:nvSpPr>
          <p:cNvPr id="3" name="object 3"/>
          <p:cNvSpPr txBox="1"/>
          <p:nvPr/>
        </p:nvSpPr>
        <p:spPr>
          <a:xfrm>
            <a:off x="304800" y="304800"/>
            <a:ext cx="8610600" cy="6348405"/>
          </a:xfrm>
          <a:prstGeom prst="rect">
            <a:avLst/>
          </a:prstGeom>
        </p:spPr>
        <p:txBody>
          <a:bodyPr vert="horz" wrap="square" lIns="0" tIns="50800" rIns="0" bIns="0" rtlCol="0">
            <a:spAutoFit/>
          </a:bodyPr>
          <a:lstStyle/>
          <a:p>
            <a:pPr marL="355600" indent="-342900">
              <a:lnSpc>
                <a:spcPct val="100000"/>
              </a:lnSpc>
              <a:spcBef>
                <a:spcPts val="400"/>
              </a:spcBef>
              <a:buClr>
                <a:srgbClr val="000000"/>
              </a:buClr>
              <a:buAutoNum type="arabicPeriod" startAt="7"/>
              <a:tabLst>
                <a:tab pos="354965" algn="l"/>
                <a:tab pos="355600" algn="l"/>
              </a:tabLst>
            </a:pPr>
            <a:r>
              <a:rPr sz="2400" spc="-5" dirty="0">
                <a:solidFill>
                  <a:srgbClr val="C00000"/>
                </a:solidFill>
                <a:latin typeface="Palladio Uralic"/>
                <a:cs typeface="Palladio Uralic"/>
              </a:rPr>
              <a:t>Working software </a:t>
            </a:r>
            <a:r>
              <a:rPr sz="2400" spc="-5" dirty="0">
                <a:latin typeface="Palladio Uralic"/>
                <a:cs typeface="Palladio Uralic"/>
              </a:rPr>
              <a:t>is the primary measure of</a:t>
            </a:r>
            <a:r>
              <a:rPr sz="2400" spc="40" dirty="0">
                <a:latin typeface="Palladio Uralic"/>
                <a:cs typeface="Palladio Uralic"/>
              </a:rPr>
              <a:t> </a:t>
            </a:r>
            <a:r>
              <a:rPr sz="2400" spc="-5" dirty="0">
                <a:latin typeface="Palladio Uralic"/>
                <a:cs typeface="Palladio Uralic"/>
              </a:rPr>
              <a:t>progress</a:t>
            </a:r>
            <a:r>
              <a:rPr sz="2400" spc="-5" dirty="0" smtClean="0">
                <a:latin typeface="Palladio Uralic"/>
                <a:cs typeface="Palladio Uralic"/>
              </a:rPr>
              <a:t>.</a:t>
            </a:r>
            <a:endParaRPr lang="en-US" sz="2400" spc="-5" dirty="0" smtClean="0">
              <a:latin typeface="Palladio Uralic"/>
              <a:cs typeface="Palladio Uralic"/>
            </a:endParaRPr>
          </a:p>
          <a:p>
            <a:pPr marL="355600" indent="-342900">
              <a:lnSpc>
                <a:spcPct val="100000"/>
              </a:lnSpc>
              <a:spcBef>
                <a:spcPts val="400"/>
              </a:spcBef>
              <a:buClr>
                <a:srgbClr val="000000"/>
              </a:buClr>
              <a:buAutoNum type="arabicPeriod" startAt="7"/>
              <a:tabLst>
                <a:tab pos="354965" algn="l"/>
                <a:tab pos="355600" algn="l"/>
              </a:tabLst>
            </a:pPr>
            <a:endParaRPr sz="2400" dirty="0">
              <a:latin typeface="Palladio Uralic"/>
              <a:cs typeface="Palladio Uralic"/>
            </a:endParaRPr>
          </a:p>
          <a:p>
            <a:pPr marL="355600" marR="138430" indent="-342900">
              <a:lnSpc>
                <a:spcPct val="89600"/>
              </a:lnSpc>
              <a:spcBef>
                <a:spcPts val="550"/>
              </a:spcBef>
              <a:buAutoNum type="arabicPeriod" startAt="7"/>
              <a:tabLst>
                <a:tab pos="354965" algn="l"/>
                <a:tab pos="355600" algn="l"/>
              </a:tabLst>
            </a:pPr>
            <a:r>
              <a:rPr sz="2400" spc="-5" dirty="0">
                <a:latin typeface="Palladio Uralic"/>
                <a:cs typeface="Palladio Uralic"/>
              </a:rPr>
              <a:t>Agile processes promote sustainable development. The  sponsors, developers, </a:t>
            </a:r>
            <a:r>
              <a:rPr sz="2400" dirty="0">
                <a:latin typeface="Palladio Uralic"/>
                <a:cs typeface="Palladio Uralic"/>
              </a:rPr>
              <a:t>and </a:t>
            </a:r>
            <a:r>
              <a:rPr sz="2400" spc="-5" dirty="0">
                <a:latin typeface="Palladio Uralic"/>
                <a:cs typeface="Palladio Uralic"/>
              </a:rPr>
              <a:t>users should </a:t>
            </a:r>
            <a:r>
              <a:rPr sz="2400" dirty="0">
                <a:latin typeface="Palladio Uralic"/>
                <a:cs typeface="Palladio Uralic"/>
              </a:rPr>
              <a:t>be </a:t>
            </a:r>
            <a:r>
              <a:rPr sz="2400" spc="-5" dirty="0">
                <a:latin typeface="Palladio Uralic"/>
                <a:cs typeface="Palladio Uralic"/>
              </a:rPr>
              <a:t>able </a:t>
            </a:r>
            <a:r>
              <a:rPr sz="2400" dirty="0">
                <a:latin typeface="Palladio Uralic"/>
                <a:cs typeface="Palladio Uralic"/>
              </a:rPr>
              <a:t>to  maintain </a:t>
            </a:r>
            <a:r>
              <a:rPr sz="2400" dirty="0">
                <a:solidFill>
                  <a:srgbClr val="C00000"/>
                </a:solidFill>
                <a:latin typeface="Palladio Uralic"/>
                <a:cs typeface="Palladio Uralic"/>
              </a:rPr>
              <a:t>a </a:t>
            </a:r>
            <a:r>
              <a:rPr sz="2400" spc="-5" dirty="0">
                <a:solidFill>
                  <a:srgbClr val="C00000"/>
                </a:solidFill>
                <a:latin typeface="Palladio Uralic"/>
                <a:cs typeface="Palladio Uralic"/>
              </a:rPr>
              <a:t>constant pace</a:t>
            </a:r>
            <a:r>
              <a:rPr sz="2400" spc="-20" dirty="0">
                <a:solidFill>
                  <a:srgbClr val="C00000"/>
                </a:solidFill>
                <a:latin typeface="Palladio Uralic"/>
                <a:cs typeface="Palladio Uralic"/>
              </a:rPr>
              <a:t> </a:t>
            </a:r>
            <a:r>
              <a:rPr sz="2400" spc="-5" dirty="0">
                <a:latin typeface="Palladio Uralic"/>
                <a:cs typeface="Palladio Uralic"/>
              </a:rPr>
              <a:t>indefinitely</a:t>
            </a:r>
            <a:r>
              <a:rPr sz="2400" spc="-5" dirty="0" smtClean="0">
                <a:latin typeface="Palladio Uralic"/>
                <a:cs typeface="Palladio Uralic"/>
              </a:rPr>
              <a:t>.</a:t>
            </a:r>
            <a:endParaRPr lang="en-US" sz="2400" spc="-5" dirty="0" smtClean="0">
              <a:latin typeface="Palladio Uralic"/>
              <a:cs typeface="Palladio Uralic"/>
            </a:endParaRPr>
          </a:p>
          <a:p>
            <a:pPr marL="355600" marR="138430" indent="-342900">
              <a:lnSpc>
                <a:spcPct val="89600"/>
              </a:lnSpc>
              <a:spcBef>
                <a:spcPts val="550"/>
              </a:spcBef>
              <a:buAutoNum type="arabicPeriod" startAt="7"/>
              <a:tabLst>
                <a:tab pos="354965" algn="l"/>
                <a:tab pos="355600" algn="l"/>
              </a:tabLst>
            </a:pPr>
            <a:endParaRPr lang="en-US" sz="2400" dirty="0" smtClean="0">
              <a:latin typeface="Palladio Uralic"/>
              <a:cs typeface="Palladio Uralic"/>
            </a:endParaRPr>
          </a:p>
          <a:p>
            <a:pPr marL="355600" marR="254635" indent="-342900">
              <a:lnSpc>
                <a:spcPts val="2200"/>
              </a:lnSpc>
              <a:spcBef>
                <a:spcPts val="640"/>
              </a:spcBef>
              <a:buAutoNum type="arabicPeriod" startAt="7"/>
              <a:tabLst>
                <a:tab pos="354965" algn="l"/>
                <a:tab pos="355600" algn="l"/>
              </a:tabLst>
            </a:pPr>
            <a:r>
              <a:rPr sz="2400" spc="-5" dirty="0" smtClean="0">
                <a:latin typeface="Palladio Uralic"/>
                <a:cs typeface="Palladio Uralic"/>
              </a:rPr>
              <a:t>Continuous </a:t>
            </a:r>
            <a:r>
              <a:rPr sz="2400" spc="-5" dirty="0">
                <a:latin typeface="Palladio Uralic"/>
                <a:cs typeface="Palladio Uralic"/>
              </a:rPr>
              <a:t>attention </a:t>
            </a:r>
            <a:r>
              <a:rPr sz="2400" dirty="0">
                <a:latin typeface="Palladio Uralic"/>
                <a:cs typeface="Palladio Uralic"/>
              </a:rPr>
              <a:t>to </a:t>
            </a:r>
            <a:r>
              <a:rPr sz="2400" spc="-5" dirty="0">
                <a:solidFill>
                  <a:srgbClr val="C00000"/>
                </a:solidFill>
                <a:latin typeface="Palladio Uralic"/>
                <a:cs typeface="Palladio Uralic"/>
              </a:rPr>
              <a:t>technical excellence </a:t>
            </a:r>
            <a:r>
              <a:rPr sz="2400" dirty="0">
                <a:latin typeface="Palladio Uralic"/>
                <a:cs typeface="Palladio Uralic"/>
              </a:rPr>
              <a:t>and </a:t>
            </a:r>
            <a:r>
              <a:rPr sz="2400" spc="-5" dirty="0">
                <a:solidFill>
                  <a:srgbClr val="C00000"/>
                </a:solidFill>
                <a:latin typeface="Palladio Uralic"/>
                <a:cs typeface="Palladio Uralic"/>
              </a:rPr>
              <a:t>good  design </a:t>
            </a:r>
            <a:r>
              <a:rPr sz="2400" spc="-5" dirty="0">
                <a:latin typeface="Palladio Uralic"/>
                <a:cs typeface="Palladio Uralic"/>
              </a:rPr>
              <a:t>enhances</a:t>
            </a:r>
            <a:r>
              <a:rPr sz="2400" spc="-10" dirty="0">
                <a:latin typeface="Palladio Uralic"/>
                <a:cs typeface="Palladio Uralic"/>
              </a:rPr>
              <a:t> </a:t>
            </a:r>
            <a:r>
              <a:rPr sz="2400" dirty="0">
                <a:latin typeface="Palladio Uralic"/>
                <a:cs typeface="Palladio Uralic"/>
              </a:rPr>
              <a:t>agility</a:t>
            </a:r>
            <a:r>
              <a:rPr sz="2400" dirty="0" smtClean="0">
                <a:latin typeface="Palladio Uralic"/>
                <a:cs typeface="Palladio Uralic"/>
              </a:rPr>
              <a:t>.</a:t>
            </a:r>
            <a:endParaRPr lang="en-US" sz="2400" dirty="0" smtClean="0">
              <a:latin typeface="Palladio Uralic"/>
              <a:cs typeface="Palladio Uralic"/>
            </a:endParaRPr>
          </a:p>
          <a:p>
            <a:pPr marL="355600" marR="254635" indent="-342900">
              <a:lnSpc>
                <a:spcPts val="2200"/>
              </a:lnSpc>
              <a:spcBef>
                <a:spcPts val="640"/>
              </a:spcBef>
              <a:buAutoNum type="arabicPeriod" startAt="7"/>
              <a:tabLst>
                <a:tab pos="354965" algn="l"/>
                <a:tab pos="355600" algn="l"/>
              </a:tabLst>
            </a:pPr>
            <a:endParaRPr sz="2400" dirty="0">
              <a:latin typeface="Palladio Uralic"/>
              <a:cs typeface="Palladio Uralic"/>
            </a:endParaRPr>
          </a:p>
          <a:p>
            <a:pPr marL="355600" marR="178435" indent="-342900">
              <a:lnSpc>
                <a:spcPts val="2200"/>
              </a:lnSpc>
              <a:spcBef>
                <a:spcPts val="500"/>
              </a:spcBef>
              <a:buClr>
                <a:srgbClr val="000000"/>
              </a:buClr>
              <a:buAutoNum type="arabicPeriod" startAt="7"/>
              <a:tabLst>
                <a:tab pos="393700" algn="l"/>
              </a:tabLst>
            </a:pPr>
            <a:r>
              <a:rPr sz="2400" spc="-5" dirty="0">
                <a:solidFill>
                  <a:srgbClr val="C00000"/>
                </a:solidFill>
                <a:latin typeface="Palladio Uralic"/>
                <a:cs typeface="Palladio Uralic"/>
              </a:rPr>
              <a:t>Simplicity </a:t>
            </a:r>
            <a:r>
              <a:rPr sz="2400" dirty="0">
                <a:latin typeface="Palladio Uralic"/>
                <a:cs typeface="Palladio Uralic"/>
              </a:rPr>
              <a:t>– </a:t>
            </a:r>
            <a:r>
              <a:rPr sz="2400" spc="-5" dirty="0">
                <a:latin typeface="Palladio Uralic"/>
                <a:cs typeface="Palladio Uralic"/>
              </a:rPr>
              <a:t>the </a:t>
            </a:r>
            <a:r>
              <a:rPr sz="2400" dirty="0">
                <a:latin typeface="Palladio Uralic"/>
                <a:cs typeface="Palladio Uralic"/>
              </a:rPr>
              <a:t>art </a:t>
            </a:r>
            <a:r>
              <a:rPr sz="2400" spc="-5" dirty="0">
                <a:latin typeface="Palladio Uralic"/>
                <a:cs typeface="Palladio Uralic"/>
              </a:rPr>
              <a:t>of maximizing the amount of work  not done </a:t>
            </a:r>
            <a:r>
              <a:rPr sz="2400" dirty="0">
                <a:latin typeface="Palladio Uralic"/>
                <a:cs typeface="Palladio Uralic"/>
              </a:rPr>
              <a:t>– </a:t>
            </a:r>
            <a:r>
              <a:rPr sz="2400" spc="-5" dirty="0">
                <a:latin typeface="Palladio Uralic"/>
                <a:cs typeface="Palladio Uralic"/>
              </a:rPr>
              <a:t>is</a:t>
            </a:r>
            <a:r>
              <a:rPr sz="2400" spc="-15" dirty="0">
                <a:latin typeface="Palladio Uralic"/>
                <a:cs typeface="Palladio Uralic"/>
              </a:rPr>
              <a:t> </a:t>
            </a:r>
            <a:r>
              <a:rPr sz="2400" spc="-5" dirty="0">
                <a:latin typeface="Palladio Uralic"/>
                <a:cs typeface="Palladio Uralic"/>
              </a:rPr>
              <a:t>essential</a:t>
            </a:r>
            <a:r>
              <a:rPr sz="2400" spc="-5" dirty="0" smtClean="0">
                <a:latin typeface="Palladio Uralic"/>
                <a:cs typeface="Palladio Uralic"/>
              </a:rPr>
              <a:t>.</a:t>
            </a:r>
            <a:endParaRPr lang="en-US" sz="2400" spc="-5" dirty="0" smtClean="0">
              <a:latin typeface="Palladio Uralic"/>
              <a:cs typeface="Palladio Uralic"/>
            </a:endParaRPr>
          </a:p>
          <a:p>
            <a:pPr marL="355600" marR="178435" indent="-342900">
              <a:lnSpc>
                <a:spcPts val="2200"/>
              </a:lnSpc>
              <a:spcBef>
                <a:spcPts val="500"/>
              </a:spcBef>
              <a:buClr>
                <a:srgbClr val="000000"/>
              </a:buClr>
              <a:buAutoNum type="arabicPeriod" startAt="7"/>
              <a:tabLst>
                <a:tab pos="393700" algn="l"/>
              </a:tabLst>
            </a:pPr>
            <a:endParaRPr sz="2400" dirty="0">
              <a:latin typeface="Palladio Uralic"/>
              <a:cs typeface="Palladio Uralic"/>
            </a:endParaRPr>
          </a:p>
          <a:p>
            <a:pPr marL="355600" marR="741680" indent="-342900">
              <a:lnSpc>
                <a:spcPts val="2200"/>
              </a:lnSpc>
              <a:spcBef>
                <a:spcPts val="500"/>
              </a:spcBef>
              <a:buAutoNum type="arabicPeriod" startAt="7"/>
              <a:tabLst>
                <a:tab pos="393700" algn="l"/>
              </a:tabLst>
            </a:pPr>
            <a:r>
              <a:rPr sz="2400" spc="-5" dirty="0">
                <a:latin typeface="Palladio Uralic"/>
                <a:cs typeface="Palladio Uralic"/>
              </a:rPr>
              <a:t>The best architectures, requirements, </a:t>
            </a:r>
            <a:r>
              <a:rPr sz="2400" dirty="0">
                <a:latin typeface="Palladio Uralic"/>
                <a:cs typeface="Palladio Uralic"/>
              </a:rPr>
              <a:t>and </a:t>
            </a:r>
            <a:r>
              <a:rPr sz="2400" spc="-5" dirty="0">
                <a:latin typeface="Palladio Uralic"/>
                <a:cs typeface="Palladio Uralic"/>
              </a:rPr>
              <a:t>designs  emerge from </a:t>
            </a:r>
            <a:r>
              <a:rPr sz="2400" spc="-5" dirty="0">
                <a:solidFill>
                  <a:srgbClr val="C00000"/>
                </a:solidFill>
                <a:latin typeface="Palladio Uralic"/>
                <a:cs typeface="Palladio Uralic"/>
              </a:rPr>
              <a:t>self–organizing </a:t>
            </a:r>
            <a:r>
              <a:rPr sz="2400" spc="-5" dirty="0">
                <a:latin typeface="Palladio Uralic"/>
                <a:cs typeface="Palladio Uralic"/>
              </a:rPr>
              <a:t>teams</a:t>
            </a:r>
            <a:r>
              <a:rPr sz="2400" spc="-5" dirty="0" smtClean="0">
                <a:latin typeface="Palladio Uralic"/>
                <a:cs typeface="Palladio Uralic"/>
              </a:rPr>
              <a:t>.</a:t>
            </a:r>
            <a:endParaRPr lang="en-US" sz="2400" spc="-5" dirty="0" smtClean="0">
              <a:latin typeface="Palladio Uralic"/>
              <a:cs typeface="Palladio Uralic"/>
            </a:endParaRPr>
          </a:p>
          <a:p>
            <a:pPr marL="355600" marR="741680" indent="-342900">
              <a:lnSpc>
                <a:spcPts val="2200"/>
              </a:lnSpc>
              <a:spcBef>
                <a:spcPts val="500"/>
              </a:spcBef>
              <a:buAutoNum type="arabicPeriod" startAt="7"/>
              <a:tabLst>
                <a:tab pos="393700" algn="l"/>
              </a:tabLst>
            </a:pPr>
            <a:endParaRPr sz="2400" dirty="0">
              <a:latin typeface="Palladio Uralic"/>
              <a:cs typeface="Palladio Uralic"/>
            </a:endParaRPr>
          </a:p>
          <a:p>
            <a:pPr marL="355600" marR="5080" indent="-342900">
              <a:lnSpc>
                <a:spcPct val="89600"/>
              </a:lnSpc>
              <a:spcBef>
                <a:spcPts val="610"/>
              </a:spcBef>
              <a:buAutoNum type="arabicPeriod" startAt="7"/>
              <a:tabLst>
                <a:tab pos="393700" algn="l"/>
              </a:tabLst>
            </a:pPr>
            <a:r>
              <a:rPr sz="2400" spc="-5" dirty="0">
                <a:latin typeface="Palladio Uralic"/>
                <a:cs typeface="Palladio Uralic"/>
              </a:rPr>
              <a:t>At regular intervals, the </a:t>
            </a:r>
            <a:r>
              <a:rPr sz="2400" dirty="0">
                <a:latin typeface="Palladio Uralic"/>
                <a:cs typeface="Palladio Uralic"/>
              </a:rPr>
              <a:t>team </a:t>
            </a:r>
            <a:r>
              <a:rPr sz="2400" spc="-10" dirty="0">
                <a:latin typeface="Palladio Uralic"/>
                <a:cs typeface="Palladio Uralic"/>
              </a:rPr>
              <a:t>reflects </a:t>
            </a:r>
            <a:r>
              <a:rPr sz="2400" spc="-5" dirty="0">
                <a:latin typeface="Palladio Uralic"/>
                <a:cs typeface="Palladio Uralic"/>
              </a:rPr>
              <a:t>on how </a:t>
            </a:r>
            <a:r>
              <a:rPr sz="2400" dirty="0">
                <a:latin typeface="Palladio Uralic"/>
                <a:cs typeface="Palladio Uralic"/>
              </a:rPr>
              <a:t>to </a:t>
            </a:r>
            <a:r>
              <a:rPr sz="2400" spc="-5" dirty="0">
                <a:latin typeface="Palladio Uralic"/>
                <a:cs typeface="Palladio Uralic"/>
              </a:rPr>
              <a:t>become  more effective, then </a:t>
            </a:r>
            <a:r>
              <a:rPr sz="2400" spc="-5" dirty="0">
                <a:solidFill>
                  <a:srgbClr val="C00000"/>
                </a:solidFill>
                <a:latin typeface="Palladio Uralic"/>
                <a:cs typeface="Palladio Uralic"/>
              </a:rPr>
              <a:t>tunes and adjusts </a:t>
            </a:r>
            <a:r>
              <a:rPr sz="2400" dirty="0">
                <a:latin typeface="Palladio Uralic"/>
                <a:cs typeface="Palladio Uralic"/>
              </a:rPr>
              <a:t>its </a:t>
            </a:r>
            <a:r>
              <a:rPr sz="2400" spc="-5" dirty="0">
                <a:latin typeface="Palladio Uralic"/>
                <a:cs typeface="Palladio Uralic"/>
              </a:rPr>
              <a:t>behavior  accordingly.</a:t>
            </a:r>
            <a:endParaRPr sz="2400" dirty="0">
              <a:latin typeface="Palladio Uralic"/>
              <a:cs typeface="Palladio Uralic"/>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563562"/>
          </a:xfrm>
        </p:spPr>
        <p:txBody>
          <a:bodyPr>
            <a:normAutofit fontScale="90000"/>
          </a:bodyPr>
          <a:lstStyle/>
          <a:p>
            <a:r>
              <a:rPr lang="en-US" sz="4500" b="1" dirty="0" smtClean="0">
                <a:solidFill>
                  <a:srgbClr val="FF0000"/>
                </a:solidFill>
                <a:latin typeface="Times New Roman" pitchFamily="18" charset="0"/>
                <a:cs typeface="Times New Roman" pitchFamily="18" charset="0"/>
              </a:rPr>
              <a:t>Agile Software Development	</a:t>
            </a:r>
          </a:p>
        </p:txBody>
      </p:sp>
      <p:sp>
        <p:nvSpPr>
          <p:cNvPr id="8195" name="Content Placeholder 2"/>
          <p:cNvSpPr>
            <a:spLocks noGrp="1"/>
          </p:cNvSpPr>
          <p:nvPr>
            <p:ph idx="1"/>
          </p:nvPr>
        </p:nvSpPr>
        <p:spPr>
          <a:xfrm>
            <a:off x="381000" y="1066800"/>
            <a:ext cx="8229600" cy="4525963"/>
          </a:xfrm>
        </p:spPr>
        <p:txBody>
          <a:bodyPr/>
          <a:lstStyle/>
          <a:p>
            <a:r>
              <a:rPr lang="en-US" sz="2400" b="1" dirty="0" smtClean="0"/>
              <a:t>Agile software development</a:t>
            </a:r>
            <a:r>
              <a:rPr lang="en-US" sz="2400" dirty="0" smtClean="0"/>
              <a:t> is a conceptual framework for software engineering  that promotes development iterations throughout the life-cycle of the project.</a:t>
            </a:r>
          </a:p>
          <a:p>
            <a:endParaRPr lang="en-US" sz="2400" dirty="0" smtClean="0"/>
          </a:p>
          <a:p>
            <a:r>
              <a:rPr lang="en-US" sz="2400" dirty="0" smtClean="0"/>
              <a:t>Software developed during one unit of time is referred to as an iteration, which may last from one to four weeks.</a:t>
            </a:r>
          </a:p>
          <a:p>
            <a:pPr>
              <a:buFont typeface="Wingdings 2" pitchFamily="18" charset="2"/>
              <a:buNone/>
            </a:pPr>
            <a:endParaRPr lang="en-US" sz="2400" dirty="0" smtClean="0"/>
          </a:p>
          <a:p>
            <a:r>
              <a:rPr lang="en-US" sz="2400" dirty="0" smtClean="0"/>
              <a:t>Agile methods also emphasize working software as the primary measure of progress.</a:t>
            </a:r>
          </a:p>
        </p:txBody>
      </p:sp>
      <p:pic>
        <p:nvPicPr>
          <p:cNvPr id="4"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3</a:t>
            </a:fld>
            <a:endParaRPr lang="en-US" dirty="0"/>
          </a:p>
        </p:txBody>
      </p:sp>
    </p:spTree>
    <p:extLst>
      <p:ext uri="{BB962C8B-B14F-4D97-AF65-F5344CB8AC3E}">
        <p14:creationId xmlns:p14="http://schemas.microsoft.com/office/powerpoint/2010/main" val="9523352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p:txBody>
          <a:bodyPr/>
          <a:lstStyle/>
          <a:p>
            <a:pPr eaLnBrk="1" hangingPunct="1"/>
            <a:r>
              <a:rPr lang="en-US" smtClean="0"/>
              <a:t>Agile Principles (12)</a:t>
            </a:r>
          </a:p>
        </p:txBody>
      </p:sp>
      <p:sp>
        <p:nvSpPr>
          <p:cNvPr id="21507" name="Content Placeholder 4"/>
          <p:cNvSpPr>
            <a:spLocks noGrp="1"/>
          </p:cNvSpPr>
          <p:nvPr>
            <p:ph idx="1"/>
          </p:nvPr>
        </p:nvSpPr>
        <p:spPr/>
        <p:txBody>
          <a:bodyPr/>
          <a:lstStyle/>
          <a:p>
            <a:pPr eaLnBrk="1" hangingPunct="1"/>
            <a:r>
              <a:rPr lang="en-US" smtClean="0"/>
              <a:t>The following principles are those that differentiate agile processes from others.</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30</a:t>
            </a:fld>
            <a:endParaRPr lang="en-US" dirty="0"/>
          </a:p>
        </p:txBody>
      </p:sp>
    </p:spTree>
    <p:extLst>
      <p:ext uri="{BB962C8B-B14F-4D97-AF65-F5344CB8AC3E}">
        <p14:creationId xmlns:p14="http://schemas.microsoft.com/office/powerpoint/2010/main" val="2899157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52400" y="152400"/>
            <a:ext cx="8991600" cy="1143000"/>
          </a:xfrm>
        </p:spPr>
        <p:txBody>
          <a:bodyPr>
            <a:normAutofit fontScale="90000"/>
          </a:bodyPr>
          <a:lstStyle/>
          <a:p>
            <a:pPr eaLnBrk="1" hangingPunct="1"/>
            <a:r>
              <a:rPr lang="en-US" sz="3200" b="1" smtClean="0"/>
              <a:t>Principle 1:  </a:t>
            </a:r>
            <a:r>
              <a:rPr lang="en-US" sz="3200" smtClean="0"/>
              <a:t>Our Highest Priority is to </a:t>
            </a:r>
            <a:r>
              <a:rPr lang="en-US" sz="3200" b="1" smtClean="0"/>
              <a:t>Satisfy the Customer</a:t>
            </a:r>
            <a:r>
              <a:rPr lang="en-US" sz="3200" smtClean="0"/>
              <a:t> through </a:t>
            </a:r>
            <a:r>
              <a:rPr lang="en-US" sz="3200" b="1" smtClean="0"/>
              <a:t>Early</a:t>
            </a:r>
            <a:r>
              <a:rPr lang="en-US" sz="3200" smtClean="0"/>
              <a:t> and </a:t>
            </a:r>
            <a:r>
              <a:rPr lang="en-US" sz="3200" b="1" smtClean="0"/>
              <a:t>Continuous</a:t>
            </a:r>
            <a:r>
              <a:rPr lang="en-US" sz="3200" smtClean="0"/>
              <a:t> </a:t>
            </a:r>
            <a:r>
              <a:rPr lang="en-US" sz="3200" b="1" smtClean="0"/>
              <a:t>Delivery</a:t>
            </a:r>
            <a:r>
              <a:rPr lang="en-US" sz="3200" smtClean="0"/>
              <a:t> of Valuable Software</a:t>
            </a:r>
          </a:p>
        </p:txBody>
      </p:sp>
      <p:sp>
        <p:nvSpPr>
          <p:cNvPr id="22531" name="Content Placeholder 2"/>
          <p:cNvSpPr>
            <a:spLocks noGrp="1"/>
          </p:cNvSpPr>
          <p:nvPr>
            <p:ph idx="1"/>
          </p:nvPr>
        </p:nvSpPr>
        <p:spPr>
          <a:xfrm>
            <a:off x="152400" y="1600200"/>
            <a:ext cx="8991600" cy="4876800"/>
          </a:xfrm>
        </p:spPr>
        <p:txBody>
          <a:bodyPr/>
          <a:lstStyle/>
          <a:p>
            <a:pPr eaLnBrk="1" hangingPunct="1">
              <a:lnSpc>
                <a:spcPct val="80000"/>
              </a:lnSpc>
            </a:pPr>
            <a:r>
              <a:rPr lang="en-US" sz="2200" dirty="0" smtClean="0"/>
              <a:t>Number of practices have significant impact upon quality of final system:</a:t>
            </a:r>
          </a:p>
          <a:p>
            <a:pPr eaLnBrk="1" hangingPunct="1">
              <a:lnSpc>
                <a:spcPct val="80000"/>
              </a:lnSpc>
            </a:pPr>
            <a:r>
              <a:rPr lang="en-US" sz="2200" dirty="0" smtClean="0"/>
              <a:t>1.  Strong </a:t>
            </a:r>
            <a:r>
              <a:rPr lang="en-US" sz="2200" b="1" dirty="0" smtClean="0"/>
              <a:t>correlation</a:t>
            </a:r>
            <a:r>
              <a:rPr lang="en-US" sz="2200" dirty="0" smtClean="0"/>
              <a:t> between </a:t>
            </a:r>
            <a:r>
              <a:rPr lang="en-US" sz="2200" b="1" dirty="0" smtClean="0"/>
              <a:t>quality</a:t>
            </a:r>
            <a:r>
              <a:rPr lang="en-US" sz="2200" dirty="0" smtClean="0"/>
              <a:t> and </a:t>
            </a:r>
            <a:r>
              <a:rPr lang="en-US" sz="2200" b="1" dirty="0" smtClean="0"/>
              <a:t>early delivery of a partially functioning system.</a:t>
            </a:r>
          </a:p>
          <a:p>
            <a:pPr lvl="1" eaLnBrk="1" hangingPunct="1">
              <a:lnSpc>
                <a:spcPct val="80000"/>
              </a:lnSpc>
            </a:pPr>
            <a:r>
              <a:rPr lang="en-US" sz="2000" dirty="0" smtClean="0"/>
              <a:t>The less functional the initial delivery, the higher the quality of the final delivery.</a:t>
            </a:r>
          </a:p>
          <a:p>
            <a:pPr eaLnBrk="1" hangingPunct="1">
              <a:lnSpc>
                <a:spcPct val="80000"/>
              </a:lnSpc>
            </a:pPr>
            <a:r>
              <a:rPr lang="en-US" sz="2200" dirty="0" smtClean="0"/>
              <a:t>2. Another strong </a:t>
            </a:r>
            <a:r>
              <a:rPr lang="en-US" sz="2200" b="1" dirty="0" smtClean="0"/>
              <a:t>correlation</a:t>
            </a:r>
            <a:r>
              <a:rPr lang="en-US" sz="2200" dirty="0" smtClean="0"/>
              <a:t> exists between </a:t>
            </a:r>
            <a:r>
              <a:rPr lang="en-US" sz="2200" b="1" dirty="0" smtClean="0"/>
              <a:t>final quality</a:t>
            </a:r>
            <a:r>
              <a:rPr lang="en-US" sz="2200" dirty="0" smtClean="0"/>
              <a:t> and </a:t>
            </a:r>
            <a:r>
              <a:rPr lang="en-US" sz="2200" b="1" dirty="0" smtClean="0"/>
              <a:t>frequently deliveries of increasing functionality</a:t>
            </a:r>
            <a:r>
              <a:rPr lang="en-US" sz="2200" dirty="0" smtClean="0"/>
              <a:t>.  </a:t>
            </a:r>
          </a:p>
          <a:p>
            <a:pPr lvl="1" eaLnBrk="1" hangingPunct="1">
              <a:lnSpc>
                <a:spcPct val="80000"/>
              </a:lnSpc>
            </a:pPr>
            <a:r>
              <a:rPr lang="en-US" sz="2000" dirty="0" smtClean="0"/>
              <a:t>The more frequent the deliveries, the higher the final quality.</a:t>
            </a:r>
          </a:p>
          <a:p>
            <a:pPr lvl="1" eaLnBrk="1" hangingPunct="1">
              <a:lnSpc>
                <a:spcPct val="80000"/>
              </a:lnSpc>
            </a:pPr>
            <a:endParaRPr lang="en-US" sz="2000" dirty="0" smtClean="0"/>
          </a:p>
          <a:p>
            <a:pPr eaLnBrk="1" hangingPunct="1">
              <a:lnSpc>
                <a:spcPct val="80000"/>
              </a:lnSpc>
            </a:pPr>
            <a:r>
              <a:rPr lang="en-US" sz="2200" b="1" dirty="0" smtClean="0"/>
              <a:t>Agile processes deliver early and often</a:t>
            </a:r>
            <a:r>
              <a:rPr lang="en-US" sz="2200" dirty="0" smtClean="0"/>
              <a:t>.  </a:t>
            </a:r>
          </a:p>
          <a:p>
            <a:pPr lvl="1" eaLnBrk="1" hangingPunct="1">
              <a:lnSpc>
                <a:spcPct val="80000"/>
              </a:lnSpc>
            </a:pPr>
            <a:r>
              <a:rPr lang="en-US" sz="2000" dirty="0" smtClean="0"/>
              <a:t>Simple system </a:t>
            </a:r>
            <a:r>
              <a:rPr lang="en-US" sz="2000" b="1" dirty="0" smtClean="0"/>
              <a:t>first</a:t>
            </a:r>
            <a:r>
              <a:rPr lang="en-US" sz="2000" dirty="0" smtClean="0"/>
              <a:t> followed by systems of </a:t>
            </a:r>
            <a:r>
              <a:rPr lang="en-US" sz="2000" b="1" dirty="0" smtClean="0"/>
              <a:t>increasing functionality </a:t>
            </a:r>
            <a:r>
              <a:rPr lang="en-US" sz="2000" dirty="0" smtClean="0"/>
              <a:t>every few weeks.</a:t>
            </a:r>
          </a:p>
          <a:p>
            <a:pPr lvl="1" eaLnBrk="1" hangingPunct="1">
              <a:lnSpc>
                <a:spcPct val="80000"/>
              </a:lnSpc>
            </a:pPr>
            <a:r>
              <a:rPr lang="en-US" sz="2000" dirty="0" smtClean="0"/>
              <a:t>Customers may use these systems in production, or</a:t>
            </a:r>
          </a:p>
          <a:p>
            <a:pPr lvl="1" eaLnBrk="1" hangingPunct="1">
              <a:lnSpc>
                <a:spcPct val="80000"/>
              </a:lnSpc>
            </a:pPr>
            <a:r>
              <a:rPr lang="en-US" sz="2000" dirty="0" smtClean="0"/>
              <a:t>May choose to review existing functionality and report on changes to be made.</a:t>
            </a:r>
          </a:p>
          <a:p>
            <a:pPr lvl="1" eaLnBrk="1" hangingPunct="1">
              <a:lnSpc>
                <a:spcPct val="80000"/>
              </a:lnSpc>
            </a:pPr>
            <a:r>
              <a:rPr lang="en-US" sz="2000" dirty="0" smtClean="0"/>
              <a:t>Regardless, they must provide meaningful </a:t>
            </a:r>
            <a:r>
              <a:rPr lang="en-US" sz="2000" b="1" dirty="0" smtClean="0"/>
              <a:t>feedback</a:t>
            </a:r>
            <a:r>
              <a:rPr lang="en-US" sz="2000" dirty="0" smtClean="0"/>
              <a:t>.</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31</a:t>
            </a:fld>
            <a:endParaRPr lang="en-US" dirty="0"/>
          </a:p>
        </p:txBody>
      </p:sp>
    </p:spTree>
    <p:extLst>
      <p:ext uri="{BB962C8B-B14F-4D97-AF65-F5344CB8AC3E}">
        <p14:creationId xmlns:p14="http://schemas.microsoft.com/office/powerpoint/2010/main" val="10098481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52400" y="274638"/>
            <a:ext cx="8915400" cy="1143000"/>
          </a:xfrm>
        </p:spPr>
        <p:txBody>
          <a:bodyPr>
            <a:normAutofit fontScale="90000"/>
          </a:bodyPr>
          <a:lstStyle/>
          <a:p>
            <a:pPr algn="l" eaLnBrk="1" hangingPunct="1"/>
            <a:r>
              <a:rPr lang="en-US" sz="2800" b="1" dirty="0" smtClean="0"/>
              <a:t>Principle 2:  Welcome Changing Requirements</a:t>
            </a:r>
            <a:r>
              <a:rPr lang="en-US" sz="2800" dirty="0" smtClean="0"/>
              <a:t>, even late in Development.  Agile Processes harness change for the Customer’s Competitive Advantage.</a:t>
            </a:r>
          </a:p>
        </p:txBody>
      </p:sp>
      <p:sp>
        <p:nvSpPr>
          <p:cNvPr id="23555" name="Content Placeholder 2"/>
          <p:cNvSpPr>
            <a:spLocks noGrp="1"/>
          </p:cNvSpPr>
          <p:nvPr>
            <p:ph idx="1"/>
          </p:nvPr>
        </p:nvSpPr>
        <p:spPr>
          <a:xfrm>
            <a:off x="76200" y="1600200"/>
            <a:ext cx="8686800" cy="4953000"/>
          </a:xfrm>
        </p:spPr>
        <p:txBody>
          <a:bodyPr>
            <a:normAutofit lnSpcReduction="10000"/>
          </a:bodyPr>
          <a:lstStyle/>
          <a:p>
            <a:pPr eaLnBrk="1" hangingPunct="1"/>
            <a:r>
              <a:rPr lang="en-US" sz="2800" dirty="0" smtClean="0"/>
              <a:t>This is a statement of </a:t>
            </a:r>
            <a:r>
              <a:rPr lang="en-US" sz="2800" b="1" dirty="0" smtClean="0"/>
              <a:t>attitude</a:t>
            </a:r>
            <a:r>
              <a:rPr lang="en-US" sz="2800" dirty="0" smtClean="0"/>
              <a:t>. </a:t>
            </a:r>
          </a:p>
          <a:p>
            <a:pPr eaLnBrk="1" hangingPunct="1"/>
            <a:r>
              <a:rPr lang="en-US" sz="2800" dirty="0" smtClean="0"/>
              <a:t>Participants in an agile process are </a:t>
            </a:r>
            <a:r>
              <a:rPr lang="en-US" sz="2800" b="1" dirty="0" smtClean="0"/>
              <a:t>not</a:t>
            </a:r>
            <a:r>
              <a:rPr lang="en-US" sz="2800" dirty="0" smtClean="0"/>
              <a:t> </a:t>
            </a:r>
            <a:r>
              <a:rPr lang="en-US" sz="2800" b="1" dirty="0" smtClean="0"/>
              <a:t>afraid</a:t>
            </a:r>
            <a:r>
              <a:rPr lang="en-US" sz="2800" dirty="0" smtClean="0"/>
              <a:t> of change. </a:t>
            </a:r>
          </a:p>
          <a:p>
            <a:pPr lvl="1" eaLnBrk="1" hangingPunct="1"/>
            <a:r>
              <a:rPr lang="en-US" sz="2400" dirty="0" smtClean="0"/>
              <a:t>Requirement changes are good;  </a:t>
            </a:r>
          </a:p>
          <a:p>
            <a:pPr lvl="1" eaLnBrk="1" hangingPunct="1"/>
            <a:r>
              <a:rPr lang="en-US" sz="2400" dirty="0" smtClean="0"/>
              <a:t>Means team has learned more about what it will take to satisfy the market.</a:t>
            </a:r>
          </a:p>
          <a:p>
            <a:pPr eaLnBrk="1" hangingPunct="1"/>
            <a:endParaRPr lang="en-US" sz="2800" dirty="0" smtClean="0"/>
          </a:p>
          <a:p>
            <a:pPr eaLnBrk="1" hangingPunct="1"/>
            <a:r>
              <a:rPr lang="en-US" sz="2800" dirty="0" smtClean="0"/>
              <a:t>Agile teams work to keep the </a:t>
            </a:r>
            <a:r>
              <a:rPr lang="en-US" sz="2800" b="1" dirty="0" smtClean="0"/>
              <a:t>software</a:t>
            </a:r>
            <a:r>
              <a:rPr lang="en-US" sz="2800" dirty="0" smtClean="0"/>
              <a:t> </a:t>
            </a:r>
            <a:r>
              <a:rPr lang="en-US" sz="2800" b="1" dirty="0" smtClean="0"/>
              <a:t>structure</a:t>
            </a:r>
            <a:r>
              <a:rPr lang="en-US" sz="2800" dirty="0" smtClean="0"/>
              <a:t>  </a:t>
            </a:r>
            <a:r>
              <a:rPr lang="en-US" sz="2800" b="1" dirty="0" smtClean="0"/>
              <a:t>flexible</a:t>
            </a:r>
            <a:r>
              <a:rPr lang="en-US" sz="2800" dirty="0" smtClean="0"/>
              <a:t>, so requirement change impact is minimal.</a:t>
            </a:r>
          </a:p>
          <a:p>
            <a:pPr eaLnBrk="1" hangingPunct="1"/>
            <a:r>
              <a:rPr lang="en-US" sz="2800" dirty="0" smtClean="0"/>
              <a:t>  </a:t>
            </a:r>
          </a:p>
          <a:p>
            <a:pPr eaLnBrk="1" hangingPunct="1"/>
            <a:r>
              <a:rPr lang="en-US" sz="2800" dirty="0" err="1" smtClean="0"/>
              <a:t>Moreso</a:t>
            </a:r>
            <a:r>
              <a:rPr lang="en-US" sz="2800" dirty="0" smtClean="0"/>
              <a:t>, the </a:t>
            </a:r>
            <a:r>
              <a:rPr lang="en-US" sz="2800" b="1" dirty="0" smtClean="0"/>
              <a:t>principles of object oriented </a:t>
            </a:r>
            <a:r>
              <a:rPr lang="en-US" sz="2800" dirty="0" smtClean="0"/>
              <a:t>design help us to maintain this kind of flexibility.</a:t>
            </a:r>
          </a:p>
          <a:p>
            <a:pPr eaLnBrk="1" hangingPunct="1"/>
            <a:endParaRPr lang="en-US" sz="2800" dirty="0" smtClean="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32</a:t>
            </a:fld>
            <a:endParaRPr lang="en-US" dirty="0"/>
          </a:p>
        </p:txBody>
      </p:sp>
    </p:spTree>
    <p:extLst>
      <p:ext uri="{BB962C8B-B14F-4D97-AF65-F5344CB8AC3E}">
        <p14:creationId xmlns:p14="http://schemas.microsoft.com/office/powerpoint/2010/main" val="1220443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1000" y="381000"/>
            <a:ext cx="8305800" cy="1143000"/>
          </a:xfrm>
        </p:spPr>
        <p:txBody>
          <a:bodyPr>
            <a:normAutofit fontScale="90000"/>
          </a:bodyPr>
          <a:lstStyle/>
          <a:p>
            <a:pPr algn="l" eaLnBrk="1" hangingPunct="1"/>
            <a:r>
              <a:rPr lang="en-US" sz="3200" b="1" dirty="0" smtClean="0">
                <a:latin typeface="Times New Roman" pitchFamily="18" charset="0"/>
              </a:rPr>
              <a:t>Principle 3:  Deliver Working Software Frequently</a:t>
            </a:r>
            <a:r>
              <a:rPr lang="en-US" sz="3200" dirty="0" smtClean="0">
                <a:latin typeface="Times New Roman" pitchFamily="18" charset="0"/>
              </a:rPr>
              <a:t/>
            </a:r>
            <a:br>
              <a:rPr lang="en-US" sz="3200" dirty="0" smtClean="0">
                <a:latin typeface="Times New Roman" pitchFamily="18" charset="0"/>
              </a:rPr>
            </a:br>
            <a:r>
              <a:rPr lang="en-US" sz="3200" dirty="0" smtClean="0">
                <a:latin typeface="Times New Roman" pitchFamily="18" charset="0"/>
              </a:rPr>
              <a:t>(From a couple of weeks to a couple of months with a preference to the shorter time scale.</a:t>
            </a:r>
            <a:endParaRPr lang="en-US" sz="4800" dirty="0" smtClean="0"/>
          </a:p>
        </p:txBody>
      </p:sp>
      <p:sp>
        <p:nvSpPr>
          <p:cNvPr id="24579" name="Content Placeholder 2"/>
          <p:cNvSpPr>
            <a:spLocks noGrp="1"/>
          </p:cNvSpPr>
          <p:nvPr>
            <p:ph idx="1"/>
          </p:nvPr>
        </p:nvSpPr>
        <p:spPr>
          <a:xfrm>
            <a:off x="457200" y="2057400"/>
            <a:ext cx="8229600" cy="4068763"/>
          </a:xfrm>
        </p:spPr>
        <p:txBody>
          <a:bodyPr/>
          <a:lstStyle/>
          <a:p>
            <a:pPr eaLnBrk="1" hangingPunct="1">
              <a:lnSpc>
                <a:spcPct val="90000"/>
              </a:lnSpc>
            </a:pPr>
            <a:endParaRPr lang="en-US" dirty="0" smtClean="0"/>
          </a:p>
          <a:p>
            <a:pPr eaLnBrk="1" hangingPunct="1">
              <a:lnSpc>
                <a:spcPct val="90000"/>
              </a:lnSpc>
            </a:pPr>
            <a:r>
              <a:rPr lang="en-US" dirty="0" smtClean="0"/>
              <a:t>We deliver working software. </a:t>
            </a:r>
          </a:p>
          <a:p>
            <a:pPr lvl="1" eaLnBrk="1" hangingPunct="1">
              <a:lnSpc>
                <a:spcPct val="90000"/>
              </a:lnSpc>
            </a:pPr>
            <a:r>
              <a:rPr lang="en-US" b="1" dirty="0" smtClean="0"/>
              <a:t>Deliver early and often</a:t>
            </a:r>
            <a:r>
              <a:rPr lang="en-US" dirty="0" smtClean="0"/>
              <a:t>. </a:t>
            </a:r>
          </a:p>
          <a:p>
            <a:pPr lvl="1" eaLnBrk="1" hangingPunct="1">
              <a:lnSpc>
                <a:spcPct val="90000"/>
              </a:lnSpc>
            </a:pPr>
            <a:endParaRPr lang="en-US" dirty="0" smtClean="0"/>
          </a:p>
          <a:p>
            <a:pPr eaLnBrk="1" hangingPunct="1">
              <a:lnSpc>
                <a:spcPct val="90000"/>
              </a:lnSpc>
            </a:pPr>
            <a:r>
              <a:rPr lang="en-US" dirty="0" smtClean="0"/>
              <a:t>The </a:t>
            </a:r>
            <a:r>
              <a:rPr lang="en-US" b="1" dirty="0" smtClean="0"/>
              <a:t>goal</a:t>
            </a:r>
            <a:r>
              <a:rPr lang="en-US" dirty="0" smtClean="0"/>
              <a:t> of delivering software that satisfies the customer’s needs.</a:t>
            </a:r>
          </a:p>
          <a:p>
            <a:pPr eaLnBrk="1" hangingPunct="1">
              <a:lnSpc>
                <a:spcPct val="90000"/>
              </a:lnSpc>
            </a:pPr>
            <a:endParaRPr lang="en-US" dirty="0" smtClean="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33</a:t>
            </a:fld>
            <a:endParaRPr lang="en-US" dirty="0"/>
          </a:p>
        </p:txBody>
      </p:sp>
    </p:spTree>
    <p:extLst>
      <p:ext uri="{BB962C8B-B14F-4D97-AF65-F5344CB8AC3E}">
        <p14:creationId xmlns:p14="http://schemas.microsoft.com/office/powerpoint/2010/main" val="294469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28600" y="152400"/>
            <a:ext cx="8534400" cy="1143000"/>
          </a:xfrm>
        </p:spPr>
        <p:txBody>
          <a:bodyPr/>
          <a:lstStyle/>
          <a:p>
            <a:pPr eaLnBrk="1" hangingPunct="1"/>
            <a:r>
              <a:rPr lang="en-US" sz="3200" b="1" smtClean="0"/>
              <a:t>Principle 4:  </a:t>
            </a:r>
            <a:r>
              <a:rPr lang="en-US" sz="3200" smtClean="0"/>
              <a:t>Business People and Developers Must </a:t>
            </a:r>
            <a:r>
              <a:rPr lang="en-US" sz="3200" b="1" smtClean="0"/>
              <a:t>Work Together Daily</a:t>
            </a:r>
            <a:r>
              <a:rPr lang="en-US" sz="3200" smtClean="0"/>
              <a:t> throughout the Project.</a:t>
            </a:r>
          </a:p>
        </p:txBody>
      </p:sp>
      <p:sp>
        <p:nvSpPr>
          <p:cNvPr id="25603" name="Content Placeholder 2"/>
          <p:cNvSpPr>
            <a:spLocks noGrp="1"/>
          </p:cNvSpPr>
          <p:nvPr>
            <p:ph idx="1"/>
          </p:nvPr>
        </p:nvSpPr>
        <p:spPr>
          <a:xfrm>
            <a:off x="457200" y="1600200"/>
            <a:ext cx="8382000" cy="4525963"/>
          </a:xfrm>
        </p:spPr>
        <p:txBody>
          <a:bodyPr/>
          <a:lstStyle/>
          <a:p>
            <a:pPr eaLnBrk="1" hangingPunct="1"/>
            <a:r>
              <a:rPr lang="en-US" smtClean="0"/>
              <a:t>For agile projects, there must be </a:t>
            </a:r>
            <a:r>
              <a:rPr lang="en-US" b="1" smtClean="0"/>
              <a:t>significant</a:t>
            </a:r>
            <a:r>
              <a:rPr lang="en-US" smtClean="0"/>
              <a:t> and </a:t>
            </a:r>
            <a:r>
              <a:rPr lang="en-US" b="1" smtClean="0"/>
              <a:t>frequent</a:t>
            </a:r>
            <a:r>
              <a:rPr lang="en-US" smtClean="0"/>
              <a:t> </a:t>
            </a:r>
            <a:r>
              <a:rPr lang="en-US" b="1" smtClean="0"/>
              <a:t>interaction</a:t>
            </a:r>
            <a:r>
              <a:rPr lang="en-US" smtClean="0"/>
              <a:t> between the</a:t>
            </a:r>
          </a:p>
          <a:p>
            <a:pPr lvl="1" eaLnBrk="1" hangingPunct="1"/>
            <a:r>
              <a:rPr lang="en-US" smtClean="0"/>
              <a:t>customers, </a:t>
            </a:r>
          </a:p>
          <a:p>
            <a:pPr lvl="1" eaLnBrk="1" hangingPunct="1"/>
            <a:r>
              <a:rPr lang="en-US" smtClean="0"/>
              <a:t>developers, and </a:t>
            </a:r>
          </a:p>
          <a:p>
            <a:pPr lvl="1" eaLnBrk="1" hangingPunct="1"/>
            <a:r>
              <a:rPr lang="en-US" smtClean="0"/>
              <a:t>stakeholders. </a:t>
            </a:r>
          </a:p>
          <a:p>
            <a:pPr eaLnBrk="1" hangingPunct="1"/>
            <a:endParaRPr lang="en-US" smtClean="0"/>
          </a:p>
          <a:p>
            <a:pPr eaLnBrk="1" hangingPunct="1">
              <a:buFont typeface="Arial" pitchFamily="34" charset="0"/>
              <a:buNone/>
            </a:pPr>
            <a:r>
              <a:rPr lang="en-US" smtClean="0"/>
              <a:t> An agile project must be </a:t>
            </a:r>
            <a:r>
              <a:rPr lang="en-US" b="1" smtClean="0"/>
              <a:t>continuously guided</a:t>
            </a:r>
            <a:r>
              <a:rPr lang="en-US" smtClean="0"/>
              <a:t>.</a:t>
            </a:r>
          </a:p>
          <a:p>
            <a:pPr eaLnBrk="1" hangingPunct="1"/>
            <a:endParaRPr lang="en-US" smtClean="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34</a:t>
            </a:fld>
            <a:endParaRPr lang="en-US" dirty="0"/>
          </a:p>
        </p:txBody>
      </p:sp>
    </p:spTree>
    <p:extLst>
      <p:ext uri="{BB962C8B-B14F-4D97-AF65-F5344CB8AC3E}">
        <p14:creationId xmlns:p14="http://schemas.microsoft.com/office/powerpoint/2010/main" val="1330544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52400" y="274638"/>
            <a:ext cx="8763000" cy="1143000"/>
          </a:xfrm>
        </p:spPr>
        <p:txBody>
          <a:bodyPr>
            <a:normAutofit fontScale="90000"/>
          </a:bodyPr>
          <a:lstStyle/>
          <a:p>
            <a:pPr eaLnBrk="1" hangingPunct="1"/>
            <a:r>
              <a:rPr lang="en-US" sz="2800" b="1" smtClean="0"/>
              <a:t>Principle 5:  Build Projects around Motivated Individuals</a:t>
            </a:r>
            <a:r>
              <a:rPr lang="en-US" sz="2800" smtClean="0"/>
              <a:t>.  (Give them the environment and support they need, and trust them to get the job done.)</a:t>
            </a:r>
          </a:p>
        </p:txBody>
      </p:sp>
      <p:sp>
        <p:nvSpPr>
          <p:cNvPr id="26627" name="Content Placeholder 2"/>
          <p:cNvSpPr>
            <a:spLocks noGrp="1"/>
          </p:cNvSpPr>
          <p:nvPr>
            <p:ph idx="1"/>
          </p:nvPr>
        </p:nvSpPr>
        <p:spPr/>
        <p:txBody>
          <a:bodyPr/>
          <a:lstStyle/>
          <a:p>
            <a:pPr eaLnBrk="1" hangingPunct="1">
              <a:lnSpc>
                <a:spcPct val="90000"/>
              </a:lnSpc>
            </a:pPr>
            <a:r>
              <a:rPr lang="en-US" sz="2700" b="1" dirty="0" smtClean="0"/>
              <a:t>An agile project has people the most important factor of success.</a:t>
            </a:r>
          </a:p>
          <a:p>
            <a:pPr lvl="1" eaLnBrk="1" hangingPunct="1">
              <a:lnSpc>
                <a:spcPct val="90000"/>
              </a:lnSpc>
            </a:pPr>
            <a:r>
              <a:rPr lang="en-US" sz="2400" dirty="0" smtClean="0"/>
              <a:t>All other factors, process, environment, management, etc., are considered to be second order effects, and are subject to change if they are having an adverse effect upon the people.</a:t>
            </a:r>
          </a:p>
          <a:p>
            <a:pPr lvl="1" eaLnBrk="1" hangingPunct="1">
              <a:lnSpc>
                <a:spcPct val="90000"/>
              </a:lnSpc>
              <a:buFont typeface="Arial" pitchFamily="34" charset="0"/>
              <a:buNone/>
            </a:pPr>
            <a:endParaRPr lang="en-US" sz="2400" dirty="0" smtClean="0"/>
          </a:p>
          <a:p>
            <a:pPr eaLnBrk="1" hangingPunct="1">
              <a:lnSpc>
                <a:spcPct val="90000"/>
              </a:lnSpc>
            </a:pPr>
            <a:r>
              <a:rPr lang="en-US" sz="2700" b="1" u="sng" dirty="0" smtClean="0"/>
              <a:t>Example:</a:t>
            </a:r>
            <a:r>
              <a:rPr lang="en-US" sz="2700" dirty="0" smtClean="0"/>
              <a:t> if the office environment is an obstacle to the team, </a:t>
            </a:r>
            <a:r>
              <a:rPr lang="en-US" sz="2700" b="1" dirty="0" smtClean="0"/>
              <a:t>change the office environment</a:t>
            </a:r>
            <a:r>
              <a:rPr lang="en-US" sz="2700" dirty="0" smtClean="0"/>
              <a:t>. </a:t>
            </a:r>
          </a:p>
          <a:p>
            <a:pPr eaLnBrk="1" hangingPunct="1">
              <a:lnSpc>
                <a:spcPct val="90000"/>
              </a:lnSpc>
            </a:pPr>
            <a:r>
              <a:rPr lang="en-US" sz="2700" dirty="0" smtClean="0"/>
              <a:t>If certain process steps are obstacles to the team, </a:t>
            </a:r>
            <a:r>
              <a:rPr lang="en-US" sz="2700" b="1" dirty="0" smtClean="0"/>
              <a:t>change the process steps.</a:t>
            </a:r>
          </a:p>
          <a:p>
            <a:pPr eaLnBrk="1" hangingPunct="1">
              <a:lnSpc>
                <a:spcPct val="90000"/>
              </a:lnSpc>
            </a:pPr>
            <a:endParaRPr lang="en-US" sz="2700" dirty="0" smtClean="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35</a:t>
            </a:fld>
            <a:endParaRPr lang="en-US" dirty="0"/>
          </a:p>
        </p:txBody>
      </p:sp>
    </p:spTree>
    <p:extLst>
      <p:ext uri="{BB962C8B-B14F-4D97-AF65-F5344CB8AC3E}">
        <p14:creationId xmlns:p14="http://schemas.microsoft.com/office/powerpoint/2010/main" val="934094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pPr eaLnBrk="1" hangingPunct="1"/>
            <a:r>
              <a:rPr lang="en-US" sz="2800" b="1" smtClean="0"/>
              <a:t>Principle 6</a:t>
            </a:r>
            <a:r>
              <a:rPr lang="en-US" sz="2800" smtClean="0"/>
              <a:t>:  The Most Efficient and Effective Method of Conveying Information to and within a Development Team is </a:t>
            </a:r>
            <a:r>
              <a:rPr lang="en-US" sz="2800" b="1" smtClean="0"/>
              <a:t>face-to-face Communications</a:t>
            </a:r>
            <a:r>
              <a:rPr lang="en-US" sz="2800" smtClean="0"/>
              <a:t>.</a:t>
            </a:r>
          </a:p>
        </p:txBody>
      </p:sp>
      <p:sp>
        <p:nvSpPr>
          <p:cNvPr id="3" name="Content Placeholder 2"/>
          <p:cNvSpPr>
            <a:spLocks noGrp="1"/>
          </p:cNvSpPr>
          <p:nvPr>
            <p:ph idx="1"/>
          </p:nvPr>
        </p:nvSpPr>
        <p:spPr/>
        <p:txBody>
          <a:bodyPr>
            <a:normAutofit lnSpcReduction="10000"/>
          </a:bodyPr>
          <a:lstStyle/>
          <a:p>
            <a:pPr eaLnBrk="1" hangingPunct="1">
              <a:buFont typeface="Arial" charset="0"/>
              <a:buChar char="•"/>
              <a:defRPr/>
            </a:pPr>
            <a:r>
              <a:rPr lang="en-US" sz="3000" dirty="0" smtClean="0"/>
              <a:t>In agile projects, developers </a:t>
            </a:r>
            <a:r>
              <a:rPr lang="en-US" sz="3000" b="1" i="1" dirty="0" smtClean="0"/>
              <a:t>talk</a:t>
            </a:r>
            <a:r>
              <a:rPr lang="en-US" sz="3000" dirty="0" smtClean="0"/>
              <a:t> to each other.  </a:t>
            </a:r>
          </a:p>
          <a:p>
            <a:pPr lvl="1" eaLnBrk="1" hangingPunct="1">
              <a:buFont typeface="Arial" charset="0"/>
              <a:buChar char="–"/>
              <a:defRPr/>
            </a:pPr>
            <a:r>
              <a:rPr lang="en-US" sz="2600" dirty="0" smtClean="0"/>
              <a:t>The  </a:t>
            </a:r>
            <a:r>
              <a:rPr lang="en-US" sz="2600" b="1" dirty="0" smtClean="0"/>
              <a:t>primary mode of communication is conversation</a:t>
            </a:r>
            <a:r>
              <a:rPr lang="en-US" sz="2600" dirty="0" smtClean="0"/>
              <a:t>.</a:t>
            </a:r>
          </a:p>
          <a:p>
            <a:pPr lvl="1" eaLnBrk="1" hangingPunct="1">
              <a:buFont typeface="Arial" charset="0"/>
              <a:buChar char="–"/>
              <a:defRPr/>
            </a:pPr>
            <a:r>
              <a:rPr lang="en-US" sz="2600" dirty="0" smtClean="0"/>
              <a:t>Documents may be created, but there is no attempt to capture all project information in writing. </a:t>
            </a:r>
          </a:p>
          <a:p>
            <a:pPr eaLnBrk="1" hangingPunct="1">
              <a:buFont typeface="Arial" charset="0"/>
              <a:buChar char="•"/>
              <a:defRPr/>
            </a:pPr>
            <a:r>
              <a:rPr lang="en-US" sz="3000" dirty="0" smtClean="0"/>
              <a:t>An agile project team </a:t>
            </a:r>
            <a:r>
              <a:rPr lang="en-US" sz="3000" b="1" dirty="0" smtClean="0"/>
              <a:t>does not demand written</a:t>
            </a:r>
            <a:r>
              <a:rPr lang="en-US" sz="3000" dirty="0" smtClean="0"/>
              <a:t> specs, written plans, or written designs. </a:t>
            </a:r>
          </a:p>
          <a:p>
            <a:pPr lvl="1" eaLnBrk="1" hangingPunct="1">
              <a:buFont typeface="Arial" charset="0"/>
              <a:buChar char="–"/>
              <a:defRPr/>
            </a:pPr>
            <a:r>
              <a:rPr lang="en-US" sz="2600" dirty="0" smtClean="0"/>
              <a:t>They may create them if they perceive </a:t>
            </a:r>
            <a:r>
              <a:rPr lang="en-US" sz="2600" b="1" dirty="0" smtClean="0"/>
              <a:t>an immediate and significant need</a:t>
            </a:r>
            <a:r>
              <a:rPr lang="en-US" sz="2600" dirty="0" smtClean="0"/>
              <a:t>, but they are not the default. </a:t>
            </a:r>
          </a:p>
          <a:p>
            <a:pPr lvl="1" eaLnBrk="1" hangingPunct="1">
              <a:buFont typeface="Arial" charset="0"/>
              <a:buChar char="–"/>
              <a:defRPr/>
            </a:pPr>
            <a:r>
              <a:rPr lang="en-US" sz="2600" dirty="0" smtClean="0"/>
              <a:t>The </a:t>
            </a:r>
            <a:r>
              <a:rPr lang="en-US" sz="2600" b="1" dirty="0" smtClean="0"/>
              <a:t>default is conversation</a:t>
            </a:r>
            <a:r>
              <a:rPr lang="en-US" sz="2600" dirty="0" smtClean="0"/>
              <a:t>.</a:t>
            </a:r>
          </a:p>
          <a:p>
            <a:pPr eaLnBrk="1" hangingPunct="1">
              <a:buFont typeface="Arial" charset="0"/>
              <a:buChar char="•"/>
              <a:defRPr/>
            </a:pPr>
            <a:endParaRPr lang="en-US" sz="3000" dirty="0" smtClean="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36</a:t>
            </a:fld>
            <a:endParaRPr lang="en-US" dirty="0"/>
          </a:p>
        </p:txBody>
      </p:sp>
    </p:spTree>
    <p:extLst>
      <p:ext uri="{BB962C8B-B14F-4D97-AF65-F5344CB8AC3E}">
        <p14:creationId xmlns:p14="http://schemas.microsoft.com/office/powerpoint/2010/main" val="1897441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pPr eaLnBrk="1" hangingPunct="1"/>
            <a:r>
              <a:rPr lang="en-US" sz="3600" b="1" smtClean="0"/>
              <a:t>Principle 7</a:t>
            </a:r>
            <a:r>
              <a:rPr lang="en-US" sz="3600" smtClean="0"/>
              <a:t>:  Working Software is the Primary Measure of Progress</a:t>
            </a:r>
          </a:p>
        </p:txBody>
      </p:sp>
      <p:sp>
        <p:nvSpPr>
          <p:cNvPr id="28675" name="Content Placeholder 2"/>
          <p:cNvSpPr>
            <a:spLocks noGrp="1"/>
          </p:cNvSpPr>
          <p:nvPr>
            <p:ph idx="1"/>
          </p:nvPr>
        </p:nvSpPr>
        <p:spPr>
          <a:xfrm>
            <a:off x="457200" y="1600200"/>
            <a:ext cx="8458200" cy="4525963"/>
          </a:xfrm>
        </p:spPr>
        <p:txBody>
          <a:bodyPr/>
          <a:lstStyle/>
          <a:p>
            <a:pPr eaLnBrk="1" hangingPunct="1"/>
            <a:r>
              <a:rPr lang="en-US" smtClean="0"/>
              <a:t>Agile projects measure their progress by measuring the amount of </a:t>
            </a:r>
            <a:r>
              <a:rPr lang="en-US" b="1" smtClean="0"/>
              <a:t>working</a:t>
            </a:r>
            <a:r>
              <a:rPr lang="en-US" smtClean="0"/>
              <a:t> </a:t>
            </a:r>
            <a:r>
              <a:rPr lang="en-US" b="1" smtClean="0"/>
              <a:t>software</a:t>
            </a:r>
            <a:r>
              <a:rPr lang="en-US" smtClean="0"/>
              <a:t>.</a:t>
            </a:r>
          </a:p>
          <a:p>
            <a:pPr eaLnBrk="1" hangingPunct="1"/>
            <a:endParaRPr lang="en-US" smtClean="0"/>
          </a:p>
          <a:p>
            <a:pPr lvl="1" eaLnBrk="1" hangingPunct="1"/>
            <a:r>
              <a:rPr lang="en-US" smtClean="0"/>
              <a:t>Progress </a:t>
            </a:r>
            <a:r>
              <a:rPr lang="en-US" b="1" smtClean="0"/>
              <a:t>not</a:t>
            </a:r>
            <a:r>
              <a:rPr lang="en-US" smtClean="0"/>
              <a:t> </a:t>
            </a:r>
            <a:r>
              <a:rPr lang="en-US" b="1" smtClean="0"/>
              <a:t>measusred</a:t>
            </a:r>
            <a:r>
              <a:rPr lang="en-US" smtClean="0"/>
              <a:t> by phase we are in, </a:t>
            </a:r>
            <a:r>
              <a:rPr lang="en-US" b="1" smtClean="0"/>
              <a:t>or</a:t>
            </a:r>
            <a:r>
              <a:rPr lang="en-US" smtClean="0"/>
              <a:t> </a:t>
            </a:r>
          </a:p>
          <a:p>
            <a:pPr lvl="1" eaLnBrk="1" hangingPunct="1"/>
            <a:r>
              <a:rPr lang="en-US" smtClean="0"/>
              <a:t>by the volume of produced documentation </a:t>
            </a:r>
            <a:r>
              <a:rPr lang="en-US" b="1" smtClean="0"/>
              <a:t>or </a:t>
            </a:r>
          </a:p>
          <a:p>
            <a:pPr lvl="1" eaLnBrk="1" hangingPunct="1"/>
            <a:r>
              <a:rPr lang="en-US" smtClean="0"/>
              <a:t>by the amount of code they have created. </a:t>
            </a:r>
          </a:p>
          <a:p>
            <a:pPr eaLnBrk="1" hangingPunct="1"/>
            <a:r>
              <a:rPr lang="en-US" b="1" smtClean="0"/>
              <a:t>Agile teams are 30% done when 30% of the necessary functionality is working.</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37</a:t>
            </a:fld>
            <a:endParaRPr lang="en-US" dirty="0"/>
          </a:p>
        </p:txBody>
      </p:sp>
    </p:spTree>
    <p:extLst>
      <p:ext uri="{BB962C8B-B14F-4D97-AF65-F5344CB8AC3E}">
        <p14:creationId xmlns:p14="http://schemas.microsoft.com/office/powerpoint/2010/main" val="1883073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04800" y="274638"/>
            <a:ext cx="8610600" cy="1143000"/>
          </a:xfrm>
        </p:spPr>
        <p:txBody>
          <a:bodyPr>
            <a:normAutofit fontScale="90000"/>
          </a:bodyPr>
          <a:lstStyle/>
          <a:p>
            <a:pPr algn="l" eaLnBrk="1" hangingPunct="1"/>
            <a:r>
              <a:rPr lang="en-US" sz="2800" b="1" dirty="0" smtClean="0"/>
              <a:t>Principle 8:  Agile Processes promote sustainable development</a:t>
            </a:r>
            <a:r>
              <a:rPr lang="en-US" sz="2800" dirty="0" smtClean="0"/>
              <a:t>    The sponsors, developers, and users should be able to </a:t>
            </a:r>
            <a:r>
              <a:rPr lang="en-US" sz="2800" b="1" dirty="0" smtClean="0"/>
              <a:t>maintain a constant pace </a:t>
            </a:r>
            <a:r>
              <a:rPr lang="en-US" sz="2800" dirty="0" smtClean="0"/>
              <a:t>indefinitely.</a:t>
            </a:r>
          </a:p>
        </p:txBody>
      </p:sp>
      <p:sp>
        <p:nvSpPr>
          <p:cNvPr id="29699" name="Content Placeholder 2"/>
          <p:cNvSpPr>
            <a:spLocks noGrp="1"/>
          </p:cNvSpPr>
          <p:nvPr>
            <p:ph idx="1"/>
          </p:nvPr>
        </p:nvSpPr>
        <p:spPr>
          <a:xfrm>
            <a:off x="228600" y="1874838"/>
            <a:ext cx="8763000" cy="4525962"/>
          </a:xfrm>
        </p:spPr>
        <p:txBody>
          <a:bodyPr/>
          <a:lstStyle/>
          <a:p>
            <a:pPr eaLnBrk="1" hangingPunct="1">
              <a:lnSpc>
                <a:spcPct val="80000"/>
              </a:lnSpc>
            </a:pPr>
            <a:r>
              <a:rPr lang="en-US" sz="2500" dirty="0" smtClean="0"/>
              <a:t>An agile project is not run like a 50 yard dash; it is run like a marathon. </a:t>
            </a:r>
          </a:p>
          <a:p>
            <a:pPr lvl="1" eaLnBrk="1" hangingPunct="1">
              <a:lnSpc>
                <a:spcPct val="80000"/>
              </a:lnSpc>
            </a:pPr>
            <a:r>
              <a:rPr lang="en-US" sz="2200" dirty="0" smtClean="0"/>
              <a:t>The team does not take off at full speed and try to maintain that speed for the duration. </a:t>
            </a:r>
          </a:p>
          <a:p>
            <a:pPr lvl="1" eaLnBrk="1" hangingPunct="1">
              <a:lnSpc>
                <a:spcPct val="80000"/>
              </a:lnSpc>
            </a:pPr>
            <a:r>
              <a:rPr lang="en-US" sz="2200" dirty="0" smtClean="0"/>
              <a:t>Rather they run at a fast, but </a:t>
            </a:r>
            <a:r>
              <a:rPr lang="en-US" sz="2200" b="1" u="sng" dirty="0" smtClean="0"/>
              <a:t>sustainable</a:t>
            </a:r>
            <a:r>
              <a:rPr lang="en-US" sz="2200" dirty="0" smtClean="0"/>
              <a:t>, pace.</a:t>
            </a:r>
          </a:p>
          <a:p>
            <a:pPr eaLnBrk="1" hangingPunct="1">
              <a:lnSpc>
                <a:spcPct val="80000"/>
              </a:lnSpc>
            </a:pPr>
            <a:endParaRPr lang="en-US" sz="2500" dirty="0" smtClean="0"/>
          </a:p>
          <a:p>
            <a:pPr eaLnBrk="1" hangingPunct="1">
              <a:lnSpc>
                <a:spcPct val="80000"/>
              </a:lnSpc>
            </a:pPr>
            <a:r>
              <a:rPr lang="en-US" sz="2500" dirty="0" smtClean="0"/>
              <a:t>Running too fast leads to stress, shortcuts. </a:t>
            </a:r>
          </a:p>
          <a:p>
            <a:pPr eaLnBrk="1" hangingPunct="1">
              <a:lnSpc>
                <a:spcPct val="80000"/>
              </a:lnSpc>
            </a:pPr>
            <a:r>
              <a:rPr lang="en-US" sz="2500" dirty="0" smtClean="0"/>
              <a:t>Agile teams pace themselves. </a:t>
            </a:r>
          </a:p>
          <a:p>
            <a:pPr lvl="1" eaLnBrk="1" hangingPunct="1">
              <a:lnSpc>
                <a:spcPct val="80000"/>
              </a:lnSpc>
            </a:pPr>
            <a:r>
              <a:rPr lang="en-US" sz="2200" dirty="0" smtClean="0"/>
              <a:t>They don’t allow themselves to get too tired. </a:t>
            </a:r>
          </a:p>
          <a:p>
            <a:pPr lvl="1" eaLnBrk="1" hangingPunct="1">
              <a:lnSpc>
                <a:spcPct val="80000"/>
              </a:lnSpc>
            </a:pPr>
            <a:r>
              <a:rPr lang="en-US" sz="2200" dirty="0" smtClean="0"/>
              <a:t>They don’t borrow tomorrow’s energy to get a bit more done today. </a:t>
            </a:r>
          </a:p>
          <a:p>
            <a:pPr lvl="1" eaLnBrk="1" hangingPunct="1">
              <a:lnSpc>
                <a:spcPct val="80000"/>
              </a:lnSpc>
            </a:pPr>
            <a:r>
              <a:rPr lang="en-US" sz="2200" dirty="0" smtClean="0"/>
              <a:t>They work at a </a:t>
            </a:r>
            <a:r>
              <a:rPr lang="en-US" sz="2200" b="1" dirty="0" smtClean="0"/>
              <a:t>rate</a:t>
            </a:r>
            <a:r>
              <a:rPr lang="en-US" sz="2200" dirty="0" smtClean="0"/>
              <a:t> that allows them to maintain the highest quality standards for the duration of the project.</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38</a:t>
            </a:fld>
            <a:endParaRPr lang="en-US" dirty="0"/>
          </a:p>
        </p:txBody>
      </p:sp>
    </p:spTree>
    <p:extLst>
      <p:ext uri="{BB962C8B-B14F-4D97-AF65-F5344CB8AC3E}">
        <p14:creationId xmlns:p14="http://schemas.microsoft.com/office/powerpoint/2010/main" val="4021118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z="3200" b="1" smtClean="0"/>
              <a:t>Principle 9: </a:t>
            </a:r>
            <a:r>
              <a:rPr lang="en-US" sz="3200" smtClean="0"/>
              <a:t>Continuous Attention to Technical Excellence and Good Design enhances Agility.</a:t>
            </a:r>
          </a:p>
        </p:txBody>
      </p:sp>
      <p:sp>
        <p:nvSpPr>
          <p:cNvPr id="30723" name="Content Placeholder 2"/>
          <p:cNvSpPr>
            <a:spLocks noGrp="1"/>
          </p:cNvSpPr>
          <p:nvPr>
            <p:ph idx="1"/>
          </p:nvPr>
        </p:nvSpPr>
        <p:spPr>
          <a:xfrm>
            <a:off x="457200" y="1600200"/>
            <a:ext cx="8458200" cy="4525963"/>
          </a:xfrm>
        </p:spPr>
        <p:txBody>
          <a:bodyPr>
            <a:normAutofit lnSpcReduction="10000"/>
          </a:bodyPr>
          <a:lstStyle/>
          <a:p>
            <a:pPr eaLnBrk="1" hangingPunct="1"/>
            <a:r>
              <a:rPr lang="en-US" b="1" dirty="0" smtClean="0"/>
              <a:t>High quality is the key to high speed</a:t>
            </a:r>
            <a:r>
              <a:rPr lang="en-US" dirty="0" smtClean="0"/>
              <a:t>. </a:t>
            </a:r>
          </a:p>
          <a:p>
            <a:pPr lvl="1" eaLnBrk="1" hangingPunct="1"/>
            <a:r>
              <a:rPr lang="en-US" dirty="0" smtClean="0"/>
              <a:t>The way to go fast is to </a:t>
            </a:r>
            <a:r>
              <a:rPr lang="en-US" b="1" dirty="0" smtClean="0"/>
              <a:t>keep the software as clean and robust as possible. </a:t>
            </a:r>
          </a:p>
          <a:p>
            <a:pPr lvl="1" eaLnBrk="1" hangingPunct="1"/>
            <a:endParaRPr lang="en-US" dirty="0" smtClean="0"/>
          </a:p>
          <a:p>
            <a:pPr lvl="1" eaLnBrk="1" hangingPunct="1"/>
            <a:r>
              <a:rPr lang="en-US" dirty="0" smtClean="0"/>
              <a:t>Thus, all agile team-members are </a:t>
            </a:r>
            <a:r>
              <a:rPr lang="en-US" b="1" dirty="0" smtClean="0"/>
              <a:t>committed</a:t>
            </a:r>
            <a:r>
              <a:rPr lang="en-US" dirty="0" smtClean="0"/>
              <a:t> to producing only the </a:t>
            </a:r>
            <a:r>
              <a:rPr lang="en-US" b="1" dirty="0" smtClean="0"/>
              <a:t>highest</a:t>
            </a:r>
            <a:r>
              <a:rPr lang="en-US" dirty="0" smtClean="0"/>
              <a:t> </a:t>
            </a:r>
            <a:r>
              <a:rPr lang="en-US" b="1" dirty="0" smtClean="0"/>
              <a:t>quality</a:t>
            </a:r>
            <a:r>
              <a:rPr lang="en-US" dirty="0" smtClean="0"/>
              <a:t> </a:t>
            </a:r>
            <a:r>
              <a:rPr lang="en-US" b="1" dirty="0" smtClean="0"/>
              <a:t>code</a:t>
            </a:r>
            <a:r>
              <a:rPr lang="en-US" dirty="0" smtClean="0"/>
              <a:t> they can. </a:t>
            </a:r>
          </a:p>
          <a:p>
            <a:pPr lvl="1" eaLnBrk="1" hangingPunct="1"/>
            <a:endParaRPr lang="en-US" dirty="0" smtClean="0"/>
          </a:p>
          <a:p>
            <a:pPr lvl="1" eaLnBrk="1" hangingPunct="1"/>
            <a:r>
              <a:rPr lang="en-US" dirty="0" smtClean="0"/>
              <a:t>They do not make messes and then tell themselves they’ll clean it up when they have more time. </a:t>
            </a:r>
          </a:p>
          <a:p>
            <a:pPr lvl="1" eaLnBrk="1" hangingPunct="1"/>
            <a:r>
              <a:rPr lang="en-US" b="1" dirty="0" smtClean="0"/>
              <a:t>Do it right the </a:t>
            </a:r>
            <a:r>
              <a:rPr lang="en-US" b="1" u="sng" dirty="0" smtClean="0"/>
              <a:t>first</a:t>
            </a:r>
            <a:r>
              <a:rPr lang="en-US" b="1" dirty="0" smtClean="0"/>
              <a:t> time!</a:t>
            </a:r>
          </a:p>
          <a:p>
            <a:pPr lvl="2" eaLnBrk="1" hangingPunct="1">
              <a:buFont typeface="Arial" pitchFamily="34" charset="0"/>
              <a:buNone/>
            </a:pPr>
            <a:endParaRPr lang="en-US" dirty="0" smtClean="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39</a:t>
            </a:fld>
            <a:endParaRPr lang="en-US" dirty="0"/>
          </a:p>
        </p:txBody>
      </p:sp>
    </p:spTree>
    <p:extLst>
      <p:ext uri="{BB962C8B-B14F-4D97-AF65-F5344CB8AC3E}">
        <p14:creationId xmlns:p14="http://schemas.microsoft.com/office/powerpoint/2010/main" val="320629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sz="3400" b="1" dirty="0" smtClean="0">
                <a:solidFill>
                  <a:srgbClr val="FF0000"/>
                </a:solidFill>
              </a:rPr>
              <a:t>Agile Software Development: Intro</a:t>
            </a:r>
            <a:endParaRPr lang="en-US" sz="3400" b="1" dirty="0">
              <a:solidFill>
                <a:srgbClr val="FF0000"/>
              </a:solidFill>
            </a:endParaRPr>
          </a:p>
        </p:txBody>
      </p:sp>
      <p:sp>
        <p:nvSpPr>
          <p:cNvPr id="9219" name="Content Placeholder 2"/>
          <p:cNvSpPr>
            <a:spLocks noGrp="1"/>
          </p:cNvSpPr>
          <p:nvPr>
            <p:ph idx="1"/>
          </p:nvPr>
        </p:nvSpPr>
        <p:spPr/>
        <p:txBody>
          <a:bodyPr/>
          <a:lstStyle/>
          <a:p>
            <a:r>
              <a:rPr lang="en-US" sz="2800" dirty="0" smtClean="0"/>
              <a:t>Characteristics of Agile Software Development</a:t>
            </a:r>
          </a:p>
          <a:p>
            <a:pPr>
              <a:buFont typeface="Wingdings 2" pitchFamily="18" charset="2"/>
              <a:buNone/>
            </a:pPr>
            <a:r>
              <a:rPr lang="en-US" sz="2800" dirty="0" smtClean="0"/>
              <a:t>     -- Light Weighted methodology</a:t>
            </a:r>
          </a:p>
          <a:p>
            <a:pPr>
              <a:buFont typeface="Wingdings 2" pitchFamily="18" charset="2"/>
              <a:buNone/>
            </a:pPr>
            <a:r>
              <a:rPr lang="en-US" sz="2800" dirty="0" smtClean="0"/>
              <a:t>     -- Small to medium sized teams</a:t>
            </a:r>
          </a:p>
          <a:p>
            <a:pPr>
              <a:buFont typeface="Wingdings 2" pitchFamily="18" charset="2"/>
              <a:buNone/>
            </a:pPr>
            <a:r>
              <a:rPr lang="en-US" sz="2800" dirty="0" smtClean="0"/>
              <a:t>     -- vague and/or changing requirements</a:t>
            </a:r>
          </a:p>
          <a:p>
            <a:pPr>
              <a:buFont typeface="Wingdings 2" pitchFamily="18" charset="2"/>
              <a:buNone/>
            </a:pPr>
            <a:r>
              <a:rPr lang="en-US" sz="2800" dirty="0" smtClean="0"/>
              <a:t>     -- vague and/or changing techniques</a:t>
            </a:r>
          </a:p>
          <a:p>
            <a:pPr>
              <a:buFont typeface="Wingdings 2" pitchFamily="18" charset="2"/>
              <a:buNone/>
            </a:pPr>
            <a:r>
              <a:rPr lang="en-US" sz="2800" dirty="0" smtClean="0"/>
              <a:t>     -- Simple design</a:t>
            </a:r>
          </a:p>
          <a:p>
            <a:pPr>
              <a:buFont typeface="Wingdings 2" pitchFamily="18" charset="2"/>
              <a:buNone/>
            </a:pPr>
            <a:r>
              <a:rPr lang="en-US" sz="2800" dirty="0" smtClean="0"/>
              <a:t>     </a:t>
            </a:r>
          </a:p>
        </p:txBody>
      </p:sp>
      <p:pic>
        <p:nvPicPr>
          <p:cNvPr id="4"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4</a:t>
            </a:fld>
            <a:endParaRPr lang="en-US" dirty="0"/>
          </a:p>
        </p:txBody>
      </p:sp>
    </p:spTree>
    <p:extLst>
      <p:ext uri="{BB962C8B-B14F-4D97-AF65-F5344CB8AC3E}">
        <p14:creationId xmlns:p14="http://schemas.microsoft.com/office/powerpoint/2010/main" val="28576087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z="3200" smtClean="0"/>
              <a:t>Principle 10:  </a:t>
            </a:r>
            <a:r>
              <a:rPr lang="en-US" sz="3200" b="1" smtClean="0"/>
              <a:t>Simplicity</a:t>
            </a:r>
            <a:r>
              <a:rPr lang="en-US" sz="3200" smtClean="0"/>
              <a:t> – </a:t>
            </a:r>
            <a:r>
              <a:rPr lang="en-US" sz="3200" b="1" smtClean="0"/>
              <a:t>the art of maximizing the amount of work </a:t>
            </a:r>
            <a:r>
              <a:rPr lang="en-US" sz="3200" b="1" u="sng" smtClean="0"/>
              <a:t>not</a:t>
            </a:r>
            <a:r>
              <a:rPr lang="en-US" sz="3200" b="1" smtClean="0"/>
              <a:t> done – is essential.</a:t>
            </a:r>
          </a:p>
        </p:txBody>
      </p:sp>
      <p:sp>
        <p:nvSpPr>
          <p:cNvPr id="31747" name="Content Placeholder 2"/>
          <p:cNvSpPr>
            <a:spLocks noGrp="1"/>
          </p:cNvSpPr>
          <p:nvPr>
            <p:ph idx="1"/>
          </p:nvPr>
        </p:nvSpPr>
        <p:spPr/>
        <p:txBody>
          <a:bodyPr/>
          <a:lstStyle/>
          <a:p>
            <a:pPr eaLnBrk="1" hangingPunct="1"/>
            <a:r>
              <a:rPr lang="en-US" dirty="0" smtClean="0"/>
              <a:t>Agile teams take the simplest path that is consistent with their goals. </a:t>
            </a:r>
          </a:p>
          <a:p>
            <a:pPr lvl="1" eaLnBrk="1" hangingPunct="1"/>
            <a:endParaRPr lang="en-US" dirty="0" smtClean="0"/>
          </a:p>
          <a:p>
            <a:pPr lvl="1" eaLnBrk="1" hangingPunct="1"/>
            <a:r>
              <a:rPr lang="en-US" dirty="0" smtClean="0"/>
              <a:t>They don’t anticipate tomorrow’s problems and try to defend against them today. </a:t>
            </a:r>
          </a:p>
          <a:p>
            <a:pPr lvl="1" eaLnBrk="1" hangingPunct="1"/>
            <a:endParaRPr lang="en-US" dirty="0" smtClean="0"/>
          </a:p>
          <a:p>
            <a:pPr lvl="1" eaLnBrk="1" hangingPunct="1"/>
            <a:r>
              <a:rPr lang="en-US" b="1" dirty="0" smtClean="0"/>
              <a:t>Rather they do the simplest and highest quality work today, confident that it will be easy to change if and when tomorrows problems arise.</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40</a:t>
            </a:fld>
            <a:endParaRPr lang="en-US" dirty="0"/>
          </a:p>
        </p:txBody>
      </p:sp>
    </p:spTree>
    <p:extLst>
      <p:ext uri="{BB962C8B-B14F-4D97-AF65-F5344CB8AC3E}">
        <p14:creationId xmlns:p14="http://schemas.microsoft.com/office/powerpoint/2010/main" val="903512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28600" y="274638"/>
            <a:ext cx="8763000" cy="1143000"/>
          </a:xfrm>
        </p:spPr>
        <p:txBody>
          <a:bodyPr/>
          <a:lstStyle/>
          <a:p>
            <a:pPr eaLnBrk="1" hangingPunct="1"/>
            <a:r>
              <a:rPr lang="en-US" sz="2800" b="1" dirty="0" smtClean="0"/>
              <a:t>Principle 11:   T</a:t>
            </a:r>
            <a:r>
              <a:rPr lang="en-US" sz="2800" dirty="0" smtClean="0"/>
              <a:t>he Best Architectures, Requirements, and Designs emerge from </a:t>
            </a:r>
            <a:r>
              <a:rPr lang="en-US" sz="2800" b="1" dirty="0" smtClean="0"/>
              <a:t>Self-Organizing Teams</a:t>
            </a:r>
          </a:p>
        </p:txBody>
      </p:sp>
      <p:sp>
        <p:nvSpPr>
          <p:cNvPr id="3" name="Content Placeholder 2"/>
          <p:cNvSpPr>
            <a:spLocks noGrp="1"/>
          </p:cNvSpPr>
          <p:nvPr>
            <p:ph idx="1"/>
          </p:nvPr>
        </p:nvSpPr>
        <p:spPr/>
        <p:txBody>
          <a:bodyPr>
            <a:normAutofit lnSpcReduction="10000"/>
          </a:bodyPr>
          <a:lstStyle/>
          <a:p>
            <a:pPr eaLnBrk="1" hangingPunct="1">
              <a:lnSpc>
                <a:spcPct val="80000"/>
              </a:lnSpc>
              <a:buFont typeface="Arial" charset="0"/>
              <a:buChar char="•"/>
              <a:defRPr/>
            </a:pPr>
            <a:r>
              <a:rPr lang="en-US" sz="2700" dirty="0" smtClean="0"/>
              <a:t>An agile team is a self organizing team. </a:t>
            </a:r>
          </a:p>
          <a:p>
            <a:pPr lvl="1" eaLnBrk="1" hangingPunct="1">
              <a:lnSpc>
                <a:spcPct val="80000"/>
              </a:lnSpc>
              <a:buFont typeface="Arial" charset="0"/>
              <a:buChar char="–"/>
              <a:defRPr/>
            </a:pPr>
            <a:r>
              <a:rPr lang="en-US" sz="2400" dirty="0" smtClean="0"/>
              <a:t>Responsibilities are </a:t>
            </a:r>
            <a:r>
              <a:rPr lang="en-US" sz="2400" b="1" dirty="0" smtClean="0"/>
              <a:t>not handed to individual team members</a:t>
            </a:r>
            <a:r>
              <a:rPr lang="en-US" sz="2400" dirty="0" smtClean="0"/>
              <a:t> from the outside. </a:t>
            </a:r>
          </a:p>
          <a:p>
            <a:pPr lvl="1" eaLnBrk="1" hangingPunct="1">
              <a:lnSpc>
                <a:spcPct val="80000"/>
              </a:lnSpc>
              <a:buFont typeface="Arial" charset="0"/>
              <a:buChar char="–"/>
              <a:defRPr/>
            </a:pPr>
            <a:r>
              <a:rPr lang="en-US" sz="2400" dirty="0" smtClean="0"/>
              <a:t>Responsibilities are </a:t>
            </a:r>
            <a:r>
              <a:rPr lang="en-US" sz="2400" b="1" dirty="0" smtClean="0"/>
              <a:t>communicated</a:t>
            </a:r>
            <a:r>
              <a:rPr lang="en-US" sz="2400" dirty="0" smtClean="0"/>
              <a:t> to the team as a whole, and the </a:t>
            </a:r>
            <a:r>
              <a:rPr lang="en-US" sz="2400" b="1" dirty="0" smtClean="0"/>
              <a:t>team determines</a:t>
            </a:r>
            <a:r>
              <a:rPr lang="en-US" sz="2400" dirty="0" smtClean="0"/>
              <a:t> the best way to fulfill them.</a:t>
            </a:r>
          </a:p>
          <a:p>
            <a:pPr eaLnBrk="1" hangingPunct="1">
              <a:lnSpc>
                <a:spcPct val="80000"/>
              </a:lnSpc>
              <a:buFont typeface="Arial" charset="0"/>
              <a:buChar char="•"/>
              <a:defRPr/>
            </a:pPr>
            <a:endParaRPr lang="en-US" sz="2700" dirty="0" smtClean="0"/>
          </a:p>
          <a:p>
            <a:pPr eaLnBrk="1" hangingPunct="1">
              <a:lnSpc>
                <a:spcPct val="80000"/>
              </a:lnSpc>
              <a:buFont typeface="Arial" charset="0"/>
              <a:buChar char="•"/>
              <a:defRPr/>
            </a:pPr>
            <a:r>
              <a:rPr lang="en-US" sz="2700" dirty="0" smtClean="0"/>
              <a:t>Agile team members work together on all project aspects. </a:t>
            </a:r>
          </a:p>
          <a:p>
            <a:pPr lvl="1" eaLnBrk="1" hangingPunct="1">
              <a:lnSpc>
                <a:spcPct val="80000"/>
              </a:lnSpc>
              <a:buFont typeface="Arial" charset="0"/>
              <a:buChar char="–"/>
              <a:defRPr/>
            </a:pPr>
            <a:r>
              <a:rPr lang="en-US" sz="2400" dirty="0" smtClean="0"/>
              <a:t>Each is allowed input into the whole. </a:t>
            </a:r>
          </a:p>
          <a:p>
            <a:pPr lvl="1" eaLnBrk="1" hangingPunct="1">
              <a:lnSpc>
                <a:spcPct val="80000"/>
              </a:lnSpc>
              <a:buFont typeface="Arial" charset="0"/>
              <a:buChar char="–"/>
              <a:defRPr/>
            </a:pPr>
            <a:r>
              <a:rPr lang="en-US" sz="2400" dirty="0" smtClean="0"/>
              <a:t>No single team member is responsible for the architecture, or the requirements, or the tests, etc. </a:t>
            </a:r>
          </a:p>
          <a:p>
            <a:pPr lvl="1" eaLnBrk="1" hangingPunct="1">
              <a:lnSpc>
                <a:spcPct val="80000"/>
              </a:lnSpc>
              <a:buFont typeface="Arial" charset="0"/>
              <a:buChar char="–"/>
              <a:defRPr/>
            </a:pPr>
            <a:r>
              <a:rPr lang="en-US" sz="2400" dirty="0" smtClean="0"/>
              <a:t>The team shares those responsibilities and each team member has influence over them.</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41</a:t>
            </a:fld>
            <a:endParaRPr lang="en-US" dirty="0"/>
          </a:p>
        </p:txBody>
      </p:sp>
    </p:spTree>
    <p:extLst>
      <p:ext uri="{BB962C8B-B14F-4D97-AF65-F5344CB8AC3E}">
        <p14:creationId xmlns:p14="http://schemas.microsoft.com/office/powerpoint/2010/main" val="3680380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sz="2900" b="1" dirty="0" smtClean="0"/>
              <a:t>Principle 12:  </a:t>
            </a:r>
            <a:r>
              <a:rPr lang="en-US" sz="2900" dirty="0" smtClean="0"/>
              <a:t>At regular Intervals, the </a:t>
            </a:r>
            <a:r>
              <a:rPr lang="en-US" sz="2900" b="1" dirty="0" smtClean="0"/>
              <a:t>Team reflects</a:t>
            </a:r>
            <a:r>
              <a:rPr lang="en-US" sz="2900" dirty="0" smtClean="0"/>
              <a:t> on how to become </a:t>
            </a:r>
            <a:r>
              <a:rPr lang="en-US" sz="2900" b="1" dirty="0" smtClean="0"/>
              <a:t>more</a:t>
            </a:r>
            <a:r>
              <a:rPr lang="en-US" sz="2900" dirty="0" smtClean="0"/>
              <a:t> effective, </a:t>
            </a:r>
            <a:r>
              <a:rPr lang="en-US" sz="2900" b="1" dirty="0" smtClean="0"/>
              <a:t>then tunes and adjusts </a:t>
            </a:r>
            <a:r>
              <a:rPr lang="en-US" sz="2900" dirty="0" smtClean="0"/>
              <a:t>its </a:t>
            </a:r>
            <a:r>
              <a:rPr lang="en-US" sz="2900" b="1" dirty="0" smtClean="0"/>
              <a:t>behavior</a:t>
            </a:r>
            <a:r>
              <a:rPr lang="en-US" sz="2900" dirty="0" smtClean="0"/>
              <a:t> accordingly.</a:t>
            </a:r>
          </a:p>
        </p:txBody>
      </p:sp>
      <p:sp>
        <p:nvSpPr>
          <p:cNvPr id="33795" name="Content Placeholder 2"/>
          <p:cNvSpPr>
            <a:spLocks noGrp="1"/>
          </p:cNvSpPr>
          <p:nvPr>
            <p:ph idx="1"/>
          </p:nvPr>
        </p:nvSpPr>
        <p:spPr/>
        <p:txBody>
          <a:bodyPr/>
          <a:lstStyle/>
          <a:p>
            <a:pPr eaLnBrk="1" hangingPunct="1"/>
            <a:endParaRPr lang="en-US" sz="2800" smtClean="0"/>
          </a:p>
          <a:p>
            <a:pPr eaLnBrk="1" hangingPunct="1"/>
            <a:r>
              <a:rPr lang="en-US" sz="2800" smtClean="0"/>
              <a:t>An agile team continually adjusts its organization, rules, conventions, relationships, etc. </a:t>
            </a:r>
          </a:p>
          <a:p>
            <a:pPr eaLnBrk="1" hangingPunct="1"/>
            <a:endParaRPr lang="en-US" sz="2800" smtClean="0"/>
          </a:p>
          <a:p>
            <a:pPr eaLnBrk="1" hangingPunct="1"/>
            <a:r>
              <a:rPr lang="en-US" sz="2800" smtClean="0"/>
              <a:t>An agile team knows that its environment is continuously changing, and knows that they must change with that environment to remain agile.</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42</a:t>
            </a:fld>
            <a:endParaRPr lang="en-US" dirty="0"/>
          </a:p>
        </p:txBody>
      </p:sp>
    </p:spTree>
    <p:extLst>
      <p:ext uri="{BB962C8B-B14F-4D97-AF65-F5344CB8AC3E}">
        <p14:creationId xmlns:p14="http://schemas.microsoft.com/office/powerpoint/2010/main" val="12121722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228600"/>
            <a:ext cx="6887845" cy="635000"/>
          </a:xfrm>
          <a:prstGeom prst="rect">
            <a:avLst/>
          </a:prstGeom>
        </p:spPr>
        <p:txBody>
          <a:bodyPr vert="horz" wrap="square" lIns="0" tIns="12700" rIns="0" bIns="0" rtlCol="0">
            <a:spAutoFit/>
          </a:bodyPr>
          <a:lstStyle/>
          <a:p>
            <a:pPr marL="12700">
              <a:lnSpc>
                <a:spcPct val="100000"/>
              </a:lnSpc>
              <a:spcBef>
                <a:spcPts val="100"/>
              </a:spcBef>
              <a:tabLst>
                <a:tab pos="2497455" algn="l"/>
                <a:tab pos="3344545" algn="l"/>
              </a:tabLst>
            </a:pPr>
            <a:r>
              <a:rPr sz="4000" b="1" spc="-5" dirty="0">
                <a:solidFill>
                  <a:srgbClr val="FF0000"/>
                </a:solidFill>
                <a:latin typeface="Times New Roman" pitchFamily="18" charset="0"/>
                <a:cs typeface="Times New Roman" pitchFamily="18" charset="0"/>
              </a:rPr>
              <a:t>Agility</a:t>
            </a:r>
            <a:r>
              <a:rPr sz="4000" b="1" spc="10" dirty="0">
                <a:solidFill>
                  <a:srgbClr val="FF0000"/>
                </a:solidFill>
                <a:latin typeface="Times New Roman" pitchFamily="18" charset="0"/>
                <a:cs typeface="Times New Roman" pitchFamily="18" charset="0"/>
              </a:rPr>
              <a:t> </a:t>
            </a:r>
            <a:r>
              <a:rPr sz="4000" b="1" dirty="0">
                <a:solidFill>
                  <a:srgbClr val="FF0000"/>
                </a:solidFill>
                <a:latin typeface="Times New Roman" pitchFamily="18" charset="0"/>
                <a:cs typeface="Times New Roman" pitchFamily="18" charset="0"/>
              </a:rPr>
              <a:t>and	</a:t>
            </a:r>
            <a:r>
              <a:rPr sz="4000" b="1" spc="-5" dirty="0">
                <a:solidFill>
                  <a:srgbClr val="FF0000"/>
                </a:solidFill>
                <a:latin typeface="Times New Roman" pitchFamily="18" charset="0"/>
                <a:cs typeface="Times New Roman" pitchFamily="18" charset="0"/>
              </a:rPr>
              <a:t>the	</a:t>
            </a:r>
            <a:r>
              <a:rPr sz="4000" b="1" dirty="0">
                <a:solidFill>
                  <a:srgbClr val="FF0000"/>
                </a:solidFill>
                <a:latin typeface="Times New Roman" pitchFamily="18" charset="0"/>
                <a:cs typeface="Times New Roman" pitchFamily="18" charset="0"/>
              </a:rPr>
              <a:t>Cost of</a:t>
            </a:r>
            <a:r>
              <a:rPr sz="4000" b="1" spc="-110" dirty="0">
                <a:solidFill>
                  <a:srgbClr val="FF0000"/>
                </a:solidFill>
                <a:latin typeface="Times New Roman" pitchFamily="18" charset="0"/>
                <a:cs typeface="Times New Roman" pitchFamily="18" charset="0"/>
              </a:rPr>
              <a:t> </a:t>
            </a:r>
            <a:r>
              <a:rPr sz="4000" b="1" dirty="0">
                <a:solidFill>
                  <a:srgbClr val="FF0000"/>
                </a:solidFill>
                <a:latin typeface="Times New Roman" pitchFamily="18" charset="0"/>
                <a:cs typeface="Times New Roman" pitchFamily="18" charset="0"/>
              </a:rPr>
              <a:t>Change</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070"/>
              </a:lnSpc>
            </a:pPr>
            <a:fld id="{81D60167-4931-47E6-BA6A-407CBD079E47}" type="slidenum">
              <a:rPr dirty="0"/>
              <a:t>43</a:t>
            </a:fld>
            <a:endParaRPr dirty="0"/>
          </a:p>
        </p:txBody>
      </p:sp>
      <p:sp>
        <p:nvSpPr>
          <p:cNvPr id="3" name="object 3"/>
          <p:cNvSpPr txBox="1"/>
          <p:nvPr/>
        </p:nvSpPr>
        <p:spPr>
          <a:xfrm>
            <a:off x="304800" y="1219200"/>
            <a:ext cx="8610600" cy="5066515"/>
          </a:xfrm>
          <a:prstGeom prst="rect">
            <a:avLst/>
          </a:prstGeom>
        </p:spPr>
        <p:txBody>
          <a:bodyPr vert="horz" wrap="square" lIns="0" tIns="43180" rIns="0" bIns="0" rtlCol="0">
            <a:spAutoFit/>
          </a:bodyPr>
          <a:lstStyle/>
          <a:p>
            <a:pPr marL="355600" marR="5080" indent="-342900">
              <a:lnSpc>
                <a:spcPct val="89900"/>
              </a:lnSpc>
              <a:spcBef>
                <a:spcPts val="340"/>
              </a:spcBef>
              <a:buFont typeface="Arial" pitchFamily="34" charset="0"/>
              <a:buChar char="•"/>
              <a:tabLst>
                <a:tab pos="354965" algn="l"/>
              </a:tabLst>
            </a:pPr>
            <a:r>
              <a:rPr sz="2400" spc="-560" dirty="0">
                <a:solidFill>
                  <a:srgbClr val="9A0000"/>
                </a:solidFill>
                <a:latin typeface="Times New Roman" pitchFamily="18" charset="0"/>
                <a:cs typeface="Times New Roman" pitchFamily="18" charset="0"/>
              </a:rPr>
              <a:t>	</a:t>
            </a:r>
            <a:r>
              <a:rPr sz="2400" spc="-5" dirty="0">
                <a:solidFill>
                  <a:srgbClr val="C00000"/>
                </a:solidFill>
                <a:latin typeface="Times New Roman" pitchFamily="18" charset="0"/>
                <a:cs typeface="Times New Roman" pitchFamily="18" charset="0"/>
              </a:rPr>
              <a:t>Conventional </a:t>
            </a:r>
            <a:r>
              <a:rPr sz="2400" dirty="0">
                <a:solidFill>
                  <a:srgbClr val="C00000"/>
                </a:solidFill>
                <a:latin typeface="Times New Roman" pitchFamily="18" charset="0"/>
                <a:cs typeface="Times New Roman" pitchFamily="18" charset="0"/>
              </a:rPr>
              <a:t>wisdom </a:t>
            </a:r>
            <a:r>
              <a:rPr sz="2400" dirty="0">
                <a:latin typeface="Times New Roman" pitchFamily="18" charset="0"/>
                <a:cs typeface="Times New Roman" pitchFamily="18" charset="0"/>
              </a:rPr>
              <a:t>is </a:t>
            </a:r>
            <a:r>
              <a:rPr sz="2400" spc="-5" dirty="0">
                <a:latin typeface="Times New Roman" pitchFamily="18" charset="0"/>
                <a:cs typeface="Times New Roman" pitchFamily="18" charset="0"/>
              </a:rPr>
              <a:t>that the </a:t>
            </a:r>
            <a:r>
              <a:rPr sz="2400" dirty="0">
                <a:latin typeface="Times New Roman" pitchFamily="18" charset="0"/>
                <a:cs typeface="Times New Roman" pitchFamily="18" charset="0"/>
              </a:rPr>
              <a:t>cost of change increases nonlinearly  as a project progresses. </a:t>
            </a:r>
            <a:r>
              <a:rPr sz="2400" spc="-5" dirty="0">
                <a:latin typeface="Times New Roman" pitchFamily="18" charset="0"/>
                <a:cs typeface="Times New Roman" pitchFamily="18" charset="0"/>
              </a:rPr>
              <a:t>It </a:t>
            </a:r>
            <a:r>
              <a:rPr sz="2400" dirty="0">
                <a:latin typeface="Times New Roman" pitchFamily="18" charset="0"/>
                <a:cs typeface="Times New Roman" pitchFamily="18" charset="0"/>
              </a:rPr>
              <a:t>is </a:t>
            </a:r>
            <a:r>
              <a:rPr sz="2400" spc="-5" dirty="0">
                <a:latin typeface="Times New Roman" pitchFamily="18" charset="0"/>
                <a:cs typeface="Times New Roman" pitchFamily="18" charset="0"/>
              </a:rPr>
              <a:t>relatively </a:t>
            </a:r>
            <a:r>
              <a:rPr sz="2400" dirty="0">
                <a:latin typeface="Times New Roman" pitchFamily="18" charset="0"/>
                <a:cs typeface="Times New Roman" pitchFamily="18" charset="0"/>
              </a:rPr>
              <a:t>easy </a:t>
            </a:r>
            <a:r>
              <a:rPr sz="2400" spc="-5" dirty="0">
                <a:latin typeface="Times New Roman" pitchFamily="18" charset="0"/>
                <a:cs typeface="Times New Roman" pitchFamily="18" charset="0"/>
              </a:rPr>
              <a:t>to accommodate </a:t>
            </a:r>
            <a:r>
              <a:rPr sz="2400" dirty="0">
                <a:latin typeface="Times New Roman" pitchFamily="18" charset="0"/>
                <a:cs typeface="Times New Roman" pitchFamily="18" charset="0"/>
              </a:rPr>
              <a:t>a change  when a </a:t>
            </a:r>
            <a:r>
              <a:rPr sz="2400" spc="-5" dirty="0">
                <a:latin typeface="Times New Roman" pitchFamily="18" charset="0"/>
                <a:cs typeface="Times New Roman" pitchFamily="18" charset="0"/>
              </a:rPr>
              <a:t>team </a:t>
            </a:r>
            <a:r>
              <a:rPr sz="2400" dirty="0">
                <a:latin typeface="Times New Roman" pitchFamily="18" charset="0"/>
                <a:cs typeface="Times New Roman" pitchFamily="18" charset="0"/>
              </a:rPr>
              <a:t>is </a:t>
            </a:r>
            <a:r>
              <a:rPr sz="2400" spc="-5" dirty="0">
                <a:latin typeface="Times New Roman" pitchFamily="18" charset="0"/>
                <a:cs typeface="Times New Roman" pitchFamily="18" charset="0"/>
              </a:rPr>
              <a:t>gathering requirements </a:t>
            </a:r>
            <a:r>
              <a:rPr sz="2400" dirty="0">
                <a:latin typeface="Times New Roman" pitchFamily="18" charset="0"/>
                <a:cs typeface="Times New Roman" pitchFamily="18" charset="0"/>
              </a:rPr>
              <a:t>early in a </a:t>
            </a:r>
            <a:r>
              <a:rPr sz="2400" spc="-5" dirty="0">
                <a:latin typeface="Times New Roman" pitchFamily="18" charset="0"/>
                <a:cs typeface="Times New Roman" pitchFamily="18" charset="0"/>
              </a:rPr>
              <a:t>project. If there </a:t>
            </a:r>
            <a:r>
              <a:rPr sz="2400" dirty="0">
                <a:latin typeface="Times New Roman" pitchFamily="18" charset="0"/>
                <a:cs typeface="Times New Roman" pitchFamily="18" charset="0"/>
              </a:rPr>
              <a:t>are  any changes, </a:t>
            </a:r>
            <a:r>
              <a:rPr sz="2400" spc="-5" dirty="0">
                <a:latin typeface="Times New Roman" pitchFamily="18" charset="0"/>
                <a:cs typeface="Times New Roman" pitchFamily="18" charset="0"/>
              </a:rPr>
              <a:t>the costs </a:t>
            </a:r>
            <a:r>
              <a:rPr sz="2400" dirty="0">
                <a:latin typeface="Times New Roman" pitchFamily="18" charset="0"/>
                <a:cs typeface="Times New Roman" pitchFamily="18" charset="0"/>
              </a:rPr>
              <a:t>of doing </a:t>
            </a:r>
            <a:r>
              <a:rPr sz="2400" spc="-5" dirty="0">
                <a:latin typeface="Times New Roman" pitchFamily="18" charset="0"/>
                <a:cs typeface="Times New Roman" pitchFamily="18" charset="0"/>
              </a:rPr>
              <a:t>this </a:t>
            </a:r>
            <a:r>
              <a:rPr sz="2400" dirty="0">
                <a:latin typeface="Times New Roman" pitchFamily="18" charset="0"/>
                <a:cs typeface="Times New Roman" pitchFamily="18" charset="0"/>
              </a:rPr>
              <a:t>work are minimal. But if </a:t>
            </a:r>
            <a:r>
              <a:rPr sz="2400" spc="-5" dirty="0">
                <a:latin typeface="Times New Roman" pitchFamily="18" charset="0"/>
                <a:cs typeface="Times New Roman" pitchFamily="18" charset="0"/>
              </a:rPr>
              <a:t>the </a:t>
            </a:r>
            <a:r>
              <a:rPr sz="2400" dirty="0">
                <a:latin typeface="Times New Roman" pitchFamily="18" charset="0"/>
                <a:cs typeface="Times New Roman" pitchFamily="18" charset="0"/>
              </a:rPr>
              <a:t>middle  of </a:t>
            </a:r>
            <a:r>
              <a:rPr sz="2400" spc="-5" dirty="0">
                <a:latin typeface="Times New Roman" pitchFamily="18" charset="0"/>
                <a:cs typeface="Times New Roman" pitchFamily="18" charset="0"/>
              </a:rPr>
              <a:t>validation testing, </a:t>
            </a:r>
            <a:r>
              <a:rPr sz="2400" dirty="0">
                <a:latin typeface="Times New Roman" pitchFamily="18" charset="0"/>
                <a:cs typeface="Times New Roman" pitchFamily="18" charset="0"/>
              </a:rPr>
              <a:t>a </a:t>
            </a:r>
            <a:r>
              <a:rPr sz="2400" spc="-5" dirty="0">
                <a:latin typeface="Times New Roman" pitchFamily="18" charset="0"/>
                <a:cs typeface="Times New Roman" pitchFamily="18" charset="0"/>
              </a:rPr>
              <a:t>stakeholder </a:t>
            </a:r>
            <a:r>
              <a:rPr sz="2400" dirty="0">
                <a:latin typeface="Times New Roman" pitchFamily="18" charset="0"/>
                <a:cs typeface="Times New Roman" pitchFamily="18" charset="0"/>
              </a:rPr>
              <a:t>is </a:t>
            </a:r>
            <a:r>
              <a:rPr sz="2400" spc="-5" dirty="0">
                <a:latin typeface="Times New Roman" pitchFamily="18" charset="0"/>
                <a:cs typeface="Times New Roman" pitchFamily="18" charset="0"/>
              </a:rPr>
              <a:t>requesting </a:t>
            </a:r>
            <a:r>
              <a:rPr sz="2400" dirty="0">
                <a:latin typeface="Times New Roman" pitchFamily="18" charset="0"/>
                <a:cs typeface="Times New Roman" pitchFamily="18" charset="0"/>
              </a:rPr>
              <a:t>a major </a:t>
            </a:r>
            <a:r>
              <a:rPr sz="2400" spc="-5" dirty="0">
                <a:latin typeface="Times New Roman" pitchFamily="18" charset="0"/>
                <a:cs typeface="Times New Roman" pitchFamily="18" charset="0"/>
              </a:rPr>
              <a:t>functional  </a:t>
            </a:r>
            <a:r>
              <a:rPr sz="2400" dirty="0">
                <a:latin typeface="Times New Roman" pitchFamily="18" charset="0"/>
                <a:cs typeface="Times New Roman" pitchFamily="18" charset="0"/>
              </a:rPr>
              <a:t>change. </a:t>
            </a:r>
            <a:r>
              <a:rPr sz="2400" spc="-5" dirty="0">
                <a:latin typeface="Times New Roman" pitchFamily="18" charset="0"/>
                <a:cs typeface="Times New Roman" pitchFamily="18" charset="0"/>
              </a:rPr>
              <a:t>Then the </a:t>
            </a:r>
            <a:r>
              <a:rPr sz="2400" dirty="0">
                <a:latin typeface="Times New Roman" pitchFamily="18" charset="0"/>
                <a:cs typeface="Times New Roman" pitchFamily="18" charset="0"/>
              </a:rPr>
              <a:t>change requires a </a:t>
            </a:r>
            <a:r>
              <a:rPr sz="2400" spc="-5" dirty="0">
                <a:latin typeface="Times New Roman" pitchFamily="18" charset="0"/>
                <a:cs typeface="Times New Roman" pitchFamily="18" charset="0"/>
              </a:rPr>
              <a:t>modification to the architectural  </a:t>
            </a:r>
            <a:r>
              <a:rPr sz="2400" dirty="0">
                <a:latin typeface="Times New Roman" pitchFamily="18" charset="0"/>
                <a:cs typeface="Times New Roman" pitchFamily="18" charset="0"/>
              </a:rPr>
              <a:t>design, </a:t>
            </a:r>
            <a:r>
              <a:rPr sz="2400" spc="-5" dirty="0">
                <a:latin typeface="Times New Roman" pitchFamily="18" charset="0"/>
                <a:cs typeface="Times New Roman" pitchFamily="18" charset="0"/>
              </a:rPr>
              <a:t>construction </a:t>
            </a:r>
            <a:r>
              <a:rPr sz="2400" dirty="0">
                <a:latin typeface="Times New Roman" pitchFamily="18" charset="0"/>
                <a:cs typeface="Times New Roman" pitchFamily="18" charset="0"/>
              </a:rPr>
              <a:t>of new </a:t>
            </a:r>
            <a:r>
              <a:rPr sz="2400" spc="-5" dirty="0">
                <a:latin typeface="Times New Roman" pitchFamily="18" charset="0"/>
                <a:cs typeface="Times New Roman" pitchFamily="18" charset="0"/>
              </a:rPr>
              <a:t>components, </a:t>
            </a:r>
            <a:r>
              <a:rPr sz="2400" dirty="0">
                <a:latin typeface="Times New Roman" pitchFamily="18" charset="0"/>
                <a:cs typeface="Times New Roman" pitchFamily="18" charset="0"/>
              </a:rPr>
              <a:t>changes </a:t>
            </a:r>
            <a:r>
              <a:rPr sz="2400" spc="-5" dirty="0">
                <a:latin typeface="Times New Roman" pitchFamily="18" charset="0"/>
                <a:cs typeface="Times New Roman" pitchFamily="18" charset="0"/>
              </a:rPr>
              <a:t>to other existing  components, </a:t>
            </a:r>
            <a:r>
              <a:rPr sz="2400" dirty="0">
                <a:latin typeface="Times New Roman" pitchFamily="18" charset="0"/>
                <a:cs typeface="Times New Roman" pitchFamily="18" charset="0"/>
              </a:rPr>
              <a:t>new </a:t>
            </a:r>
            <a:r>
              <a:rPr sz="2400" spc="-5" dirty="0">
                <a:latin typeface="Times New Roman" pitchFamily="18" charset="0"/>
                <a:cs typeface="Times New Roman" pitchFamily="18" charset="0"/>
              </a:rPr>
              <a:t>testing </a:t>
            </a:r>
            <a:r>
              <a:rPr sz="2400" dirty="0">
                <a:latin typeface="Times New Roman" pitchFamily="18" charset="0"/>
                <a:cs typeface="Times New Roman" pitchFamily="18" charset="0"/>
              </a:rPr>
              <a:t>and so on. </a:t>
            </a:r>
            <a:r>
              <a:rPr sz="2400" spc="-5" dirty="0">
                <a:latin typeface="Times New Roman" pitchFamily="18" charset="0"/>
                <a:cs typeface="Times New Roman" pitchFamily="18" charset="0"/>
              </a:rPr>
              <a:t>Costs escalate</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quickly.</a:t>
            </a:r>
          </a:p>
          <a:p>
            <a:pPr>
              <a:lnSpc>
                <a:spcPct val="100000"/>
              </a:lnSpc>
              <a:spcBef>
                <a:spcPts val="20"/>
              </a:spcBef>
            </a:pPr>
            <a:endParaRPr sz="2400" dirty="0">
              <a:latin typeface="Times New Roman" pitchFamily="18" charset="0"/>
              <a:cs typeface="Times New Roman" pitchFamily="18" charset="0"/>
            </a:endParaRPr>
          </a:p>
          <a:p>
            <a:pPr marL="355600" marR="223520" indent="-342900">
              <a:lnSpc>
                <a:spcPct val="89800"/>
              </a:lnSpc>
              <a:buFont typeface="Arial" pitchFamily="34" charset="0"/>
              <a:buChar char="•"/>
              <a:tabLst>
                <a:tab pos="354965" algn="l"/>
              </a:tabLst>
            </a:pPr>
            <a:r>
              <a:rPr sz="2400" dirty="0" smtClean="0">
                <a:latin typeface="Times New Roman" pitchFamily="18" charset="0"/>
                <a:cs typeface="Times New Roman" pitchFamily="18" charset="0"/>
              </a:rPr>
              <a:t>A </a:t>
            </a:r>
            <a:r>
              <a:rPr sz="2400" dirty="0">
                <a:latin typeface="Times New Roman" pitchFamily="18" charset="0"/>
                <a:cs typeface="Times New Roman" pitchFamily="18" charset="0"/>
              </a:rPr>
              <a:t>well-designed </a:t>
            </a:r>
            <a:r>
              <a:rPr sz="2400" dirty="0">
                <a:solidFill>
                  <a:srgbClr val="C00000"/>
                </a:solidFill>
                <a:latin typeface="Times New Roman" pitchFamily="18" charset="0"/>
                <a:cs typeface="Times New Roman" pitchFamily="18" charset="0"/>
              </a:rPr>
              <a:t>agile process </a:t>
            </a:r>
            <a:r>
              <a:rPr sz="2400" dirty="0">
                <a:latin typeface="Times New Roman" pitchFamily="18" charset="0"/>
                <a:cs typeface="Times New Roman" pitchFamily="18" charset="0"/>
              </a:rPr>
              <a:t>may </a:t>
            </a:r>
            <a:r>
              <a:rPr sz="2400" spc="-225" dirty="0">
                <a:latin typeface="Times New Roman" pitchFamily="18" charset="0"/>
                <a:cs typeface="Times New Roman" pitchFamily="18" charset="0"/>
              </a:rPr>
              <a:t>“</a:t>
            </a:r>
            <a:r>
              <a:rPr sz="2400" spc="-225" dirty="0">
                <a:solidFill>
                  <a:srgbClr val="C00000"/>
                </a:solidFill>
                <a:latin typeface="Times New Roman" pitchFamily="18" charset="0"/>
                <a:cs typeface="Times New Roman" pitchFamily="18" charset="0"/>
              </a:rPr>
              <a:t>flatten</a:t>
            </a:r>
            <a:r>
              <a:rPr sz="2400" spc="-225" dirty="0">
                <a:solidFill>
                  <a:srgbClr val="CE1C00"/>
                </a:solidFill>
                <a:latin typeface="Times New Roman" pitchFamily="18" charset="0"/>
                <a:cs typeface="Times New Roman" pitchFamily="18" charset="0"/>
              </a:rPr>
              <a:t>” </a:t>
            </a:r>
            <a:r>
              <a:rPr sz="2400" spc="-5" dirty="0">
                <a:latin typeface="Times New Roman" pitchFamily="18" charset="0"/>
                <a:cs typeface="Times New Roman" pitchFamily="18" charset="0"/>
              </a:rPr>
              <a:t>the </a:t>
            </a:r>
            <a:r>
              <a:rPr sz="2400" dirty="0">
                <a:latin typeface="Times New Roman" pitchFamily="18" charset="0"/>
                <a:cs typeface="Times New Roman" pitchFamily="18" charset="0"/>
              </a:rPr>
              <a:t>cost of change</a:t>
            </a:r>
            <a:r>
              <a:rPr sz="2400" spc="-275" dirty="0">
                <a:latin typeface="Times New Roman" pitchFamily="18" charset="0"/>
                <a:cs typeface="Times New Roman" pitchFamily="18" charset="0"/>
              </a:rPr>
              <a:t> </a:t>
            </a:r>
            <a:r>
              <a:rPr sz="2400" dirty="0">
                <a:latin typeface="Times New Roman" pitchFamily="18" charset="0"/>
                <a:cs typeface="Times New Roman" pitchFamily="18" charset="0"/>
              </a:rPr>
              <a:t>curve  by coupling </a:t>
            </a:r>
            <a:r>
              <a:rPr sz="2400" spc="-5" dirty="0">
                <a:solidFill>
                  <a:srgbClr val="FF0000"/>
                </a:solidFill>
                <a:latin typeface="Times New Roman" pitchFamily="18" charset="0"/>
                <a:cs typeface="Times New Roman" pitchFamily="18" charset="0"/>
              </a:rPr>
              <a:t>incremental </a:t>
            </a:r>
            <a:r>
              <a:rPr sz="2400" dirty="0">
                <a:solidFill>
                  <a:srgbClr val="FF0000"/>
                </a:solidFill>
                <a:latin typeface="Times New Roman" pitchFamily="18" charset="0"/>
                <a:cs typeface="Times New Roman" pitchFamily="18" charset="0"/>
              </a:rPr>
              <a:t>delivery </a:t>
            </a:r>
            <a:r>
              <a:rPr sz="2400" spc="-5" dirty="0">
                <a:latin typeface="Times New Roman" pitchFamily="18" charset="0"/>
                <a:cs typeface="Times New Roman" pitchFamily="18" charset="0"/>
              </a:rPr>
              <a:t>with </a:t>
            </a:r>
            <a:r>
              <a:rPr sz="2400" dirty="0">
                <a:latin typeface="Times New Roman" pitchFamily="18" charset="0"/>
                <a:cs typeface="Times New Roman" pitchFamily="18" charset="0"/>
              </a:rPr>
              <a:t>agile </a:t>
            </a:r>
            <a:r>
              <a:rPr sz="2400" spc="-5" dirty="0">
                <a:latin typeface="Times New Roman" pitchFamily="18" charset="0"/>
                <a:cs typeface="Times New Roman" pitchFamily="18" charset="0"/>
              </a:rPr>
              <a:t>practices </a:t>
            </a:r>
            <a:r>
              <a:rPr sz="2400" dirty="0">
                <a:latin typeface="Times New Roman" pitchFamily="18" charset="0"/>
                <a:cs typeface="Times New Roman" pitchFamily="18" charset="0"/>
              </a:rPr>
              <a:t>such as  </a:t>
            </a:r>
            <a:r>
              <a:rPr sz="2400" spc="-5" dirty="0">
                <a:solidFill>
                  <a:srgbClr val="FF0000"/>
                </a:solidFill>
                <a:latin typeface="Times New Roman" pitchFamily="18" charset="0"/>
                <a:cs typeface="Times New Roman" pitchFamily="18" charset="0"/>
              </a:rPr>
              <a:t>continuous </a:t>
            </a:r>
            <a:r>
              <a:rPr sz="2400" dirty="0">
                <a:solidFill>
                  <a:srgbClr val="FF0000"/>
                </a:solidFill>
                <a:latin typeface="Times New Roman" pitchFamily="18" charset="0"/>
                <a:cs typeface="Times New Roman" pitchFamily="18" charset="0"/>
              </a:rPr>
              <a:t>unit </a:t>
            </a:r>
            <a:r>
              <a:rPr sz="2400" spc="-5" dirty="0">
                <a:solidFill>
                  <a:srgbClr val="FF0000"/>
                </a:solidFill>
                <a:latin typeface="Times New Roman" pitchFamily="18" charset="0"/>
                <a:cs typeface="Times New Roman" pitchFamily="18" charset="0"/>
              </a:rPr>
              <a:t>testing </a:t>
            </a:r>
            <a:r>
              <a:rPr sz="2400" dirty="0">
                <a:latin typeface="Times New Roman" pitchFamily="18" charset="0"/>
                <a:cs typeface="Times New Roman" pitchFamily="18" charset="0"/>
              </a:rPr>
              <a:t>and </a:t>
            </a:r>
            <a:r>
              <a:rPr sz="2400" dirty="0">
                <a:solidFill>
                  <a:srgbClr val="FF0000"/>
                </a:solidFill>
                <a:latin typeface="Times New Roman" pitchFamily="18" charset="0"/>
                <a:cs typeface="Times New Roman" pitchFamily="18" charset="0"/>
              </a:rPr>
              <a:t>pair </a:t>
            </a:r>
            <a:r>
              <a:rPr sz="2400" spc="-5" dirty="0">
                <a:solidFill>
                  <a:srgbClr val="FF0000"/>
                </a:solidFill>
                <a:latin typeface="Times New Roman" pitchFamily="18" charset="0"/>
                <a:cs typeface="Times New Roman" pitchFamily="18" charset="0"/>
              </a:rPr>
              <a:t>programming</a:t>
            </a:r>
            <a:r>
              <a:rPr sz="2400" spc="-5" dirty="0">
                <a:latin typeface="Times New Roman" pitchFamily="18" charset="0"/>
                <a:cs typeface="Times New Roman" pitchFamily="18" charset="0"/>
              </a:rPr>
              <a:t>. Thus team </a:t>
            </a:r>
            <a:r>
              <a:rPr sz="2400" dirty="0">
                <a:latin typeface="Times New Roman" pitchFamily="18" charset="0"/>
                <a:cs typeface="Times New Roman" pitchFamily="18" charset="0"/>
              </a:rPr>
              <a:t>can  </a:t>
            </a:r>
            <a:r>
              <a:rPr sz="2400" spc="-5" dirty="0">
                <a:latin typeface="Times New Roman" pitchFamily="18" charset="0"/>
                <a:cs typeface="Times New Roman" pitchFamily="18" charset="0"/>
              </a:rPr>
              <a:t>accommodate </a:t>
            </a:r>
            <a:r>
              <a:rPr sz="2400" dirty="0">
                <a:latin typeface="Times New Roman" pitchFamily="18" charset="0"/>
                <a:cs typeface="Times New Roman" pitchFamily="18" charset="0"/>
              </a:rPr>
              <a:t>changes </a:t>
            </a:r>
            <a:r>
              <a:rPr sz="2400" spc="-5" dirty="0">
                <a:latin typeface="Times New Roman" pitchFamily="18" charset="0"/>
                <a:cs typeface="Times New Roman" pitchFamily="18" charset="0"/>
              </a:rPr>
              <a:t>late </a:t>
            </a:r>
            <a:r>
              <a:rPr sz="2400" dirty="0">
                <a:latin typeface="Times New Roman" pitchFamily="18" charset="0"/>
                <a:cs typeface="Times New Roman" pitchFamily="18" charset="0"/>
              </a:rPr>
              <a:t>in </a:t>
            </a:r>
            <a:r>
              <a:rPr sz="2400" spc="-5" dirty="0">
                <a:latin typeface="Times New Roman" pitchFamily="18" charset="0"/>
                <a:cs typeface="Times New Roman" pitchFamily="18" charset="0"/>
              </a:rPr>
              <a:t>the software </a:t>
            </a:r>
            <a:r>
              <a:rPr sz="2400" dirty="0">
                <a:latin typeface="Times New Roman" pitchFamily="18" charset="0"/>
                <a:cs typeface="Times New Roman" pitchFamily="18" charset="0"/>
              </a:rPr>
              <a:t>project </a:t>
            </a:r>
            <a:r>
              <a:rPr sz="2400" spc="-5" dirty="0">
                <a:latin typeface="Times New Roman" pitchFamily="18" charset="0"/>
                <a:cs typeface="Times New Roman" pitchFamily="18" charset="0"/>
              </a:rPr>
              <a:t>without dramatic  </a:t>
            </a:r>
            <a:r>
              <a:rPr sz="2400" dirty="0">
                <a:latin typeface="Times New Roman" pitchFamily="18" charset="0"/>
                <a:cs typeface="Times New Roman" pitchFamily="18" charset="0"/>
              </a:rPr>
              <a:t>cost and </a:t>
            </a:r>
            <a:r>
              <a:rPr sz="2400" spc="-5" dirty="0">
                <a:latin typeface="Times New Roman" pitchFamily="18" charset="0"/>
                <a:cs typeface="Times New Roman" pitchFamily="18" charset="0"/>
              </a:rPr>
              <a:t>time</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impact.</a:t>
            </a:r>
            <a:endParaRPr sz="2400" dirty="0">
              <a:latin typeface="Times New Roman" pitchFamily="18" charset="0"/>
              <a:cs typeface="Times New Roman" pitchFamily="18" charset="0"/>
            </a:endParaRPr>
          </a:p>
        </p:txBody>
      </p:sp>
      <p:pic>
        <p:nvPicPr>
          <p:cNvPr id="6"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4268358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457200"/>
            <a:ext cx="6887845" cy="635000"/>
          </a:xfrm>
          <a:prstGeom prst="rect">
            <a:avLst/>
          </a:prstGeom>
        </p:spPr>
        <p:txBody>
          <a:bodyPr vert="horz" wrap="square" lIns="0" tIns="12700" rIns="0" bIns="0" rtlCol="0">
            <a:spAutoFit/>
          </a:bodyPr>
          <a:lstStyle/>
          <a:p>
            <a:pPr marL="12700">
              <a:lnSpc>
                <a:spcPct val="100000"/>
              </a:lnSpc>
              <a:spcBef>
                <a:spcPts val="100"/>
              </a:spcBef>
              <a:tabLst>
                <a:tab pos="2497455" algn="l"/>
                <a:tab pos="3344545" algn="l"/>
              </a:tabLst>
            </a:pPr>
            <a:r>
              <a:rPr sz="4000" b="1" spc="-5" dirty="0">
                <a:solidFill>
                  <a:srgbClr val="FF0000"/>
                </a:solidFill>
              </a:rPr>
              <a:t>Agility</a:t>
            </a:r>
            <a:r>
              <a:rPr sz="4000" b="1" spc="10" dirty="0">
                <a:solidFill>
                  <a:srgbClr val="FF0000"/>
                </a:solidFill>
              </a:rPr>
              <a:t> </a:t>
            </a:r>
            <a:r>
              <a:rPr sz="4000" b="1" dirty="0">
                <a:solidFill>
                  <a:srgbClr val="FF0000"/>
                </a:solidFill>
              </a:rPr>
              <a:t>and	</a:t>
            </a:r>
            <a:r>
              <a:rPr sz="4000" b="1" spc="-5" dirty="0">
                <a:solidFill>
                  <a:srgbClr val="FF0000"/>
                </a:solidFill>
              </a:rPr>
              <a:t>the	</a:t>
            </a:r>
            <a:r>
              <a:rPr sz="4000" b="1" dirty="0">
                <a:solidFill>
                  <a:srgbClr val="FF0000"/>
                </a:solidFill>
              </a:rPr>
              <a:t>Cost of</a:t>
            </a:r>
            <a:r>
              <a:rPr sz="4000" b="1" spc="-110" dirty="0">
                <a:solidFill>
                  <a:srgbClr val="FF0000"/>
                </a:solidFill>
              </a:rPr>
              <a:t> </a:t>
            </a:r>
            <a:r>
              <a:rPr sz="4000" b="1" dirty="0">
                <a:solidFill>
                  <a:srgbClr val="FF0000"/>
                </a:solidFill>
              </a:rPr>
              <a:t>Change</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070"/>
              </a:lnSpc>
            </a:pPr>
            <a:fld id="{81D60167-4931-47E6-BA6A-407CBD079E47}" type="slidenum">
              <a:rPr dirty="0"/>
              <a:t>44</a:t>
            </a:fld>
            <a:endParaRPr dirty="0"/>
          </a:p>
        </p:txBody>
      </p:sp>
      <p:sp>
        <p:nvSpPr>
          <p:cNvPr id="3" name="object 3"/>
          <p:cNvSpPr/>
          <p:nvPr/>
        </p:nvSpPr>
        <p:spPr>
          <a:xfrm>
            <a:off x="914400" y="1447800"/>
            <a:ext cx="7315200" cy="4953000"/>
          </a:xfrm>
          <a:prstGeom prst="rect">
            <a:avLst/>
          </a:prstGeom>
          <a:blipFill>
            <a:blip r:embed="rId2" cstate="print"/>
            <a:stretch>
              <a:fillRect/>
            </a:stretch>
          </a:blipFill>
        </p:spPr>
        <p:txBody>
          <a:bodyPr wrap="square" lIns="0" tIns="0" rIns="0" bIns="0" rtlCol="0"/>
          <a:lstStyle/>
          <a:p>
            <a:endParaRPr/>
          </a:p>
        </p:txBody>
      </p:sp>
      <p:pic>
        <p:nvPicPr>
          <p:cNvPr id="6"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972922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b="1" dirty="0">
                <a:solidFill>
                  <a:srgbClr val="FF0000"/>
                </a:solidFill>
                <a:latin typeface="Times New Roman" pitchFamily="18" charset="0"/>
                <a:cs typeface="Times New Roman" pitchFamily="18" charset="0"/>
              </a:rPr>
              <a:t>Tools for Agile Project Management</a:t>
            </a:r>
            <a:endParaRPr lang="en-US" b="1" dirty="0">
              <a:solidFill>
                <a:srgbClr val="FF000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45</a:t>
            </a:fld>
            <a:endParaRPr lang="en-US" dirty="0"/>
          </a:p>
        </p:txBody>
      </p:sp>
      <p:sp>
        <p:nvSpPr>
          <p:cNvPr id="4" name="Rectangle 3"/>
          <p:cNvSpPr/>
          <p:nvPr/>
        </p:nvSpPr>
        <p:spPr>
          <a:xfrm>
            <a:off x="228600" y="1371600"/>
            <a:ext cx="8686800" cy="4893647"/>
          </a:xfrm>
          <a:prstGeom prst="rect">
            <a:avLst/>
          </a:prstGeom>
        </p:spPr>
        <p:txBody>
          <a:bodyPr wrap="square">
            <a:spAutoFit/>
          </a:bodyPr>
          <a:lstStyle/>
          <a:p>
            <a:r>
              <a:rPr lang="en-US" sz="2400" dirty="0">
                <a:latin typeface="Times New Roman" pitchFamily="18" charset="0"/>
                <a:cs typeface="Times New Roman" pitchFamily="18" charset="0"/>
              </a:rPr>
              <a:t>In agile development, the emphasis on building the right product as per customer needs. Therefore, the agile testers needs to monitor their project constantly. There are many tools available for this purpose. </a:t>
            </a: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1</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hlinkClick r:id="rId2"/>
              </a:rPr>
              <a:t>Agilean</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First one on the list of agile project management tools is </a:t>
            </a:r>
            <a:r>
              <a:rPr lang="en-US" sz="2400" dirty="0" err="1">
                <a:latin typeface="Times New Roman" pitchFamily="18" charset="0"/>
                <a:cs typeface="Times New Roman" pitchFamily="18" charset="0"/>
              </a:rPr>
              <a:t>Agilean</a:t>
            </a:r>
            <a:r>
              <a:rPr lang="en-US" sz="2400" dirty="0">
                <a:latin typeface="Times New Roman" pitchFamily="18" charset="0"/>
                <a:cs typeface="Times New Roman" pitchFamily="18" charset="0"/>
              </a:rPr>
              <a:t>. It is a </a:t>
            </a:r>
            <a:r>
              <a:rPr lang="en-US" sz="2400" dirty="0" err="1">
                <a:latin typeface="Times New Roman" pitchFamily="18" charset="0"/>
                <a:cs typeface="Times New Roman" pitchFamily="18" charset="0"/>
              </a:rPr>
              <a:t>SaaS</a:t>
            </a:r>
            <a:r>
              <a:rPr lang="en-US" sz="2400" dirty="0">
                <a:latin typeface="Times New Roman" pitchFamily="18" charset="0"/>
                <a:cs typeface="Times New Roman" pitchFamily="18" charset="0"/>
              </a:rPr>
              <a:t> enterprise workflow automation and project management software solution that is basically created to be used by small-medium IT enterprises. The main features of </a:t>
            </a:r>
            <a:r>
              <a:rPr lang="en-US" sz="2400" dirty="0" err="1">
                <a:latin typeface="Times New Roman" pitchFamily="18" charset="0"/>
                <a:cs typeface="Times New Roman" pitchFamily="18" charset="0"/>
              </a:rPr>
              <a:t>Agilean</a:t>
            </a:r>
            <a:r>
              <a:rPr lang="en-US" sz="2400" dirty="0">
                <a:latin typeface="Times New Roman" pitchFamily="18" charset="0"/>
                <a:cs typeface="Times New Roman" pitchFamily="18" charset="0"/>
              </a:rPr>
              <a:t> include project planning, execution, monitor, impediments and response plan, stand up meeting automation, release management, retrospective analysis, and visualized reports.</a:t>
            </a:r>
          </a:p>
          <a:p>
            <a:r>
              <a:rPr lang="en-US" sz="2400" dirty="0">
                <a:latin typeface="Times New Roman" pitchFamily="18" charset="0"/>
                <a:cs typeface="Times New Roman" pitchFamily="18" charset="0"/>
              </a:rPr>
              <a:t> </a:t>
            </a:r>
          </a:p>
          <a:p>
            <a:endParaRPr lang="en-US" sz="2400" b="1" dirty="0">
              <a:latin typeface="Times New Roman" pitchFamily="18" charset="0"/>
              <a:cs typeface="Times New Roman" pitchFamily="18" charset="0"/>
            </a:endParaRPr>
          </a:p>
        </p:txBody>
      </p:sp>
      <p:pic>
        <p:nvPicPr>
          <p:cNvPr id="5"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6939287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46</a:t>
            </a:fld>
            <a:endParaRPr lang="en-US" dirty="0"/>
          </a:p>
        </p:txBody>
      </p:sp>
      <p:sp>
        <p:nvSpPr>
          <p:cNvPr id="4" name="Rectangle 3"/>
          <p:cNvSpPr/>
          <p:nvPr/>
        </p:nvSpPr>
        <p:spPr>
          <a:xfrm>
            <a:off x="228600" y="304800"/>
            <a:ext cx="8686800" cy="5262979"/>
          </a:xfrm>
          <a:prstGeom prst="rect">
            <a:avLst/>
          </a:prstGeom>
        </p:spPr>
        <p:txBody>
          <a:bodyPr wrap="square">
            <a:spAutoFit/>
          </a:bodyPr>
          <a:lstStyle/>
          <a:p>
            <a:r>
              <a:rPr lang="en-US" sz="2400" b="1" dirty="0">
                <a:latin typeface="Times New Roman" pitchFamily="18" charset="0"/>
                <a:cs typeface="Times New Roman" pitchFamily="18" charset="0"/>
              </a:rPr>
              <a:t>2. </a:t>
            </a:r>
            <a:r>
              <a:rPr lang="en-US" sz="2400" b="1" dirty="0" err="1">
                <a:latin typeface="Times New Roman" pitchFamily="18" charset="0"/>
                <a:cs typeface="Times New Roman" pitchFamily="18" charset="0"/>
                <a:hlinkClick r:id="rId2"/>
              </a:rPr>
              <a:t>Wrike</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Another great one from the list of the best agile project management tools is </a:t>
            </a:r>
            <a:r>
              <a:rPr lang="en-US" sz="2400" dirty="0" err="1">
                <a:latin typeface="Times New Roman" pitchFamily="18" charset="0"/>
                <a:cs typeface="Times New Roman" pitchFamily="18" charset="0"/>
              </a:rPr>
              <a:t>Wrike</a:t>
            </a:r>
            <a:r>
              <a:rPr lang="en-US" sz="2400" dirty="0">
                <a:latin typeface="Times New Roman" pitchFamily="18" charset="0"/>
                <a:cs typeface="Times New Roman" pitchFamily="18" charset="0"/>
              </a:rPr>
              <a:t> that is one of the best in terms of integrating email with project management, having main features inside. It is built to scale and drive results by giving you the flexibility you might need to manage multiple projects and teams at one place. Along the Agile process, you going to get the accurate, up-to-date information and you can insert &amp; add any important information inside. Planning should be easier, there will be always accurate information and real-time reports and analytics that going to save your time and help in analyzing the situation. This is for sure one of the resources that your team might d like to use daily: customization supportive &amp; collaboration tools and many other things that will keep your team focused</a:t>
            </a:r>
            <a:r>
              <a:rPr lang="en-US" sz="2400" dirty="0" smtClean="0">
                <a:latin typeface="Times New Roman" pitchFamily="18" charset="0"/>
                <a:cs typeface="Times New Roman" pitchFamily="18" charset="0"/>
              </a:rPr>
              <a:t>.</a:t>
            </a:r>
          </a:p>
        </p:txBody>
      </p:sp>
      <p:pic>
        <p:nvPicPr>
          <p:cNvPr id="5"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6287419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47</a:t>
            </a:fld>
            <a:endParaRPr lang="en-US" dirty="0"/>
          </a:p>
        </p:txBody>
      </p:sp>
      <p:sp>
        <p:nvSpPr>
          <p:cNvPr id="4" name="Rectangle 3"/>
          <p:cNvSpPr/>
          <p:nvPr/>
        </p:nvSpPr>
        <p:spPr>
          <a:xfrm>
            <a:off x="228600" y="381000"/>
            <a:ext cx="8610600" cy="6247864"/>
          </a:xfrm>
          <a:prstGeom prst="rect">
            <a:avLst/>
          </a:prstGeom>
        </p:spPr>
        <p:txBody>
          <a:bodyPr wrap="square">
            <a:spAutoFit/>
          </a:bodyPr>
          <a:lstStyle/>
          <a:p>
            <a:r>
              <a:rPr lang="en-US" sz="2000" b="1" dirty="0">
                <a:latin typeface="Times New Roman" pitchFamily="18" charset="0"/>
                <a:cs typeface="Times New Roman" pitchFamily="18" charset="0"/>
              </a:rPr>
              <a:t>3. </a:t>
            </a:r>
            <a:r>
              <a:rPr lang="en-US" sz="2000" b="1" dirty="0">
                <a:latin typeface="Times New Roman" pitchFamily="18" charset="0"/>
                <a:cs typeface="Times New Roman" pitchFamily="18" charset="0"/>
                <a:hlinkClick r:id="rId2"/>
              </a:rPr>
              <a:t>JIRA</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JIRA is a tool developed for bug and issue tracking and project management to software and mobile development processes. The JIRA dashboard has many useful functions &amp; features which are able to handle different issues easily. Some of its key features and issues are: issue types, workflows, screens, fields and issue attributes. Some of these features you won’t find elsewhere. The dashboard on JIRA can be customized to match your business processes.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hlinkClick r:id="rId3"/>
              </a:rPr>
              <a:t>JIRA</a:t>
            </a:r>
            <a:r>
              <a:rPr lang="en-US" sz="2000" dirty="0">
                <a:latin typeface="Times New Roman" pitchFamily="18" charset="0"/>
                <a:cs typeface="Times New Roman" pitchFamily="18" charset="0"/>
              </a:rPr>
              <a:t> is a defect tracking tool which is used for Agile testing as well as project management. This tool is not only used for recording, reporting but also integrated with code development environment.</a:t>
            </a:r>
          </a:p>
          <a:p>
            <a:r>
              <a:rPr lang="en-US" sz="2000" b="1" dirty="0">
                <a:latin typeface="Times New Roman" pitchFamily="18" charset="0"/>
                <a:cs typeface="Times New Roman" pitchFamily="18" charset="0"/>
              </a:rPr>
              <a:t>Features:</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JIRA Query Language helps to create quick filters with a single click</a:t>
            </a:r>
          </a:p>
          <a:p>
            <a:r>
              <a:rPr lang="en-US" sz="2000" dirty="0">
                <a:latin typeface="Times New Roman" pitchFamily="18" charset="0"/>
                <a:cs typeface="Times New Roman" pitchFamily="18" charset="0"/>
              </a:rPr>
              <a:t>Estimations help your team become more accurate and efficient</a:t>
            </a:r>
          </a:p>
          <a:p>
            <a:r>
              <a:rPr lang="en-US" sz="2000" dirty="0">
                <a:latin typeface="Times New Roman" pitchFamily="18" charset="0"/>
                <a:cs typeface="Times New Roman" pitchFamily="18" charset="0"/>
              </a:rPr>
              <a:t>Reporting functionality gives team critical insight into their agile process</a:t>
            </a:r>
          </a:p>
          <a:p>
            <a:r>
              <a:rPr lang="en-US" sz="2000" dirty="0">
                <a:latin typeface="Times New Roman" pitchFamily="18" charset="0"/>
                <a:cs typeface="Times New Roman" pitchFamily="18" charset="0"/>
              </a:rPr>
              <a:t>Extensive reporting functionality gives your team critical insight into their agile process.</a:t>
            </a:r>
          </a:p>
          <a:p>
            <a:r>
              <a:rPr lang="en-US" sz="2000" dirty="0">
                <a:latin typeface="Times New Roman" pitchFamily="18" charset="0"/>
                <a:cs typeface="Times New Roman" pitchFamily="18" charset="0"/>
              </a:rPr>
              <a:t>Allows creating custom workflows of any size which is helpful to build, test, and release software</a:t>
            </a:r>
          </a:p>
          <a:p>
            <a:endParaRPr lang="en-US" sz="2000" dirty="0">
              <a:latin typeface="Times New Roman" pitchFamily="18" charset="0"/>
              <a:cs typeface="Times New Roman" pitchFamily="18" charset="0"/>
            </a:endParaRPr>
          </a:p>
        </p:txBody>
      </p:sp>
      <p:pic>
        <p:nvPicPr>
          <p:cNvPr id="5"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0624404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48</a:t>
            </a:fld>
            <a:endParaRPr lang="en-US" dirty="0"/>
          </a:p>
        </p:txBody>
      </p:sp>
      <p:sp>
        <p:nvSpPr>
          <p:cNvPr id="4" name="Rectangle 3"/>
          <p:cNvSpPr/>
          <p:nvPr/>
        </p:nvSpPr>
        <p:spPr>
          <a:xfrm>
            <a:off x="152400" y="474345"/>
            <a:ext cx="8763000" cy="6001643"/>
          </a:xfrm>
          <a:prstGeom prst="rect">
            <a:avLst/>
          </a:prstGeom>
        </p:spPr>
        <p:txBody>
          <a:bodyPr wrap="square">
            <a:spAutoFit/>
          </a:bodyPr>
          <a:lstStyle/>
          <a:p>
            <a:r>
              <a:rPr lang="en-US" sz="2400" b="1" dirty="0" smtClean="0">
                <a:latin typeface="Times New Roman" pitchFamily="18" charset="0"/>
                <a:cs typeface="Times New Roman" pitchFamily="18" charset="0"/>
              </a:rPr>
              <a:t>4.</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hlinkClick r:id="rId2"/>
              </a:rPr>
              <a:t>Trello</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 guess many of you already know about </a:t>
            </a:r>
            <a:r>
              <a:rPr lang="en-US" sz="2400" dirty="0" err="1">
                <a:latin typeface="Times New Roman" pitchFamily="18" charset="0"/>
                <a:cs typeface="Times New Roman" pitchFamily="18" charset="0"/>
              </a:rPr>
              <a:t>Trello</a:t>
            </a:r>
            <a:r>
              <a:rPr lang="en-US" sz="2400" dirty="0">
                <a:latin typeface="Times New Roman" pitchFamily="18" charset="0"/>
                <a:cs typeface="Times New Roman" pitchFamily="18" charset="0"/>
              </a:rPr>
              <a:t>, one of the most used and well-known project management applications. It has both free and premium accounts that give you a great chance to use most of the common functions. The structure of </a:t>
            </a:r>
            <a:r>
              <a:rPr lang="en-US" sz="2400" dirty="0" err="1">
                <a:latin typeface="Times New Roman" pitchFamily="18" charset="0"/>
                <a:cs typeface="Times New Roman" pitchFamily="18" charset="0"/>
              </a:rPr>
              <a:t>Trello</a:t>
            </a:r>
            <a:r>
              <a:rPr lang="en-US" sz="2400" dirty="0">
                <a:latin typeface="Times New Roman" pitchFamily="18" charset="0"/>
                <a:cs typeface="Times New Roman" pitchFamily="18" charset="0"/>
              </a:rPr>
              <a:t> is based on the </a:t>
            </a:r>
            <a:r>
              <a:rPr lang="en-US" sz="2400" dirty="0" err="1">
                <a:latin typeface="Times New Roman" pitchFamily="18" charset="0"/>
                <a:cs typeface="Times New Roman" pitchFamily="18" charset="0"/>
              </a:rPr>
              <a:t>kanban</a:t>
            </a:r>
            <a:r>
              <a:rPr lang="en-US" sz="2400" dirty="0">
                <a:latin typeface="Times New Roman" pitchFamily="18" charset="0"/>
                <a:cs typeface="Times New Roman" pitchFamily="18" charset="0"/>
              </a:rPr>
              <a:t> methodology. All the projects are represented by boards, that contain lists</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Every list has progressive cards that you make as drag-and-drop. Users that are related to the board can be assigned to said cards. Also, it has many nice, small but not less useful features I would like to indicate: writing comments, inserting attachments, notes, due dates, checklists, colored labels, integration with other apps, etc. Additionally, </a:t>
            </a:r>
            <a:r>
              <a:rPr lang="en-US" sz="2400" dirty="0" err="1">
                <a:latin typeface="Times New Roman" pitchFamily="18" charset="0"/>
                <a:cs typeface="Times New Roman" pitchFamily="18" charset="0"/>
              </a:rPr>
              <a:t>Trello</a:t>
            </a:r>
            <a:r>
              <a:rPr lang="en-US" sz="2400" dirty="0">
                <a:latin typeface="Times New Roman" pitchFamily="18" charset="0"/>
                <a:cs typeface="Times New Roman" pitchFamily="18" charset="0"/>
              </a:rPr>
              <a:t> is supported by all mobile platforms. What I also like about </a:t>
            </a:r>
            <a:r>
              <a:rPr lang="en-US" sz="2400" dirty="0" err="1">
                <a:latin typeface="Times New Roman" pitchFamily="18" charset="0"/>
                <a:cs typeface="Times New Roman" pitchFamily="18" charset="0"/>
              </a:rPr>
              <a:t>Trello</a:t>
            </a:r>
            <a:r>
              <a:rPr lang="en-US" sz="2400" dirty="0">
                <a:latin typeface="Times New Roman" pitchFamily="18" charset="0"/>
                <a:cs typeface="Times New Roman" pitchFamily="18" charset="0"/>
              </a:rPr>
              <a:t> is that this tool can be used both for work, like we do it in </a:t>
            </a:r>
            <a:r>
              <a:rPr lang="en-US" sz="2400" dirty="0" err="1">
                <a:latin typeface="Times New Roman" pitchFamily="18" charset="0"/>
                <a:cs typeface="Times New Roman" pitchFamily="18" charset="0"/>
                <a:hlinkClick r:id="rId3"/>
              </a:rPr>
              <a:t>Apiumhub</a:t>
            </a:r>
            <a:r>
              <a:rPr lang="en-US" sz="2400" dirty="0">
                <a:latin typeface="Times New Roman" pitchFamily="18" charset="0"/>
                <a:cs typeface="Times New Roman" pitchFamily="18" charset="0"/>
              </a:rPr>
              <a:t>, and personal processes.</a:t>
            </a:r>
          </a:p>
          <a:p>
            <a:endParaRPr lang="en-US" sz="2400" dirty="0">
              <a:latin typeface="Times New Roman" pitchFamily="18" charset="0"/>
              <a:cs typeface="Times New Roman" pitchFamily="18" charset="0"/>
            </a:endParaRPr>
          </a:p>
        </p:txBody>
      </p:sp>
      <p:pic>
        <p:nvPicPr>
          <p:cNvPr id="5"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40493878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49</a:t>
            </a:fld>
            <a:endParaRPr lang="en-US" dirty="0"/>
          </a:p>
        </p:txBody>
      </p:sp>
      <p:sp>
        <p:nvSpPr>
          <p:cNvPr id="4" name="Rectangle 3"/>
          <p:cNvSpPr/>
          <p:nvPr/>
        </p:nvSpPr>
        <p:spPr>
          <a:xfrm>
            <a:off x="242455" y="228600"/>
            <a:ext cx="8534400" cy="4524315"/>
          </a:xfrm>
          <a:prstGeom prst="rect">
            <a:avLst/>
          </a:prstGeom>
        </p:spPr>
        <p:txBody>
          <a:bodyPr wrap="square">
            <a:spAutoFit/>
          </a:bodyPr>
          <a:lstStyle/>
          <a:p>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5. </a:t>
            </a:r>
            <a:r>
              <a:rPr lang="en-US" sz="2400" b="1" dirty="0" smtClean="0">
                <a:latin typeface="Times New Roman" pitchFamily="18" charset="0"/>
                <a:cs typeface="Times New Roman" pitchFamily="18" charset="0"/>
                <a:hlinkClick r:id="rId2"/>
              </a:rPr>
              <a:t>Backlog</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Backlog is an all-in-one online project management tool for task management, version control, and bug tracking. With features like </a:t>
            </a:r>
            <a:r>
              <a:rPr lang="en-US" sz="2400" dirty="0" err="1">
                <a:latin typeface="Times New Roman" pitchFamily="18" charset="0"/>
                <a:cs typeface="Times New Roman" pitchFamily="18" charset="0"/>
              </a:rPr>
              <a:t>subtasking</a:t>
            </a:r>
            <a:r>
              <a:rPr lang="en-US" sz="2400" dirty="0">
                <a:latin typeface="Times New Roman" pitchFamily="18" charset="0"/>
                <a:cs typeface="Times New Roman" pitchFamily="18" charset="0"/>
              </a:rPr>
              <a:t>, custom issue fields, and Gantt charts, it’s easy for teams to define, organize, and track their work</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Burndown</a:t>
            </a:r>
            <a:r>
              <a:rPr lang="en-US" sz="2400" dirty="0">
                <a:latin typeface="Times New Roman" pitchFamily="18" charset="0"/>
                <a:cs typeface="Times New Roman" pitchFamily="18" charset="0"/>
              </a:rPr>
              <a:t> charts, </a:t>
            </a:r>
            <a:r>
              <a:rPr lang="en-US" sz="2400" dirty="0" err="1">
                <a:latin typeface="Times New Roman" pitchFamily="18" charset="0"/>
                <a:cs typeface="Times New Roman" pitchFamily="18" charset="0"/>
              </a:rPr>
              <a:t>Git</a:t>
            </a:r>
            <a:r>
              <a:rPr lang="en-US" sz="2400" dirty="0">
                <a:latin typeface="Times New Roman" pitchFamily="18" charset="0"/>
                <a:cs typeface="Times New Roman" pitchFamily="18" charset="0"/>
              </a:rPr>
              <a:t> &amp; SVN repositories, and Wikis help developers review, track, release, and document their code. And targeted notifications keep everyone in the loop along the way. Bringing together the organizational benefits of project management with the power and convenience of code management, Backlog enhances team collaboration across organizations large and small.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5"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999295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563562"/>
          </a:xfrm>
        </p:spPr>
        <p:txBody>
          <a:bodyPr>
            <a:normAutofit fontScale="90000"/>
          </a:bodyPr>
          <a:lstStyle/>
          <a:p>
            <a:pPr eaLnBrk="1" hangingPunct="1"/>
            <a:r>
              <a:rPr lang="en-US" b="1" dirty="0">
                <a:solidFill>
                  <a:srgbClr val="FF0000"/>
                </a:solidFill>
                <a:latin typeface="Times New Roman" pitchFamily="18" charset="0"/>
                <a:cs typeface="Times New Roman" pitchFamily="18" charset="0"/>
              </a:rPr>
              <a:t>1</a:t>
            </a:r>
            <a:r>
              <a:rPr lang="en-US" b="1" dirty="0" smtClean="0">
                <a:solidFill>
                  <a:srgbClr val="FF0000"/>
                </a:solidFill>
                <a:latin typeface="Times New Roman" pitchFamily="18" charset="0"/>
                <a:cs typeface="Times New Roman" pitchFamily="18" charset="0"/>
              </a:rPr>
              <a:t>.  Agile Software Development</a:t>
            </a:r>
          </a:p>
        </p:txBody>
      </p:sp>
      <p:sp>
        <p:nvSpPr>
          <p:cNvPr id="3" name="Content Placeholder 2"/>
          <p:cNvSpPr>
            <a:spLocks noGrp="1"/>
          </p:cNvSpPr>
          <p:nvPr>
            <p:ph idx="1"/>
          </p:nvPr>
        </p:nvSpPr>
        <p:spPr>
          <a:xfrm>
            <a:off x="228600" y="1066800"/>
            <a:ext cx="8610600" cy="5486400"/>
          </a:xfrm>
        </p:spPr>
        <p:txBody>
          <a:bodyPr rtlCol="0">
            <a:normAutofit fontScale="62500" lnSpcReduction="20000"/>
          </a:bodyPr>
          <a:lstStyle/>
          <a:p>
            <a:pPr eaLnBrk="1" fontAlgn="auto" hangingPunct="1">
              <a:spcAft>
                <a:spcPts val="0"/>
              </a:spcAft>
              <a:defRPr/>
            </a:pPr>
            <a:r>
              <a:rPr lang="en-US" b="1" dirty="0" smtClean="0">
                <a:solidFill>
                  <a:srgbClr val="000000"/>
                </a:solidFill>
                <a:latin typeface="Arial"/>
              </a:rPr>
              <a:t>Agile software development</a:t>
            </a:r>
            <a:r>
              <a:rPr lang="en-US" dirty="0" smtClean="0">
                <a:solidFill>
                  <a:srgbClr val="000000"/>
                </a:solidFill>
                <a:latin typeface="Arial"/>
              </a:rPr>
              <a:t> is a group of </a:t>
            </a:r>
            <a:r>
              <a:rPr lang="en-US" u="sng" dirty="0" smtClean="0">
                <a:solidFill>
                  <a:srgbClr val="0B0080"/>
                </a:solidFill>
                <a:latin typeface="Arial"/>
              </a:rPr>
              <a:t>software development methods</a:t>
            </a:r>
            <a:r>
              <a:rPr lang="en-US" dirty="0" smtClean="0">
                <a:solidFill>
                  <a:srgbClr val="000000"/>
                </a:solidFill>
                <a:latin typeface="Arial"/>
              </a:rPr>
              <a:t> based on </a:t>
            </a:r>
            <a:r>
              <a:rPr lang="en-US" u="sng" dirty="0" smtClean="0">
                <a:solidFill>
                  <a:srgbClr val="0B0080"/>
                </a:solidFill>
                <a:latin typeface="Arial"/>
              </a:rPr>
              <a:t>iterative and incremental development</a:t>
            </a:r>
            <a:r>
              <a:rPr lang="en-US" dirty="0" smtClean="0">
                <a:solidFill>
                  <a:srgbClr val="000000"/>
                </a:solidFill>
                <a:latin typeface="Arial"/>
              </a:rPr>
              <a:t>, where requirements and solutions evolve through collaboration between </a:t>
            </a:r>
            <a:r>
              <a:rPr lang="en-US" u="sng" dirty="0" smtClean="0">
                <a:solidFill>
                  <a:srgbClr val="0B0080"/>
                </a:solidFill>
                <a:latin typeface="Arial"/>
              </a:rPr>
              <a:t>self-organizing</a:t>
            </a:r>
            <a:r>
              <a:rPr lang="en-US" u="sng" dirty="0" smtClean="0">
                <a:solidFill>
                  <a:srgbClr val="000000"/>
                </a:solidFill>
                <a:latin typeface="Arial"/>
              </a:rPr>
              <a:t>, </a:t>
            </a:r>
            <a:r>
              <a:rPr lang="en-US" u="sng" dirty="0" smtClean="0">
                <a:solidFill>
                  <a:srgbClr val="0B0080"/>
                </a:solidFill>
                <a:latin typeface="Arial"/>
              </a:rPr>
              <a:t>cross-functional teams</a:t>
            </a:r>
            <a:r>
              <a:rPr lang="en-US" dirty="0" smtClean="0">
                <a:solidFill>
                  <a:srgbClr val="000000"/>
                </a:solidFill>
                <a:latin typeface="Arial"/>
              </a:rPr>
              <a:t>. </a:t>
            </a:r>
          </a:p>
          <a:p>
            <a:pPr lvl="1" eaLnBrk="1" fontAlgn="auto" hangingPunct="1">
              <a:spcAft>
                <a:spcPts val="0"/>
              </a:spcAft>
              <a:defRPr/>
            </a:pPr>
            <a:r>
              <a:rPr lang="en-US" dirty="0" smtClean="0">
                <a:solidFill>
                  <a:srgbClr val="000000"/>
                </a:solidFill>
                <a:latin typeface="Arial"/>
              </a:rPr>
              <a:t>Methods</a:t>
            </a:r>
          </a:p>
          <a:p>
            <a:pPr lvl="1" eaLnBrk="1" fontAlgn="auto" hangingPunct="1">
              <a:spcAft>
                <a:spcPts val="0"/>
              </a:spcAft>
              <a:defRPr/>
            </a:pPr>
            <a:r>
              <a:rPr lang="en-US" dirty="0" smtClean="0">
                <a:solidFill>
                  <a:srgbClr val="000000"/>
                </a:solidFill>
                <a:latin typeface="Arial"/>
              </a:rPr>
              <a:t>Iterative</a:t>
            </a:r>
          </a:p>
          <a:p>
            <a:pPr lvl="1" eaLnBrk="1" fontAlgn="auto" hangingPunct="1">
              <a:spcAft>
                <a:spcPts val="0"/>
              </a:spcAft>
              <a:defRPr/>
            </a:pPr>
            <a:r>
              <a:rPr lang="en-US" dirty="0" smtClean="0">
                <a:solidFill>
                  <a:srgbClr val="000000"/>
                </a:solidFill>
                <a:latin typeface="Arial"/>
              </a:rPr>
              <a:t>Incremental</a:t>
            </a:r>
          </a:p>
          <a:p>
            <a:pPr eaLnBrk="1" fontAlgn="auto" hangingPunct="1">
              <a:spcAft>
                <a:spcPts val="0"/>
              </a:spcAft>
              <a:defRPr/>
            </a:pPr>
            <a:endParaRPr lang="en-US" dirty="0" smtClean="0">
              <a:solidFill>
                <a:srgbClr val="000000"/>
              </a:solidFill>
              <a:latin typeface="Arial"/>
            </a:endParaRPr>
          </a:p>
          <a:p>
            <a:pPr eaLnBrk="1" fontAlgn="auto" hangingPunct="1">
              <a:spcAft>
                <a:spcPts val="0"/>
              </a:spcAft>
              <a:defRPr/>
            </a:pPr>
            <a:r>
              <a:rPr lang="en-US" dirty="0" smtClean="0">
                <a:solidFill>
                  <a:srgbClr val="000000"/>
                </a:solidFill>
                <a:latin typeface="Arial"/>
              </a:rPr>
              <a:t>It promotes </a:t>
            </a:r>
            <a:r>
              <a:rPr lang="en-US" b="1" dirty="0" smtClean="0">
                <a:solidFill>
                  <a:srgbClr val="000000"/>
                </a:solidFill>
                <a:latin typeface="Arial"/>
              </a:rPr>
              <a:t>adaptive</a:t>
            </a:r>
            <a:r>
              <a:rPr lang="en-US" dirty="0" smtClean="0">
                <a:solidFill>
                  <a:srgbClr val="000000"/>
                </a:solidFill>
                <a:latin typeface="Arial"/>
              </a:rPr>
              <a:t> planning, </a:t>
            </a:r>
            <a:r>
              <a:rPr lang="en-US" b="1" dirty="0" smtClean="0">
                <a:solidFill>
                  <a:srgbClr val="000000"/>
                </a:solidFill>
                <a:latin typeface="Arial"/>
              </a:rPr>
              <a:t>evolutionary</a:t>
            </a:r>
            <a:r>
              <a:rPr lang="en-US" dirty="0" smtClean="0">
                <a:solidFill>
                  <a:srgbClr val="000000"/>
                </a:solidFill>
                <a:latin typeface="Arial"/>
              </a:rPr>
              <a:t> development and delivery, a </a:t>
            </a:r>
            <a:r>
              <a:rPr lang="en-US" u="sng" dirty="0" smtClean="0">
                <a:solidFill>
                  <a:srgbClr val="0B0080"/>
                </a:solidFill>
                <a:latin typeface="Arial"/>
              </a:rPr>
              <a:t>time-boxed</a:t>
            </a:r>
            <a:r>
              <a:rPr lang="en-US" dirty="0" smtClean="0">
                <a:solidFill>
                  <a:srgbClr val="000000"/>
                </a:solidFill>
                <a:latin typeface="Arial"/>
              </a:rPr>
              <a:t> </a:t>
            </a:r>
            <a:r>
              <a:rPr lang="en-US" b="1" dirty="0" smtClean="0">
                <a:solidFill>
                  <a:srgbClr val="000000"/>
                </a:solidFill>
                <a:latin typeface="Arial"/>
              </a:rPr>
              <a:t>iterative</a:t>
            </a:r>
            <a:r>
              <a:rPr lang="en-US" dirty="0" smtClean="0">
                <a:solidFill>
                  <a:srgbClr val="000000"/>
                </a:solidFill>
                <a:latin typeface="Arial"/>
              </a:rPr>
              <a:t> approach, and encourages rapid and flexible response to </a:t>
            </a:r>
            <a:r>
              <a:rPr lang="en-US" b="1" dirty="0" smtClean="0">
                <a:solidFill>
                  <a:srgbClr val="000000"/>
                </a:solidFill>
                <a:latin typeface="Arial"/>
              </a:rPr>
              <a:t>change</a:t>
            </a:r>
            <a:r>
              <a:rPr lang="en-US" dirty="0" smtClean="0">
                <a:solidFill>
                  <a:srgbClr val="000000"/>
                </a:solidFill>
                <a:latin typeface="Arial"/>
              </a:rPr>
              <a:t>. </a:t>
            </a:r>
          </a:p>
          <a:p>
            <a:pPr eaLnBrk="1" fontAlgn="auto" hangingPunct="1">
              <a:spcAft>
                <a:spcPts val="0"/>
              </a:spcAft>
              <a:defRPr/>
            </a:pPr>
            <a:endParaRPr lang="en-US" dirty="0" smtClean="0">
              <a:solidFill>
                <a:srgbClr val="000000"/>
              </a:solidFill>
              <a:latin typeface="Arial"/>
            </a:endParaRPr>
          </a:p>
          <a:p>
            <a:pPr eaLnBrk="1" fontAlgn="auto" hangingPunct="1">
              <a:spcAft>
                <a:spcPts val="0"/>
              </a:spcAft>
              <a:defRPr/>
            </a:pPr>
            <a:r>
              <a:rPr lang="en-US" dirty="0" smtClean="0">
                <a:solidFill>
                  <a:srgbClr val="000000"/>
                </a:solidFill>
                <a:latin typeface="Arial"/>
              </a:rPr>
              <a:t>It is a conceptual framework that promotes </a:t>
            </a:r>
            <a:r>
              <a:rPr lang="en-US" b="1" dirty="0" smtClean="0">
                <a:solidFill>
                  <a:srgbClr val="000000"/>
                </a:solidFill>
                <a:latin typeface="Arial"/>
              </a:rPr>
              <a:t>foreseen</a:t>
            </a:r>
            <a:r>
              <a:rPr lang="en-US" dirty="0" smtClean="0">
                <a:solidFill>
                  <a:srgbClr val="000000"/>
                </a:solidFill>
                <a:latin typeface="Arial"/>
              </a:rPr>
              <a:t> </a:t>
            </a:r>
            <a:r>
              <a:rPr lang="en-US" b="1" dirty="0" smtClean="0">
                <a:solidFill>
                  <a:srgbClr val="000000"/>
                </a:solidFill>
                <a:latin typeface="Arial"/>
              </a:rPr>
              <a:t>interactions</a:t>
            </a:r>
            <a:r>
              <a:rPr lang="en-US" dirty="0" smtClean="0">
                <a:solidFill>
                  <a:srgbClr val="000000"/>
                </a:solidFill>
                <a:latin typeface="Arial"/>
              </a:rPr>
              <a:t> throughout the development cycle. </a:t>
            </a:r>
          </a:p>
          <a:p>
            <a:pPr eaLnBrk="1" fontAlgn="auto" hangingPunct="1">
              <a:spcAft>
                <a:spcPts val="0"/>
              </a:spcAft>
              <a:defRPr/>
            </a:pPr>
            <a:endParaRPr lang="en-US" dirty="0" smtClean="0">
              <a:solidFill>
                <a:srgbClr val="000000"/>
              </a:solidFill>
              <a:latin typeface="Arial"/>
            </a:endParaRPr>
          </a:p>
          <a:p>
            <a:pPr eaLnBrk="1" fontAlgn="auto" hangingPunct="1">
              <a:spcAft>
                <a:spcPts val="0"/>
              </a:spcAft>
              <a:defRPr/>
            </a:pPr>
            <a:r>
              <a:rPr lang="en-US" dirty="0" smtClean="0">
                <a:solidFill>
                  <a:srgbClr val="000000"/>
                </a:solidFill>
                <a:latin typeface="Arial"/>
              </a:rPr>
              <a:t>The </a:t>
            </a:r>
            <a:r>
              <a:rPr lang="en-US" i="1" dirty="0" smtClean="0">
                <a:solidFill>
                  <a:srgbClr val="000000"/>
                </a:solidFill>
                <a:latin typeface="Arial"/>
              </a:rPr>
              <a:t>Agile Manifesto</a:t>
            </a:r>
            <a:r>
              <a:rPr lang="en-US" baseline="30000" dirty="0" smtClean="0">
                <a:solidFill>
                  <a:srgbClr val="0B0080"/>
                </a:solidFill>
                <a:latin typeface="Arial"/>
              </a:rPr>
              <a:t>[</a:t>
            </a:r>
            <a:r>
              <a:rPr lang="en-US" dirty="0" smtClean="0">
                <a:solidFill>
                  <a:srgbClr val="0B0080"/>
                </a:solidFill>
                <a:latin typeface="Arial"/>
              </a:rPr>
              <a:t> </a:t>
            </a:r>
            <a:r>
              <a:rPr lang="en-US" dirty="0" smtClean="0">
                <a:solidFill>
                  <a:srgbClr val="000000"/>
                </a:solidFill>
                <a:latin typeface="Arial"/>
              </a:rPr>
              <a:t>introduced the term in 2001.  (Wiki, 21 Aug 12)</a:t>
            </a:r>
          </a:p>
          <a:p>
            <a:pPr eaLnBrk="1" fontAlgn="auto" hangingPunct="1">
              <a:spcAft>
                <a:spcPts val="0"/>
              </a:spcAft>
              <a:defRPr/>
            </a:pPr>
            <a:endParaRPr lang="en-US" dirty="0" smtClean="0">
              <a:solidFill>
                <a:srgbClr val="000000"/>
              </a:solidFill>
              <a:latin typeface="Arial"/>
            </a:endParaRPr>
          </a:p>
          <a:p>
            <a:pPr eaLnBrk="1" fontAlgn="auto" hangingPunct="1">
              <a:spcAft>
                <a:spcPts val="0"/>
              </a:spcAft>
              <a:defRPr/>
            </a:pPr>
            <a:r>
              <a:rPr lang="en-US" dirty="0" smtClean="0">
                <a:solidFill>
                  <a:srgbClr val="000000"/>
                </a:solidFill>
                <a:latin typeface="Arial"/>
              </a:rPr>
              <a:t>Let’s take this definition apart.</a:t>
            </a:r>
            <a:endParaRPr lang="en-US" dirty="0"/>
          </a:p>
        </p:txBody>
      </p:sp>
      <p:pic>
        <p:nvPicPr>
          <p:cNvPr id="7"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5</a:t>
            </a:fld>
            <a:endParaRPr lang="en-US" dirty="0"/>
          </a:p>
        </p:txBody>
      </p:sp>
    </p:spTree>
    <p:extLst>
      <p:ext uri="{BB962C8B-B14F-4D97-AF65-F5344CB8AC3E}">
        <p14:creationId xmlns:p14="http://schemas.microsoft.com/office/powerpoint/2010/main" val="2822843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50</a:t>
            </a:fld>
            <a:endParaRPr lang="en-US" dirty="0"/>
          </a:p>
        </p:txBody>
      </p:sp>
      <p:sp>
        <p:nvSpPr>
          <p:cNvPr id="4" name="Rectangle 3"/>
          <p:cNvSpPr/>
          <p:nvPr/>
        </p:nvSpPr>
        <p:spPr>
          <a:xfrm>
            <a:off x="228600" y="335846"/>
            <a:ext cx="8610600" cy="6370975"/>
          </a:xfrm>
          <a:prstGeom prst="rect">
            <a:avLst/>
          </a:prstGeom>
        </p:spPr>
        <p:txBody>
          <a:bodyPr wrap="square">
            <a:spAutoFit/>
          </a:bodyPr>
          <a:lstStyle/>
          <a:p>
            <a:r>
              <a:rPr lang="en-US" sz="2400" dirty="0">
                <a:latin typeface="Times New Roman" pitchFamily="18" charset="0"/>
                <a:cs typeface="Times New Roman" pitchFamily="18" charset="0"/>
              </a:rPr>
              <a:t>6.</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Jmeter</a:t>
            </a:r>
            <a:r>
              <a:rPr lang="en-US" sz="2400" b="1" dirty="0">
                <a:latin typeface="Times New Roman" pitchFamily="18" charset="0"/>
                <a:cs typeface="Times New Roman" pitchFamily="18" charset="0"/>
              </a:rPr>
              <a:t>:</a:t>
            </a:r>
          </a:p>
          <a:p>
            <a:r>
              <a:rPr lang="en-US" sz="2400" dirty="0">
                <a:latin typeface="Times New Roman" pitchFamily="18" charset="0"/>
                <a:cs typeface="Times New Roman" pitchFamily="18" charset="0"/>
                <a:hlinkClick r:id="rId2"/>
              </a:rPr>
              <a:t>The Apache </a:t>
            </a:r>
            <a:r>
              <a:rPr lang="en-US" sz="2400" dirty="0" err="1">
                <a:latin typeface="Times New Roman" pitchFamily="18" charset="0"/>
                <a:cs typeface="Times New Roman" pitchFamily="18" charset="0"/>
                <a:hlinkClick r:id="rId2"/>
              </a:rPr>
              <a:t>JMeter</a:t>
            </a:r>
            <a:r>
              <a:rPr lang="en-US" sz="2400" dirty="0">
                <a:latin typeface="Times New Roman" pitchFamily="18" charset="0"/>
                <a:cs typeface="Times New Roman" pitchFamily="18" charset="0"/>
              </a:rPr>
              <a:t> application is an open source agile performance testing tool. It is used to load functional test behavior and measure performance of the website.</a:t>
            </a:r>
          </a:p>
          <a:p>
            <a:r>
              <a:rPr lang="en-US" sz="2400" b="1" dirty="0">
                <a:latin typeface="Times New Roman" pitchFamily="18" charset="0"/>
                <a:cs typeface="Times New Roman" pitchFamily="18" charset="0"/>
              </a:rPr>
              <a:t>Features:</a:t>
            </a:r>
            <a:endParaRPr lang="en-US" sz="2400" dirty="0">
              <a:latin typeface="Times New Roman" pitchFamily="18" charset="0"/>
              <a:cs typeface="Times New Roman" pitchFamily="18" charset="0"/>
            </a:endParaRPr>
          </a:p>
          <a:p>
            <a:pPr marL="342900" indent="-342900">
              <a:buFont typeface="Arial" pitchFamily="34" charset="0"/>
              <a:buChar char="•"/>
            </a:pPr>
            <a:r>
              <a:rPr lang="en-US" sz="2400" dirty="0">
                <a:latin typeface="Times New Roman" pitchFamily="18" charset="0"/>
                <a:cs typeface="Times New Roman" pitchFamily="18" charset="0"/>
              </a:rPr>
              <a:t>Ability to load and performance test different applications/server and protocols</a:t>
            </a:r>
          </a:p>
          <a:p>
            <a:pPr marL="342900" indent="-342900">
              <a:buFont typeface="Arial" pitchFamily="34" charset="0"/>
              <a:buChar char="•"/>
            </a:pPr>
            <a:r>
              <a:rPr lang="en-US" sz="2400" dirty="0">
                <a:latin typeface="Times New Roman" pitchFamily="18" charset="0"/>
                <a:cs typeface="Times New Roman" pitchFamily="18" charset="0"/>
              </a:rPr>
              <a:t>Full featured Test IDE for fast Test Plan recording</a:t>
            </a:r>
          </a:p>
          <a:p>
            <a:pPr marL="342900" indent="-342900">
              <a:buFont typeface="Arial" pitchFamily="34" charset="0"/>
              <a:buChar char="•"/>
            </a:pPr>
            <a:r>
              <a:rPr lang="en-US" sz="2400" dirty="0">
                <a:latin typeface="Times New Roman" pitchFamily="18" charset="0"/>
                <a:cs typeface="Times New Roman" pitchFamily="18" charset="0"/>
              </a:rPr>
              <a:t>It offers complete portability and 100% Java purity</a:t>
            </a:r>
          </a:p>
          <a:p>
            <a:pPr marL="342900" indent="-342900">
              <a:buFont typeface="Arial" pitchFamily="34" charset="0"/>
              <a:buChar char="•"/>
            </a:pPr>
            <a:r>
              <a:rPr lang="en-US" sz="2400" dirty="0">
                <a:latin typeface="Times New Roman" pitchFamily="18" charset="0"/>
                <a:cs typeface="Times New Roman" pitchFamily="18" charset="0"/>
              </a:rPr>
              <a:t>Data analysis and visualization plugins offers great extensibility</a:t>
            </a:r>
          </a:p>
          <a:p>
            <a:pPr marL="342900" indent="-342900">
              <a:buFont typeface="Arial" pitchFamily="34" charset="0"/>
              <a:buChar char="•"/>
            </a:pPr>
            <a:r>
              <a:rPr lang="en-US" sz="2400" dirty="0">
                <a:latin typeface="Times New Roman" pitchFamily="18" charset="0"/>
                <a:cs typeface="Times New Roman" pitchFamily="18" charset="0"/>
              </a:rPr>
              <a:t>Functions can be used to offer dynamic input to test or provide data manipulation</a:t>
            </a:r>
          </a:p>
          <a:p>
            <a:pPr marL="342900" indent="-342900">
              <a:buFont typeface="Arial" pitchFamily="34" charset="0"/>
              <a:buChar char="•"/>
            </a:pPr>
            <a:r>
              <a:rPr lang="en-US" sz="2400" dirty="0">
                <a:latin typeface="Times New Roman" pitchFamily="18" charset="0"/>
                <a:cs typeface="Times New Roman" pitchFamily="18" charset="0"/>
              </a:rPr>
              <a:t>Easy Continuous Integration using third party libraries for tools like Maven, </a:t>
            </a:r>
            <a:r>
              <a:rPr lang="en-US" sz="2400" dirty="0" err="1">
                <a:latin typeface="Times New Roman" pitchFamily="18" charset="0"/>
                <a:cs typeface="Times New Roman" pitchFamily="18" charset="0"/>
              </a:rPr>
              <a:t>Gradle,and</a:t>
            </a:r>
            <a:r>
              <a:rPr lang="en-US" sz="2400" dirty="0">
                <a:latin typeface="Times New Roman" pitchFamily="18" charset="0"/>
                <a:cs typeface="Times New Roman" pitchFamily="18" charset="0"/>
              </a:rPr>
              <a:t> Jenkins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p:txBody>
      </p:sp>
      <p:pic>
        <p:nvPicPr>
          <p:cNvPr id="5"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6044288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51</a:t>
            </a:fld>
            <a:endParaRPr lang="en-US" dirty="0"/>
          </a:p>
        </p:txBody>
      </p:sp>
      <p:sp>
        <p:nvSpPr>
          <p:cNvPr id="5" name="Rectangle 4"/>
          <p:cNvSpPr/>
          <p:nvPr/>
        </p:nvSpPr>
        <p:spPr>
          <a:xfrm>
            <a:off x="394854" y="381000"/>
            <a:ext cx="8368145" cy="3416320"/>
          </a:xfrm>
          <a:prstGeom prst="rect">
            <a:avLst/>
          </a:prstGeom>
        </p:spPr>
        <p:txBody>
          <a:bodyPr wrap="square">
            <a:spAutoFit/>
          </a:bodyPr>
          <a:lstStyle/>
          <a:p>
            <a:r>
              <a:rPr lang="en-US" sz="2400" dirty="0" smtClean="0">
                <a:latin typeface="Times New Roman" pitchFamily="18" charset="0"/>
                <a:cs typeface="Times New Roman" pitchFamily="18" charset="0"/>
                <a:hlinkClick r:id="rId2"/>
              </a:rPr>
              <a:t>7. Pivotal </a:t>
            </a:r>
            <a:r>
              <a:rPr lang="en-US" sz="2400" dirty="0">
                <a:latin typeface="Times New Roman" pitchFamily="18" charset="0"/>
                <a:cs typeface="Times New Roman" pitchFamily="18" charset="0"/>
                <a:hlinkClick r:id="rId2"/>
              </a:rPr>
              <a:t>Tracker</a:t>
            </a:r>
            <a:r>
              <a:rPr lang="en-US" sz="2400" dirty="0">
                <a:latin typeface="Times New Roman" pitchFamily="18" charset="0"/>
                <a:cs typeface="Times New Roman" pitchFamily="18" charset="0"/>
              </a:rPr>
              <a:t> is a tool that helps developers for planning project for software development. It's mainly based on agile development methods. However, it works effectively with all kinds of projects.</a:t>
            </a:r>
          </a:p>
          <a:p>
            <a:r>
              <a:rPr lang="en-US" sz="2400" b="1" dirty="0">
                <a:latin typeface="Times New Roman" pitchFamily="18" charset="0"/>
                <a:cs typeface="Times New Roman" pitchFamily="18" charset="0"/>
              </a:rPr>
              <a:t>Features:</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Support for </a:t>
            </a:r>
            <a:r>
              <a:rPr lang="en-US" sz="2400" dirty="0" err="1">
                <a:latin typeface="Times New Roman" pitchFamily="18" charset="0"/>
                <a:cs typeface="Times New Roman" pitchFamily="18" charset="0"/>
              </a:rPr>
              <a:t>ActiveResource</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Ability to get a list of all the projects</a:t>
            </a:r>
          </a:p>
          <a:p>
            <a:r>
              <a:rPr lang="en-US" sz="2400" dirty="0">
                <a:latin typeface="Times New Roman" pitchFamily="18" charset="0"/>
                <a:cs typeface="Times New Roman" pitchFamily="18" charset="0"/>
              </a:rPr>
              <a:t>Project transparency at a glance</a:t>
            </a:r>
          </a:p>
          <a:p>
            <a:r>
              <a:rPr lang="en-US" sz="2400" dirty="0">
                <a:latin typeface="Times New Roman" pitchFamily="18" charset="0"/>
                <a:cs typeface="Times New Roman" pitchFamily="18" charset="0"/>
              </a:rPr>
              <a:t>Move and edit multiple stories at once</a:t>
            </a:r>
          </a:p>
        </p:txBody>
      </p:sp>
      <p:pic>
        <p:nvPicPr>
          <p:cNvPr id="4"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2836786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52</a:t>
            </a:fld>
            <a:endParaRPr lang="en-US" dirty="0"/>
          </a:p>
        </p:txBody>
      </p:sp>
      <p:sp>
        <p:nvSpPr>
          <p:cNvPr id="5" name="Rectangle 4"/>
          <p:cNvSpPr/>
          <p:nvPr/>
        </p:nvSpPr>
        <p:spPr>
          <a:xfrm>
            <a:off x="394854" y="381000"/>
            <a:ext cx="8368145" cy="5093702"/>
          </a:xfrm>
          <a:prstGeom prst="rect">
            <a:avLst/>
          </a:prstGeom>
        </p:spPr>
        <p:txBody>
          <a:bodyPr wrap="square">
            <a:spAutoFit/>
          </a:bodyPr>
          <a:lstStyle/>
          <a:p>
            <a:pPr marL="342900" indent="-342900">
              <a:buFont typeface="Wingdings" pitchFamily="2" charset="2"/>
              <a:buChar char="Ø"/>
            </a:pPr>
            <a:r>
              <a:rPr lang="en-US" sz="2500" b="1" dirty="0" smtClean="0">
                <a:solidFill>
                  <a:srgbClr val="FF0000"/>
                </a:solidFill>
                <a:latin typeface="Times New Roman" pitchFamily="18" charset="0"/>
                <a:cs typeface="Times New Roman" pitchFamily="18" charset="0"/>
              </a:rPr>
              <a:t>List of other tools for Agile project management</a:t>
            </a:r>
          </a:p>
          <a:p>
            <a:pPr marL="457200" indent="-457200">
              <a:buFont typeface="+mj-lt"/>
              <a:buAutoNum type="arabicPeriod"/>
            </a:pPr>
            <a:r>
              <a:rPr lang="en-US" sz="2500" dirty="0" smtClean="0">
                <a:latin typeface="Times New Roman" pitchFamily="18" charset="0"/>
                <a:cs typeface="Times New Roman" pitchFamily="18" charset="0"/>
              </a:rPr>
              <a:t>Kanbanize</a:t>
            </a:r>
            <a:r>
              <a:rPr lang="en-US" sz="2500" dirty="0">
                <a:latin typeface="Times New Roman" pitchFamily="18" charset="0"/>
                <a:cs typeface="Times New Roman" pitchFamily="18" charset="0"/>
              </a:rPr>
              <a:t> </a:t>
            </a:r>
            <a:endParaRPr lang="en-US" sz="2500" dirty="0" smtClean="0">
              <a:latin typeface="Times New Roman" pitchFamily="18" charset="0"/>
              <a:cs typeface="Times New Roman" pitchFamily="18" charset="0"/>
            </a:endParaRPr>
          </a:p>
          <a:p>
            <a:pPr marL="457200" indent="-457200">
              <a:buFont typeface="+mj-lt"/>
              <a:buAutoNum type="arabicPeriod"/>
            </a:pPr>
            <a:r>
              <a:rPr lang="en-US" sz="2500" dirty="0" err="1" smtClean="0">
                <a:latin typeface="Times New Roman" pitchFamily="18" charset="0"/>
                <a:cs typeface="Times New Roman" pitchFamily="18" charset="0"/>
              </a:rPr>
              <a:t>Assembla</a:t>
            </a:r>
            <a:r>
              <a:rPr lang="en-US" sz="2500" dirty="0">
                <a:latin typeface="Times New Roman" pitchFamily="18" charset="0"/>
                <a:cs typeface="Times New Roman" pitchFamily="18" charset="0"/>
              </a:rPr>
              <a:t> </a:t>
            </a:r>
            <a:endParaRPr lang="en-US" sz="2500" dirty="0" smtClean="0">
              <a:latin typeface="Times New Roman" pitchFamily="18" charset="0"/>
              <a:cs typeface="Times New Roman" pitchFamily="18" charset="0"/>
            </a:endParaRPr>
          </a:p>
          <a:p>
            <a:pPr marL="457200" indent="-457200">
              <a:buFont typeface="+mj-lt"/>
              <a:buAutoNum type="arabicPeriod"/>
            </a:pPr>
            <a:r>
              <a:rPr lang="en-US" sz="2500" dirty="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Appium</a:t>
            </a:r>
            <a:r>
              <a:rPr lang="en-US" sz="2500" dirty="0" smtClean="0">
                <a:latin typeface="Times New Roman" pitchFamily="18" charset="0"/>
                <a:cs typeface="Times New Roman" pitchFamily="18" charset="0"/>
              </a:rPr>
              <a:t>:</a:t>
            </a:r>
          </a:p>
          <a:p>
            <a:pPr marL="457200" indent="-457200">
              <a:buFont typeface="+mj-lt"/>
              <a:buAutoNum type="arabicPeriod"/>
            </a:pPr>
            <a:r>
              <a:rPr lang="en-US" sz="2500" dirty="0" smtClean="0">
                <a:latin typeface="Times New Roman" pitchFamily="18" charset="0"/>
                <a:cs typeface="Times New Roman" pitchFamily="18" charset="0"/>
              </a:rPr>
              <a:t>Selenium</a:t>
            </a:r>
          </a:p>
          <a:p>
            <a:pPr marL="457200" indent="-457200">
              <a:buFont typeface="+mj-lt"/>
              <a:buAutoNum type="arabicPeriod"/>
            </a:pPr>
            <a:r>
              <a:rPr lang="en-US" sz="2500" dirty="0" smtClean="0">
                <a:latin typeface="Times New Roman" pitchFamily="18" charset="0"/>
                <a:cs typeface="Times New Roman" pitchFamily="18" charset="0"/>
              </a:rPr>
              <a:t>Bug Shooting</a:t>
            </a:r>
          </a:p>
          <a:p>
            <a:pPr marL="457200" indent="-457200">
              <a:buFont typeface="+mj-lt"/>
              <a:buAutoNum type="arabicPeriod"/>
            </a:pPr>
            <a:r>
              <a:rPr lang="en-US" sz="2500" dirty="0" err="1" smtClean="0">
                <a:latin typeface="Times New Roman" pitchFamily="18" charset="0"/>
                <a:cs typeface="Times New Roman" pitchFamily="18" charset="0"/>
              </a:rPr>
              <a:t>Usersnap</a:t>
            </a:r>
            <a:endParaRPr lang="en-US" sz="2500" dirty="0" smtClean="0">
              <a:latin typeface="Times New Roman" pitchFamily="18" charset="0"/>
              <a:cs typeface="Times New Roman" pitchFamily="18" charset="0"/>
            </a:endParaRPr>
          </a:p>
          <a:p>
            <a:pPr marL="457200" indent="-457200">
              <a:buFont typeface="+mj-lt"/>
              <a:buAutoNum type="arabicPeriod"/>
            </a:pPr>
            <a:r>
              <a:rPr lang="en-US" sz="2500" dirty="0" err="1">
                <a:latin typeface="Times New Roman" pitchFamily="18" charset="0"/>
                <a:cs typeface="Times New Roman" pitchFamily="18" charset="0"/>
              </a:rPr>
              <a:t>S</a:t>
            </a:r>
            <a:r>
              <a:rPr lang="en-US" sz="2500" dirty="0" err="1" smtClean="0">
                <a:latin typeface="Times New Roman" pitchFamily="18" charset="0"/>
                <a:cs typeface="Times New Roman" pitchFamily="18" charset="0"/>
              </a:rPr>
              <a:t>oapUI</a:t>
            </a:r>
            <a:endParaRPr lang="en-US" sz="2500" dirty="0" smtClean="0">
              <a:latin typeface="Times New Roman" pitchFamily="18" charset="0"/>
              <a:cs typeface="Times New Roman" pitchFamily="18" charset="0"/>
            </a:endParaRPr>
          </a:p>
          <a:p>
            <a:pPr marL="457200" indent="-457200">
              <a:buFont typeface="+mj-lt"/>
              <a:buAutoNum type="arabicPeriod"/>
            </a:pPr>
            <a:r>
              <a:rPr lang="en-US" sz="2500" dirty="0" err="1" smtClean="0">
                <a:latin typeface="Times New Roman" pitchFamily="18" charset="0"/>
                <a:cs typeface="Times New Roman" pitchFamily="18" charset="0"/>
              </a:rPr>
              <a:t>qTest</a:t>
            </a:r>
            <a:r>
              <a:rPr lang="en-US" sz="2500" dirty="0" smtClean="0">
                <a:latin typeface="Times New Roman" pitchFamily="18" charset="0"/>
                <a:cs typeface="Times New Roman" pitchFamily="18" charset="0"/>
              </a:rPr>
              <a:t> Scenario</a:t>
            </a:r>
          </a:p>
          <a:p>
            <a:pPr marL="457200" indent="-457200">
              <a:buFont typeface="+mj-lt"/>
              <a:buAutoNum type="arabicPeriod"/>
            </a:pPr>
            <a:r>
              <a:rPr lang="en-US" sz="2500" dirty="0" err="1" smtClean="0">
                <a:latin typeface="Times New Roman" pitchFamily="18" charset="0"/>
                <a:cs typeface="Times New Roman" pitchFamily="18" charset="0"/>
              </a:rPr>
              <a:t>Qmetry</a:t>
            </a:r>
            <a:endParaRPr lang="en-US" sz="2500" dirty="0" smtClean="0">
              <a:latin typeface="Times New Roman" pitchFamily="18" charset="0"/>
              <a:cs typeface="Times New Roman" pitchFamily="18" charset="0"/>
            </a:endParaRPr>
          </a:p>
          <a:p>
            <a:pPr marL="457200" indent="-457200">
              <a:buFont typeface="+mj-lt"/>
              <a:buAutoNum type="arabicPeriod"/>
            </a:pP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QAcomplete</a:t>
            </a:r>
            <a:endParaRPr lang="en-US" sz="2500" dirty="0" smtClean="0">
              <a:latin typeface="Times New Roman" pitchFamily="18" charset="0"/>
              <a:cs typeface="Times New Roman" pitchFamily="18" charset="0"/>
            </a:endParaRPr>
          </a:p>
          <a:p>
            <a:pPr marL="457200" indent="-457200">
              <a:buFont typeface="+mj-lt"/>
              <a:buAutoNum type="arabicPeriod"/>
            </a:pPr>
            <a:r>
              <a:rPr lang="en-US" sz="2500" dirty="0" smtClean="0">
                <a:latin typeface="Times New Roman" pitchFamily="18" charset="0"/>
                <a:cs typeface="Times New Roman" pitchFamily="18" charset="0"/>
              </a:rPr>
              <a:t>Enterprise </a:t>
            </a:r>
            <a:r>
              <a:rPr lang="en-US" sz="2500" dirty="0">
                <a:latin typeface="Times New Roman" pitchFamily="18" charset="0"/>
                <a:cs typeface="Times New Roman" pitchFamily="18" charset="0"/>
              </a:rPr>
              <a:t>Tester:</a:t>
            </a:r>
            <a:br>
              <a:rPr lang="en-US" sz="2500" dirty="0">
                <a:latin typeface="Times New Roman" pitchFamily="18" charset="0"/>
                <a:cs typeface="Times New Roman" pitchFamily="18" charset="0"/>
              </a:rPr>
            </a:br>
            <a:r>
              <a:rPr lang="en-US" sz="2500" b="1" dirty="0">
                <a:solidFill>
                  <a:srgbClr val="000099"/>
                </a:solidFill>
                <a:latin typeface="Times New Roman" pitchFamily="18" charset="0"/>
                <a:cs typeface="Times New Roman" pitchFamily="18" charset="0"/>
              </a:rPr>
              <a:t>ETC…</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5574858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5D8CF95A-B5EF-481F-A102-4B1136BBE79E}" type="slidenum">
              <a:rPr lang="de-DE" smtClean="0"/>
              <a:pPr eaLnBrk="1" hangingPunct="1"/>
              <a:t>53</a:t>
            </a:fld>
            <a:endParaRPr lang="de-DE" smtClean="0"/>
          </a:p>
        </p:txBody>
      </p:sp>
      <p:sp>
        <p:nvSpPr>
          <p:cNvPr id="8196" name="Rectangle 2"/>
          <p:cNvSpPr>
            <a:spLocks noGrp="1" noChangeArrowheads="1"/>
          </p:cNvSpPr>
          <p:nvPr>
            <p:ph type="title"/>
          </p:nvPr>
        </p:nvSpPr>
        <p:spPr/>
        <p:txBody>
          <a:bodyPr>
            <a:normAutofit/>
          </a:bodyPr>
          <a:lstStyle/>
          <a:p>
            <a:pPr eaLnBrk="1" hangingPunct="1"/>
            <a:r>
              <a:rPr lang="en-US" sz="4500" b="1" dirty="0" smtClean="0">
                <a:solidFill>
                  <a:srgbClr val="FF0000"/>
                </a:solidFill>
                <a:latin typeface="Times New Roman" pitchFamily="18" charset="0"/>
                <a:cs typeface="Times New Roman" pitchFamily="18" charset="0"/>
              </a:rPr>
              <a:t>Agile Methods</a:t>
            </a:r>
            <a:endParaRPr lang="de-DE" sz="4500" b="1" dirty="0" smtClean="0">
              <a:solidFill>
                <a:srgbClr val="FF0000"/>
              </a:solidFill>
              <a:latin typeface="Times New Roman" pitchFamily="18" charset="0"/>
              <a:cs typeface="Times New Roman" pitchFamily="18" charset="0"/>
            </a:endParaRPr>
          </a:p>
        </p:txBody>
      </p:sp>
      <p:sp>
        <p:nvSpPr>
          <p:cNvPr id="8197" name="Rectangle 3"/>
          <p:cNvSpPr>
            <a:spLocks noGrp="1" noChangeArrowheads="1"/>
          </p:cNvSpPr>
          <p:nvPr>
            <p:ph type="body" idx="1"/>
          </p:nvPr>
        </p:nvSpPr>
        <p:spPr/>
        <p:txBody>
          <a:bodyPr>
            <a:normAutofit/>
          </a:bodyPr>
          <a:lstStyle/>
          <a:p>
            <a:pPr eaLnBrk="1" hangingPunct="1"/>
            <a:r>
              <a:rPr lang="en-US" sz="2700" dirty="0" smtClean="0">
                <a:latin typeface="Times New Roman" pitchFamily="18" charset="0"/>
                <a:cs typeface="Times New Roman" pitchFamily="18" charset="0"/>
              </a:rPr>
              <a:t>Agile methods:</a:t>
            </a:r>
          </a:p>
          <a:p>
            <a:pPr lvl="1" eaLnBrk="1" hangingPunct="1"/>
            <a:r>
              <a:rPr lang="en-US" sz="2700" dirty="0" smtClean="0">
                <a:latin typeface="Times New Roman" pitchFamily="18" charset="0"/>
                <a:cs typeface="Times New Roman" pitchFamily="18" charset="0"/>
              </a:rPr>
              <a:t>Scrum</a:t>
            </a:r>
          </a:p>
          <a:p>
            <a:pPr lvl="1" eaLnBrk="1" hangingPunct="1"/>
            <a:r>
              <a:rPr lang="en-US" sz="2700" dirty="0" smtClean="0">
                <a:latin typeface="Times New Roman" pitchFamily="18" charset="0"/>
                <a:cs typeface="Times New Roman" pitchFamily="18" charset="0"/>
              </a:rPr>
              <a:t>Extreme Programming</a:t>
            </a:r>
          </a:p>
          <a:p>
            <a:pPr lvl="1" eaLnBrk="1" hangingPunct="1"/>
            <a:r>
              <a:rPr lang="en-US" sz="2700" dirty="0" smtClean="0">
                <a:latin typeface="Times New Roman" pitchFamily="18" charset="0"/>
                <a:cs typeface="Times New Roman" pitchFamily="18" charset="0"/>
              </a:rPr>
              <a:t>Adaptive Software Development (ASD)</a:t>
            </a:r>
          </a:p>
          <a:p>
            <a:pPr lvl="1" eaLnBrk="1" hangingPunct="1"/>
            <a:r>
              <a:rPr lang="en-US" sz="2700" dirty="0" smtClean="0">
                <a:latin typeface="Times New Roman" pitchFamily="18" charset="0"/>
                <a:cs typeface="Times New Roman" pitchFamily="18" charset="0"/>
              </a:rPr>
              <a:t>Dynamic System Development Method (DSDM)</a:t>
            </a:r>
          </a:p>
        </p:txBody>
      </p:sp>
    </p:spTree>
    <p:extLst>
      <p:ext uri="{BB962C8B-B14F-4D97-AF65-F5344CB8AC3E}">
        <p14:creationId xmlns:p14="http://schemas.microsoft.com/office/powerpoint/2010/main" val="36974039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6000" b="1" dirty="0" smtClean="0">
              <a:solidFill>
                <a:srgbClr val="FF0000"/>
              </a:solidFill>
              <a:latin typeface="Times New Roman" pitchFamily="18" charset="0"/>
              <a:cs typeface="Times New Roman" pitchFamily="18" charset="0"/>
            </a:endParaRPr>
          </a:p>
          <a:p>
            <a:pPr marL="0" indent="0" algn="ctr">
              <a:buNone/>
            </a:pPr>
            <a:r>
              <a:rPr lang="en-US" sz="6000" b="1" dirty="0" smtClean="0">
                <a:solidFill>
                  <a:srgbClr val="FF0000"/>
                </a:solidFill>
                <a:latin typeface="Times New Roman" pitchFamily="18" charset="0"/>
                <a:cs typeface="Times New Roman" pitchFamily="18" charset="0"/>
              </a:rPr>
              <a:t>Thank You</a:t>
            </a:r>
            <a:endParaRPr lang="en-US" sz="6000" b="1"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marL="38100">
              <a:lnSpc>
                <a:spcPts val="1070"/>
              </a:lnSpc>
            </a:pPr>
            <a:fld id="{81D60167-4931-47E6-BA6A-407CBD079E47}" type="slidenum">
              <a:rPr lang="en-US" smtClean="0"/>
              <a:t>54</a:t>
            </a:fld>
            <a:endParaRPr lang="en-US" dirty="0"/>
          </a:p>
        </p:txBody>
      </p:sp>
    </p:spTree>
    <p:extLst>
      <p:ext uri="{BB962C8B-B14F-4D97-AF65-F5344CB8AC3E}">
        <p14:creationId xmlns:p14="http://schemas.microsoft.com/office/powerpoint/2010/main" val="328002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a. Software Development Method</a:t>
            </a:r>
          </a:p>
        </p:txBody>
      </p:sp>
      <p:sp>
        <p:nvSpPr>
          <p:cNvPr id="4099" name="Content Placeholder 2"/>
          <p:cNvSpPr>
            <a:spLocks noGrp="1"/>
          </p:cNvSpPr>
          <p:nvPr>
            <p:ph idx="1"/>
          </p:nvPr>
        </p:nvSpPr>
        <p:spPr/>
        <p:txBody>
          <a:bodyPr/>
          <a:lstStyle/>
          <a:p>
            <a:pPr eaLnBrk="1" hangingPunct="1"/>
            <a:r>
              <a:rPr lang="en-US" smtClean="0"/>
              <a:t>A </a:t>
            </a:r>
            <a:r>
              <a:rPr lang="en-US" b="1" smtClean="0"/>
              <a:t>software development methodology </a:t>
            </a:r>
            <a:r>
              <a:rPr lang="en-US" smtClean="0"/>
              <a:t>or </a:t>
            </a:r>
            <a:r>
              <a:rPr lang="en-US" b="1" smtClean="0"/>
              <a:t>system development methodology </a:t>
            </a:r>
            <a:r>
              <a:rPr lang="en-US" smtClean="0"/>
              <a:t>in </a:t>
            </a:r>
            <a:r>
              <a:rPr lang="en-US" i="1" u="sng" smtClean="0"/>
              <a:t>software engineering </a:t>
            </a:r>
            <a:r>
              <a:rPr lang="en-US" smtClean="0"/>
              <a:t>is a framework that is used to structure, plan, and control the </a:t>
            </a:r>
            <a:r>
              <a:rPr lang="en-US" u="sng" smtClean="0"/>
              <a:t>process</a:t>
            </a:r>
            <a:r>
              <a:rPr lang="en-US" smtClean="0"/>
              <a:t> of developing an </a:t>
            </a:r>
            <a:r>
              <a:rPr lang="en-US" i="1" u="sng" smtClean="0"/>
              <a:t>information</a:t>
            </a:r>
            <a:r>
              <a:rPr lang="en-US" i="1" smtClean="0"/>
              <a:t> </a:t>
            </a:r>
            <a:r>
              <a:rPr lang="en-US" i="1" u="sng" smtClean="0"/>
              <a:t>system</a:t>
            </a:r>
            <a:r>
              <a:rPr lang="en-US" smtClean="0"/>
              <a:t>.</a:t>
            </a:r>
          </a:p>
          <a:p>
            <a:pPr eaLnBrk="1" hangingPunct="1"/>
            <a:endParaRPr lang="en-US" smtClean="0"/>
          </a:p>
          <a:p>
            <a:pPr eaLnBrk="1" hangingPunct="1"/>
            <a:endParaRPr lang="en-US" smtClean="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6</a:t>
            </a:fld>
            <a:endParaRPr lang="en-US" dirty="0"/>
          </a:p>
        </p:txBody>
      </p:sp>
    </p:spTree>
    <p:extLst>
      <p:ext uri="{BB962C8B-B14F-4D97-AF65-F5344CB8AC3E}">
        <p14:creationId xmlns:p14="http://schemas.microsoft.com/office/powerpoint/2010/main" val="3334159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792162"/>
          </a:xfrm>
        </p:spPr>
        <p:txBody>
          <a:bodyPr rtlCol="0">
            <a:normAutofit fontScale="90000"/>
          </a:bodyPr>
          <a:lstStyle/>
          <a:p>
            <a:pPr eaLnBrk="1" fontAlgn="auto" hangingPunct="1">
              <a:spcAft>
                <a:spcPts val="0"/>
              </a:spcAft>
              <a:defRPr/>
            </a:pPr>
            <a:r>
              <a:rPr lang="en-US" sz="3600" dirty="0"/>
              <a:t>b</a:t>
            </a:r>
            <a:r>
              <a:rPr lang="en-US" sz="3600" dirty="0" smtClean="0"/>
              <a:t>. Software Engineering / Software Development</a:t>
            </a:r>
            <a:endParaRPr lang="en-US" sz="3600" dirty="0"/>
          </a:p>
        </p:txBody>
      </p:sp>
      <p:sp>
        <p:nvSpPr>
          <p:cNvPr id="3" name="Content Placeholder 2"/>
          <p:cNvSpPr>
            <a:spLocks noGrp="1"/>
          </p:cNvSpPr>
          <p:nvPr>
            <p:ph idx="1"/>
          </p:nvPr>
        </p:nvSpPr>
        <p:spPr>
          <a:xfrm>
            <a:off x="228600" y="1447800"/>
            <a:ext cx="8763000" cy="5257800"/>
          </a:xfrm>
        </p:spPr>
        <p:txBody>
          <a:bodyPr rtlCol="0">
            <a:noAutofit/>
          </a:bodyPr>
          <a:lstStyle/>
          <a:p>
            <a:pPr eaLnBrk="1" fontAlgn="auto" hangingPunct="1">
              <a:spcAft>
                <a:spcPts val="0"/>
              </a:spcAft>
              <a:defRPr/>
            </a:pPr>
            <a:r>
              <a:rPr lang="en-US" sz="2400" b="1" dirty="0" smtClean="0"/>
              <a:t>Software Engineering </a:t>
            </a:r>
            <a:r>
              <a:rPr lang="en-US" sz="2400" dirty="0" smtClean="0"/>
              <a:t>(WIKI)  (SE) is the application of a systematic, disciplined, quantifiable approach to the </a:t>
            </a:r>
            <a:r>
              <a:rPr lang="en-US" sz="2400" u="sng" dirty="0" smtClean="0"/>
              <a:t>design, development, operation, and maintenance of software</a:t>
            </a:r>
            <a:r>
              <a:rPr lang="en-US" sz="2400" dirty="0" smtClean="0"/>
              <a:t>, and the </a:t>
            </a:r>
            <a:r>
              <a:rPr lang="en-US" sz="2400" u="sng" dirty="0" smtClean="0"/>
              <a:t>study</a:t>
            </a:r>
            <a:r>
              <a:rPr lang="en-US" sz="2400" dirty="0" smtClean="0"/>
              <a:t> of these approaches; that is, the application of engineering to software.</a:t>
            </a:r>
          </a:p>
          <a:p>
            <a:pPr eaLnBrk="1" fontAlgn="auto" hangingPunct="1">
              <a:spcAft>
                <a:spcPts val="0"/>
              </a:spcAft>
              <a:defRPr/>
            </a:pPr>
            <a:endParaRPr lang="en-US" sz="2400" b="1" dirty="0" smtClean="0"/>
          </a:p>
          <a:p>
            <a:pPr>
              <a:defRPr/>
            </a:pPr>
            <a:r>
              <a:rPr lang="en-US" sz="2400" b="1" dirty="0" smtClean="0"/>
              <a:t>Software </a:t>
            </a:r>
            <a:r>
              <a:rPr lang="en-US" sz="2400" b="1" dirty="0"/>
              <a:t>development</a:t>
            </a:r>
            <a:r>
              <a:rPr lang="en-US" sz="2400" dirty="0"/>
              <a:t> is the process of conceiving, </a:t>
            </a:r>
            <a:r>
              <a:rPr lang="en-US" sz="2400" dirty="0" smtClean="0"/>
              <a:t>specifying, designing,</a:t>
            </a:r>
            <a:r>
              <a:rPr lang="en-US" sz="2400" dirty="0"/>
              <a:t> </a:t>
            </a:r>
            <a:r>
              <a:rPr lang="en-US" sz="2400" dirty="0">
                <a:hlinkClick r:id="rId2" tooltip="Computer programming"/>
              </a:rPr>
              <a:t>programming</a:t>
            </a:r>
            <a:r>
              <a:rPr lang="en-US" sz="2400" dirty="0"/>
              <a:t>, </a:t>
            </a:r>
            <a:r>
              <a:rPr lang="en-US" sz="2400" dirty="0">
                <a:hlinkClick r:id="rId3" tooltip="Software documentation"/>
              </a:rPr>
              <a:t>documenting</a:t>
            </a:r>
            <a:r>
              <a:rPr lang="en-US" sz="2400" dirty="0"/>
              <a:t>, </a:t>
            </a:r>
            <a:r>
              <a:rPr lang="en-US" sz="2400" dirty="0">
                <a:hlinkClick r:id="rId4" tooltip="Software testing"/>
              </a:rPr>
              <a:t>testing</a:t>
            </a:r>
            <a:r>
              <a:rPr lang="en-US" sz="2400" dirty="0"/>
              <a:t>, and </a:t>
            </a:r>
            <a:r>
              <a:rPr lang="en-US" sz="2400" dirty="0">
                <a:hlinkClick r:id="rId5" tooltip="Software bugs"/>
              </a:rPr>
              <a:t>bug fixing</a:t>
            </a:r>
            <a:r>
              <a:rPr lang="en-US" sz="2400" dirty="0"/>
              <a:t> involved in creating and </a:t>
            </a:r>
            <a:r>
              <a:rPr lang="en-US" sz="2400" dirty="0" smtClean="0"/>
              <a:t>maintaining</a:t>
            </a:r>
            <a:r>
              <a:rPr lang="en-US" sz="2400" dirty="0"/>
              <a:t> </a:t>
            </a:r>
            <a:r>
              <a:rPr lang="en-US" sz="2400" dirty="0">
                <a:hlinkClick r:id="rId6" tooltip="Application software"/>
              </a:rPr>
              <a:t>applications</a:t>
            </a:r>
            <a:r>
              <a:rPr lang="en-US" sz="2400" dirty="0"/>
              <a:t>, </a:t>
            </a:r>
            <a:r>
              <a:rPr lang="en-US" sz="2400" dirty="0">
                <a:hlinkClick r:id="rId7" tooltip="Software framework"/>
              </a:rPr>
              <a:t>frameworks</a:t>
            </a:r>
            <a:r>
              <a:rPr lang="en-US" sz="2400" dirty="0"/>
              <a:t>, or other software components</a:t>
            </a:r>
            <a:r>
              <a:rPr lang="en-US" sz="2400" dirty="0" smtClean="0"/>
              <a:t>.(WIKI)</a:t>
            </a:r>
            <a:endParaRPr lang="en-US" sz="2400" dirty="0"/>
          </a:p>
        </p:txBody>
      </p:sp>
      <p:pic>
        <p:nvPicPr>
          <p:cNvPr id="4"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6" name="Slide Number Placeholder 5"/>
          <p:cNvSpPr>
            <a:spLocks noGrp="1"/>
          </p:cNvSpPr>
          <p:nvPr>
            <p:ph type="sldNum" sz="quarter" idx="12"/>
          </p:nvPr>
        </p:nvSpPr>
        <p:spPr/>
        <p:txBody>
          <a:bodyPr/>
          <a:lstStyle/>
          <a:p>
            <a:pPr marL="38100">
              <a:lnSpc>
                <a:spcPts val="1070"/>
              </a:lnSpc>
            </a:pPr>
            <a:fld id="{81D60167-4931-47E6-BA6A-407CBD079E47}" type="slidenum">
              <a:rPr lang="en-US" smtClean="0"/>
              <a:t>7</a:t>
            </a:fld>
            <a:endParaRPr lang="en-US" dirty="0"/>
          </a:p>
        </p:txBody>
      </p:sp>
    </p:spTree>
    <p:extLst>
      <p:ext uri="{BB962C8B-B14F-4D97-AF65-F5344CB8AC3E}">
        <p14:creationId xmlns:p14="http://schemas.microsoft.com/office/powerpoint/2010/main" val="3828683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c. Information System</a:t>
            </a:r>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defRPr/>
            </a:pPr>
            <a:r>
              <a:rPr lang="en-US" dirty="0" smtClean="0"/>
              <a:t>An </a:t>
            </a:r>
            <a:r>
              <a:rPr lang="en-US" b="1" dirty="0" smtClean="0"/>
              <a:t>information system </a:t>
            </a:r>
            <a:r>
              <a:rPr lang="en-US" dirty="0" smtClean="0"/>
              <a:t>(IS) - is any </a:t>
            </a:r>
            <a:r>
              <a:rPr lang="en-US" b="1" dirty="0" smtClean="0"/>
              <a:t>combination</a:t>
            </a:r>
            <a:r>
              <a:rPr lang="en-US" dirty="0" smtClean="0"/>
              <a:t> of information technology (</a:t>
            </a:r>
            <a:r>
              <a:rPr lang="en-US" b="1" dirty="0" smtClean="0"/>
              <a:t>IT</a:t>
            </a:r>
            <a:r>
              <a:rPr lang="en-US" dirty="0" smtClean="0"/>
              <a:t>) and people's </a:t>
            </a:r>
            <a:r>
              <a:rPr lang="en-US" b="1" dirty="0" smtClean="0"/>
              <a:t>activities</a:t>
            </a:r>
            <a:r>
              <a:rPr lang="en-US" dirty="0" smtClean="0"/>
              <a:t> that support operations, management and decision making. </a:t>
            </a:r>
          </a:p>
          <a:p>
            <a:pPr eaLnBrk="1" fontAlgn="auto" hangingPunct="1">
              <a:spcAft>
                <a:spcPts val="0"/>
              </a:spcAft>
              <a:defRPr/>
            </a:pPr>
            <a:endParaRPr lang="en-US" dirty="0" smtClean="0"/>
          </a:p>
          <a:p>
            <a:pPr eaLnBrk="1" fontAlgn="auto" hangingPunct="1">
              <a:spcAft>
                <a:spcPts val="0"/>
              </a:spcAft>
              <a:defRPr/>
            </a:pPr>
            <a:r>
              <a:rPr lang="en-US" dirty="0" smtClean="0"/>
              <a:t>In a very broad sense, the term information system is frequently used to refer to the </a:t>
            </a:r>
            <a:r>
              <a:rPr lang="en-US" b="1" u="sng" dirty="0" smtClean="0"/>
              <a:t>interaction</a:t>
            </a:r>
            <a:r>
              <a:rPr lang="en-US" dirty="0" smtClean="0"/>
              <a:t> between people, processes, data and technology. </a:t>
            </a:r>
          </a:p>
          <a:p>
            <a:pPr eaLnBrk="1" fontAlgn="auto" hangingPunct="1">
              <a:spcAft>
                <a:spcPts val="0"/>
              </a:spcAft>
              <a:defRPr/>
            </a:pPr>
            <a:endParaRPr lang="en-US" dirty="0" smtClean="0"/>
          </a:p>
          <a:p>
            <a:pPr eaLnBrk="1" fontAlgn="auto" hangingPunct="1">
              <a:spcAft>
                <a:spcPts val="0"/>
              </a:spcAft>
              <a:defRPr/>
            </a:pPr>
            <a:r>
              <a:rPr lang="en-US" dirty="0" smtClean="0"/>
              <a:t>In this sense, the term is used to refer </a:t>
            </a:r>
          </a:p>
          <a:p>
            <a:pPr lvl="1" eaLnBrk="1" fontAlgn="auto" hangingPunct="1">
              <a:spcAft>
                <a:spcPts val="0"/>
              </a:spcAft>
              <a:defRPr/>
            </a:pPr>
            <a:r>
              <a:rPr lang="en-US" b="1" dirty="0" smtClean="0"/>
              <a:t>not only </a:t>
            </a:r>
            <a:r>
              <a:rPr lang="en-US" dirty="0" smtClean="0"/>
              <a:t>to the information and communication technology (ICT) that an organization uses, </a:t>
            </a:r>
          </a:p>
          <a:p>
            <a:pPr lvl="1" eaLnBrk="1" fontAlgn="auto" hangingPunct="1">
              <a:spcAft>
                <a:spcPts val="0"/>
              </a:spcAft>
              <a:defRPr/>
            </a:pPr>
            <a:r>
              <a:rPr lang="en-US" b="1" dirty="0" smtClean="0"/>
              <a:t>but also </a:t>
            </a:r>
            <a:r>
              <a:rPr lang="en-US" dirty="0" smtClean="0"/>
              <a:t>to the way in which </a:t>
            </a:r>
            <a:r>
              <a:rPr lang="en-US" b="1" dirty="0" smtClean="0"/>
              <a:t>people</a:t>
            </a:r>
            <a:r>
              <a:rPr lang="en-US" dirty="0" smtClean="0"/>
              <a:t> </a:t>
            </a:r>
            <a:r>
              <a:rPr lang="en-US" b="1" dirty="0" smtClean="0"/>
              <a:t>interact</a:t>
            </a:r>
            <a:r>
              <a:rPr lang="en-US" dirty="0" smtClean="0"/>
              <a:t> with this technology in support of business processes.  (Wiki)</a:t>
            </a:r>
          </a:p>
          <a:p>
            <a:pPr eaLnBrk="1" fontAlgn="auto" hangingPunct="1">
              <a:spcAft>
                <a:spcPts val="0"/>
              </a:spcAft>
              <a:defRPr/>
            </a:pPr>
            <a:endParaRPr lang="en-US" dirty="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8</a:t>
            </a:fld>
            <a:endParaRPr lang="en-US" dirty="0"/>
          </a:p>
        </p:txBody>
      </p:sp>
    </p:spTree>
    <p:extLst>
      <p:ext uri="{BB962C8B-B14F-4D97-AF65-F5344CB8AC3E}">
        <p14:creationId xmlns:p14="http://schemas.microsoft.com/office/powerpoint/2010/main" val="128631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067800" cy="1143000"/>
          </a:xfrm>
        </p:spPr>
        <p:txBody>
          <a:bodyPr rtlCol="0">
            <a:normAutofit fontScale="90000"/>
          </a:bodyPr>
          <a:lstStyle/>
          <a:p>
            <a:pPr eaLnBrk="1" fontAlgn="auto" hangingPunct="1">
              <a:spcAft>
                <a:spcPts val="0"/>
              </a:spcAft>
              <a:defRPr/>
            </a:pPr>
            <a:r>
              <a:rPr lang="en-US" dirty="0"/>
              <a:t>d</a:t>
            </a:r>
            <a:r>
              <a:rPr lang="en-US" dirty="0" smtClean="0"/>
              <a:t>.  Iterative and Incremental Development</a:t>
            </a:r>
            <a:endParaRPr lang="en-US" dirty="0"/>
          </a:p>
        </p:txBody>
      </p:sp>
      <p:sp>
        <p:nvSpPr>
          <p:cNvPr id="7171" name="Content Placeholder 2"/>
          <p:cNvSpPr>
            <a:spLocks noGrp="1"/>
          </p:cNvSpPr>
          <p:nvPr>
            <p:ph idx="1"/>
          </p:nvPr>
        </p:nvSpPr>
        <p:spPr>
          <a:xfrm>
            <a:off x="457200" y="838200"/>
            <a:ext cx="8229600" cy="5410200"/>
          </a:xfrm>
        </p:spPr>
        <p:txBody>
          <a:bodyPr>
            <a:normAutofit/>
          </a:bodyPr>
          <a:lstStyle/>
          <a:p>
            <a:pPr marL="0" indent="0" eaLnBrk="1" hangingPunct="1">
              <a:buFont typeface="Arial" pitchFamily="34" charset="0"/>
              <a:buNone/>
            </a:pPr>
            <a:r>
              <a:rPr lang="en-US" sz="2200" dirty="0" smtClean="0"/>
              <a:t>Iterative and Incremental development is at the heart of a cyclic software development process developed in response to the weaknesses of the waterfall model. </a:t>
            </a:r>
          </a:p>
          <a:p>
            <a:pPr marL="0" indent="0" eaLnBrk="1" hangingPunct="1">
              <a:buFont typeface="Arial" pitchFamily="34" charset="0"/>
              <a:buNone/>
            </a:pPr>
            <a:r>
              <a:rPr lang="en-US" sz="2200" dirty="0" smtClean="0"/>
              <a:t>	It starts with an initial planning and ends with deployment with the cyclic interactions in between.</a:t>
            </a:r>
          </a:p>
          <a:p>
            <a:pPr marL="0" indent="0" eaLnBrk="1" hangingPunct="1">
              <a:buFont typeface="Arial" pitchFamily="34" charset="0"/>
              <a:buNone/>
            </a:pPr>
            <a:endParaRPr lang="en-US" sz="2200" dirty="0" smtClean="0"/>
          </a:p>
          <a:p>
            <a:pPr marL="0" indent="0" eaLnBrk="1" hangingPunct="1">
              <a:buFont typeface="Arial" pitchFamily="34" charset="0"/>
              <a:buNone/>
            </a:pPr>
            <a:r>
              <a:rPr lang="en-US" sz="2200" b="1" dirty="0" smtClean="0"/>
              <a:t>Iterative and incremental development are essential parts of the Rational Unified Process, Extreme Programming and generally the various agile software development frameworks</a:t>
            </a:r>
            <a:r>
              <a:rPr lang="en-US" sz="2200" dirty="0" smtClean="0"/>
              <a:t>.</a:t>
            </a:r>
          </a:p>
          <a:p>
            <a:pPr marL="0" indent="0" eaLnBrk="1" hangingPunct="1">
              <a:buFont typeface="Arial" pitchFamily="34" charset="0"/>
              <a:buNone/>
            </a:pPr>
            <a:endParaRPr lang="en-US" sz="2200" dirty="0" smtClean="0"/>
          </a:p>
          <a:p>
            <a:pPr marL="0" indent="0" eaLnBrk="1" hangingPunct="1">
              <a:buFont typeface="Arial" pitchFamily="34" charset="0"/>
              <a:buNone/>
            </a:pPr>
            <a:r>
              <a:rPr lang="en-US" sz="2200" dirty="0" smtClean="0"/>
              <a:t>It follows a similar process to the “plan-do-check-act” cycle of </a:t>
            </a:r>
            <a:r>
              <a:rPr lang="en-US" sz="2200" b="1" dirty="0" smtClean="0"/>
              <a:t>business process improvement</a:t>
            </a:r>
            <a:r>
              <a:rPr lang="en-US" sz="2200" dirty="0" smtClean="0"/>
              <a:t>.</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9</a:t>
            </a:fld>
            <a:endParaRPr lang="en-US" dirty="0"/>
          </a:p>
        </p:txBody>
      </p:sp>
    </p:spTree>
    <p:extLst>
      <p:ext uri="{BB962C8B-B14F-4D97-AF65-F5344CB8AC3E}">
        <p14:creationId xmlns:p14="http://schemas.microsoft.com/office/powerpoint/2010/main" val="1902083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TotalTime>
  <Words>3355</Words>
  <Application>Microsoft Office PowerPoint</Application>
  <PresentationFormat>On-screen Show (4:3)</PresentationFormat>
  <Paragraphs>470</Paragraphs>
  <Slides>54</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Office Theme</vt:lpstr>
      <vt:lpstr>Document</vt:lpstr>
      <vt:lpstr>Unit II Agile Development Process</vt:lpstr>
      <vt:lpstr>What is Agile?</vt:lpstr>
      <vt:lpstr>Agile Software Development </vt:lpstr>
      <vt:lpstr>Agile Software Development: Intro</vt:lpstr>
      <vt:lpstr>1.  Agile Software Development</vt:lpstr>
      <vt:lpstr>a. Software Development Method</vt:lpstr>
      <vt:lpstr>b. Software Engineering / Software Development</vt:lpstr>
      <vt:lpstr>c. Information System</vt:lpstr>
      <vt:lpstr>d.  Iterative and Incremental Development</vt:lpstr>
      <vt:lpstr>e.  Time-Boxed Approach</vt:lpstr>
      <vt:lpstr>Introductory Thoughts</vt:lpstr>
      <vt:lpstr>Common Fears</vt:lpstr>
      <vt:lpstr>Agile Alliance/Agreement</vt:lpstr>
      <vt:lpstr>PowerPoint Presentation</vt:lpstr>
      <vt:lpstr>The Manifesto for Agile Software Development</vt:lpstr>
      <vt:lpstr>Value 1:  Individuals and Interactions over Processes and Tools</vt:lpstr>
      <vt:lpstr>Value 2:  Working Software over Comprehensive Documentation</vt:lpstr>
      <vt:lpstr>Value 3:  Customer Collaboration over Contract Negotiation</vt:lpstr>
      <vt:lpstr>Value 4:  Responding to Change over Following a Plan</vt:lpstr>
      <vt:lpstr>What is Agility? </vt:lpstr>
      <vt:lpstr>An Agile Process</vt:lpstr>
      <vt:lpstr>Extreme programming</vt:lpstr>
      <vt:lpstr>Extreme Programming (XP)</vt:lpstr>
      <vt:lpstr>Extreme Programming (XP)</vt:lpstr>
      <vt:lpstr>Extreme programming practices 1</vt:lpstr>
      <vt:lpstr>Extreme programming practices 2</vt:lpstr>
      <vt:lpstr>The XP release cycle</vt:lpstr>
      <vt:lpstr>Agility Principles - I</vt:lpstr>
      <vt:lpstr>PowerPoint Presentation</vt:lpstr>
      <vt:lpstr>Agile Principles (12)</vt:lpstr>
      <vt:lpstr>Principle 1:  Our Highest Priority is to Satisfy the Customer through Early and Continuous Delivery of Valuable Software</vt:lpstr>
      <vt:lpstr>Principle 2:  Welcome Changing Requirements, even late in Development.  Agile Processes harness change for the Customer’s Competitive Advantage.</vt:lpstr>
      <vt:lpstr>Principle 3:  Deliver Working Software Frequently (From a couple of weeks to a couple of months with a preference to the shorter time scale.</vt:lpstr>
      <vt:lpstr>Principle 4:  Business People and Developers Must Work Together Daily throughout the Project.</vt:lpstr>
      <vt:lpstr>Principle 5:  Build Projects around Motivated Individuals.  (Give them the environment and support they need, and trust them to get the job done.)</vt:lpstr>
      <vt:lpstr>Principle 6:  The Most Efficient and Effective Method of Conveying Information to and within a Development Team is face-to-face Communications.</vt:lpstr>
      <vt:lpstr>Principle 7:  Working Software is the Primary Measure of Progress</vt:lpstr>
      <vt:lpstr>Principle 8:  Agile Processes promote sustainable development    The sponsors, developers, and users should be able to maintain a constant pace indefinitely.</vt:lpstr>
      <vt:lpstr>Principle 9: Continuous Attention to Technical Excellence and Good Design enhances Agility.</vt:lpstr>
      <vt:lpstr>Principle 10:  Simplicity – the art of maximizing the amount of work not done – is essential.</vt:lpstr>
      <vt:lpstr>Principle 11:   The Best Architectures, Requirements, and Designs emerge from Self-Organizing Teams</vt:lpstr>
      <vt:lpstr>Principle 12:  At regular Intervals, the Team reflects on how to become more effective, then tunes and adjusts its behavior accordingly.</vt:lpstr>
      <vt:lpstr>Agility and the Cost of Change</vt:lpstr>
      <vt:lpstr>Agility and the Cost of Change</vt:lpstr>
      <vt:lpstr>Tools for Agile Project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Agile Methods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Agile Development Process</dc:title>
  <dc:creator>Administrator</dc:creator>
  <cp:lastModifiedBy>sai</cp:lastModifiedBy>
  <cp:revision>52</cp:revision>
  <dcterms:created xsi:type="dcterms:W3CDTF">2020-08-16T09:36:06Z</dcterms:created>
  <dcterms:modified xsi:type="dcterms:W3CDTF">2020-08-19T14:21:45Z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2020-08-16T00:00:00Z</vt:filetime>
  </property>
</Properties>
</file>