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33"/>
  </p:notesMasterIdLst>
  <p:sldIdLst>
    <p:sldId id="485" r:id="rId2"/>
    <p:sldId id="284" r:id="rId3"/>
    <p:sldId id="287" r:id="rId4"/>
    <p:sldId id="288" r:id="rId5"/>
    <p:sldId id="289" r:id="rId6"/>
    <p:sldId id="291" r:id="rId7"/>
    <p:sldId id="292" r:id="rId8"/>
    <p:sldId id="293" r:id="rId9"/>
    <p:sldId id="294" r:id="rId10"/>
    <p:sldId id="295" r:id="rId11"/>
    <p:sldId id="296" r:id="rId12"/>
    <p:sldId id="297" r:id="rId13"/>
    <p:sldId id="298" r:id="rId14"/>
    <p:sldId id="299" r:id="rId15"/>
    <p:sldId id="300" r:id="rId16"/>
    <p:sldId id="257" r:id="rId17"/>
    <p:sldId id="301" r:id="rId18"/>
    <p:sldId id="302" r:id="rId19"/>
    <p:sldId id="304" r:id="rId20"/>
    <p:sldId id="306" r:id="rId21"/>
    <p:sldId id="258" r:id="rId22"/>
    <p:sldId id="263" r:id="rId23"/>
    <p:sldId id="350" r:id="rId24"/>
    <p:sldId id="355" r:id="rId25"/>
    <p:sldId id="356" r:id="rId26"/>
    <p:sldId id="352" r:id="rId27"/>
    <p:sldId id="353" r:id="rId28"/>
    <p:sldId id="354" r:id="rId29"/>
    <p:sldId id="264" r:id="rId30"/>
    <p:sldId id="265" r:id="rId31"/>
    <p:sldId id="308" r:id="rId32"/>
    <p:sldId id="309" r:id="rId33"/>
    <p:sldId id="310" r:id="rId34"/>
    <p:sldId id="311" r:id="rId35"/>
    <p:sldId id="312" r:id="rId36"/>
    <p:sldId id="313" r:id="rId37"/>
    <p:sldId id="314" r:id="rId38"/>
    <p:sldId id="315" r:id="rId39"/>
    <p:sldId id="316" r:id="rId40"/>
    <p:sldId id="317" r:id="rId41"/>
    <p:sldId id="318" r:id="rId42"/>
    <p:sldId id="319" r:id="rId43"/>
    <p:sldId id="320" r:id="rId44"/>
    <p:sldId id="322" r:id="rId45"/>
    <p:sldId id="323" r:id="rId46"/>
    <p:sldId id="331" r:id="rId47"/>
    <p:sldId id="330" r:id="rId48"/>
    <p:sldId id="336" r:id="rId49"/>
    <p:sldId id="333" r:id="rId50"/>
    <p:sldId id="329" r:id="rId51"/>
    <p:sldId id="332" r:id="rId52"/>
    <p:sldId id="335" r:id="rId53"/>
    <p:sldId id="337" r:id="rId54"/>
    <p:sldId id="362" r:id="rId55"/>
    <p:sldId id="363" r:id="rId56"/>
    <p:sldId id="398" r:id="rId57"/>
    <p:sldId id="399" r:id="rId58"/>
    <p:sldId id="405" r:id="rId59"/>
    <p:sldId id="400" r:id="rId60"/>
    <p:sldId id="401" r:id="rId61"/>
    <p:sldId id="403" r:id="rId62"/>
    <p:sldId id="404" r:id="rId63"/>
    <p:sldId id="365" r:id="rId64"/>
    <p:sldId id="406" r:id="rId65"/>
    <p:sldId id="419" r:id="rId66"/>
    <p:sldId id="408" r:id="rId67"/>
    <p:sldId id="407" r:id="rId68"/>
    <p:sldId id="418" r:id="rId69"/>
    <p:sldId id="369" r:id="rId70"/>
    <p:sldId id="370" r:id="rId71"/>
    <p:sldId id="421" r:id="rId72"/>
    <p:sldId id="371" r:id="rId73"/>
    <p:sldId id="372" r:id="rId74"/>
    <p:sldId id="373" r:id="rId75"/>
    <p:sldId id="409" r:id="rId76"/>
    <p:sldId id="410" r:id="rId77"/>
    <p:sldId id="411" r:id="rId78"/>
    <p:sldId id="412" r:id="rId79"/>
    <p:sldId id="374" r:id="rId80"/>
    <p:sldId id="376" r:id="rId81"/>
    <p:sldId id="416" r:id="rId82"/>
    <p:sldId id="377" r:id="rId83"/>
    <p:sldId id="422" r:id="rId84"/>
    <p:sldId id="378" r:id="rId85"/>
    <p:sldId id="379" r:id="rId86"/>
    <p:sldId id="423" r:id="rId87"/>
    <p:sldId id="424" r:id="rId88"/>
    <p:sldId id="426" r:id="rId89"/>
    <p:sldId id="427" r:id="rId90"/>
    <p:sldId id="428" r:id="rId91"/>
    <p:sldId id="382" r:id="rId92"/>
    <p:sldId id="383" r:id="rId93"/>
    <p:sldId id="429" r:id="rId94"/>
    <p:sldId id="430" r:id="rId95"/>
    <p:sldId id="431" r:id="rId96"/>
    <p:sldId id="433" r:id="rId97"/>
    <p:sldId id="434" r:id="rId98"/>
    <p:sldId id="435" r:id="rId99"/>
    <p:sldId id="436" r:id="rId100"/>
    <p:sldId id="385" r:id="rId101"/>
    <p:sldId id="437" r:id="rId102"/>
    <p:sldId id="438" r:id="rId103"/>
    <p:sldId id="389" r:id="rId104"/>
    <p:sldId id="390" r:id="rId105"/>
    <p:sldId id="391" r:id="rId106"/>
    <p:sldId id="392" r:id="rId107"/>
    <p:sldId id="439" r:id="rId108"/>
    <p:sldId id="393" r:id="rId109"/>
    <p:sldId id="446" r:id="rId110"/>
    <p:sldId id="453" r:id="rId111"/>
    <p:sldId id="458" r:id="rId112"/>
    <p:sldId id="459" r:id="rId113"/>
    <p:sldId id="466" r:id="rId114"/>
    <p:sldId id="468" r:id="rId115"/>
    <p:sldId id="457" r:id="rId116"/>
    <p:sldId id="484" r:id="rId117"/>
    <p:sldId id="483" r:id="rId118"/>
    <p:sldId id="479" r:id="rId119"/>
    <p:sldId id="474" r:id="rId120"/>
    <p:sldId id="480" r:id="rId121"/>
    <p:sldId id="482" r:id="rId122"/>
    <p:sldId id="481" r:id="rId123"/>
    <p:sldId id="461" r:id="rId124"/>
    <p:sldId id="460" r:id="rId125"/>
    <p:sldId id="464" r:id="rId126"/>
    <p:sldId id="465" r:id="rId127"/>
    <p:sldId id="478" r:id="rId128"/>
    <p:sldId id="463" r:id="rId129"/>
    <p:sldId id="285" r:id="rId130"/>
    <p:sldId id="286" r:id="rId131"/>
    <p:sldId id="451" r:id="rId13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506" y="-1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3404D3EB-1D09-4FF1-AE10-A7425DBC220A}" type="datetimeFigureOut">
              <a:rPr lang="en-US" smtClean="0"/>
              <a:t>9/27/2020</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C132811E-DAAA-4618-9A07-7C2CF298665A}" type="slidenum">
              <a:rPr lang="en-US" smtClean="0"/>
              <a:t>‹#›</a:t>
            </a:fld>
            <a:endParaRPr lang="en-US"/>
          </a:p>
        </p:txBody>
      </p:sp>
    </p:spTree>
    <p:extLst>
      <p:ext uri="{BB962C8B-B14F-4D97-AF65-F5344CB8AC3E}">
        <p14:creationId xmlns:p14="http://schemas.microsoft.com/office/powerpoint/2010/main" val="71589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pPr>
            <a:fld id="{369066A3-618A-4BDE-BB5C-E90B8200EC29}" type="slidenum">
              <a:rPr lang="en-US">
                <a:latin typeface="Calibri" pitchFamily="34" charset="0"/>
              </a:rPr>
              <a:pPr fontAlgn="base">
                <a:spcBef>
                  <a:spcPct val="0"/>
                </a:spcBef>
                <a:spcAft>
                  <a:spcPct val="0"/>
                </a:spcAft>
              </a:pPr>
              <a:t>3</a:t>
            </a:fld>
            <a:endParaRPr lang="en-US" dirty="0">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1337F6AC-C810-431B-BDAA-09C9FD9B1C45}" type="slidenum">
              <a:rPr lang="de-DE" smtClean="0">
                <a:latin typeface="Arial" charset="0"/>
              </a:rPr>
              <a:pPr eaLnBrk="1" hangingPunct="1"/>
              <a:t>63</a:t>
            </a:fld>
            <a:endParaRPr lang="de-DE" smtClean="0">
              <a:latin typeface="Arial"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pPr>
            <a:fld id="{FE69D2FE-AD2E-4B63-9252-C9D90CE4E164}" type="slidenum">
              <a:rPr lang="en-US">
                <a:latin typeface="Calibri" pitchFamily="34" charset="0"/>
              </a:rPr>
              <a:pPr fontAlgn="base">
                <a:spcBef>
                  <a:spcPct val="0"/>
                </a:spcBef>
                <a:spcAft>
                  <a:spcPct val="0"/>
                </a:spcAft>
              </a:pPr>
              <a:t>130</a:t>
            </a:fld>
            <a:endParaRPr lang="en-US">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pPr>
            <a:fld id="{B75C7A89-3601-4831-A3EB-A4B07165DDC5}" type="slidenum">
              <a:rPr lang="en-US">
                <a:latin typeface="Calibri" pitchFamily="34" charset="0"/>
              </a:rPr>
              <a:pPr fontAlgn="base">
                <a:spcBef>
                  <a:spcPct val="0"/>
                </a:spcBef>
                <a:spcAft>
                  <a:spcPct val="0"/>
                </a:spcAft>
              </a:pPr>
              <a:t>4</a:t>
            </a:fld>
            <a:endParaRPr lang="en-US" dirty="0">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pPr>
            <a:fld id="{88D8CC43-3CF0-4EA6-B4E4-6EE048295DAF}" type="slidenum">
              <a:rPr lang="en-US">
                <a:latin typeface="Calibri" pitchFamily="34" charset="0"/>
              </a:rPr>
              <a:pPr fontAlgn="base">
                <a:spcBef>
                  <a:spcPct val="0"/>
                </a:spcBef>
                <a:spcAft>
                  <a:spcPct val="0"/>
                </a:spcAft>
              </a:pPr>
              <a:t>5</a:t>
            </a:fld>
            <a:endParaRPr lang="en-US" dirty="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0179"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1203"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9155"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B839EE43-6E78-4015-9415-F08A0407500A}" type="slidenum">
              <a:rPr lang="de-DE" smtClean="0">
                <a:latin typeface="Arial" charset="0"/>
              </a:rPr>
              <a:pPr eaLnBrk="1" hangingPunct="1"/>
              <a:t>54</a:t>
            </a:fld>
            <a:endParaRPr lang="de-DE" smtClean="0">
              <a:latin typeface="Arial"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US" sz="8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0FCEE95E-A5A3-46BE-99E4-916D7194CA11}" type="slidenum">
              <a:rPr lang="de-DE" smtClean="0">
                <a:latin typeface="Arial" charset="0"/>
              </a:rPr>
              <a:pPr eaLnBrk="1" hangingPunct="1"/>
              <a:t>55</a:t>
            </a:fld>
            <a:endParaRPr lang="de-DE" smtClean="0">
              <a:latin typeface="Arial"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US" sz="1000" smtClean="0"/>
          </a:p>
          <a:p>
            <a:pPr eaLnBrk="1" hangingPunct="1">
              <a:lnSpc>
                <a:spcPct val="80000"/>
              </a:lnSpc>
            </a:pPr>
            <a:endParaRPr lang="en-US" sz="10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0645F425-2C75-4B70-A802-3AC8EA429A4F}" type="slidenum">
              <a:rPr lang="de-DE" smtClean="0">
                <a:latin typeface="Arial" charset="0"/>
              </a:rPr>
              <a:pPr eaLnBrk="1" hangingPunct="1"/>
              <a:t>58</a:t>
            </a:fld>
            <a:endParaRPr lang="de-DE" smtClean="0">
              <a:latin typeface="Arial"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AC40E5-C292-486D-A36B-44D652FCCB77}" type="datetime1">
              <a:rPr lang="en-US" smtClean="0"/>
              <a:t>9/27/2020</a:t>
            </a:fld>
            <a:endParaRPr lang="en-US"/>
          </a:p>
        </p:txBody>
      </p:sp>
      <p:sp>
        <p:nvSpPr>
          <p:cNvPr id="5" name="Footer Placeholder 4"/>
          <p:cNvSpPr>
            <a:spLocks noGrp="1"/>
          </p:cNvSpPr>
          <p:nvPr>
            <p:ph type="ftr" sz="quarter" idx="11"/>
          </p:nvPr>
        </p:nvSpPr>
        <p:spPr/>
        <p:txBody>
          <a:bodyPr/>
          <a:lstStyle/>
          <a:p>
            <a:pPr marL="12700" marR="5080">
              <a:lnSpc>
                <a:spcPts val="1200"/>
              </a:lnSpc>
              <a:spcBef>
                <a:spcPts val="25"/>
              </a:spcBef>
            </a:pPr>
            <a:r>
              <a:rPr lang="en-US" smtClean="0"/>
              <a:t>Agile Project Management - Scrum</a:t>
            </a:r>
            <a:endParaRPr lang="en-US" dirty="0"/>
          </a:p>
        </p:txBody>
      </p:sp>
      <p:sp>
        <p:nvSpPr>
          <p:cNvPr id="6" name="Slide Number Placeholder 5"/>
          <p:cNvSpPr>
            <a:spLocks noGrp="1"/>
          </p:cNvSpPr>
          <p:nvPr>
            <p:ph type="sldNum" sz="quarter" idx="12"/>
          </p:nvPr>
        </p:nvSpPr>
        <p:spPr/>
        <p:txBody>
          <a:bodyPr/>
          <a:lstStyle/>
          <a:p>
            <a:pPr marL="38100">
              <a:lnSpc>
                <a:spcPts val="1070"/>
              </a:lnSpc>
            </a:pPr>
            <a:fld id="{81D60167-4931-47E6-BA6A-407CBD079E47}" type="slidenum">
              <a:rPr lang="en-US" smtClean="0"/>
              <a:t>‹#›</a:t>
            </a:fld>
            <a:endParaRPr lang="en-US" dirty="0"/>
          </a:p>
        </p:txBody>
      </p:sp>
    </p:spTree>
    <p:extLst>
      <p:ext uri="{BB962C8B-B14F-4D97-AF65-F5344CB8AC3E}">
        <p14:creationId xmlns:p14="http://schemas.microsoft.com/office/powerpoint/2010/main" val="1241925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4DB38-64CC-4695-9777-037C83BF8E39}" type="datetime1">
              <a:rPr lang="en-US" smtClean="0"/>
              <a:t>9/27/2020</a:t>
            </a:fld>
            <a:endParaRPr lang="en-US"/>
          </a:p>
        </p:txBody>
      </p:sp>
      <p:sp>
        <p:nvSpPr>
          <p:cNvPr id="5" name="Footer Placeholder 4"/>
          <p:cNvSpPr>
            <a:spLocks noGrp="1"/>
          </p:cNvSpPr>
          <p:nvPr>
            <p:ph type="ftr" sz="quarter" idx="11"/>
          </p:nvPr>
        </p:nvSpPr>
        <p:spPr/>
        <p:txBody>
          <a:bodyPr/>
          <a:lstStyle/>
          <a:p>
            <a:pPr marL="12700" marR="5080">
              <a:lnSpc>
                <a:spcPts val="1200"/>
              </a:lnSpc>
              <a:spcBef>
                <a:spcPts val="25"/>
              </a:spcBef>
            </a:pPr>
            <a:r>
              <a:rPr lang="en-US" smtClean="0"/>
              <a:t>Agile Project Management - Scrum</a:t>
            </a:r>
            <a:endParaRPr lang="en-US" dirty="0"/>
          </a:p>
        </p:txBody>
      </p:sp>
      <p:sp>
        <p:nvSpPr>
          <p:cNvPr id="6" name="Slide Number Placeholder 5"/>
          <p:cNvSpPr>
            <a:spLocks noGrp="1"/>
          </p:cNvSpPr>
          <p:nvPr>
            <p:ph type="sldNum" sz="quarter" idx="12"/>
          </p:nvPr>
        </p:nvSpPr>
        <p:spPr/>
        <p:txBody>
          <a:bodyPr/>
          <a:lstStyle/>
          <a:p>
            <a:pPr marL="38100">
              <a:lnSpc>
                <a:spcPts val="1070"/>
              </a:lnSpc>
            </a:pPr>
            <a:fld id="{81D60167-4931-47E6-BA6A-407CBD079E47}" type="slidenum">
              <a:rPr lang="en-US" smtClean="0"/>
              <a:t>‹#›</a:t>
            </a:fld>
            <a:endParaRPr lang="en-US" dirty="0"/>
          </a:p>
        </p:txBody>
      </p:sp>
    </p:spTree>
    <p:extLst>
      <p:ext uri="{BB962C8B-B14F-4D97-AF65-F5344CB8AC3E}">
        <p14:creationId xmlns:p14="http://schemas.microsoft.com/office/powerpoint/2010/main" val="25523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4A83C4-CDE0-4E2A-B1AA-FB8C52A573AA}" type="datetime1">
              <a:rPr lang="en-US" smtClean="0"/>
              <a:t>9/27/2020</a:t>
            </a:fld>
            <a:endParaRPr lang="en-US"/>
          </a:p>
        </p:txBody>
      </p:sp>
      <p:sp>
        <p:nvSpPr>
          <p:cNvPr id="5" name="Footer Placeholder 4"/>
          <p:cNvSpPr>
            <a:spLocks noGrp="1"/>
          </p:cNvSpPr>
          <p:nvPr>
            <p:ph type="ftr" sz="quarter" idx="11"/>
          </p:nvPr>
        </p:nvSpPr>
        <p:spPr/>
        <p:txBody>
          <a:bodyPr/>
          <a:lstStyle/>
          <a:p>
            <a:pPr marL="12700" marR="5080">
              <a:lnSpc>
                <a:spcPts val="1200"/>
              </a:lnSpc>
              <a:spcBef>
                <a:spcPts val="25"/>
              </a:spcBef>
            </a:pPr>
            <a:r>
              <a:rPr lang="en-US" smtClean="0"/>
              <a:t>Agile Project Management - Scrum</a:t>
            </a:r>
            <a:endParaRPr lang="en-US" dirty="0"/>
          </a:p>
        </p:txBody>
      </p:sp>
      <p:sp>
        <p:nvSpPr>
          <p:cNvPr id="6" name="Slide Number Placeholder 5"/>
          <p:cNvSpPr>
            <a:spLocks noGrp="1"/>
          </p:cNvSpPr>
          <p:nvPr>
            <p:ph type="sldNum" sz="quarter" idx="12"/>
          </p:nvPr>
        </p:nvSpPr>
        <p:spPr/>
        <p:txBody>
          <a:bodyPr/>
          <a:lstStyle/>
          <a:p>
            <a:pPr marL="38100">
              <a:lnSpc>
                <a:spcPts val="1070"/>
              </a:lnSpc>
            </a:pPr>
            <a:fld id="{81D60167-4931-47E6-BA6A-407CBD079E47}" type="slidenum">
              <a:rPr lang="en-US" smtClean="0"/>
              <a:t>‹#›</a:t>
            </a:fld>
            <a:endParaRPr lang="en-US" dirty="0"/>
          </a:p>
        </p:txBody>
      </p:sp>
    </p:spTree>
    <p:extLst>
      <p:ext uri="{BB962C8B-B14F-4D97-AF65-F5344CB8AC3E}">
        <p14:creationId xmlns:p14="http://schemas.microsoft.com/office/powerpoint/2010/main" val="4022815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FB40E6-A51D-4130-B530-D6453AB652B9}" type="datetime1">
              <a:rPr lang="en-US" smtClean="0"/>
              <a:t>9/27/2020</a:t>
            </a:fld>
            <a:endParaRPr lang="en-US"/>
          </a:p>
        </p:txBody>
      </p:sp>
      <p:sp>
        <p:nvSpPr>
          <p:cNvPr id="5" name="Footer Placeholder 4"/>
          <p:cNvSpPr>
            <a:spLocks noGrp="1"/>
          </p:cNvSpPr>
          <p:nvPr>
            <p:ph type="ftr" sz="quarter" idx="11"/>
          </p:nvPr>
        </p:nvSpPr>
        <p:spPr/>
        <p:txBody>
          <a:bodyPr/>
          <a:lstStyle/>
          <a:p>
            <a:pPr marL="12700" marR="5080">
              <a:lnSpc>
                <a:spcPts val="1200"/>
              </a:lnSpc>
              <a:spcBef>
                <a:spcPts val="25"/>
              </a:spcBef>
            </a:pPr>
            <a:r>
              <a:rPr lang="en-US" smtClean="0"/>
              <a:t>Agile Project Management - Scrum</a:t>
            </a:r>
            <a:endParaRPr lang="en-US" dirty="0"/>
          </a:p>
        </p:txBody>
      </p:sp>
      <p:sp>
        <p:nvSpPr>
          <p:cNvPr id="6" name="Slide Number Placeholder 5"/>
          <p:cNvSpPr>
            <a:spLocks noGrp="1"/>
          </p:cNvSpPr>
          <p:nvPr>
            <p:ph type="sldNum" sz="quarter" idx="12"/>
          </p:nvPr>
        </p:nvSpPr>
        <p:spPr/>
        <p:txBody>
          <a:bodyPr/>
          <a:lstStyle/>
          <a:p>
            <a:pPr marL="38100">
              <a:lnSpc>
                <a:spcPts val="1070"/>
              </a:lnSpc>
            </a:pPr>
            <a:fld id="{81D60167-4931-47E6-BA6A-407CBD079E47}" type="slidenum">
              <a:rPr lang="en-US" smtClean="0"/>
              <a:t>‹#›</a:t>
            </a:fld>
            <a:endParaRPr lang="en-US" dirty="0"/>
          </a:p>
        </p:txBody>
      </p:sp>
    </p:spTree>
    <p:extLst>
      <p:ext uri="{BB962C8B-B14F-4D97-AF65-F5344CB8AC3E}">
        <p14:creationId xmlns:p14="http://schemas.microsoft.com/office/powerpoint/2010/main" val="2871716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DC5A99-4B8D-47D3-9314-CCA6C61C49F7}" type="datetime1">
              <a:rPr lang="en-US" smtClean="0"/>
              <a:t>9/27/2020</a:t>
            </a:fld>
            <a:endParaRPr lang="en-US"/>
          </a:p>
        </p:txBody>
      </p:sp>
      <p:sp>
        <p:nvSpPr>
          <p:cNvPr id="5" name="Footer Placeholder 4"/>
          <p:cNvSpPr>
            <a:spLocks noGrp="1"/>
          </p:cNvSpPr>
          <p:nvPr>
            <p:ph type="ftr" sz="quarter" idx="11"/>
          </p:nvPr>
        </p:nvSpPr>
        <p:spPr/>
        <p:txBody>
          <a:bodyPr/>
          <a:lstStyle/>
          <a:p>
            <a:pPr marL="12700" marR="5080">
              <a:lnSpc>
                <a:spcPts val="1200"/>
              </a:lnSpc>
              <a:spcBef>
                <a:spcPts val="25"/>
              </a:spcBef>
            </a:pPr>
            <a:r>
              <a:rPr lang="en-US" smtClean="0"/>
              <a:t>Agile Project Management - Scrum</a:t>
            </a:r>
            <a:endParaRPr lang="en-US" dirty="0"/>
          </a:p>
        </p:txBody>
      </p:sp>
      <p:sp>
        <p:nvSpPr>
          <p:cNvPr id="6" name="Slide Number Placeholder 5"/>
          <p:cNvSpPr>
            <a:spLocks noGrp="1"/>
          </p:cNvSpPr>
          <p:nvPr>
            <p:ph type="sldNum" sz="quarter" idx="12"/>
          </p:nvPr>
        </p:nvSpPr>
        <p:spPr/>
        <p:txBody>
          <a:bodyPr/>
          <a:lstStyle/>
          <a:p>
            <a:pPr marL="38100">
              <a:lnSpc>
                <a:spcPts val="1070"/>
              </a:lnSpc>
            </a:pPr>
            <a:fld id="{81D60167-4931-47E6-BA6A-407CBD079E47}" type="slidenum">
              <a:rPr lang="en-US" smtClean="0"/>
              <a:t>‹#›</a:t>
            </a:fld>
            <a:endParaRPr lang="en-US" dirty="0"/>
          </a:p>
        </p:txBody>
      </p:sp>
    </p:spTree>
    <p:extLst>
      <p:ext uri="{BB962C8B-B14F-4D97-AF65-F5344CB8AC3E}">
        <p14:creationId xmlns:p14="http://schemas.microsoft.com/office/powerpoint/2010/main" val="2697412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86A06B-F469-42DD-BA8F-E18DBA3CC4EC}" type="datetime1">
              <a:rPr lang="en-US" smtClean="0"/>
              <a:t>9/27/2020</a:t>
            </a:fld>
            <a:endParaRPr lang="en-US"/>
          </a:p>
        </p:txBody>
      </p:sp>
      <p:sp>
        <p:nvSpPr>
          <p:cNvPr id="6" name="Footer Placeholder 5"/>
          <p:cNvSpPr>
            <a:spLocks noGrp="1"/>
          </p:cNvSpPr>
          <p:nvPr>
            <p:ph type="ftr" sz="quarter" idx="11"/>
          </p:nvPr>
        </p:nvSpPr>
        <p:spPr/>
        <p:txBody>
          <a:bodyPr/>
          <a:lstStyle/>
          <a:p>
            <a:pPr marL="12700" marR="5080">
              <a:lnSpc>
                <a:spcPts val="1200"/>
              </a:lnSpc>
              <a:spcBef>
                <a:spcPts val="25"/>
              </a:spcBef>
            </a:pPr>
            <a:r>
              <a:rPr lang="en-US" smtClean="0"/>
              <a:t>Agile Project Management - Scrum</a:t>
            </a:r>
            <a:endParaRPr lang="en-US" dirty="0"/>
          </a:p>
        </p:txBody>
      </p:sp>
      <p:sp>
        <p:nvSpPr>
          <p:cNvPr id="7" name="Slide Number Placeholder 6"/>
          <p:cNvSpPr>
            <a:spLocks noGrp="1"/>
          </p:cNvSpPr>
          <p:nvPr>
            <p:ph type="sldNum" sz="quarter" idx="12"/>
          </p:nvPr>
        </p:nvSpPr>
        <p:spPr/>
        <p:txBody>
          <a:bodyPr/>
          <a:lstStyle/>
          <a:p>
            <a:pPr marL="38100">
              <a:lnSpc>
                <a:spcPts val="1070"/>
              </a:lnSpc>
            </a:pPr>
            <a:fld id="{81D60167-4931-47E6-BA6A-407CBD079E47}" type="slidenum">
              <a:rPr lang="en-US" smtClean="0"/>
              <a:t>‹#›</a:t>
            </a:fld>
            <a:endParaRPr lang="en-US" dirty="0"/>
          </a:p>
        </p:txBody>
      </p:sp>
    </p:spTree>
    <p:extLst>
      <p:ext uri="{BB962C8B-B14F-4D97-AF65-F5344CB8AC3E}">
        <p14:creationId xmlns:p14="http://schemas.microsoft.com/office/powerpoint/2010/main" val="1878398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89BA8E-B160-4830-9CA6-B81DDBAA5984}" type="datetime1">
              <a:rPr lang="en-US" smtClean="0"/>
              <a:t>9/27/2020</a:t>
            </a:fld>
            <a:endParaRPr lang="en-US"/>
          </a:p>
        </p:txBody>
      </p:sp>
      <p:sp>
        <p:nvSpPr>
          <p:cNvPr id="8" name="Footer Placeholder 7"/>
          <p:cNvSpPr>
            <a:spLocks noGrp="1"/>
          </p:cNvSpPr>
          <p:nvPr>
            <p:ph type="ftr" sz="quarter" idx="11"/>
          </p:nvPr>
        </p:nvSpPr>
        <p:spPr/>
        <p:txBody>
          <a:bodyPr/>
          <a:lstStyle/>
          <a:p>
            <a:pPr marL="12700" marR="5080">
              <a:lnSpc>
                <a:spcPts val="1200"/>
              </a:lnSpc>
              <a:spcBef>
                <a:spcPts val="25"/>
              </a:spcBef>
            </a:pPr>
            <a:r>
              <a:rPr lang="en-US" smtClean="0"/>
              <a:t>Agile Project Management - Scrum</a:t>
            </a:r>
            <a:endParaRPr lang="en-US" dirty="0"/>
          </a:p>
        </p:txBody>
      </p:sp>
      <p:sp>
        <p:nvSpPr>
          <p:cNvPr id="9" name="Slide Number Placeholder 8"/>
          <p:cNvSpPr>
            <a:spLocks noGrp="1"/>
          </p:cNvSpPr>
          <p:nvPr>
            <p:ph type="sldNum" sz="quarter" idx="12"/>
          </p:nvPr>
        </p:nvSpPr>
        <p:spPr/>
        <p:txBody>
          <a:bodyPr/>
          <a:lstStyle/>
          <a:p>
            <a:pPr marL="38100">
              <a:lnSpc>
                <a:spcPts val="1070"/>
              </a:lnSpc>
            </a:pPr>
            <a:fld id="{81D60167-4931-47E6-BA6A-407CBD079E47}" type="slidenum">
              <a:rPr lang="en-US" smtClean="0"/>
              <a:t>‹#›</a:t>
            </a:fld>
            <a:endParaRPr lang="en-US" dirty="0"/>
          </a:p>
        </p:txBody>
      </p:sp>
    </p:spTree>
    <p:extLst>
      <p:ext uri="{BB962C8B-B14F-4D97-AF65-F5344CB8AC3E}">
        <p14:creationId xmlns:p14="http://schemas.microsoft.com/office/powerpoint/2010/main" val="2116691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BD63A7-BBF5-482D-B1B3-6B144CA67B99}" type="datetime1">
              <a:rPr lang="en-US" smtClean="0"/>
              <a:t>9/27/2020</a:t>
            </a:fld>
            <a:endParaRPr lang="en-US"/>
          </a:p>
        </p:txBody>
      </p:sp>
      <p:sp>
        <p:nvSpPr>
          <p:cNvPr id="4" name="Footer Placeholder 3"/>
          <p:cNvSpPr>
            <a:spLocks noGrp="1"/>
          </p:cNvSpPr>
          <p:nvPr>
            <p:ph type="ftr" sz="quarter" idx="11"/>
          </p:nvPr>
        </p:nvSpPr>
        <p:spPr/>
        <p:txBody>
          <a:bodyPr/>
          <a:lstStyle/>
          <a:p>
            <a:pPr marL="12700" marR="5080">
              <a:lnSpc>
                <a:spcPts val="1200"/>
              </a:lnSpc>
              <a:spcBef>
                <a:spcPts val="25"/>
              </a:spcBef>
            </a:pPr>
            <a:r>
              <a:rPr lang="en-US" smtClean="0"/>
              <a:t>Agile Project Management - Scrum</a:t>
            </a:r>
            <a:endParaRPr lang="en-US" dirty="0"/>
          </a:p>
        </p:txBody>
      </p:sp>
      <p:sp>
        <p:nvSpPr>
          <p:cNvPr id="5" name="Slide Number Placeholder 4"/>
          <p:cNvSpPr>
            <a:spLocks noGrp="1"/>
          </p:cNvSpPr>
          <p:nvPr>
            <p:ph type="sldNum" sz="quarter" idx="12"/>
          </p:nvPr>
        </p:nvSpPr>
        <p:spPr/>
        <p:txBody>
          <a:bodyPr/>
          <a:lstStyle/>
          <a:p>
            <a:pPr marL="38100">
              <a:lnSpc>
                <a:spcPts val="1070"/>
              </a:lnSpc>
            </a:pPr>
            <a:fld id="{81D60167-4931-47E6-BA6A-407CBD079E47}" type="slidenum">
              <a:rPr lang="en-US" smtClean="0"/>
              <a:t>‹#›</a:t>
            </a:fld>
            <a:endParaRPr lang="en-US" dirty="0"/>
          </a:p>
        </p:txBody>
      </p:sp>
    </p:spTree>
    <p:extLst>
      <p:ext uri="{BB962C8B-B14F-4D97-AF65-F5344CB8AC3E}">
        <p14:creationId xmlns:p14="http://schemas.microsoft.com/office/powerpoint/2010/main" val="2953432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2CB671-EE8C-4CF2-8178-85559B12B17A}" type="datetime1">
              <a:rPr lang="en-US" smtClean="0"/>
              <a:t>9/27/2020</a:t>
            </a:fld>
            <a:endParaRPr lang="en-US"/>
          </a:p>
        </p:txBody>
      </p:sp>
      <p:sp>
        <p:nvSpPr>
          <p:cNvPr id="3" name="Footer Placeholder 2"/>
          <p:cNvSpPr>
            <a:spLocks noGrp="1"/>
          </p:cNvSpPr>
          <p:nvPr>
            <p:ph type="ftr" sz="quarter" idx="11"/>
          </p:nvPr>
        </p:nvSpPr>
        <p:spPr/>
        <p:txBody>
          <a:bodyPr/>
          <a:lstStyle/>
          <a:p>
            <a:pPr marL="12700" marR="5080">
              <a:lnSpc>
                <a:spcPts val="1200"/>
              </a:lnSpc>
              <a:spcBef>
                <a:spcPts val="25"/>
              </a:spcBef>
            </a:pPr>
            <a:r>
              <a:rPr lang="en-US" smtClean="0"/>
              <a:t>Agile Project Management - Scrum</a:t>
            </a:r>
            <a:endParaRPr lang="en-US" dirty="0"/>
          </a:p>
        </p:txBody>
      </p:sp>
      <p:sp>
        <p:nvSpPr>
          <p:cNvPr id="4" name="Slide Number Placeholder 3"/>
          <p:cNvSpPr>
            <a:spLocks noGrp="1"/>
          </p:cNvSpPr>
          <p:nvPr>
            <p:ph type="sldNum" sz="quarter" idx="12"/>
          </p:nvPr>
        </p:nvSpPr>
        <p:spPr/>
        <p:txBody>
          <a:bodyPr/>
          <a:lstStyle/>
          <a:p>
            <a:pPr marL="38100">
              <a:lnSpc>
                <a:spcPts val="1070"/>
              </a:lnSpc>
            </a:pPr>
            <a:fld id="{81D60167-4931-47E6-BA6A-407CBD079E47}" type="slidenum">
              <a:rPr lang="en-US" smtClean="0"/>
              <a:t>‹#›</a:t>
            </a:fld>
            <a:endParaRPr lang="en-US" dirty="0"/>
          </a:p>
        </p:txBody>
      </p:sp>
    </p:spTree>
    <p:extLst>
      <p:ext uri="{BB962C8B-B14F-4D97-AF65-F5344CB8AC3E}">
        <p14:creationId xmlns:p14="http://schemas.microsoft.com/office/powerpoint/2010/main" val="929290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0C31BE-BF34-40F7-B3B7-D5E7F6A4D3DA}" type="datetime1">
              <a:rPr lang="en-US" smtClean="0"/>
              <a:t>9/27/2020</a:t>
            </a:fld>
            <a:endParaRPr lang="en-US"/>
          </a:p>
        </p:txBody>
      </p:sp>
      <p:sp>
        <p:nvSpPr>
          <p:cNvPr id="6" name="Footer Placeholder 5"/>
          <p:cNvSpPr>
            <a:spLocks noGrp="1"/>
          </p:cNvSpPr>
          <p:nvPr>
            <p:ph type="ftr" sz="quarter" idx="11"/>
          </p:nvPr>
        </p:nvSpPr>
        <p:spPr/>
        <p:txBody>
          <a:bodyPr/>
          <a:lstStyle/>
          <a:p>
            <a:pPr marL="12700" marR="5080">
              <a:lnSpc>
                <a:spcPts val="1200"/>
              </a:lnSpc>
              <a:spcBef>
                <a:spcPts val="25"/>
              </a:spcBef>
            </a:pPr>
            <a:r>
              <a:rPr lang="en-US" smtClean="0"/>
              <a:t>Agile Project Management - Scrum</a:t>
            </a:r>
            <a:endParaRPr lang="en-US" dirty="0"/>
          </a:p>
        </p:txBody>
      </p:sp>
      <p:sp>
        <p:nvSpPr>
          <p:cNvPr id="7" name="Slide Number Placeholder 6"/>
          <p:cNvSpPr>
            <a:spLocks noGrp="1"/>
          </p:cNvSpPr>
          <p:nvPr>
            <p:ph type="sldNum" sz="quarter" idx="12"/>
          </p:nvPr>
        </p:nvSpPr>
        <p:spPr/>
        <p:txBody>
          <a:bodyPr/>
          <a:lstStyle/>
          <a:p>
            <a:pPr marL="38100">
              <a:lnSpc>
                <a:spcPts val="1070"/>
              </a:lnSpc>
            </a:pPr>
            <a:fld id="{81D60167-4931-47E6-BA6A-407CBD079E47}" type="slidenum">
              <a:rPr lang="en-US" smtClean="0"/>
              <a:t>‹#›</a:t>
            </a:fld>
            <a:endParaRPr lang="en-US" dirty="0"/>
          </a:p>
        </p:txBody>
      </p:sp>
    </p:spTree>
    <p:extLst>
      <p:ext uri="{BB962C8B-B14F-4D97-AF65-F5344CB8AC3E}">
        <p14:creationId xmlns:p14="http://schemas.microsoft.com/office/powerpoint/2010/main" val="27294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5E8F03-207C-4C7B-B792-FA0CD9021314}" type="datetime1">
              <a:rPr lang="en-US" smtClean="0"/>
              <a:t>9/27/2020</a:t>
            </a:fld>
            <a:endParaRPr lang="en-US"/>
          </a:p>
        </p:txBody>
      </p:sp>
      <p:sp>
        <p:nvSpPr>
          <p:cNvPr id="6" name="Footer Placeholder 5"/>
          <p:cNvSpPr>
            <a:spLocks noGrp="1"/>
          </p:cNvSpPr>
          <p:nvPr>
            <p:ph type="ftr" sz="quarter" idx="11"/>
          </p:nvPr>
        </p:nvSpPr>
        <p:spPr/>
        <p:txBody>
          <a:bodyPr/>
          <a:lstStyle/>
          <a:p>
            <a:pPr marL="12700" marR="5080">
              <a:lnSpc>
                <a:spcPts val="1200"/>
              </a:lnSpc>
              <a:spcBef>
                <a:spcPts val="25"/>
              </a:spcBef>
            </a:pPr>
            <a:r>
              <a:rPr lang="en-US" smtClean="0"/>
              <a:t>Agile Project Management - Scrum</a:t>
            </a:r>
            <a:endParaRPr lang="en-US" dirty="0"/>
          </a:p>
        </p:txBody>
      </p:sp>
      <p:sp>
        <p:nvSpPr>
          <p:cNvPr id="7" name="Slide Number Placeholder 6"/>
          <p:cNvSpPr>
            <a:spLocks noGrp="1"/>
          </p:cNvSpPr>
          <p:nvPr>
            <p:ph type="sldNum" sz="quarter" idx="12"/>
          </p:nvPr>
        </p:nvSpPr>
        <p:spPr/>
        <p:txBody>
          <a:bodyPr/>
          <a:lstStyle/>
          <a:p>
            <a:pPr marL="38100">
              <a:lnSpc>
                <a:spcPts val="1070"/>
              </a:lnSpc>
            </a:pPr>
            <a:fld id="{81D60167-4931-47E6-BA6A-407CBD079E47}" type="slidenum">
              <a:rPr lang="en-US" smtClean="0"/>
              <a:t>‹#›</a:t>
            </a:fld>
            <a:endParaRPr lang="en-US" dirty="0"/>
          </a:p>
        </p:txBody>
      </p:sp>
    </p:spTree>
    <p:extLst>
      <p:ext uri="{BB962C8B-B14F-4D97-AF65-F5344CB8AC3E}">
        <p14:creationId xmlns:p14="http://schemas.microsoft.com/office/powerpoint/2010/main" val="879137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F55834-3178-4D8F-A313-904F9FDA91DE}" type="datetime1">
              <a:rPr lang="en-US" smtClean="0"/>
              <a:t>9/27/2020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12700" marR="5080">
              <a:lnSpc>
                <a:spcPts val="1200"/>
              </a:lnSpc>
              <a:spcBef>
                <a:spcPts val="25"/>
              </a:spcBef>
            </a:pPr>
            <a:r>
              <a:rPr lang="en-US" smtClean="0"/>
              <a:t>Agile Project Management - Scrum</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lnSpc>
                <a:spcPts val="1070"/>
              </a:lnSpc>
            </a:pPr>
            <a:fld id="{81D60167-4931-47E6-BA6A-407CBD079E47}" type="slidenum">
              <a:rPr lang="en-US" smtClean="0"/>
              <a:t>‹#›</a:t>
            </a:fld>
            <a:endParaRPr lang="en-US" dirty="0"/>
          </a:p>
        </p:txBody>
      </p:sp>
    </p:spTree>
    <p:extLst>
      <p:ext uri="{BB962C8B-B14F-4D97-AF65-F5344CB8AC3E}">
        <p14:creationId xmlns:p14="http://schemas.microsoft.com/office/powerpoint/2010/main" val="159153449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png"/><Relationship Id="rId4" Type="http://schemas.openxmlformats.org/officeDocument/2006/relationships/image" Target="../media/image13.emf"/></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en.wikipedia.org/wiki/Time" TargetMode="Externa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slideshare.net/MayadaGhanem/refactor-49832754" TargetMode="Externa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uru99.com/test-case.html" TargetMode="Externa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hyperlink" Target="http://www.uml.org.cn/softwareprocess/201012304.ppt" TargetMode="External"/><Relationship Id="rId2" Type="http://schemas.openxmlformats.org/officeDocument/2006/relationships/hyperlink" Target="https://www.unf.edu/~broggio/cen6016/classnotes/6a.Agile%20Software%20Development.ppt"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mailto:Ganesh.Sambasivam@isoftplc.comak" TargetMode="External"/><Relationship Id="rId4" Type="http://schemas.openxmlformats.org/officeDocument/2006/relationships/hyperlink" Target="https://www.unf.edu/~broggio/cen6016/classnotes/Lecture%2012%20-%20Agile%20Processes-Scrum.ppt"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hyperlink" Target="http://en.wikipedia.org/wiki/Scrum_28development29"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png"/><Relationship Id="rId5" Type="http://schemas.openxmlformats.org/officeDocument/2006/relationships/image" Target="../media/image7.w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png"/><Relationship Id="rId5" Type="http://schemas.openxmlformats.org/officeDocument/2006/relationships/image" Target="../media/image8.wmf"/><Relationship Id="rId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gilean.in/" TargetMode="Externa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wrike.com/" TargetMode="Externa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hyperlink" Target="https://www.atlassian.com/software/jira/try" TargetMode="External"/><Relationship Id="rId2" Type="http://schemas.openxmlformats.org/officeDocument/2006/relationships/hyperlink" Target="https://jira.atlassian.com/secure/Dashboard.jspa" TargetMode="Externa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trello.com/"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backlog.com/" TargetMode="Externa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jmeter.apache.org/download_jmeter.cgi" TargetMode="Externa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pivotaltracker.com/signup/new" TargetMode="Externa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en.wikipedia.org/wiki/Software_documentation" TargetMode="External"/><Relationship Id="rId7" Type="http://schemas.openxmlformats.org/officeDocument/2006/relationships/hyperlink" Target="https://en.wikipedia.org/wiki/Software_framework" TargetMode="External"/><Relationship Id="rId2" Type="http://schemas.openxmlformats.org/officeDocument/2006/relationships/hyperlink" Target="https://en.wikipedia.org/wiki/Computer_programming" TargetMode="External"/><Relationship Id="rId1" Type="http://schemas.openxmlformats.org/officeDocument/2006/relationships/slideLayout" Target="../slideLayouts/slideLayout2.xml"/><Relationship Id="rId6" Type="http://schemas.openxmlformats.org/officeDocument/2006/relationships/hyperlink" Target="https://en.wikipedia.org/wiki/Application_software" TargetMode="External"/><Relationship Id="rId5" Type="http://schemas.openxmlformats.org/officeDocument/2006/relationships/hyperlink" Target="https://en.wikipedia.org/wiki/Software_bugs" TargetMode="External"/><Relationship Id="rId4" Type="http://schemas.openxmlformats.org/officeDocument/2006/relationships/hyperlink" Target="https://en.wikipedia.org/wiki/Software_testing" TargetMode="Externa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823913" y="423333"/>
            <a:ext cx="7516812" cy="1202267"/>
          </a:xfrm>
        </p:spPr>
        <p:txBody>
          <a:bodyPr/>
          <a:lstStyle/>
          <a:p>
            <a:pPr>
              <a:defRPr/>
            </a:pPr>
            <a:r>
              <a:rPr lang="en-IN" sz="2800" b="1" dirty="0">
                <a:latin typeface="Times New Roman" pitchFamily="18" charset="0"/>
                <a:cs typeface="Times New Roman" pitchFamily="18" charset="0"/>
              </a:rPr>
              <a:t>Unit II </a:t>
            </a:r>
            <a:r>
              <a:rPr lang="en-IN" sz="2800" b="1" dirty="0" smtClean="0">
                <a:latin typeface="Times New Roman" pitchFamily="18" charset="0"/>
                <a:cs typeface="Times New Roman" pitchFamily="18" charset="0"/>
              </a:rPr>
              <a:t> Agile </a:t>
            </a:r>
            <a:r>
              <a:rPr lang="en-IN" sz="2800" b="1" dirty="0">
                <a:latin typeface="Times New Roman" pitchFamily="18" charset="0"/>
                <a:cs typeface="Times New Roman" pitchFamily="18" charset="0"/>
              </a:rPr>
              <a:t>Development Process</a:t>
            </a:r>
            <a:endParaRPr lang="en-IN" sz="2700" b="1" dirty="0" smtClean="0">
              <a:latin typeface="+mn-lt"/>
            </a:endParaRPr>
          </a:p>
        </p:txBody>
      </p:sp>
      <p:sp>
        <p:nvSpPr>
          <p:cNvPr id="2051" name="Subtitle 2"/>
          <p:cNvSpPr>
            <a:spLocks noGrp="1"/>
          </p:cNvSpPr>
          <p:nvPr>
            <p:ph type="subTitle" idx="1"/>
          </p:nvPr>
        </p:nvSpPr>
        <p:spPr>
          <a:xfrm>
            <a:off x="974725" y="1930400"/>
            <a:ext cx="7213600" cy="1314451"/>
          </a:xfrm>
        </p:spPr>
        <p:txBody>
          <a:bodyPr>
            <a:normAutofit lnSpcReduction="10000"/>
          </a:bodyPr>
          <a:lstStyle/>
          <a:p>
            <a:pPr eaLnBrk="1" hangingPunct="1">
              <a:lnSpc>
                <a:spcPct val="100000"/>
              </a:lnSpc>
              <a:spcBef>
                <a:spcPct val="0"/>
              </a:spcBef>
            </a:pPr>
            <a:r>
              <a:rPr lang="en-IN" dirty="0" smtClean="0">
                <a:solidFill>
                  <a:schemeClr val="tx1"/>
                </a:solidFill>
              </a:rPr>
              <a:t>Prof. </a:t>
            </a:r>
            <a:r>
              <a:rPr lang="en-IN" dirty="0" err="1" smtClean="0">
                <a:solidFill>
                  <a:schemeClr val="tx1"/>
                </a:solidFill>
              </a:rPr>
              <a:t>M.P.Karnik</a:t>
            </a:r>
            <a:endParaRPr lang="en-IN" dirty="0" smtClean="0">
              <a:solidFill>
                <a:schemeClr val="tx1"/>
              </a:solidFill>
            </a:endParaRPr>
          </a:p>
          <a:p>
            <a:pPr eaLnBrk="1" hangingPunct="1">
              <a:lnSpc>
                <a:spcPct val="100000"/>
              </a:lnSpc>
              <a:spcBef>
                <a:spcPct val="0"/>
              </a:spcBef>
            </a:pPr>
            <a:r>
              <a:rPr lang="en-IN" dirty="0" smtClean="0">
                <a:solidFill>
                  <a:schemeClr val="tx1"/>
                </a:solidFill>
              </a:rPr>
              <a:t>madhuri.chavan@viit.ac.in</a:t>
            </a:r>
          </a:p>
          <a:p>
            <a:pPr eaLnBrk="1" hangingPunct="1">
              <a:lnSpc>
                <a:spcPct val="100000"/>
              </a:lnSpc>
              <a:spcBef>
                <a:spcPct val="0"/>
              </a:spcBef>
            </a:pPr>
            <a:r>
              <a:rPr lang="en-IN" sz="2000" b="1" dirty="0" smtClean="0">
                <a:solidFill>
                  <a:schemeClr val="tx1"/>
                </a:solidFill>
              </a:rPr>
              <a:t>Department of Computer Engineering</a:t>
            </a:r>
          </a:p>
        </p:txBody>
      </p:sp>
      <p:sp>
        <p:nvSpPr>
          <p:cNvPr id="5" name="Subtitle 2">
            <a:extLst>
              <a:ext uri="{FF2B5EF4-FFF2-40B4-BE49-F238E27FC236}"/>
            </a:extLst>
          </p:cNvPr>
          <p:cNvSpPr txBox="1">
            <a:spLocks/>
          </p:cNvSpPr>
          <p:nvPr/>
        </p:nvSpPr>
        <p:spPr>
          <a:xfrm>
            <a:off x="249239" y="5361518"/>
            <a:ext cx="8645525" cy="560916"/>
          </a:xfrm>
          <a:prstGeom prst="rect">
            <a:avLst/>
          </a:prstGeom>
          <a:solidFill>
            <a:srgbClr val="25A2FF"/>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fontAlgn="auto">
              <a:spcAft>
                <a:spcPts val="0"/>
              </a:spcAft>
              <a:defRPr/>
            </a:pPr>
            <a:r>
              <a:rPr lang="en-IN" sz="2000" b="1" dirty="0">
                <a:solidFill>
                  <a:schemeClr val="bg1"/>
                </a:solidFill>
                <a:latin typeface="Arial" pitchFamily="34" charset="0"/>
                <a:cs typeface="Arial" pitchFamily="34" charset="0"/>
              </a:rPr>
              <a:t>BRACT’S, Vishwakarma Institute of Information Technology, Pune-48</a:t>
            </a:r>
          </a:p>
        </p:txBody>
      </p:sp>
      <p:pic>
        <p:nvPicPr>
          <p:cNvPr id="205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17950" y="3361267"/>
            <a:ext cx="1327150" cy="2000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06400" y="5903385"/>
            <a:ext cx="8350250" cy="646331"/>
          </a:xfrm>
          <a:prstGeom prst="rect">
            <a:avLst/>
          </a:prstGeom>
        </p:spPr>
        <p:txBody>
          <a:bodyPr>
            <a:spAutoFit/>
          </a:bodyPr>
          <a:lstStyle/>
          <a:p>
            <a:pPr algn="ctr" fontAlgn="auto">
              <a:spcBef>
                <a:spcPts val="0"/>
              </a:spcBef>
              <a:spcAft>
                <a:spcPts val="0"/>
              </a:spcAft>
              <a:defRPr/>
            </a:pPr>
            <a:r>
              <a:rPr lang="en-IN" b="1" dirty="0"/>
              <a:t>(An Autonomous Institute affiliated to Savitribai Phule Pune University)</a:t>
            </a:r>
          </a:p>
          <a:p>
            <a:pPr algn="ctr" fontAlgn="auto">
              <a:spcBef>
                <a:spcPts val="0"/>
              </a:spcBef>
              <a:spcAft>
                <a:spcPts val="0"/>
              </a:spcAft>
              <a:defRPr/>
            </a:pPr>
            <a:r>
              <a:rPr lang="en-IN" b="1" dirty="0"/>
              <a:t>(NBA and NAAC accredited, ISO 9001:2015 certified) </a:t>
            </a:r>
          </a:p>
        </p:txBody>
      </p:sp>
    </p:spTree>
    <p:extLst>
      <p:ext uri="{BB962C8B-B14F-4D97-AF65-F5344CB8AC3E}">
        <p14:creationId xmlns:p14="http://schemas.microsoft.com/office/powerpoint/2010/main" val="42337116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067800" cy="1143000"/>
          </a:xfrm>
        </p:spPr>
        <p:txBody>
          <a:bodyPr rtlCol="0">
            <a:normAutofit fontScale="90000"/>
          </a:bodyPr>
          <a:lstStyle/>
          <a:p>
            <a:pPr eaLnBrk="1" fontAlgn="auto" hangingPunct="1">
              <a:spcAft>
                <a:spcPts val="0"/>
              </a:spcAft>
              <a:defRPr/>
            </a:pPr>
            <a:r>
              <a:rPr lang="en-US" dirty="0"/>
              <a:t>d</a:t>
            </a:r>
            <a:r>
              <a:rPr lang="en-US" dirty="0" smtClean="0"/>
              <a:t>.  Iterative and Incremental Development</a:t>
            </a:r>
            <a:endParaRPr lang="en-US" dirty="0"/>
          </a:p>
        </p:txBody>
      </p:sp>
      <p:sp>
        <p:nvSpPr>
          <p:cNvPr id="7171" name="Content Placeholder 2"/>
          <p:cNvSpPr>
            <a:spLocks noGrp="1"/>
          </p:cNvSpPr>
          <p:nvPr>
            <p:ph idx="1"/>
          </p:nvPr>
        </p:nvSpPr>
        <p:spPr>
          <a:xfrm>
            <a:off x="457200" y="838200"/>
            <a:ext cx="8229600" cy="5410200"/>
          </a:xfrm>
        </p:spPr>
        <p:txBody>
          <a:bodyPr>
            <a:normAutofit/>
          </a:bodyPr>
          <a:lstStyle/>
          <a:p>
            <a:pPr marL="0" indent="0" eaLnBrk="1" hangingPunct="1">
              <a:buFont typeface="Arial" pitchFamily="34" charset="0"/>
              <a:buNone/>
            </a:pPr>
            <a:r>
              <a:rPr lang="en-US" sz="2200" dirty="0" smtClean="0"/>
              <a:t>Iterative and Incremental development is at the heart of a cyclic software development process developed in response to the weaknesses of the waterfall model. </a:t>
            </a:r>
          </a:p>
          <a:p>
            <a:pPr marL="0" indent="0" eaLnBrk="1" hangingPunct="1">
              <a:buFont typeface="Arial" pitchFamily="34" charset="0"/>
              <a:buNone/>
            </a:pPr>
            <a:r>
              <a:rPr lang="en-US" sz="2200" dirty="0" smtClean="0"/>
              <a:t>	It starts with an initial planning and ends with deployment with the cyclic interactions in between.</a:t>
            </a:r>
          </a:p>
          <a:p>
            <a:pPr marL="0" indent="0" eaLnBrk="1" hangingPunct="1">
              <a:buFont typeface="Arial" pitchFamily="34" charset="0"/>
              <a:buNone/>
            </a:pPr>
            <a:endParaRPr lang="en-US" sz="2200" dirty="0" smtClean="0"/>
          </a:p>
          <a:p>
            <a:pPr marL="0" indent="0" eaLnBrk="1" hangingPunct="1">
              <a:buFont typeface="Arial" pitchFamily="34" charset="0"/>
              <a:buNone/>
            </a:pPr>
            <a:r>
              <a:rPr lang="en-US" sz="2200" b="1" dirty="0" smtClean="0"/>
              <a:t>Iterative and incremental development are essential parts of the Rational Unified Process, Extreme Programming and generally the various agile software development frameworks</a:t>
            </a:r>
            <a:r>
              <a:rPr lang="en-US" sz="2200" dirty="0" smtClean="0"/>
              <a:t>.</a:t>
            </a:r>
          </a:p>
          <a:p>
            <a:pPr marL="0" indent="0" eaLnBrk="1" hangingPunct="1">
              <a:buFont typeface="Arial" pitchFamily="34" charset="0"/>
              <a:buNone/>
            </a:pPr>
            <a:endParaRPr lang="en-US" sz="2200" dirty="0" smtClean="0"/>
          </a:p>
          <a:p>
            <a:pPr marL="0" indent="0" eaLnBrk="1" hangingPunct="1">
              <a:buFont typeface="Arial" pitchFamily="34" charset="0"/>
              <a:buNone/>
            </a:pPr>
            <a:r>
              <a:rPr lang="en-US" sz="2200" dirty="0" smtClean="0"/>
              <a:t>It follows a similar process to the “plan-do-check-act” cycle of </a:t>
            </a:r>
            <a:r>
              <a:rPr lang="en-US" sz="2200" b="1" dirty="0" smtClean="0"/>
              <a:t>business process improvement</a:t>
            </a:r>
            <a:r>
              <a:rPr lang="en-US" sz="2200" dirty="0" smtClean="0"/>
              <a:t>.</a:t>
            </a: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3" name="Slide Number Placeholder 2"/>
          <p:cNvSpPr>
            <a:spLocks noGrp="1"/>
          </p:cNvSpPr>
          <p:nvPr>
            <p:ph type="sldNum" sz="quarter" idx="12"/>
          </p:nvPr>
        </p:nvSpPr>
        <p:spPr/>
        <p:txBody>
          <a:bodyPr/>
          <a:lstStyle/>
          <a:p>
            <a:pPr marL="38100">
              <a:lnSpc>
                <a:spcPts val="1070"/>
              </a:lnSpc>
            </a:pPr>
            <a:fld id="{81D60167-4931-47E6-BA6A-407CBD079E47}" type="slidenum">
              <a:rPr lang="en-US" smtClean="0"/>
              <a:t>10</a:t>
            </a:fld>
            <a:endParaRPr lang="en-US" dirty="0"/>
          </a:p>
        </p:txBody>
      </p:sp>
    </p:spTree>
    <p:extLst>
      <p:ext uri="{BB962C8B-B14F-4D97-AF65-F5344CB8AC3E}">
        <p14:creationId xmlns:p14="http://schemas.microsoft.com/office/powerpoint/2010/main" val="190208381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9B024B6E-35C9-43F7-8D6E-7AA2D28E3597}" type="slidenum">
              <a:rPr lang="de-DE" smtClean="0"/>
              <a:pPr eaLnBrk="1" hangingPunct="1"/>
              <a:t>100</a:t>
            </a:fld>
            <a:endParaRPr lang="de-DE" smtClean="0"/>
          </a:p>
        </p:txBody>
      </p:sp>
      <p:sp>
        <p:nvSpPr>
          <p:cNvPr id="31748" name="Rectangle 2"/>
          <p:cNvSpPr>
            <a:spLocks noGrp="1" noChangeArrowheads="1"/>
          </p:cNvSpPr>
          <p:nvPr>
            <p:ph type="title"/>
          </p:nvPr>
        </p:nvSpPr>
        <p:spPr/>
        <p:txBody>
          <a:bodyPr>
            <a:normAutofit/>
          </a:bodyPr>
          <a:lstStyle/>
          <a:p>
            <a:pPr eaLnBrk="1" hangingPunct="1"/>
            <a:r>
              <a:rPr lang="en-US" sz="4500" b="1" dirty="0" smtClean="0">
                <a:solidFill>
                  <a:srgbClr val="FF0000"/>
                </a:solidFill>
                <a:latin typeface="Times New Roman" pitchFamily="18" charset="0"/>
                <a:cs typeface="Times New Roman" pitchFamily="18" charset="0"/>
              </a:rPr>
              <a:t>Burn down Charts</a:t>
            </a:r>
            <a:endParaRPr lang="ru-RU" sz="4500" b="1" dirty="0" smtClean="0">
              <a:solidFill>
                <a:srgbClr val="FF0000"/>
              </a:solidFill>
              <a:latin typeface="Times New Roman" pitchFamily="18" charset="0"/>
              <a:cs typeface="Times New Roman" pitchFamily="18" charset="0"/>
            </a:endParaRPr>
          </a:p>
        </p:txBody>
      </p:sp>
      <p:sp>
        <p:nvSpPr>
          <p:cNvPr id="31749" name="Rectangle 3"/>
          <p:cNvSpPr>
            <a:spLocks noGrp="1" noChangeArrowheads="1"/>
          </p:cNvSpPr>
          <p:nvPr>
            <p:ph type="body" idx="1"/>
          </p:nvPr>
        </p:nvSpPr>
        <p:spPr/>
        <p:txBody>
          <a:bodyPr/>
          <a:lstStyle/>
          <a:p>
            <a:pPr eaLnBrk="1" hangingPunct="1"/>
            <a:r>
              <a:rPr lang="en-US" dirty="0" smtClean="0">
                <a:latin typeface="Times New Roman" pitchFamily="18" charset="0"/>
                <a:cs typeface="Times New Roman" pitchFamily="18" charset="0"/>
              </a:rPr>
              <a:t>Are used to represent “work done”.</a:t>
            </a:r>
          </a:p>
          <a:p>
            <a:pPr eaLnBrk="1" hangingPunct="1"/>
            <a:r>
              <a:rPr lang="en-US" dirty="0" smtClean="0">
                <a:latin typeface="Times New Roman" pitchFamily="18" charset="0"/>
                <a:cs typeface="Times New Roman" pitchFamily="18" charset="0"/>
              </a:rPr>
              <a:t>Are wonderful Information Radiators</a:t>
            </a:r>
          </a:p>
          <a:p>
            <a:pPr eaLnBrk="1" hangingPunct="1"/>
            <a:r>
              <a:rPr lang="en-US" dirty="0" smtClean="0">
                <a:latin typeface="Times New Roman" pitchFamily="18" charset="0"/>
                <a:cs typeface="Times New Roman" pitchFamily="18" charset="0"/>
              </a:rPr>
              <a:t>3 Types:</a:t>
            </a:r>
          </a:p>
          <a:p>
            <a:pPr lvl="1" eaLnBrk="1" hangingPunct="1"/>
            <a:r>
              <a:rPr lang="en-US" dirty="0" smtClean="0">
                <a:latin typeface="Times New Roman" pitchFamily="18" charset="0"/>
                <a:cs typeface="Times New Roman" pitchFamily="18" charset="0"/>
              </a:rPr>
              <a:t>Sprint Burn down Chart (progress of the Sprint)</a:t>
            </a:r>
          </a:p>
          <a:p>
            <a:pPr lvl="1" eaLnBrk="1" hangingPunct="1"/>
            <a:r>
              <a:rPr lang="en-US" dirty="0" smtClean="0">
                <a:latin typeface="Times New Roman" pitchFamily="18" charset="0"/>
                <a:cs typeface="Times New Roman" pitchFamily="18" charset="0"/>
              </a:rPr>
              <a:t>Release Burn down Chart (progress of release)</a:t>
            </a:r>
          </a:p>
          <a:p>
            <a:pPr lvl="1" eaLnBrk="1" hangingPunct="1"/>
            <a:r>
              <a:rPr lang="en-US" dirty="0" smtClean="0">
                <a:latin typeface="Times New Roman" pitchFamily="18" charset="0"/>
                <a:cs typeface="Times New Roman" pitchFamily="18" charset="0"/>
              </a:rPr>
              <a:t>Product Burn down chart (progress of the Product)</a:t>
            </a:r>
            <a:endParaRPr lang="ru-RU" dirty="0" smtClean="0">
              <a:latin typeface="Times New Roman" pitchFamily="18" charset="0"/>
              <a:cs typeface="Times New Roman" pitchFamily="18" charset="0"/>
            </a:endParaRPr>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40002111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381000" y="152400"/>
            <a:ext cx="8229600" cy="685800"/>
          </a:xfrm>
        </p:spPr>
        <p:txBody>
          <a:bodyPr>
            <a:normAutofit fontScale="90000"/>
          </a:bodyPr>
          <a:lstStyle/>
          <a:p>
            <a:pPr eaLnBrk="1" hangingPunct="1"/>
            <a:r>
              <a:rPr lang="en-US" b="1" dirty="0" smtClean="0">
                <a:solidFill>
                  <a:srgbClr val="FF0000"/>
                </a:solidFill>
                <a:latin typeface="Times New Roman" pitchFamily="18" charset="0"/>
                <a:cs typeface="Times New Roman" pitchFamily="18" charset="0"/>
              </a:rPr>
              <a:t>Artifacts:  Burn Down</a:t>
            </a:r>
          </a:p>
        </p:txBody>
      </p:sp>
      <p:sp>
        <p:nvSpPr>
          <p:cNvPr id="26627" name="Content Placeholder 2"/>
          <p:cNvSpPr>
            <a:spLocks noGrp="1"/>
          </p:cNvSpPr>
          <p:nvPr>
            <p:ph idx="1"/>
          </p:nvPr>
        </p:nvSpPr>
        <p:spPr>
          <a:xfrm>
            <a:off x="228600" y="1219200"/>
            <a:ext cx="8686800" cy="5257800"/>
          </a:xfrm>
        </p:spPr>
        <p:txBody>
          <a:bodyPr/>
          <a:lstStyle/>
          <a:p>
            <a:pPr eaLnBrk="1" hangingPunct="1">
              <a:lnSpc>
                <a:spcPct val="80000"/>
              </a:lnSpc>
            </a:pPr>
            <a:r>
              <a:rPr lang="en-US" sz="2200" dirty="0" smtClean="0">
                <a:solidFill>
                  <a:srgbClr val="000000"/>
                </a:solidFill>
                <a:latin typeface="Times New Roman" pitchFamily="18" charset="0"/>
                <a:cs typeface="Times New Roman" pitchFamily="18" charset="0"/>
              </a:rPr>
              <a:t>The sprint </a:t>
            </a:r>
            <a:r>
              <a:rPr lang="en-US" sz="2600" b="1" dirty="0" smtClean="0">
                <a:solidFill>
                  <a:srgbClr val="0B0080"/>
                </a:solidFill>
                <a:latin typeface="Times New Roman" pitchFamily="18" charset="0"/>
                <a:cs typeface="Times New Roman" pitchFamily="18" charset="0"/>
              </a:rPr>
              <a:t>burn down chart</a:t>
            </a:r>
            <a:r>
              <a:rPr lang="en-US" sz="2200" dirty="0" smtClean="0">
                <a:solidFill>
                  <a:srgbClr val="000000"/>
                </a:solidFill>
                <a:latin typeface="Times New Roman" pitchFamily="18" charset="0"/>
                <a:cs typeface="Times New Roman" pitchFamily="18" charset="0"/>
              </a:rPr>
              <a:t> is a publicly displayed chart showing </a:t>
            </a:r>
            <a:r>
              <a:rPr lang="en-US" sz="2200" b="1" dirty="0" smtClean="0">
                <a:solidFill>
                  <a:srgbClr val="000000"/>
                </a:solidFill>
                <a:latin typeface="Times New Roman" pitchFamily="18" charset="0"/>
                <a:cs typeface="Times New Roman" pitchFamily="18" charset="0"/>
              </a:rPr>
              <a:t>remaining work</a:t>
            </a:r>
            <a:r>
              <a:rPr lang="en-US" sz="2200" dirty="0" smtClean="0">
                <a:solidFill>
                  <a:srgbClr val="000000"/>
                </a:solidFill>
                <a:latin typeface="Times New Roman" pitchFamily="18" charset="0"/>
                <a:cs typeface="Times New Roman" pitchFamily="18" charset="0"/>
              </a:rPr>
              <a:t> in the sprint backlog. </a:t>
            </a:r>
          </a:p>
          <a:p>
            <a:pPr eaLnBrk="1" hangingPunct="1">
              <a:lnSpc>
                <a:spcPct val="80000"/>
              </a:lnSpc>
            </a:pPr>
            <a:endParaRPr lang="en-US" sz="2200" dirty="0" smtClean="0">
              <a:solidFill>
                <a:srgbClr val="000000"/>
              </a:solidFill>
              <a:latin typeface="Times New Roman" pitchFamily="18" charset="0"/>
              <a:cs typeface="Times New Roman" pitchFamily="18" charset="0"/>
            </a:endParaRPr>
          </a:p>
          <a:p>
            <a:pPr eaLnBrk="1" hangingPunct="1">
              <a:lnSpc>
                <a:spcPct val="80000"/>
              </a:lnSpc>
            </a:pPr>
            <a:r>
              <a:rPr lang="en-US" sz="2200" dirty="0" smtClean="0">
                <a:solidFill>
                  <a:srgbClr val="000000"/>
                </a:solidFill>
                <a:latin typeface="Times New Roman" pitchFamily="18" charset="0"/>
                <a:cs typeface="Times New Roman" pitchFamily="18" charset="0"/>
              </a:rPr>
              <a:t>Updated every day; gives a simple view of the sprint progress. </a:t>
            </a:r>
          </a:p>
          <a:p>
            <a:pPr eaLnBrk="1" hangingPunct="1">
              <a:lnSpc>
                <a:spcPct val="80000"/>
              </a:lnSpc>
            </a:pPr>
            <a:endParaRPr lang="en-US" sz="2200" dirty="0" smtClean="0">
              <a:solidFill>
                <a:srgbClr val="000000"/>
              </a:solidFill>
              <a:latin typeface="Times New Roman" pitchFamily="18" charset="0"/>
              <a:cs typeface="Times New Roman" pitchFamily="18" charset="0"/>
            </a:endParaRPr>
          </a:p>
          <a:p>
            <a:pPr eaLnBrk="1" hangingPunct="1">
              <a:lnSpc>
                <a:spcPct val="80000"/>
              </a:lnSpc>
            </a:pPr>
            <a:r>
              <a:rPr lang="en-US" sz="2200" dirty="0" smtClean="0">
                <a:solidFill>
                  <a:srgbClr val="000000"/>
                </a:solidFill>
                <a:latin typeface="Times New Roman" pitchFamily="18" charset="0"/>
                <a:cs typeface="Times New Roman" pitchFamily="18" charset="0"/>
              </a:rPr>
              <a:t>Other types of burn down:</a:t>
            </a:r>
          </a:p>
          <a:p>
            <a:pPr eaLnBrk="1" hangingPunct="1">
              <a:lnSpc>
                <a:spcPct val="80000"/>
              </a:lnSpc>
            </a:pPr>
            <a:r>
              <a:rPr lang="en-US" sz="2200" b="1" dirty="0" smtClean="0">
                <a:solidFill>
                  <a:srgbClr val="000000"/>
                </a:solidFill>
                <a:latin typeface="Times New Roman" pitchFamily="18" charset="0"/>
                <a:cs typeface="Times New Roman" pitchFamily="18" charset="0"/>
              </a:rPr>
              <a:t>Release burn down chart: </a:t>
            </a:r>
            <a:r>
              <a:rPr lang="en-US" sz="2200" dirty="0" smtClean="0">
                <a:solidFill>
                  <a:srgbClr val="000000"/>
                </a:solidFill>
                <a:latin typeface="Times New Roman" pitchFamily="18" charset="0"/>
                <a:cs typeface="Times New Roman" pitchFamily="18" charset="0"/>
              </a:rPr>
              <a:t>shows amount of work left to </a:t>
            </a:r>
            <a:r>
              <a:rPr lang="en-US" sz="2200" b="1" dirty="0" smtClean="0">
                <a:solidFill>
                  <a:srgbClr val="000000"/>
                </a:solidFill>
                <a:latin typeface="Times New Roman" pitchFamily="18" charset="0"/>
                <a:cs typeface="Times New Roman" pitchFamily="18" charset="0"/>
              </a:rPr>
              <a:t>complete</a:t>
            </a:r>
            <a:r>
              <a:rPr lang="en-US" sz="2200" dirty="0" smtClean="0">
                <a:solidFill>
                  <a:srgbClr val="000000"/>
                </a:solidFill>
                <a:latin typeface="Times New Roman" pitchFamily="18" charset="0"/>
                <a:cs typeface="Times New Roman" pitchFamily="18" charset="0"/>
              </a:rPr>
              <a:t> the target commitment for a Product Release </a:t>
            </a:r>
          </a:p>
          <a:p>
            <a:pPr lvl="1" eaLnBrk="1" hangingPunct="1">
              <a:lnSpc>
                <a:spcPct val="80000"/>
              </a:lnSpc>
            </a:pPr>
            <a:r>
              <a:rPr lang="en-US" sz="2000" dirty="0" smtClean="0">
                <a:solidFill>
                  <a:srgbClr val="000000"/>
                </a:solidFill>
                <a:latin typeface="Times New Roman" pitchFamily="18" charset="0"/>
                <a:cs typeface="Times New Roman" pitchFamily="18" charset="0"/>
              </a:rPr>
              <a:t>This normally spans multiple iterations </a:t>
            </a:r>
          </a:p>
          <a:p>
            <a:pPr eaLnBrk="1" hangingPunct="1">
              <a:lnSpc>
                <a:spcPct val="80000"/>
              </a:lnSpc>
            </a:pPr>
            <a:endParaRPr lang="en-US" sz="2200" dirty="0" smtClean="0">
              <a:solidFill>
                <a:srgbClr val="000000"/>
              </a:solidFill>
              <a:latin typeface="Times New Roman" pitchFamily="18" charset="0"/>
              <a:cs typeface="Times New Roman" pitchFamily="18" charset="0"/>
            </a:endParaRPr>
          </a:p>
          <a:p>
            <a:pPr eaLnBrk="1" hangingPunct="1">
              <a:lnSpc>
                <a:spcPct val="80000"/>
              </a:lnSpc>
            </a:pPr>
            <a:r>
              <a:rPr lang="en-US" sz="2200" b="1" dirty="0" smtClean="0">
                <a:solidFill>
                  <a:srgbClr val="000000"/>
                </a:solidFill>
                <a:latin typeface="Times New Roman" pitchFamily="18" charset="0"/>
                <a:cs typeface="Times New Roman" pitchFamily="18" charset="0"/>
              </a:rPr>
              <a:t>Alternative Release burn down chart</a:t>
            </a:r>
            <a:r>
              <a:rPr lang="en-US" sz="2200" dirty="0" smtClean="0">
                <a:solidFill>
                  <a:srgbClr val="000000"/>
                </a:solidFill>
                <a:latin typeface="Times New Roman" pitchFamily="18" charset="0"/>
                <a:cs typeface="Times New Roman" pitchFamily="18" charset="0"/>
              </a:rPr>
              <a:t>: basically does the same, but clearly shows scope changes to Release Content, by resetting the baseline.</a:t>
            </a:r>
          </a:p>
          <a:p>
            <a:pPr eaLnBrk="1" hangingPunct="1">
              <a:lnSpc>
                <a:spcPct val="80000"/>
              </a:lnSpc>
            </a:pPr>
            <a:endParaRPr lang="en-US" sz="2200" dirty="0" smtClean="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51682727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7938" name="Rectangle 2"/>
          <p:cNvSpPr>
            <a:spLocks noGrp="1" noChangeArrowheads="1"/>
          </p:cNvSpPr>
          <p:nvPr>
            <p:ph type="title"/>
          </p:nvPr>
        </p:nvSpPr>
        <p:spPr/>
        <p:txBody>
          <a:bodyPr>
            <a:normAutofit/>
          </a:bodyPr>
          <a:lstStyle/>
          <a:p>
            <a:r>
              <a:rPr lang="en-US" sz="4000" b="1" dirty="0">
                <a:solidFill>
                  <a:srgbClr val="FF0000"/>
                </a:solidFill>
                <a:latin typeface="Times New Roman" pitchFamily="18" charset="0"/>
                <a:cs typeface="Times New Roman" pitchFamily="18" charset="0"/>
              </a:rPr>
              <a:t>Sprint Burn down Chart</a:t>
            </a:r>
          </a:p>
        </p:txBody>
      </p:sp>
      <p:sp>
        <p:nvSpPr>
          <p:cNvPr id="1447939" name="Rectangle 3"/>
          <p:cNvSpPr>
            <a:spLocks noGrp="1" noChangeArrowheads="1"/>
          </p:cNvSpPr>
          <p:nvPr>
            <p:ph type="body" idx="1"/>
          </p:nvPr>
        </p:nvSpPr>
        <p:spPr/>
        <p:txBody>
          <a:bodyPr/>
          <a:lstStyle/>
          <a:p>
            <a:r>
              <a:rPr lang="en-US" dirty="0">
                <a:latin typeface="Times New Roman" pitchFamily="18" charset="0"/>
                <a:cs typeface="Times New Roman" pitchFamily="18" charset="0"/>
              </a:rPr>
              <a:t>Depicts the total Sprint Backlog hours remaining per day</a:t>
            </a:r>
          </a:p>
          <a:p>
            <a:r>
              <a:rPr lang="en-US" dirty="0">
                <a:latin typeface="Times New Roman" pitchFamily="18" charset="0"/>
                <a:cs typeface="Times New Roman" pitchFamily="18" charset="0"/>
              </a:rPr>
              <a:t>Shows the estimated amount of time to release</a:t>
            </a:r>
            <a:r>
              <a:rPr lang="ru-RU" dirty="0">
                <a:latin typeface="Times New Roman" pitchFamily="18" charset="0"/>
                <a:cs typeface="Times New Roman" pitchFamily="18" charset="0"/>
              </a:rPr>
              <a:t>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Ideally should burn down to zero to the end of the </a:t>
            </a:r>
            <a:r>
              <a:rPr lang="en-US" dirty="0" smtClean="0">
                <a:latin typeface="Times New Roman" pitchFamily="18" charset="0"/>
                <a:cs typeface="Times New Roman" pitchFamily="18" charset="0"/>
              </a:rPr>
              <a:t>Sprint.</a:t>
            </a:r>
            <a:endParaRPr lang="en-US" dirty="0">
              <a:latin typeface="Times New Roman" pitchFamily="18" charset="0"/>
              <a:cs typeface="Times New Roman" pitchFamily="18" charset="0"/>
            </a:endParaRP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1763519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89F323BC-F2D4-4A59-ACA4-C8E1D5800B45}" type="slidenum">
              <a:rPr lang="de-DE" smtClean="0"/>
              <a:pPr eaLnBrk="1" hangingPunct="1"/>
              <a:t>103</a:t>
            </a:fld>
            <a:endParaRPr lang="de-DE" smtClean="0"/>
          </a:p>
        </p:txBody>
      </p:sp>
      <p:sp>
        <p:nvSpPr>
          <p:cNvPr id="35844" name="Rectangle 2"/>
          <p:cNvSpPr>
            <a:spLocks noGrp="1" noChangeArrowheads="1"/>
          </p:cNvSpPr>
          <p:nvPr>
            <p:ph type="title"/>
          </p:nvPr>
        </p:nvSpPr>
        <p:spPr/>
        <p:txBody>
          <a:bodyPr>
            <a:normAutofit/>
          </a:bodyPr>
          <a:lstStyle/>
          <a:p>
            <a:pPr eaLnBrk="1" hangingPunct="1"/>
            <a:r>
              <a:rPr lang="en-US" sz="4000" b="1" dirty="0" smtClean="0">
                <a:solidFill>
                  <a:srgbClr val="FF0000"/>
                </a:solidFill>
                <a:latin typeface="Times New Roman" pitchFamily="18" charset="0"/>
                <a:cs typeface="Times New Roman" pitchFamily="18" charset="0"/>
              </a:rPr>
              <a:t>Release Burn down Chart</a:t>
            </a:r>
            <a:endParaRPr lang="ru-RU" sz="4000" b="1" dirty="0" smtClean="0">
              <a:solidFill>
                <a:srgbClr val="FF0000"/>
              </a:solidFill>
              <a:latin typeface="Times New Roman" pitchFamily="18" charset="0"/>
              <a:cs typeface="Times New Roman" pitchFamily="18" charset="0"/>
            </a:endParaRPr>
          </a:p>
        </p:txBody>
      </p:sp>
      <p:sp>
        <p:nvSpPr>
          <p:cNvPr id="35845" name="Rectangle 3"/>
          <p:cNvSpPr>
            <a:spLocks noGrp="1" noChangeArrowheads="1"/>
          </p:cNvSpPr>
          <p:nvPr>
            <p:ph type="body" idx="1"/>
          </p:nvPr>
        </p:nvSpPr>
        <p:spPr/>
        <p:txBody>
          <a:bodyPr/>
          <a:lstStyle/>
          <a:p>
            <a:pPr eaLnBrk="1" hangingPunct="1"/>
            <a:r>
              <a:rPr lang="en-US" dirty="0" smtClean="0"/>
              <a:t>Will the release be done on right time?</a:t>
            </a:r>
          </a:p>
          <a:p>
            <a:pPr eaLnBrk="1" hangingPunct="1"/>
            <a:r>
              <a:rPr lang="en-US" dirty="0" smtClean="0"/>
              <a:t>X-axis: sprints</a:t>
            </a:r>
          </a:p>
          <a:p>
            <a:pPr eaLnBrk="1" hangingPunct="1"/>
            <a:r>
              <a:rPr lang="en-US" dirty="0" smtClean="0"/>
              <a:t>Y-axis: amount of hours remaining</a:t>
            </a:r>
          </a:p>
          <a:p>
            <a:pPr eaLnBrk="1" hangingPunct="1"/>
            <a:r>
              <a:rPr lang="en-US" dirty="0" smtClean="0"/>
              <a:t>The estimated work remaining can also burn up</a:t>
            </a:r>
          </a:p>
          <a:p>
            <a:pPr eaLnBrk="1" hangingPunct="1">
              <a:buFont typeface="Wingdings" pitchFamily="2" charset="2"/>
              <a:buNone/>
            </a:pPr>
            <a:endParaRPr lang="ru-RU" dirty="0" smtClean="0"/>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395727878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763273B8-FE79-4706-8E06-52ADAFA81907}" type="slidenum">
              <a:rPr lang="de-DE" smtClean="0"/>
              <a:pPr eaLnBrk="1" hangingPunct="1"/>
              <a:t>104</a:t>
            </a:fld>
            <a:endParaRPr lang="de-DE" smtClean="0"/>
          </a:p>
        </p:txBody>
      </p:sp>
      <p:sp>
        <p:nvSpPr>
          <p:cNvPr id="36868" name="Rectangle 2"/>
          <p:cNvSpPr>
            <a:spLocks noGrp="1" noChangeArrowheads="1"/>
          </p:cNvSpPr>
          <p:nvPr>
            <p:ph type="title"/>
          </p:nvPr>
        </p:nvSpPr>
        <p:spPr/>
        <p:txBody>
          <a:bodyPr/>
          <a:lstStyle/>
          <a:p>
            <a:pPr eaLnBrk="1" hangingPunct="1"/>
            <a:r>
              <a:rPr lang="en-US" sz="3400" b="1" dirty="0" smtClean="0">
                <a:solidFill>
                  <a:srgbClr val="FF0000"/>
                </a:solidFill>
                <a:latin typeface="Times New Roman" pitchFamily="18" charset="0"/>
                <a:cs typeface="Times New Roman" pitchFamily="18" charset="0"/>
              </a:rPr>
              <a:t>Alternative Release Burn down Chart</a:t>
            </a:r>
            <a:endParaRPr lang="ru-RU" sz="3400" b="1" dirty="0" smtClean="0">
              <a:solidFill>
                <a:srgbClr val="FF0000"/>
              </a:solidFill>
              <a:latin typeface="Times New Roman" pitchFamily="18" charset="0"/>
              <a:cs typeface="Times New Roman" pitchFamily="18" charset="0"/>
            </a:endParaRPr>
          </a:p>
        </p:txBody>
      </p:sp>
      <p:sp>
        <p:nvSpPr>
          <p:cNvPr id="36869" name="Rectangle 3"/>
          <p:cNvSpPr>
            <a:spLocks noGrp="1" noChangeArrowheads="1"/>
          </p:cNvSpPr>
          <p:nvPr>
            <p:ph type="body" idx="1"/>
          </p:nvPr>
        </p:nvSpPr>
        <p:spPr/>
        <p:txBody>
          <a:bodyPr/>
          <a:lstStyle/>
          <a:p>
            <a:pPr eaLnBrk="1" hangingPunct="1"/>
            <a:r>
              <a:rPr lang="en-US" dirty="0" smtClean="0"/>
              <a:t>Consists of bars (one for each sprint)</a:t>
            </a:r>
          </a:p>
          <a:p>
            <a:pPr eaLnBrk="1" hangingPunct="1"/>
            <a:r>
              <a:rPr lang="en-US" dirty="0" smtClean="0"/>
              <a:t>Values on the Y-axis: positive AND negative</a:t>
            </a:r>
          </a:p>
          <a:p>
            <a:pPr eaLnBrk="1" hangingPunct="1"/>
            <a:r>
              <a:rPr lang="en-US" dirty="0" smtClean="0"/>
              <a:t>Is more informative then a simple chart</a:t>
            </a:r>
            <a:endParaRPr lang="ru-RU" dirty="0" smtClean="0"/>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13920041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3D936EEA-94D8-4B41-AA85-57EABE386F89}" type="slidenum">
              <a:rPr lang="de-DE" smtClean="0"/>
              <a:pPr eaLnBrk="1" hangingPunct="1"/>
              <a:t>105</a:t>
            </a:fld>
            <a:endParaRPr lang="de-DE" smtClean="0"/>
          </a:p>
        </p:txBody>
      </p:sp>
      <p:sp>
        <p:nvSpPr>
          <p:cNvPr id="37892" name="Rectangle 2"/>
          <p:cNvSpPr>
            <a:spLocks noGrp="1" noChangeArrowheads="1"/>
          </p:cNvSpPr>
          <p:nvPr>
            <p:ph type="title"/>
          </p:nvPr>
        </p:nvSpPr>
        <p:spPr/>
        <p:txBody>
          <a:bodyPr>
            <a:normAutofit/>
          </a:bodyPr>
          <a:lstStyle/>
          <a:p>
            <a:pPr eaLnBrk="1" hangingPunct="1"/>
            <a:r>
              <a:rPr lang="en-US" sz="4500" b="1" dirty="0" smtClean="0">
                <a:solidFill>
                  <a:srgbClr val="FF0000"/>
                </a:solidFill>
                <a:latin typeface="Times New Roman" pitchFamily="18" charset="0"/>
                <a:cs typeface="Times New Roman" pitchFamily="18" charset="0"/>
              </a:rPr>
              <a:t>Product Burn down Chart</a:t>
            </a:r>
            <a:endParaRPr lang="ru-RU" sz="4500" b="1" dirty="0" smtClean="0">
              <a:solidFill>
                <a:srgbClr val="FF0000"/>
              </a:solidFill>
              <a:latin typeface="Times New Roman" pitchFamily="18" charset="0"/>
              <a:cs typeface="Times New Roman" pitchFamily="18" charset="0"/>
            </a:endParaRPr>
          </a:p>
        </p:txBody>
      </p:sp>
      <p:sp>
        <p:nvSpPr>
          <p:cNvPr id="37893" name="Rectangle 3"/>
          <p:cNvSpPr>
            <a:spLocks noGrp="1" noChangeArrowheads="1"/>
          </p:cNvSpPr>
          <p:nvPr>
            <p:ph type="body" idx="1"/>
          </p:nvPr>
        </p:nvSpPr>
        <p:spPr/>
        <p:txBody>
          <a:bodyPr/>
          <a:lstStyle/>
          <a:p>
            <a:pPr eaLnBrk="1" hangingPunct="1"/>
            <a:r>
              <a:rPr lang="en-US" dirty="0" smtClean="0"/>
              <a:t>Is a “big picture” view of project’s progress (all the releases)</a:t>
            </a:r>
            <a:endParaRPr lang="ru-RU" dirty="0" smtClean="0"/>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57939659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4D46A085-4050-4B5D-82C9-87183B765018}" type="slidenum">
              <a:rPr lang="de-DE" smtClean="0"/>
              <a:pPr eaLnBrk="1" hangingPunct="1"/>
              <a:t>106</a:t>
            </a:fld>
            <a:endParaRPr lang="de-DE" smtClean="0"/>
          </a:p>
        </p:txBody>
      </p:sp>
      <p:sp>
        <p:nvSpPr>
          <p:cNvPr id="38916" name="Rectangle 2"/>
          <p:cNvSpPr>
            <a:spLocks noGrp="1" noChangeArrowheads="1"/>
          </p:cNvSpPr>
          <p:nvPr>
            <p:ph type="title"/>
          </p:nvPr>
        </p:nvSpPr>
        <p:spPr/>
        <p:txBody>
          <a:bodyPr>
            <a:normAutofit/>
          </a:bodyPr>
          <a:lstStyle/>
          <a:p>
            <a:pPr eaLnBrk="1" hangingPunct="1"/>
            <a:r>
              <a:rPr lang="en-US" sz="4000" b="1" dirty="0" smtClean="0">
                <a:solidFill>
                  <a:srgbClr val="FF0000"/>
                </a:solidFill>
                <a:latin typeface="Times New Roman" pitchFamily="18" charset="0"/>
                <a:cs typeface="Times New Roman" pitchFamily="18" charset="0"/>
              </a:rPr>
              <a:t>Scaling Scrum</a:t>
            </a:r>
            <a:endParaRPr lang="ru-RU" sz="4000" b="1" dirty="0" smtClean="0">
              <a:solidFill>
                <a:srgbClr val="FF0000"/>
              </a:solidFill>
              <a:latin typeface="Times New Roman" pitchFamily="18" charset="0"/>
              <a:cs typeface="Times New Roman" pitchFamily="18" charset="0"/>
            </a:endParaRPr>
          </a:p>
        </p:txBody>
      </p:sp>
      <p:sp>
        <p:nvSpPr>
          <p:cNvPr id="38917" name="Rectangle 3"/>
          <p:cNvSpPr>
            <a:spLocks noGrp="1" noChangeArrowheads="1"/>
          </p:cNvSpPr>
          <p:nvPr>
            <p:ph type="body" idx="1"/>
          </p:nvPr>
        </p:nvSpPr>
        <p:spPr/>
        <p:txBody>
          <a:bodyPr/>
          <a:lstStyle/>
          <a:p>
            <a:pPr eaLnBrk="1" hangingPunct="1"/>
            <a:r>
              <a:rPr lang="en-US" dirty="0" smtClean="0">
                <a:latin typeface="Times New Roman" pitchFamily="18" charset="0"/>
                <a:cs typeface="Times New Roman" pitchFamily="18" charset="0"/>
              </a:rPr>
              <a:t>A typical Scrum team is 6-10 people</a:t>
            </a:r>
          </a:p>
          <a:p>
            <a:pPr eaLnBrk="1" hangingPunct="1"/>
            <a:r>
              <a:rPr lang="en-US" dirty="0" smtClean="0">
                <a:latin typeface="Times New Roman" pitchFamily="18" charset="0"/>
                <a:cs typeface="Times New Roman" pitchFamily="18" charset="0"/>
              </a:rPr>
              <a:t>Jeff Sutherland - up to over 800 people</a:t>
            </a:r>
          </a:p>
          <a:p>
            <a:pPr eaLnBrk="1" hangingPunct="1"/>
            <a:r>
              <a:rPr lang="en-US" dirty="0" smtClean="0">
                <a:latin typeface="Times New Roman" pitchFamily="18" charset="0"/>
                <a:cs typeface="Times New Roman" pitchFamily="18" charset="0"/>
              </a:rPr>
              <a:t> "Scrum of Scrums" or what called "Meta-Scrum“</a:t>
            </a:r>
          </a:p>
          <a:p>
            <a:pPr eaLnBrk="1" hangingPunct="1"/>
            <a:r>
              <a:rPr lang="en-US" dirty="0" smtClean="0">
                <a:latin typeface="Times New Roman" pitchFamily="18" charset="0"/>
                <a:cs typeface="Times New Roman" pitchFamily="18" charset="0"/>
              </a:rPr>
              <a:t>Frequency of meetings is based on the degree of coupling between packets</a:t>
            </a:r>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40290754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8658" name="Rectangle 2"/>
          <p:cNvSpPr>
            <a:spLocks noGrp="1" noChangeArrowheads="1"/>
          </p:cNvSpPr>
          <p:nvPr>
            <p:ph type="title"/>
          </p:nvPr>
        </p:nvSpPr>
        <p:spPr>
          <a:xfrm>
            <a:off x="457200" y="274638"/>
            <a:ext cx="8229600" cy="563562"/>
          </a:xfrm>
        </p:spPr>
        <p:txBody>
          <a:bodyPr>
            <a:normAutofit fontScale="90000"/>
          </a:bodyPr>
          <a:lstStyle/>
          <a:p>
            <a:pPr algn="l"/>
            <a:r>
              <a:rPr lang="en-US" b="1" dirty="0">
                <a:solidFill>
                  <a:srgbClr val="FF0000"/>
                </a:solidFill>
                <a:latin typeface="Times New Roman" pitchFamily="18" charset="0"/>
                <a:cs typeface="Times New Roman" pitchFamily="18" charset="0"/>
              </a:rPr>
              <a:t>Sprint </a:t>
            </a:r>
            <a:r>
              <a:rPr lang="en-US" b="1" dirty="0" err="1">
                <a:solidFill>
                  <a:srgbClr val="FF0000"/>
                </a:solidFill>
                <a:latin typeface="Times New Roman" pitchFamily="18" charset="0"/>
                <a:cs typeface="Times New Roman" pitchFamily="18" charset="0"/>
              </a:rPr>
              <a:t>Burndown</a:t>
            </a:r>
            <a:r>
              <a:rPr lang="en-US" b="1" dirty="0">
                <a:solidFill>
                  <a:srgbClr val="FF0000"/>
                </a:solidFill>
                <a:latin typeface="Times New Roman" pitchFamily="18" charset="0"/>
                <a:cs typeface="Times New Roman" pitchFamily="18" charset="0"/>
              </a:rPr>
              <a:t> Chart</a:t>
            </a:r>
          </a:p>
        </p:txBody>
      </p:sp>
      <p:graphicFrame>
        <p:nvGraphicFramePr>
          <p:cNvPr id="1478660" name="Object 4"/>
          <p:cNvGraphicFramePr>
            <a:graphicFrameLocks noGrp="1" noChangeAspect="1"/>
          </p:cNvGraphicFramePr>
          <p:nvPr>
            <p:ph idx="1"/>
          </p:nvPr>
        </p:nvGraphicFramePr>
        <p:xfrm>
          <a:off x="1143000" y="1139825"/>
          <a:ext cx="7010400" cy="5164138"/>
        </p:xfrm>
        <a:graphic>
          <a:graphicData uri="http://schemas.openxmlformats.org/presentationml/2006/ole">
            <mc:AlternateContent xmlns:mc="http://schemas.openxmlformats.org/markup-compatibility/2006">
              <mc:Choice xmlns:v="urn:schemas-microsoft-com:vml" Requires="v">
                <p:oleObj spid="_x0000_s3115" name="Chart" r:id="rId3" imgW="4810125" imgH="3543402" progId="Excel.Chart.8">
                  <p:embed/>
                </p:oleObj>
              </mc:Choice>
              <mc:Fallback>
                <p:oleObj name="Chart" r:id="rId3" imgW="4810125" imgH="3543402" progId="Excel.Char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139825"/>
                        <a:ext cx="7010400" cy="5164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 name="Picture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817350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B22D7462-F1D3-4F62-A2E4-12BC632BA9BD}" type="slidenum">
              <a:rPr lang="de-DE" smtClean="0"/>
              <a:pPr eaLnBrk="1" hangingPunct="1"/>
              <a:t>108</a:t>
            </a:fld>
            <a:endParaRPr lang="de-DE" smtClean="0"/>
          </a:p>
        </p:txBody>
      </p:sp>
      <p:sp>
        <p:nvSpPr>
          <p:cNvPr id="39940" name="Rectangle 2"/>
          <p:cNvSpPr>
            <a:spLocks noGrp="1" noChangeArrowheads="1"/>
          </p:cNvSpPr>
          <p:nvPr>
            <p:ph type="title"/>
          </p:nvPr>
        </p:nvSpPr>
        <p:spPr/>
        <p:txBody>
          <a:bodyPr>
            <a:normAutofit/>
          </a:bodyPr>
          <a:lstStyle/>
          <a:p>
            <a:pPr eaLnBrk="1" hangingPunct="1"/>
            <a:r>
              <a:rPr lang="en-US" sz="4000" b="1" dirty="0" err="1" smtClean="0">
                <a:solidFill>
                  <a:srgbClr val="FF0000"/>
                </a:solidFill>
                <a:latin typeface="Times New Roman" pitchFamily="18" charset="0"/>
                <a:cs typeface="Times New Roman" pitchFamily="18" charset="0"/>
              </a:rPr>
              <a:t>XP@Scrum</a:t>
            </a:r>
            <a:endParaRPr lang="en-US" sz="4000" b="1" dirty="0" smtClean="0">
              <a:solidFill>
                <a:srgbClr val="FF0000"/>
              </a:solidFill>
              <a:latin typeface="Times New Roman" pitchFamily="18" charset="0"/>
              <a:cs typeface="Times New Roman" pitchFamily="18" charset="0"/>
            </a:endParaRPr>
          </a:p>
        </p:txBody>
      </p:sp>
      <p:sp>
        <p:nvSpPr>
          <p:cNvPr id="39941" name="Rectangle 3"/>
          <p:cNvSpPr>
            <a:spLocks noGrp="1" noChangeArrowheads="1"/>
          </p:cNvSpPr>
          <p:nvPr>
            <p:ph type="body" idx="1"/>
          </p:nvPr>
        </p:nvSpPr>
        <p:spPr/>
        <p:txBody>
          <a:bodyPr/>
          <a:lstStyle/>
          <a:p>
            <a:pPr algn="just" eaLnBrk="1" hangingPunct="1">
              <a:buFont typeface="Wingdings" pitchFamily="2" charset="2"/>
              <a:buNone/>
            </a:pPr>
            <a:r>
              <a:rPr lang="en-US" dirty="0" smtClean="0">
                <a:latin typeface="Times New Roman" pitchFamily="18" charset="0"/>
                <a:cs typeface="Times New Roman" pitchFamily="18" charset="0"/>
              </a:rPr>
              <a:t>Scrum is an effective project management wrapper for </a:t>
            </a:r>
            <a:r>
              <a:rPr lang="en-US" dirty="0" err="1" smtClean="0">
                <a:latin typeface="Times New Roman" pitchFamily="18" charset="0"/>
                <a:cs typeface="Times New Roman" pitchFamily="18" charset="0"/>
              </a:rPr>
              <a:t>eXtreme</a:t>
            </a:r>
            <a:r>
              <a:rPr lang="en-US" dirty="0" smtClean="0">
                <a:latin typeface="Times New Roman" pitchFamily="18" charset="0"/>
                <a:cs typeface="Times New Roman" pitchFamily="18" charset="0"/>
              </a:rPr>
              <a:t> Programming development practices, which enables agile projects to become scalable and developed by distributed teams of developers.</a:t>
            </a:r>
            <a:endParaRPr lang="ru-RU" dirty="0" smtClean="0">
              <a:latin typeface="Times New Roman" pitchFamily="18" charset="0"/>
              <a:cs typeface="Times New Roman" pitchFamily="18" charset="0"/>
            </a:endParaRPr>
          </a:p>
          <a:p>
            <a:pPr eaLnBrk="1" hangingPunct="1"/>
            <a:endParaRPr lang="en-US" dirty="0" smtClean="0">
              <a:latin typeface="Times New Roman" pitchFamily="18" charset="0"/>
              <a:cs typeface="Times New Roman" pitchFamily="18" charset="0"/>
            </a:endParaRPr>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162774582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82" name="Rectangle 2"/>
          <p:cNvSpPr>
            <a:spLocks noGrp="1" noChangeArrowheads="1"/>
          </p:cNvSpPr>
          <p:nvPr>
            <p:ph type="title"/>
          </p:nvPr>
        </p:nvSpPr>
        <p:spPr>
          <a:xfrm>
            <a:off x="457200" y="274638"/>
            <a:ext cx="8229600" cy="487362"/>
          </a:xfrm>
        </p:spPr>
        <p:txBody>
          <a:bodyPr>
            <a:normAutofit fontScale="90000"/>
          </a:bodyPr>
          <a:lstStyle/>
          <a:p>
            <a:pPr algn="l"/>
            <a:r>
              <a:rPr lang="de-DE" b="1" dirty="0">
                <a:solidFill>
                  <a:srgbClr val="FF0000"/>
                </a:solidFill>
                <a:latin typeface="Times New Roman" pitchFamily="18" charset="0"/>
                <a:cs typeface="Times New Roman" pitchFamily="18" charset="0"/>
              </a:rPr>
              <a:t>Pros/Cons</a:t>
            </a:r>
            <a:endParaRPr lang="en-US" b="1" dirty="0">
              <a:solidFill>
                <a:srgbClr val="FF0000"/>
              </a:solidFill>
              <a:latin typeface="Times New Roman" pitchFamily="18" charset="0"/>
              <a:cs typeface="Times New Roman" pitchFamily="18" charset="0"/>
            </a:endParaRPr>
          </a:p>
        </p:txBody>
      </p:sp>
      <p:sp>
        <p:nvSpPr>
          <p:cNvPr id="1454084" name="Rectangle 4"/>
          <p:cNvSpPr>
            <a:spLocks noChangeArrowheads="1"/>
          </p:cNvSpPr>
          <p:nvPr/>
        </p:nvSpPr>
        <p:spPr bwMode="auto">
          <a:xfrm>
            <a:off x="533400" y="990600"/>
            <a:ext cx="3925888"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66738" indent="-566738" algn="l" eaLnBrk="1" hangingPunct="1">
              <a:spcAft>
                <a:spcPct val="10000"/>
              </a:spcAft>
              <a:buFont typeface="Wingdings" pitchFamily="2" charset="2"/>
              <a:buChar char="§"/>
            </a:pPr>
            <a:r>
              <a:rPr lang="en-US" sz="2400" i="1">
                <a:latin typeface="Arial" charset="0"/>
              </a:rPr>
              <a:t>Advantages</a:t>
            </a:r>
          </a:p>
          <a:p>
            <a:pPr marL="1020763" lvl="1" indent="-452438" algn="l" eaLnBrk="1" hangingPunct="1">
              <a:spcAft>
                <a:spcPct val="10000"/>
              </a:spcAft>
              <a:buFont typeface="Wingdings" pitchFamily="2" charset="2"/>
              <a:buChar char="§"/>
            </a:pPr>
            <a:r>
              <a:rPr lang="en-US" sz="2000" i="1">
                <a:solidFill>
                  <a:srgbClr val="990000"/>
                </a:solidFill>
                <a:latin typeface="Arial" charset="0"/>
              </a:rPr>
              <a:t>Completely developed and tested features in short iterations </a:t>
            </a:r>
          </a:p>
          <a:p>
            <a:pPr marL="1020763" lvl="1" indent="-452438" algn="l" eaLnBrk="1" hangingPunct="1">
              <a:spcAft>
                <a:spcPct val="10000"/>
              </a:spcAft>
              <a:buFont typeface="Wingdings" pitchFamily="2" charset="2"/>
              <a:buChar char="§"/>
            </a:pPr>
            <a:r>
              <a:rPr lang="en-US" sz="2000" i="1">
                <a:solidFill>
                  <a:srgbClr val="990000"/>
                </a:solidFill>
                <a:latin typeface="Arial" charset="0"/>
                <a:sym typeface="Wingdings" pitchFamily="2" charset="2"/>
              </a:rPr>
              <a:t>Simplicity of the process</a:t>
            </a:r>
          </a:p>
          <a:p>
            <a:pPr marL="1020763" lvl="1" indent="-452438" algn="l" eaLnBrk="1" hangingPunct="1">
              <a:spcAft>
                <a:spcPct val="10000"/>
              </a:spcAft>
              <a:buFont typeface="Wingdings" pitchFamily="2" charset="2"/>
              <a:buChar char="§"/>
            </a:pPr>
            <a:r>
              <a:rPr lang="en-US" sz="2000" i="1">
                <a:solidFill>
                  <a:srgbClr val="990000"/>
                </a:solidFill>
                <a:latin typeface="Arial" charset="0"/>
                <a:sym typeface="Wingdings" pitchFamily="2" charset="2"/>
              </a:rPr>
              <a:t>Clearly defined rules</a:t>
            </a:r>
          </a:p>
          <a:p>
            <a:pPr marL="1020763" lvl="1" indent="-452438" algn="l" eaLnBrk="1" hangingPunct="1">
              <a:spcAft>
                <a:spcPct val="10000"/>
              </a:spcAft>
              <a:buFont typeface="Wingdings" pitchFamily="2" charset="2"/>
              <a:buChar char="§"/>
            </a:pPr>
            <a:r>
              <a:rPr lang="en-US" sz="2000" i="1">
                <a:solidFill>
                  <a:srgbClr val="990000"/>
                </a:solidFill>
                <a:latin typeface="Arial" charset="0"/>
              </a:rPr>
              <a:t>Increasing productivity</a:t>
            </a:r>
          </a:p>
          <a:p>
            <a:pPr marL="1020763" lvl="1" indent="-452438" algn="l" eaLnBrk="1" hangingPunct="1">
              <a:spcAft>
                <a:spcPct val="10000"/>
              </a:spcAft>
              <a:buFont typeface="Wingdings" pitchFamily="2" charset="2"/>
              <a:buChar char="§"/>
            </a:pPr>
            <a:r>
              <a:rPr lang="en-US" sz="2000" i="1">
                <a:solidFill>
                  <a:srgbClr val="990000"/>
                </a:solidFill>
                <a:latin typeface="Arial" charset="0"/>
              </a:rPr>
              <a:t>Self-organizing</a:t>
            </a:r>
          </a:p>
          <a:p>
            <a:pPr marL="1020763" lvl="1" indent="-452438" algn="l" eaLnBrk="1" hangingPunct="1">
              <a:spcAft>
                <a:spcPct val="10000"/>
              </a:spcAft>
              <a:buFont typeface="Wingdings" pitchFamily="2" charset="2"/>
              <a:buChar char="§"/>
            </a:pPr>
            <a:r>
              <a:rPr lang="en-US" sz="2000" i="1">
                <a:solidFill>
                  <a:srgbClr val="990000"/>
                </a:solidFill>
                <a:latin typeface="Arial" charset="0"/>
              </a:rPr>
              <a:t>each team member carries a lot of responsibility</a:t>
            </a:r>
          </a:p>
          <a:p>
            <a:pPr marL="1020763" lvl="1" indent="-452438" algn="l" eaLnBrk="1" hangingPunct="1">
              <a:spcAft>
                <a:spcPct val="10000"/>
              </a:spcAft>
              <a:buFont typeface="Wingdings" pitchFamily="2" charset="2"/>
              <a:buChar char="§"/>
            </a:pPr>
            <a:r>
              <a:rPr lang="en-US" sz="2000" i="1">
                <a:solidFill>
                  <a:srgbClr val="990000"/>
                </a:solidFill>
                <a:latin typeface="Arial" charset="0"/>
              </a:rPr>
              <a:t>Improved communication</a:t>
            </a:r>
          </a:p>
          <a:p>
            <a:pPr marL="1020763" lvl="1" indent="-452438" algn="l" eaLnBrk="1" hangingPunct="1">
              <a:spcAft>
                <a:spcPct val="10000"/>
              </a:spcAft>
              <a:buFont typeface="Wingdings" pitchFamily="2" charset="2"/>
              <a:buChar char="§"/>
            </a:pPr>
            <a:r>
              <a:rPr lang="en-US" sz="2000" i="1">
                <a:solidFill>
                  <a:srgbClr val="990000"/>
                </a:solidFill>
                <a:latin typeface="Arial" charset="0"/>
              </a:rPr>
              <a:t>Combination with Extreme Programming</a:t>
            </a:r>
          </a:p>
        </p:txBody>
      </p:sp>
      <p:sp>
        <p:nvSpPr>
          <p:cNvPr id="1454085" name="Rectangle 5"/>
          <p:cNvSpPr>
            <a:spLocks noChangeArrowheads="1"/>
          </p:cNvSpPr>
          <p:nvPr/>
        </p:nvSpPr>
        <p:spPr bwMode="auto">
          <a:xfrm>
            <a:off x="4608513" y="990600"/>
            <a:ext cx="3925887"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66738" indent="-566738" algn="l" eaLnBrk="1" hangingPunct="1">
              <a:lnSpc>
                <a:spcPct val="100000"/>
              </a:lnSpc>
              <a:spcAft>
                <a:spcPct val="10000"/>
              </a:spcAft>
              <a:buFont typeface="Wingdings" pitchFamily="2" charset="2"/>
              <a:buChar char="§"/>
            </a:pPr>
            <a:r>
              <a:rPr lang="en-US" sz="2400" i="1">
                <a:latin typeface="Arial" charset="0"/>
              </a:rPr>
              <a:t>Drawbacks</a:t>
            </a:r>
          </a:p>
          <a:p>
            <a:pPr marL="1020763" lvl="1" indent="-452438" algn="l" eaLnBrk="1" hangingPunct="1">
              <a:lnSpc>
                <a:spcPct val="100000"/>
              </a:lnSpc>
              <a:spcAft>
                <a:spcPct val="10000"/>
              </a:spcAft>
              <a:buFont typeface="Wingdings" pitchFamily="2" charset="2"/>
              <a:buChar char="§"/>
            </a:pPr>
            <a:r>
              <a:rPr lang="en-US" sz="2000" i="1">
                <a:solidFill>
                  <a:srgbClr val="990000"/>
                </a:solidFill>
                <a:latin typeface="Arial" charset="0"/>
              </a:rPr>
              <a:t>“Undisciplined hacking” (no written documentation)</a:t>
            </a:r>
          </a:p>
          <a:p>
            <a:pPr marL="1020763" lvl="1" indent="-452438" algn="l" eaLnBrk="1" hangingPunct="1">
              <a:lnSpc>
                <a:spcPct val="100000"/>
              </a:lnSpc>
              <a:spcAft>
                <a:spcPct val="10000"/>
              </a:spcAft>
              <a:buFont typeface="Wingdings" pitchFamily="2" charset="2"/>
              <a:buChar char="§"/>
            </a:pPr>
            <a:r>
              <a:rPr lang="en-US" sz="2000" i="1">
                <a:solidFill>
                  <a:srgbClr val="990000"/>
                </a:solidFill>
                <a:latin typeface="Arial" charset="0"/>
              </a:rPr>
              <a:t>Violation of responsibility </a:t>
            </a:r>
          </a:p>
          <a:p>
            <a:pPr marL="1020763" lvl="1" indent="-452438" algn="l" eaLnBrk="1" hangingPunct="1">
              <a:lnSpc>
                <a:spcPct val="100000"/>
              </a:lnSpc>
              <a:spcAft>
                <a:spcPct val="10000"/>
              </a:spcAft>
              <a:buFont typeface="Wingdings" pitchFamily="2" charset="2"/>
              <a:buChar char="§"/>
            </a:pPr>
            <a:r>
              <a:rPr lang="en-US" sz="2000" i="1">
                <a:solidFill>
                  <a:srgbClr val="990000"/>
                </a:solidFill>
                <a:latin typeface="Arial" charset="0"/>
              </a:rPr>
              <a:t>Current mainly carried by the inventors</a:t>
            </a:r>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498082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smtClean="0"/>
              <a:t>e.  Time-Boxed Approach</a:t>
            </a:r>
          </a:p>
        </p:txBody>
      </p:sp>
      <p:sp>
        <p:nvSpPr>
          <p:cNvPr id="3" name="Content Placeholder 2"/>
          <p:cNvSpPr>
            <a:spLocks noGrp="1"/>
          </p:cNvSpPr>
          <p:nvPr>
            <p:ph idx="1"/>
          </p:nvPr>
        </p:nvSpPr>
        <p:spPr>
          <a:xfrm>
            <a:off x="228600" y="1600200"/>
            <a:ext cx="8763000" cy="4525963"/>
          </a:xfrm>
        </p:spPr>
        <p:txBody>
          <a:bodyPr rtlCol="0">
            <a:normAutofit/>
          </a:bodyPr>
          <a:lstStyle/>
          <a:p>
            <a:pPr eaLnBrk="1" fontAlgn="auto" hangingPunct="1">
              <a:spcAft>
                <a:spcPts val="0"/>
              </a:spcAft>
              <a:defRPr/>
            </a:pPr>
            <a:r>
              <a:rPr lang="en-US" dirty="0" smtClean="0">
                <a:solidFill>
                  <a:srgbClr val="000000"/>
                </a:solidFill>
                <a:latin typeface="Arial"/>
              </a:rPr>
              <a:t>In </a:t>
            </a:r>
            <a:r>
              <a:rPr lang="en-US" u="sng" dirty="0" smtClean="0">
                <a:solidFill>
                  <a:srgbClr val="0B0080"/>
                </a:solidFill>
                <a:latin typeface="Arial"/>
              </a:rPr>
              <a:t>time management</a:t>
            </a:r>
            <a:r>
              <a:rPr lang="en-US" dirty="0" smtClean="0">
                <a:solidFill>
                  <a:srgbClr val="000000"/>
                </a:solidFill>
                <a:latin typeface="Arial"/>
              </a:rPr>
              <a:t>, a </a:t>
            </a:r>
            <a:r>
              <a:rPr lang="en-US" b="1" dirty="0" smtClean="0">
                <a:solidFill>
                  <a:srgbClr val="000000"/>
                </a:solidFill>
                <a:latin typeface="Arial"/>
              </a:rPr>
              <a:t>time box</a:t>
            </a:r>
            <a:r>
              <a:rPr lang="en-US" dirty="0" smtClean="0">
                <a:solidFill>
                  <a:srgbClr val="000000"/>
                </a:solidFill>
                <a:latin typeface="Arial"/>
              </a:rPr>
              <a:t> allots a </a:t>
            </a:r>
            <a:r>
              <a:rPr lang="en-US" b="1" dirty="0" smtClean="0">
                <a:solidFill>
                  <a:srgbClr val="000000"/>
                </a:solidFill>
                <a:latin typeface="Arial"/>
              </a:rPr>
              <a:t>fixed</a:t>
            </a:r>
            <a:r>
              <a:rPr lang="en-US" dirty="0" smtClean="0">
                <a:solidFill>
                  <a:srgbClr val="000000"/>
                </a:solidFill>
                <a:latin typeface="Arial"/>
              </a:rPr>
              <a:t> period of </a:t>
            </a:r>
            <a:r>
              <a:rPr lang="en-US" dirty="0" smtClean="0">
                <a:solidFill>
                  <a:srgbClr val="0B0080"/>
                </a:solidFill>
                <a:latin typeface="Arial"/>
                <a:hlinkClick r:id="rId2" tooltip="Time"/>
              </a:rPr>
              <a:t>time</a:t>
            </a:r>
            <a:r>
              <a:rPr lang="en-US" dirty="0" smtClean="0">
                <a:solidFill>
                  <a:srgbClr val="000000"/>
                </a:solidFill>
                <a:latin typeface="Arial"/>
              </a:rPr>
              <a:t> for an activity. </a:t>
            </a:r>
          </a:p>
          <a:p>
            <a:pPr marL="0" indent="0" eaLnBrk="1" fontAlgn="auto" hangingPunct="1">
              <a:spcAft>
                <a:spcPts val="0"/>
              </a:spcAft>
              <a:buFont typeface="Arial" pitchFamily="34" charset="0"/>
              <a:buNone/>
              <a:defRPr/>
            </a:pPr>
            <a:endParaRPr lang="en-US" dirty="0" smtClean="0">
              <a:solidFill>
                <a:srgbClr val="000000"/>
              </a:solidFill>
              <a:latin typeface="Arial"/>
            </a:endParaRPr>
          </a:p>
          <a:p>
            <a:pPr eaLnBrk="1" fontAlgn="auto" hangingPunct="1">
              <a:spcAft>
                <a:spcPts val="0"/>
              </a:spcAft>
              <a:defRPr/>
            </a:pPr>
            <a:r>
              <a:rPr lang="en-US" b="1" dirty="0" err="1" smtClean="0">
                <a:solidFill>
                  <a:srgbClr val="000000"/>
                </a:solidFill>
                <a:latin typeface="Arial"/>
              </a:rPr>
              <a:t>Timeboxing</a:t>
            </a:r>
            <a:r>
              <a:rPr lang="en-US" dirty="0" smtClean="0">
                <a:solidFill>
                  <a:srgbClr val="000000"/>
                </a:solidFill>
                <a:latin typeface="Arial"/>
              </a:rPr>
              <a:t> </a:t>
            </a:r>
            <a:r>
              <a:rPr lang="en-US" dirty="0" smtClean="0">
                <a:solidFill>
                  <a:srgbClr val="0B0080"/>
                </a:solidFill>
                <a:latin typeface="Arial"/>
              </a:rPr>
              <a:t>plans</a:t>
            </a:r>
            <a:r>
              <a:rPr lang="en-US" dirty="0" smtClean="0">
                <a:solidFill>
                  <a:srgbClr val="000000"/>
                </a:solidFill>
                <a:latin typeface="Arial"/>
              </a:rPr>
              <a:t> activity by </a:t>
            </a:r>
            <a:r>
              <a:rPr lang="en-US" u="sng" dirty="0" smtClean="0">
                <a:solidFill>
                  <a:srgbClr val="0B0080"/>
                </a:solidFill>
                <a:latin typeface="Arial"/>
              </a:rPr>
              <a:t>allocating</a:t>
            </a:r>
            <a:r>
              <a:rPr lang="en-US" dirty="0" smtClean="0">
                <a:solidFill>
                  <a:srgbClr val="000000"/>
                </a:solidFill>
                <a:latin typeface="Arial"/>
              </a:rPr>
              <a:t> time boxes</a:t>
            </a:r>
            <a:r>
              <a:rPr lang="en-US" dirty="0">
                <a:solidFill>
                  <a:srgbClr val="000000"/>
                </a:solidFill>
                <a:latin typeface="Arial"/>
              </a:rPr>
              <a:t>.</a:t>
            </a:r>
            <a:endParaRPr lang="en-US" dirty="0"/>
          </a:p>
        </p:txBody>
      </p:sp>
      <p:pic>
        <p:nvPicPr>
          <p:cNvPr id="4"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11</a:t>
            </a:fld>
            <a:endParaRPr lang="en-US" dirty="0"/>
          </a:p>
        </p:txBody>
      </p:sp>
    </p:spTree>
    <p:extLst>
      <p:ext uri="{BB962C8B-B14F-4D97-AF65-F5344CB8AC3E}">
        <p14:creationId xmlns:p14="http://schemas.microsoft.com/office/powerpoint/2010/main" val="58342183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81000"/>
            <a:ext cx="89916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200791173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609600" y="685800"/>
            <a:ext cx="8001000" cy="5181600"/>
          </a:xfrm>
        </p:spPr>
        <p:txBody>
          <a:bodyPr>
            <a:noAutofit/>
          </a:bodyPr>
          <a:lstStyle/>
          <a:p>
            <a:pPr algn="l"/>
            <a:r>
              <a:rPr lang="en-IN" sz="3600" b="1" dirty="0">
                <a:solidFill>
                  <a:srgbClr val="FF0000"/>
                </a:solidFill>
                <a:latin typeface="Times New Roman" pitchFamily="18" charset="0"/>
                <a:cs typeface="Times New Roman" pitchFamily="18" charset="0"/>
              </a:rPr>
              <a:t>Agile Practices: </a:t>
            </a:r>
            <a:endParaRPr lang="en-IN" sz="3600" b="1" dirty="0" smtClean="0">
              <a:solidFill>
                <a:srgbClr val="FF0000"/>
              </a:solidFill>
              <a:latin typeface="Times New Roman" pitchFamily="18" charset="0"/>
              <a:cs typeface="Times New Roman" pitchFamily="18" charset="0"/>
            </a:endParaRPr>
          </a:p>
          <a:p>
            <a:pPr marL="571500" indent="-571500" algn="l">
              <a:buFont typeface="Arial" pitchFamily="34" charset="0"/>
              <a:buChar char="•"/>
            </a:pPr>
            <a:r>
              <a:rPr lang="en-IN" sz="3600" dirty="0" smtClean="0">
                <a:solidFill>
                  <a:schemeClr val="tx1"/>
                </a:solidFill>
                <a:latin typeface="Times New Roman" pitchFamily="18" charset="0"/>
                <a:cs typeface="Times New Roman" pitchFamily="18" charset="0"/>
              </a:rPr>
              <a:t>test </a:t>
            </a:r>
            <a:r>
              <a:rPr lang="en-IN" sz="3600" dirty="0">
                <a:solidFill>
                  <a:schemeClr val="tx1"/>
                </a:solidFill>
                <a:latin typeface="Times New Roman" pitchFamily="18" charset="0"/>
                <a:cs typeface="Times New Roman" pitchFamily="18" charset="0"/>
              </a:rPr>
              <a:t>driven development</a:t>
            </a:r>
            <a:r>
              <a:rPr lang="en-IN" sz="3600" dirty="0" smtClean="0">
                <a:solidFill>
                  <a:schemeClr val="tx1"/>
                </a:solidFill>
                <a:latin typeface="Times New Roman" pitchFamily="18" charset="0"/>
                <a:cs typeface="Times New Roman" pitchFamily="18" charset="0"/>
              </a:rPr>
              <a:t>,</a:t>
            </a:r>
          </a:p>
          <a:p>
            <a:pPr marL="571500" indent="-571500" algn="l">
              <a:buFont typeface="Arial" pitchFamily="34" charset="0"/>
              <a:buChar char="•"/>
            </a:pPr>
            <a:r>
              <a:rPr lang="en-IN" sz="3600" dirty="0" smtClean="0">
                <a:solidFill>
                  <a:schemeClr val="tx1"/>
                </a:solidFill>
                <a:latin typeface="Times New Roman" pitchFamily="18" charset="0"/>
                <a:cs typeface="Times New Roman" pitchFamily="18" charset="0"/>
              </a:rPr>
              <a:t> refactoring</a:t>
            </a:r>
          </a:p>
          <a:p>
            <a:pPr marL="571500" indent="-571500" algn="l">
              <a:buFont typeface="Arial" pitchFamily="34" charset="0"/>
              <a:buChar char="•"/>
            </a:pPr>
            <a:r>
              <a:rPr lang="en-IN" sz="3600" dirty="0" smtClean="0">
                <a:solidFill>
                  <a:schemeClr val="tx1"/>
                </a:solidFill>
                <a:latin typeface="Times New Roman" pitchFamily="18" charset="0"/>
                <a:cs typeface="Times New Roman" pitchFamily="18" charset="0"/>
              </a:rPr>
              <a:t> </a:t>
            </a:r>
            <a:r>
              <a:rPr lang="en-IN" sz="3600" dirty="0">
                <a:solidFill>
                  <a:schemeClr val="tx1"/>
                </a:solidFill>
                <a:latin typeface="Times New Roman" pitchFamily="18" charset="0"/>
                <a:cs typeface="Times New Roman" pitchFamily="18" charset="0"/>
              </a:rPr>
              <a:t>pair </a:t>
            </a:r>
            <a:r>
              <a:rPr lang="en-IN" sz="3600" dirty="0" smtClean="0">
                <a:solidFill>
                  <a:schemeClr val="tx1"/>
                </a:solidFill>
                <a:latin typeface="Times New Roman" pitchFamily="18" charset="0"/>
                <a:cs typeface="Times New Roman" pitchFamily="18" charset="0"/>
              </a:rPr>
              <a:t>programming</a:t>
            </a:r>
          </a:p>
          <a:p>
            <a:pPr marL="571500" indent="-571500" algn="l">
              <a:buFont typeface="Arial" pitchFamily="34" charset="0"/>
              <a:buChar char="•"/>
            </a:pPr>
            <a:r>
              <a:rPr lang="en-IN" sz="3600" dirty="0" smtClean="0">
                <a:solidFill>
                  <a:schemeClr val="tx1"/>
                </a:solidFill>
                <a:latin typeface="Times New Roman" pitchFamily="18" charset="0"/>
                <a:cs typeface="Times New Roman" pitchFamily="18" charset="0"/>
              </a:rPr>
              <a:t>continuous integration</a:t>
            </a:r>
          </a:p>
          <a:p>
            <a:pPr marL="571500" indent="-571500" algn="l">
              <a:buFont typeface="Arial" pitchFamily="34" charset="0"/>
              <a:buChar char="•"/>
            </a:pPr>
            <a:r>
              <a:rPr lang="en-IN" sz="3600" dirty="0" smtClean="0">
                <a:solidFill>
                  <a:schemeClr val="tx1"/>
                </a:solidFill>
                <a:latin typeface="Times New Roman" pitchFamily="18" charset="0"/>
                <a:cs typeface="Times New Roman" pitchFamily="18" charset="0"/>
              </a:rPr>
              <a:t> </a:t>
            </a:r>
            <a:r>
              <a:rPr lang="en-IN" sz="3600" dirty="0">
                <a:solidFill>
                  <a:schemeClr val="tx1"/>
                </a:solidFill>
                <a:latin typeface="Times New Roman" pitchFamily="18" charset="0"/>
                <a:cs typeface="Times New Roman" pitchFamily="18" charset="0"/>
              </a:rPr>
              <a:t>exploratory testing versus scripted testing </a:t>
            </a:r>
            <a:endParaRPr lang="en-US" sz="3600" dirty="0">
              <a:solidFill>
                <a:schemeClr val="tx1"/>
              </a:solidFill>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111</a:t>
            </a:fld>
            <a:endParaRPr lang="en-US" dirty="0"/>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394107808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sz="4500" b="1" dirty="0" smtClean="0">
                <a:solidFill>
                  <a:srgbClr val="FF0000"/>
                </a:solidFill>
                <a:latin typeface="Times New Roman" pitchFamily="18" charset="0"/>
                <a:cs typeface="Times New Roman" pitchFamily="18" charset="0"/>
              </a:rPr>
              <a:t>Test </a:t>
            </a:r>
            <a:r>
              <a:rPr lang="en-IN" sz="4500" b="1" dirty="0">
                <a:solidFill>
                  <a:srgbClr val="FF0000"/>
                </a:solidFill>
                <a:latin typeface="Times New Roman" pitchFamily="18" charset="0"/>
                <a:cs typeface="Times New Roman" pitchFamily="18" charset="0"/>
              </a:rPr>
              <a:t>driven development</a:t>
            </a:r>
            <a:endParaRPr lang="en-US" sz="45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066800"/>
            <a:ext cx="8610600" cy="5334000"/>
          </a:xfrm>
        </p:spPr>
        <p:txBody>
          <a:bodyPr>
            <a:normAutofit/>
          </a:bodyPr>
          <a:lstStyle/>
          <a:p>
            <a:r>
              <a:rPr lang="en-US" sz="2400" b="1" dirty="0">
                <a:latin typeface="Times New Roman" pitchFamily="18" charset="0"/>
                <a:cs typeface="Times New Roman" pitchFamily="18" charset="0"/>
              </a:rPr>
              <a:t>TEST DRIVEN DEVELOPMENT (TDD)</a:t>
            </a:r>
            <a:r>
              <a:rPr lang="en-US" sz="2400" dirty="0">
                <a:latin typeface="Times New Roman" pitchFamily="18" charset="0"/>
                <a:cs typeface="Times New Roman" pitchFamily="18" charset="0"/>
              </a:rPr>
              <a:t> approach first, the test is developed which specifies and validates what the code will do.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It means, </a:t>
            </a:r>
            <a:r>
              <a:rPr lang="en-US" sz="2400" dirty="0">
                <a:latin typeface="Times New Roman" pitchFamily="18" charset="0"/>
                <a:cs typeface="Times New Roman" pitchFamily="18" charset="0"/>
              </a:rPr>
              <a:t>test cases are created before code is written. The purpose of TDD is to make the code clearer, simple and bug-free</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Test-Driven </a:t>
            </a:r>
            <a:r>
              <a:rPr lang="en-US" sz="2400" dirty="0">
                <a:latin typeface="Times New Roman" pitchFamily="18" charset="0"/>
                <a:cs typeface="Times New Roman" pitchFamily="18" charset="0"/>
              </a:rPr>
              <a:t>Development starts with designing and developing tests for every small functionality of an application.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TDD </a:t>
            </a:r>
            <a:r>
              <a:rPr lang="en-US" sz="2400" dirty="0">
                <a:latin typeface="Times New Roman" pitchFamily="18" charset="0"/>
                <a:cs typeface="Times New Roman" pitchFamily="18" charset="0"/>
              </a:rPr>
              <a:t>instructs developers to write new code only if an automated test has failed. This avoids duplication of code. </a:t>
            </a:r>
          </a:p>
        </p:txBody>
      </p:sp>
      <p:sp>
        <p:nvSpPr>
          <p:cNvPr id="4" name="Slide Number Placeholder 3"/>
          <p:cNvSpPr>
            <a:spLocks noGrp="1"/>
          </p:cNvSpPr>
          <p:nvPr>
            <p:ph type="sldNum" sz="quarter" idx="12"/>
          </p:nvPr>
        </p:nvSpPr>
        <p:spPr/>
        <p:txBody>
          <a:bodyPr/>
          <a:lstStyle/>
          <a:p>
            <a:pPr marL="38100">
              <a:lnSpc>
                <a:spcPts val="1070"/>
              </a:lnSpc>
            </a:pPr>
            <a:fld id="{81D60167-4931-47E6-BA6A-407CBD079E47}" type="slidenum">
              <a:rPr lang="en-US" smtClean="0"/>
              <a:t>112</a:t>
            </a:fld>
            <a:endParaRPr lang="en-US" dirty="0"/>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13349673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324600"/>
          </a:xfrm>
        </p:spPr>
        <p:txBody>
          <a:bodyPr>
            <a:noAutofit/>
          </a:bodyPr>
          <a:lstStyle/>
          <a:p>
            <a:r>
              <a:rPr lang="en-US" sz="2300" dirty="0">
                <a:latin typeface="Times New Roman" pitchFamily="18" charset="0"/>
                <a:cs typeface="Times New Roman" pitchFamily="18" charset="0"/>
              </a:rPr>
              <a:t>The simple concept of TDD is to write and correct the failed tests before writing new code (before development). </a:t>
            </a:r>
            <a:endParaRPr lang="en-US" sz="2300" dirty="0" smtClean="0">
              <a:latin typeface="Times New Roman" pitchFamily="18" charset="0"/>
              <a:cs typeface="Times New Roman" pitchFamily="18" charset="0"/>
            </a:endParaRPr>
          </a:p>
          <a:p>
            <a:endParaRPr lang="en-US" sz="2300" dirty="0" smtClean="0">
              <a:latin typeface="Times New Roman" pitchFamily="18" charset="0"/>
              <a:cs typeface="Times New Roman" pitchFamily="18" charset="0"/>
            </a:endParaRPr>
          </a:p>
          <a:p>
            <a:r>
              <a:rPr lang="en-US" sz="2300" dirty="0" smtClean="0">
                <a:latin typeface="Times New Roman" pitchFamily="18" charset="0"/>
                <a:cs typeface="Times New Roman" pitchFamily="18" charset="0"/>
              </a:rPr>
              <a:t>This </a:t>
            </a:r>
            <a:r>
              <a:rPr lang="en-US" sz="2300" dirty="0">
                <a:latin typeface="Times New Roman" pitchFamily="18" charset="0"/>
                <a:cs typeface="Times New Roman" pitchFamily="18" charset="0"/>
              </a:rPr>
              <a:t>helps to avoid duplication of code as we write a small amount of code at a time in order to pass tests. (Tests are nothing but requirement conditions that we need to test to fulfill them</a:t>
            </a:r>
            <a:r>
              <a:rPr lang="en-US" sz="2300" dirty="0" smtClean="0">
                <a:latin typeface="Times New Roman" pitchFamily="18" charset="0"/>
                <a:cs typeface="Times New Roman" pitchFamily="18" charset="0"/>
              </a:rPr>
              <a:t>).</a:t>
            </a:r>
          </a:p>
          <a:p>
            <a:endParaRPr lang="en-US" sz="2300" dirty="0">
              <a:latin typeface="Times New Roman" pitchFamily="18" charset="0"/>
              <a:cs typeface="Times New Roman" pitchFamily="18" charset="0"/>
            </a:endParaRPr>
          </a:p>
          <a:p>
            <a:r>
              <a:rPr lang="en-US" sz="2300" dirty="0">
                <a:latin typeface="Times New Roman" pitchFamily="18" charset="0"/>
                <a:cs typeface="Times New Roman" pitchFamily="18" charset="0"/>
              </a:rPr>
              <a:t>Test-Driven development is a process of developing and running automated test before actual development of the application. </a:t>
            </a:r>
            <a:endParaRPr lang="en-US" sz="2300" dirty="0" smtClean="0">
              <a:latin typeface="Times New Roman" pitchFamily="18" charset="0"/>
              <a:cs typeface="Times New Roman" pitchFamily="18" charset="0"/>
            </a:endParaRPr>
          </a:p>
          <a:p>
            <a:endParaRPr lang="en-US" sz="2300" dirty="0" smtClean="0">
              <a:latin typeface="Times New Roman" pitchFamily="18" charset="0"/>
              <a:cs typeface="Times New Roman" pitchFamily="18" charset="0"/>
            </a:endParaRPr>
          </a:p>
          <a:p>
            <a:r>
              <a:rPr lang="en-US" sz="2300" dirty="0" smtClean="0">
                <a:latin typeface="Times New Roman" pitchFamily="18" charset="0"/>
                <a:cs typeface="Times New Roman" pitchFamily="18" charset="0"/>
              </a:rPr>
              <a:t>Hence</a:t>
            </a:r>
            <a:r>
              <a:rPr lang="en-US" sz="2300" dirty="0">
                <a:latin typeface="Times New Roman" pitchFamily="18" charset="0"/>
                <a:cs typeface="Times New Roman" pitchFamily="18" charset="0"/>
              </a:rPr>
              <a:t>, TDD sometimes also called as </a:t>
            </a:r>
            <a:r>
              <a:rPr lang="en-US" sz="2300" b="1" dirty="0">
                <a:latin typeface="Times New Roman" pitchFamily="18" charset="0"/>
                <a:cs typeface="Times New Roman" pitchFamily="18" charset="0"/>
              </a:rPr>
              <a:t>Test First Development</a:t>
            </a:r>
            <a:r>
              <a:rPr lang="en-US" sz="2300" b="1" dirty="0" smtClean="0">
                <a:latin typeface="Times New Roman" pitchFamily="18" charset="0"/>
                <a:cs typeface="Times New Roman" pitchFamily="18" charset="0"/>
              </a:rPr>
              <a:t>.</a:t>
            </a:r>
          </a:p>
          <a:p>
            <a:endParaRPr lang="en-US" sz="2300" b="1" dirty="0" smtClean="0">
              <a:latin typeface="Times New Roman" pitchFamily="18" charset="0"/>
              <a:cs typeface="Times New Roman" pitchFamily="18" charset="0"/>
            </a:endParaRPr>
          </a:p>
          <a:p>
            <a:pPr>
              <a:buFont typeface="Wingdings" pitchFamily="2" charset="2"/>
              <a:buChar char="ü"/>
            </a:pPr>
            <a:r>
              <a:rPr lang="en-US" sz="2300" b="1" dirty="0" smtClean="0">
                <a:solidFill>
                  <a:srgbClr val="FF0000"/>
                </a:solidFill>
                <a:latin typeface="Times New Roman" pitchFamily="18" charset="0"/>
                <a:cs typeface="Times New Roman" pitchFamily="18" charset="0"/>
              </a:rPr>
              <a:t>Example of TDD</a:t>
            </a:r>
          </a:p>
          <a:p>
            <a:r>
              <a:rPr lang="en-US" sz="2300" dirty="0" smtClean="0">
                <a:latin typeface="Times New Roman" pitchFamily="18" charset="0"/>
                <a:cs typeface="Times New Roman" pitchFamily="18" charset="0"/>
              </a:rPr>
              <a:t>A condition for Password acceptance:</a:t>
            </a:r>
          </a:p>
          <a:p>
            <a:r>
              <a:rPr lang="en-US" sz="2300" dirty="0" smtClean="0">
                <a:latin typeface="Times New Roman" pitchFamily="18" charset="0"/>
                <a:cs typeface="Times New Roman" pitchFamily="18" charset="0"/>
              </a:rPr>
              <a:t>The password should be between 5 to 10 characters.</a:t>
            </a:r>
          </a:p>
          <a:p>
            <a:endParaRPr lang="en-US" sz="2300" dirty="0">
              <a:latin typeface="Times New Roman" pitchFamily="18" charset="0"/>
              <a:cs typeface="Times New Roman" pitchFamily="18" charset="0"/>
            </a:endParaRPr>
          </a:p>
          <a:p>
            <a:endParaRPr lang="en-US" sz="23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marL="38100">
              <a:lnSpc>
                <a:spcPts val="1070"/>
              </a:lnSpc>
            </a:pPr>
            <a:fld id="{81D60167-4931-47E6-BA6A-407CBD079E47}" type="slidenum">
              <a:rPr lang="en-US" smtClean="0"/>
              <a:t>113</a:t>
            </a:fld>
            <a:endParaRPr lang="en-US" dirty="0"/>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6052173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400800"/>
            <a:ext cx="2514600" cy="304800"/>
          </a:xfrm>
        </p:spPr>
        <p:txBody>
          <a:bodyPr>
            <a:normAutofit fontScale="90000"/>
          </a:bodyPr>
          <a:lstStyle/>
          <a:p>
            <a:r>
              <a:rPr lang="en-US" sz="1000" dirty="0"/>
              <a:t>This article is contributed by </a:t>
            </a:r>
            <a:r>
              <a:rPr lang="en-US" sz="1000" b="1" dirty="0" err="1"/>
              <a:t>Kanchan</a:t>
            </a:r>
            <a:r>
              <a:rPr lang="en-US" sz="1000" b="1" dirty="0"/>
              <a:t> </a:t>
            </a:r>
            <a:r>
              <a:rPr lang="en-US" sz="1000" b="1" dirty="0" err="1"/>
              <a:t>Kulkarni</a:t>
            </a:r>
            <a:endParaRPr lang="en-US" sz="1000" dirty="0"/>
          </a:p>
        </p:txBody>
      </p:sp>
      <p:sp>
        <p:nvSpPr>
          <p:cNvPr id="3" name="Content Placeholder 2"/>
          <p:cNvSpPr>
            <a:spLocks noGrp="1"/>
          </p:cNvSpPr>
          <p:nvPr>
            <p:ph idx="1"/>
          </p:nvPr>
        </p:nvSpPr>
        <p:spPr>
          <a:xfrm>
            <a:off x="228600" y="457200"/>
            <a:ext cx="8610600" cy="5943600"/>
          </a:xfrm>
        </p:spPr>
        <p:txBody>
          <a:bodyPr>
            <a:noAutofit/>
          </a:bodyPr>
          <a:lstStyle/>
          <a:p>
            <a:r>
              <a:rPr lang="en-US" sz="2400" dirty="0" smtClean="0">
                <a:latin typeface="Times New Roman" pitchFamily="18" charset="0"/>
                <a:cs typeface="Times New Roman" pitchFamily="18" charset="0"/>
              </a:rPr>
              <a:t>It is a process of modifying the code in order to pass a test designed previously.</a:t>
            </a:r>
          </a:p>
          <a:p>
            <a:r>
              <a:rPr lang="en-US" sz="2400" dirty="0" smtClean="0">
                <a:latin typeface="Times New Roman" pitchFamily="18" charset="0"/>
                <a:cs typeface="Times New Roman" pitchFamily="18" charset="0"/>
              </a:rPr>
              <a:t>It more emphasis on production code rather than test case design.</a:t>
            </a:r>
          </a:p>
          <a:p>
            <a:r>
              <a:rPr lang="en-US" sz="2400" dirty="0" smtClean="0">
                <a:latin typeface="Times New Roman" pitchFamily="18" charset="0"/>
                <a:cs typeface="Times New Roman" pitchFamily="18" charset="0"/>
              </a:rPr>
              <a:t>Test-driven development is a process of modifying the code in order to pass a test designed previously.</a:t>
            </a:r>
          </a:p>
          <a:p>
            <a:r>
              <a:rPr lang="en-US" sz="2400" dirty="0" smtClean="0">
                <a:latin typeface="Times New Roman" pitchFamily="18" charset="0"/>
                <a:cs typeface="Times New Roman" pitchFamily="18" charset="0"/>
              </a:rPr>
              <a:t>TDD includes refactoring a code i.e. changing/adding some amount of code to the existing code without affecting the behavior of the code.</a:t>
            </a:r>
          </a:p>
          <a:p>
            <a:r>
              <a:rPr lang="en-US" sz="2400" dirty="0" smtClean="0">
                <a:latin typeface="Times New Roman" pitchFamily="18" charset="0"/>
                <a:cs typeface="Times New Roman" pitchFamily="18" charset="0"/>
              </a:rPr>
              <a:t>TDD when used, the code becomes clearer and simple to understand.</a:t>
            </a: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marL="38100">
              <a:lnSpc>
                <a:spcPts val="1070"/>
              </a:lnSpc>
            </a:pPr>
            <a:fld id="{81D60167-4931-47E6-BA6A-407CBD079E47}" type="slidenum">
              <a:rPr lang="en-US" smtClean="0"/>
              <a:t>114</a:t>
            </a:fld>
            <a:endParaRPr lang="en-US" dirty="0"/>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57323732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334962"/>
          </a:xfrm>
        </p:spPr>
        <p:txBody>
          <a:bodyPr>
            <a:normAutofit fontScale="90000"/>
          </a:bodyPr>
          <a:lstStyle/>
          <a:p>
            <a:r>
              <a:rPr lang="en-IN" sz="4500" b="1" dirty="0">
                <a:solidFill>
                  <a:srgbClr val="FF0000"/>
                </a:solidFill>
                <a:latin typeface="Times New Roman" pitchFamily="18" charset="0"/>
                <a:cs typeface="Times New Roman" pitchFamily="18" charset="0"/>
              </a:rPr>
              <a:t>R</a:t>
            </a:r>
            <a:r>
              <a:rPr lang="en-IN" sz="4500" b="1" dirty="0" smtClean="0">
                <a:solidFill>
                  <a:srgbClr val="FF0000"/>
                </a:solidFill>
                <a:latin typeface="Times New Roman" pitchFamily="18" charset="0"/>
                <a:cs typeface="Times New Roman" pitchFamily="18" charset="0"/>
              </a:rPr>
              <a:t>efactoring</a:t>
            </a:r>
            <a:endParaRPr lang="en-US" sz="4500" b="1" dirty="0">
              <a:solidFill>
                <a:srgbClr val="FF0000"/>
              </a:solidFill>
              <a:latin typeface="Times New Roman" pitchFamily="18" charset="0"/>
              <a:cs typeface="Times New Roman" pitchFamily="18" charset="0"/>
            </a:endParaRPr>
          </a:p>
        </p:txBody>
      </p:sp>
      <p:sp>
        <p:nvSpPr>
          <p:cNvPr id="6" name="Content Placeholder 5"/>
          <p:cNvSpPr>
            <a:spLocks noGrp="1"/>
          </p:cNvSpPr>
          <p:nvPr>
            <p:ph idx="1"/>
          </p:nvPr>
        </p:nvSpPr>
        <p:spPr>
          <a:xfrm>
            <a:off x="304800" y="838200"/>
            <a:ext cx="8458200" cy="5486400"/>
          </a:xfrm>
        </p:spPr>
        <p:txBody>
          <a:bodyPr>
            <a:noAutofit/>
          </a:bodyPr>
          <a:lstStyle/>
          <a:p>
            <a:r>
              <a:rPr lang="en-US" sz="2100" b="1" dirty="0">
                <a:latin typeface="Times New Roman" pitchFamily="18" charset="0"/>
                <a:cs typeface="Times New Roman" pitchFamily="18" charset="0"/>
              </a:rPr>
              <a:t>What is Refactoring </a:t>
            </a:r>
            <a:r>
              <a:rPr lang="en-US" sz="2100" b="1" dirty="0" smtClean="0">
                <a:latin typeface="Times New Roman" pitchFamily="18" charset="0"/>
                <a:cs typeface="Times New Roman" pitchFamily="18" charset="0"/>
              </a:rPr>
              <a:t>?</a:t>
            </a:r>
          </a:p>
          <a:p>
            <a:pPr marL="0" indent="0">
              <a:buNone/>
            </a:pPr>
            <a:r>
              <a:rPr lang="en-US" sz="2100" dirty="0" smtClean="0">
                <a:latin typeface="Times New Roman" pitchFamily="18" charset="0"/>
                <a:cs typeface="Times New Roman" pitchFamily="18" charset="0"/>
              </a:rPr>
              <a:t>Refactoring </a:t>
            </a:r>
            <a:r>
              <a:rPr lang="en-US" sz="2100" dirty="0">
                <a:latin typeface="Times New Roman" pitchFamily="18" charset="0"/>
                <a:cs typeface="Times New Roman" pitchFamily="18" charset="0"/>
              </a:rPr>
              <a:t>is the process of changing a software system in such a way that it does not alter the external behavior of the code yet improves its internal structure.</a:t>
            </a:r>
          </a:p>
          <a:p>
            <a:r>
              <a:rPr lang="en-US" sz="2100" b="1" dirty="0" smtClean="0">
                <a:latin typeface="Times New Roman" pitchFamily="18" charset="0"/>
                <a:cs typeface="Times New Roman" pitchFamily="18" charset="0"/>
              </a:rPr>
              <a:t>Why </a:t>
            </a:r>
            <a:r>
              <a:rPr lang="en-US" sz="2100" b="1" dirty="0">
                <a:latin typeface="Times New Roman" pitchFamily="18" charset="0"/>
                <a:cs typeface="Times New Roman" pitchFamily="18" charset="0"/>
              </a:rPr>
              <a:t>refactor</a:t>
            </a:r>
            <a:r>
              <a:rPr lang="en-US" sz="2100" b="1" dirty="0" smtClean="0">
                <a:latin typeface="Times New Roman" pitchFamily="18" charset="0"/>
                <a:cs typeface="Times New Roman" pitchFamily="18" charset="0"/>
              </a:rPr>
              <a:t>?</a:t>
            </a:r>
          </a:p>
          <a:p>
            <a:pPr marL="0" indent="0">
              <a:buNone/>
            </a:pPr>
            <a:r>
              <a:rPr lang="en-US" sz="2100" dirty="0" smtClean="0">
                <a:latin typeface="Times New Roman" pitchFamily="18" charset="0"/>
                <a:cs typeface="Times New Roman" pitchFamily="18" charset="0"/>
              </a:rPr>
              <a:t> </a:t>
            </a:r>
            <a:r>
              <a:rPr lang="en-US" sz="2100" dirty="0">
                <a:latin typeface="Times New Roman" pitchFamily="18" charset="0"/>
                <a:cs typeface="Times New Roman" pitchFamily="18" charset="0"/>
              </a:rPr>
              <a:t>When you need to either fix a bug or add a new feature, then implementing the code necessary would be a lot easier once you had refactored it to be in a more stable, and understandable state. </a:t>
            </a:r>
            <a:endParaRPr lang="en-US" sz="2100" dirty="0" smtClean="0">
              <a:latin typeface="Times New Roman" pitchFamily="18" charset="0"/>
              <a:cs typeface="Times New Roman" pitchFamily="18" charset="0"/>
            </a:endParaRPr>
          </a:p>
          <a:p>
            <a:pPr marL="0" indent="0">
              <a:buNone/>
            </a:pPr>
            <a:r>
              <a:rPr lang="en-US" sz="2100" dirty="0" smtClean="0">
                <a:latin typeface="Times New Roman" pitchFamily="18" charset="0"/>
                <a:cs typeface="Times New Roman" pitchFamily="18" charset="0"/>
              </a:rPr>
              <a:t>	The </a:t>
            </a:r>
            <a:r>
              <a:rPr lang="en-US" sz="2100" dirty="0">
                <a:latin typeface="Times New Roman" pitchFamily="18" charset="0"/>
                <a:cs typeface="Times New Roman" pitchFamily="18" charset="0"/>
              </a:rPr>
              <a:t>most suitable time to start refactoring is when you are fixing bugs or adding a new feature, and it should be done during the life cycle of the project not at the end.</a:t>
            </a:r>
          </a:p>
          <a:p>
            <a:r>
              <a:rPr lang="en-US" sz="2100" b="1" dirty="0" smtClean="0">
                <a:latin typeface="Times New Roman" pitchFamily="18" charset="0"/>
                <a:cs typeface="Times New Roman" pitchFamily="18" charset="0"/>
              </a:rPr>
              <a:t>Testing </a:t>
            </a:r>
            <a:r>
              <a:rPr lang="en-US" sz="2100" b="1" dirty="0">
                <a:latin typeface="Times New Roman" pitchFamily="18" charset="0"/>
                <a:cs typeface="Times New Roman" pitchFamily="18" charset="0"/>
              </a:rPr>
              <a:t>while Refactoring</a:t>
            </a:r>
            <a:r>
              <a:rPr lang="en-US" sz="2100" dirty="0">
                <a:latin typeface="Times New Roman" pitchFamily="18" charset="0"/>
                <a:cs typeface="Times New Roman" pitchFamily="18" charset="0"/>
              </a:rPr>
              <a:t> </a:t>
            </a:r>
            <a:endParaRPr lang="en-US" sz="2100" dirty="0" smtClean="0">
              <a:latin typeface="Times New Roman" pitchFamily="18" charset="0"/>
              <a:cs typeface="Times New Roman" pitchFamily="18" charset="0"/>
            </a:endParaRPr>
          </a:p>
          <a:p>
            <a:r>
              <a:rPr lang="en-US" sz="2100" dirty="0" smtClean="0">
                <a:latin typeface="Times New Roman" pitchFamily="18" charset="0"/>
                <a:cs typeface="Times New Roman" pitchFamily="18" charset="0"/>
              </a:rPr>
              <a:t> </a:t>
            </a:r>
            <a:r>
              <a:rPr lang="en-US" sz="2100" dirty="0">
                <a:latin typeface="Times New Roman" pitchFamily="18" charset="0"/>
                <a:cs typeface="Times New Roman" pitchFamily="18" charset="0"/>
              </a:rPr>
              <a:t>Its important to perform regular tests during refactoring to make sure that you do not break anything during refactoring as refactoring main concern is not to change the API.</a:t>
            </a:r>
          </a:p>
          <a:p>
            <a:endParaRPr lang="en-US" sz="21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115</a:t>
            </a:fld>
            <a:endParaRPr lang="en-US" dirty="0"/>
          </a:p>
        </p:txBody>
      </p:sp>
      <p:sp>
        <p:nvSpPr>
          <p:cNvPr id="7" name="Rectangle 6"/>
          <p:cNvSpPr/>
          <p:nvPr/>
        </p:nvSpPr>
        <p:spPr>
          <a:xfrm>
            <a:off x="381000" y="6477000"/>
            <a:ext cx="6934200" cy="246221"/>
          </a:xfrm>
          <a:prstGeom prst="rect">
            <a:avLst/>
          </a:prstGeom>
        </p:spPr>
        <p:txBody>
          <a:bodyPr wrap="square">
            <a:spAutoFit/>
          </a:bodyPr>
          <a:lstStyle/>
          <a:p>
            <a:r>
              <a:rPr lang="en-US" sz="1000" dirty="0">
                <a:hlinkClick r:id="rId2"/>
              </a:rPr>
              <a:t>https://www.slideshare.net/MayadaGhanem/refactor-49832754</a:t>
            </a:r>
            <a:endParaRPr lang="en-US" sz="1000" dirty="0"/>
          </a:p>
        </p:txBody>
      </p:sp>
      <p:pic>
        <p:nvPicPr>
          <p:cNvPr id="8"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18525129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4525963"/>
          </a:xfrm>
        </p:spPr>
        <p:txBody>
          <a:bodyPr>
            <a:normAutofit fontScale="85000" lnSpcReduction="20000"/>
          </a:bodyPr>
          <a:lstStyle/>
          <a:p>
            <a:pPr defTabSz="457200">
              <a:spcBef>
                <a:spcPts val="600"/>
              </a:spcBef>
            </a:pPr>
            <a:r>
              <a:rPr lang="en-US" dirty="0">
                <a:latin typeface="Times New Roman" pitchFamily="18" charset="0"/>
                <a:cs typeface="Times New Roman" pitchFamily="18" charset="0"/>
                <a:sym typeface="Arial" pitchFamily="34" charset="0"/>
              </a:rPr>
              <a:t>Programming team look for possible software improvements and make these improvements even where there is no immediate need for </a:t>
            </a:r>
            <a:r>
              <a:rPr lang="en-US" dirty="0" smtClean="0">
                <a:latin typeface="Times New Roman" pitchFamily="18" charset="0"/>
                <a:cs typeface="Times New Roman" pitchFamily="18" charset="0"/>
                <a:sym typeface="Arial" pitchFamily="34" charset="0"/>
              </a:rPr>
              <a:t>them.</a:t>
            </a:r>
          </a:p>
          <a:p>
            <a:pPr defTabSz="457200">
              <a:spcBef>
                <a:spcPts val="600"/>
              </a:spcBef>
            </a:pPr>
            <a:endParaRPr lang="en-US" dirty="0" smtClean="0">
              <a:latin typeface="Times New Roman" pitchFamily="18" charset="0"/>
              <a:cs typeface="Times New Roman" pitchFamily="18" charset="0"/>
              <a:sym typeface="Arial" pitchFamily="34" charset="0"/>
            </a:endParaRPr>
          </a:p>
          <a:p>
            <a:pPr defTabSz="457200">
              <a:spcBef>
                <a:spcPts val="600"/>
              </a:spcBef>
            </a:pPr>
            <a:r>
              <a:rPr lang="en-US" dirty="0" smtClean="0">
                <a:latin typeface="Times New Roman" pitchFamily="18" charset="0"/>
                <a:cs typeface="Times New Roman" pitchFamily="18" charset="0"/>
                <a:sym typeface="Arial" pitchFamily="34" charset="0"/>
              </a:rPr>
              <a:t>This </a:t>
            </a:r>
            <a:r>
              <a:rPr lang="en-US" dirty="0">
                <a:latin typeface="Times New Roman" pitchFamily="18" charset="0"/>
                <a:cs typeface="Times New Roman" pitchFamily="18" charset="0"/>
                <a:sym typeface="Arial" pitchFamily="34" charset="0"/>
              </a:rPr>
              <a:t>improves the understandability of the software and so reduces the need for </a:t>
            </a:r>
            <a:r>
              <a:rPr lang="en-US" dirty="0" smtClean="0">
                <a:latin typeface="Times New Roman" pitchFamily="18" charset="0"/>
                <a:cs typeface="Times New Roman" pitchFamily="18" charset="0"/>
                <a:sym typeface="Arial" pitchFamily="34" charset="0"/>
              </a:rPr>
              <a:t>documentation.</a:t>
            </a:r>
          </a:p>
          <a:p>
            <a:pPr defTabSz="457200">
              <a:spcBef>
                <a:spcPts val="600"/>
              </a:spcBef>
            </a:pPr>
            <a:endParaRPr lang="en-US" dirty="0" smtClean="0">
              <a:latin typeface="Times New Roman" pitchFamily="18" charset="0"/>
              <a:cs typeface="Times New Roman" pitchFamily="18" charset="0"/>
              <a:sym typeface="Arial" pitchFamily="34" charset="0"/>
            </a:endParaRPr>
          </a:p>
          <a:p>
            <a:pPr defTabSz="457200">
              <a:spcBef>
                <a:spcPts val="600"/>
              </a:spcBef>
            </a:pPr>
            <a:r>
              <a:rPr lang="en-US" dirty="0" smtClean="0">
                <a:latin typeface="Times New Roman" pitchFamily="18" charset="0"/>
                <a:cs typeface="Times New Roman" pitchFamily="18" charset="0"/>
                <a:sym typeface="Arial" pitchFamily="34" charset="0"/>
              </a:rPr>
              <a:t>Changes </a:t>
            </a:r>
            <a:r>
              <a:rPr lang="en-US" dirty="0">
                <a:latin typeface="Times New Roman" pitchFamily="18" charset="0"/>
                <a:cs typeface="Times New Roman" pitchFamily="18" charset="0"/>
                <a:sym typeface="Arial" pitchFamily="34" charset="0"/>
              </a:rPr>
              <a:t>are easier to make because the code is well-structured and </a:t>
            </a:r>
            <a:r>
              <a:rPr lang="en-US" dirty="0" smtClean="0">
                <a:latin typeface="Times New Roman" pitchFamily="18" charset="0"/>
                <a:cs typeface="Times New Roman" pitchFamily="18" charset="0"/>
                <a:sym typeface="Arial" pitchFamily="34" charset="0"/>
              </a:rPr>
              <a:t>clear.</a:t>
            </a:r>
          </a:p>
          <a:p>
            <a:pPr defTabSz="457200">
              <a:spcBef>
                <a:spcPts val="600"/>
              </a:spcBef>
            </a:pPr>
            <a:endParaRPr lang="en-US" dirty="0" smtClean="0">
              <a:latin typeface="Times New Roman" pitchFamily="18" charset="0"/>
              <a:cs typeface="Times New Roman" pitchFamily="18" charset="0"/>
              <a:sym typeface="Arial" pitchFamily="34" charset="0"/>
            </a:endParaRPr>
          </a:p>
          <a:p>
            <a:pPr defTabSz="457200">
              <a:spcBef>
                <a:spcPts val="600"/>
              </a:spcBef>
            </a:pPr>
            <a:r>
              <a:rPr lang="en-US" dirty="0" smtClean="0">
                <a:latin typeface="Times New Roman" pitchFamily="18" charset="0"/>
                <a:cs typeface="Times New Roman" pitchFamily="18" charset="0"/>
                <a:sym typeface="Arial" pitchFamily="34" charset="0"/>
              </a:rPr>
              <a:t>However</a:t>
            </a:r>
            <a:r>
              <a:rPr lang="en-US" dirty="0">
                <a:latin typeface="Times New Roman" pitchFamily="18" charset="0"/>
                <a:cs typeface="Times New Roman" pitchFamily="18" charset="0"/>
                <a:sym typeface="Arial" pitchFamily="34" charset="0"/>
              </a:rPr>
              <a:t>, some changes requires architecture refactoring and this is much more expensive.</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marL="38100">
              <a:lnSpc>
                <a:spcPts val="1070"/>
              </a:lnSpc>
            </a:pPr>
            <a:fld id="{81D60167-4931-47E6-BA6A-407CBD079E47}" type="slidenum">
              <a:rPr lang="en-US" smtClean="0"/>
              <a:t>116</a:t>
            </a:fld>
            <a:endParaRPr lang="en-US" dirty="0"/>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303062665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latin typeface="Times New Roman" pitchFamily="18" charset="0"/>
                <a:cs typeface="Times New Roman" pitchFamily="18" charset="0"/>
                <a:sym typeface="Arial" pitchFamily="34" charset="0"/>
              </a:rPr>
              <a:t>Examples of Refactoring</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defTabSz="457200">
              <a:spcBef>
                <a:spcPts val="600"/>
              </a:spcBef>
            </a:pPr>
            <a:r>
              <a:rPr lang="en-US" dirty="0">
                <a:latin typeface="Times New Roman" pitchFamily="18" charset="0"/>
                <a:cs typeface="Times New Roman" pitchFamily="18" charset="0"/>
                <a:sym typeface="Arial" pitchFamily="34" charset="0"/>
              </a:rPr>
              <a:t>Re-organization of a class hierarchy to remove duplicate code</a:t>
            </a:r>
            <a:r>
              <a:rPr lang="en-US" dirty="0" smtClean="0">
                <a:latin typeface="Times New Roman" pitchFamily="18" charset="0"/>
                <a:cs typeface="Times New Roman" pitchFamily="18" charset="0"/>
                <a:sym typeface="Arial" pitchFamily="34" charset="0"/>
              </a:rPr>
              <a:t>.</a:t>
            </a:r>
          </a:p>
          <a:p>
            <a:pPr defTabSz="457200">
              <a:spcBef>
                <a:spcPts val="600"/>
              </a:spcBef>
            </a:pPr>
            <a:endParaRPr lang="en-US" dirty="0">
              <a:latin typeface="Times New Roman" pitchFamily="18" charset="0"/>
              <a:cs typeface="Times New Roman" pitchFamily="18" charset="0"/>
              <a:sym typeface="Arial" pitchFamily="34" charset="0"/>
            </a:endParaRPr>
          </a:p>
          <a:p>
            <a:pPr defTabSz="457200">
              <a:spcBef>
                <a:spcPts val="600"/>
              </a:spcBef>
            </a:pPr>
            <a:r>
              <a:rPr lang="en-US" dirty="0">
                <a:latin typeface="Times New Roman" pitchFamily="18" charset="0"/>
                <a:cs typeface="Times New Roman" pitchFamily="18" charset="0"/>
                <a:sym typeface="Arial" pitchFamily="34" charset="0"/>
              </a:rPr>
              <a:t>Tidying up and renaming attributes and methods to make them easier to understand.</a:t>
            </a:r>
          </a:p>
          <a:p>
            <a:pPr defTabSz="457200">
              <a:spcBef>
                <a:spcPts val="600"/>
              </a:spcBef>
            </a:pPr>
            <a:endParaRPr lang="en-US" dirty="0" smtClean="0">
              <a:latin typeface="Times New Roman" pitchFamily="18" charset="0"/>
              <a:cs typeface="Times New Roman" pitchFamily="18" charset="0"/>
              <a:sym typeface="Arial" pitchFamily="34" charset="0"/>
            </a:endParaRPr>
          </a:p>
          <a:p>
            <a:pPr defTabSz="457200">
              <a:spcBef>
                <a:spcPts val="600"/>
              </a:spcBef>
            </a:pPr>
            <a:r>
              <a:rPr lang="en-US" dirty="0" smtClean="0">
                <a:latin typeface="Times New Roman" pitchFamily="18" charset="0"/>
                <a:cs typeface="Times New Roman" pitchFamily="18" charset="0"/>
                <a:sym typeface="Arial" pitchFamily="34" charset="0"/>
              </a:rPr>
              <a:t>The </a:t>
            </a:r>
            <a:r>
              <a:rPr lang="en-US" dirty="0">
                <a:latin typeface="Times New Roman" pitchFamily="18" charset="0"/>
                <a:cs typeface="Times New Roman" pitchFamily="18" charset="0"/>
                <a:sym typeface="Arial" pitchFamily="34" charset="0"/>
              </a:rPr>
              <a:t>replacement of inline code with calls to methods that have been included in a program library.</a:t>
            </a:r>
            <a:endParaRPr lang="en-US" dirty="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pPr marL="38100">
              <a:lnSpc>
                <a:spcPts val="1070"/>
              </a:lnSpc>
            </a:pPr>
            <a:fld id="{81D60167-4931-47E6-BA6A-407CBD079E47}" type="slidenum">
              <a:rPr lang="en-US" smtClean="0"/>
              <a:t>117</a:t>
            </a:fld>
            <a:endParaRPr lang="en-US" dirty="0"/>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387100263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274638"/>
            <a:ext cx="8229600" cy="792162"/>
          </a:xfrm>
        </p:spPr>
        <p:txBody>
          <a:bodyPr>
            <a:normAutofit/>
          </a:bodyPr>
          <a:lstStyle/>
          <a:p>
            <a:pPr eaLnBrk="1" hangingPunct="1"/>
            <a:r>
              <a:rPr lang="en-US" sz="4500" b="1" dirty="0" smtClean="0">
                <a:solidFill>
                  <a:srgbClr val="FF0000"/>
                </a:solidFill>
                <a:latin typeface="Times New Roman" pitchFamily="18" charset="0"/>
                <a:cs typeface="Times New Roman" pitchFamily="18" charset="0"/>
              </a:rPr>
              <a:t>Pair programming</a:t>
            </a:r>
          </a:p>
        </p:txBody>
      </p:sp>
      <p:sp>
        <p:nvSpPr>
          <p:cNvPr id="32771" name="Rectangle 3"/>
          <p:cNvSpPr>
            <a:spLocks noGrp="1" noChangeArrowheads="1"/>
          </p:cNvSpPr>
          <p:nvPr>
            <p:ph idx="1"/>
          </p:nvPr>
        </p:nvSpPr>
        <p:spPr>
          <a:xfrm>
            <a:off x="228600" y="1600200"/>
            <a:ext cx="8686800" cy="4953000"/>
          </a:xfrm>
        </p:spPr>
        <p:txBody>
          <a:bodyPr>
            <a:normAutofit/>
          </a:bodyPr>
          <a:lstStyle/>
          <a:p>
            <a:pPr eaLnBrk="1" hangingPunct="1">
              <a:lnSpc>
                <a:spcPct val="90000"/>
              </a:lnSpc>
            </a:pPr>
            <a:r>
              <a:rPr lang="en-US" sz="2500" dirty="0" smtClean="0">
                <a:latin typeface="Times New Roman" pitchFamily="18" charset="0"/>
                <a:cs typeface="Times New Roman" pitchFamily="18" charset="0"/>
              </a:rPr>
              <a:t>In XP, programmers work in pairs, sitting together to develop code.</a:t>
            </a:r>
          </a:p>
          <a:p>
            <a:pPr eaLnBrk="1" hangingPunct="1">
              <a:lnSpc>
                <a:spcPct val="90000"/>
              </a:lnSpc>
            </a:pPr>
            <a:r>
              <a:rPr lang="en-US" sz="2500" dirty="0" smtClean="0">
                <a:latin typeface="Times New Roman" pitchFamily="18" charset="0"/>
                <a:cs typeface="Times New Roman" pitchFamily="18" charset="0"/>
              </a:rPr>
              <a:t>This helps develop common ownership of code and spreads knowledge across the team.</a:t>
            </a:r>
          </a:p>
          <a:p>
            <a:pPr eaLnBrk="1" hangingPunct="1">
              <a:lnSpc>
                <a:spcPct val="90000"/>
              </a:lnSpc>
            </a:pPr>
            <a:r>
              <a:rPr lang="en-US" sz="2500" dirty="0" smtClean="0">
                <a:latin typeface="Times New Roman" pitchFamily="18" charset="0"/>
                <a:cs typeface="Times New Roman" pitchFamily="18" charset="0"/>
              </a:rPr>
              <a:t>It serves as an informal review process as each line of code is looked at by more than 1 person.</a:t>
            </a:r>
          </a:p>
          <a:p>
            <a:pPr eaLnBrk="1" hangingPunct="1">
              <a:lnSpc>
                <a:spcPct val="90000"/>
              </a:lnSpc>
            </a:pPr>
            <a:r>
              <a:rPr lang="en-US" sz="2500" dirty="0" smtClean="0">
                <a:latin typeface="Times New Roman" pitchFamily="18" charset="0"/>
                <a:cs typeface="Times New Roman" pitchFamily="18" charset="0"/>
              </a:rPr>
              <a:t>It encourages refactoring as the whole team can benefit from this.</a:t>
            </a:r>
          </a:p>
          <a:p>
            <a:pPr eaLnBrk="1" hangingPunct="1">
              <a:lnSpc>
                <a:spcPct val="90000"/>
              </a:lnSpc>
            </a:pPr>
            <a:r>
              <a:rPr lang="en-US" sz="2500" dirty="0" smtClean="0">
                <a:latin typeface="Times New Roman" pitchFamily="18" charset="0"/>
                <a:cs typeface="Times New Roman" pitchFamily="18" charset="0"/>
              </a:rPr>
              <a:t>Measurements suggest that development productivity with pair programming is similar to that of two people working independently.</a:t>
            </a:r>
          </a:p>
        </p:txBody>
      </p:sp>
      <p:sp>
        <p:nvSpPr>
          <p:cNvPr id="5" name="Slide Number Placeholder 4"/>
          <p:cNvSpPr>
            <a:spLocks noGrp="1"/>
          </p:cNvSpPr>
          <p:nvPr>
            <p:ph type="sldNum" sz="quarter" idx="12"/>
          </p:nvPr>
        </p:nvSpPr>
        <p:spPr/>
        <p:txBody>
          <a:bodyPr/>
          <a:lstStyle/>
          <a:p>
            <a:pPr>
              <a:defRPr/>
            </a:pPr>
            <a:fld id="{8FBD6329-3A91-4E9A-B468-CC3E2229A7D0}" type="slidenum">
              <a:rPr lang="en-US" smtClean="0"/>
              <a:pPr>
                <a:defRPr/>
              </a:pPr>
              <a:t>118</a:t>
            </a:fld>
            <a:endParaRPr lang="en-US"/>
          </a:p>
        </p:txBody>
      </p:sp>
      <p:pic>
        <p:nvPicPr>
          <p:cNvPr id="6"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332200530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p:cNvSpPr>
          <p:nvPr>
            <p:ph type="body" idx="1"/>
          </p:nvPr>
        </p:nvSpPr>
        <p:spPr bwMode="auto">
          <a:xfrm>
            <a:off x="228600" y="457200"/>
            <a:ext cx="8686800" cy="5638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t" anchorCtr="0" compatLnSpc="1">
            <a:prstTxWarp prst="textNoShape">
              <a:avLst/>
            </a:prstTxWarp>
          </a:bodyPr>
          <a:lstStyle/>
          <a:p>
            <a:pPr algn="l" eaLnBrk="1">
              <a:lnSpc>
                <a:spcPct val="80000"/>
              </a:lnSpc>
              <a:spcBef>
                <a:spcPts val="500"/>
              </a:spcBef>
              <a:buFont typeface="ArialMT" charset="0"/>
              <a:buChar char="•"/>
            </a:pPr>
            <a:r>
              <a:rPr lang="en-US" sz="2400" dirty="0" smtClean="0">
                <a:latin typeface="Times New Roman" pitchFamily="18" charset="0"/>
                <a:ea typeface="Verdana" pitchFamily="34" charset="0"/>
                <a:cs typeface="Times New Roman" pitchFamily="18" charset="0"/>
                <a:sym typeface="Verdana" pitchFamily="34" charset="0"/>
              </a:rPr>
              <a:t>All production code is written by two programmers sitting at one machine. </a:t>
            </a:r>
          </a:p>
          <a:p>
            <a:pPr lvl="1" algn="l" eaLnBrk="1">
              <a:lnSpc>
                <a:spcPct val="80000"/>
              </a:lnSpc>
              <a:spcBef>
                <a:spcPts val="500"/>
              </a:spcBef>
              <a:buFont typeface="ArialMT" charset="0"/>
              <a:buChar char="–"/>
            </a:pPr>
            <a:r>
              <a:rPr lang="en-US" sz="2100" dirty="0" smtClean="0">
                <a:latin typeface="Times New Roman" pitchFamily="18" charset="0"/>
                <a:ea typeface="Verdana" pitchFamily="34" charset="0"/>
                <a:cs typeface="Times New Roman" pitchFamily="18" charset="0"/>
                <a:sym typeface="Verdana" pitchFamily="34" charset="0"/>
              </a:rPr>
              <a:t>This practice ensures that all code is reviewed as it is written and results in better Design, testing and better code.</a:t>
            </a:r>
            <a:endParaRPr lang="en-US" sz="2100" dirty="0" smtClean="0">
              <a:latin typeface="Times New Roman" pitchFamily="18" charset="0"/>
              <a:cs typeface="Times New Roman" pitchFamily="18" charset="0"/>
            </a:endParaRPr>
          </a:p>
          <a:p>
            <a:pPr algn="l" eaLnBrk="1">
              <a:lnSpc>
                <a:spcPct val="80000"/>
              </a:lnSpc>
              <a:spcBef>
                <a:spcPts val="500"/>
              </a:spcBef>
              <a:buFont typeface="ArialMT" charset="0"/>
              <a:buChar char="•"/>
            </a:pPr>
            <a:endParaRPr lang="en-US" sz="2400" dirty="0" smtClean="0">
              <a:latin typeface="Times New Roman" pitchFamily="18" charset="0"/>
              <a:ea typeface="Verdana" pitchFamily="34" charset="0"/>
              <a:cs typeface="Times New Roman" pitchFamily="18" charset="0"/>
              <a:sym typeface="Verdana" pitchFamily="34" charset="0"/>
            </a:endParaRPr>
          </a:p>
          <a:p>
            <a:pPr algn="l" eaLnBrk="1">
              <a:lnSpc>
                <a:spcPct val="80000"/>
              </a:lnSpc>
              <a:spcBef>
                <a:spcPts val="500"/>
              </a:spcBef>
              <a:buFont typeface="ArialMT" charset="0"/>
              <a:buChar char="•"/>
            </a:pPr>
            <a:r>
              <a:rPr lang="en-US" sz="2400" dirty="0" smtClean="0">
                <a:latin typeface="Times New Roman" pitchFamily="18" charset="0"/>
                <a:ea typeface="Verdana" pitchFamily="34" charset="0"/>
                <a:cs typeface="Times New Roman" pitchFamily="18" charset="0"/>
                <a:sym typeface="Verdana" pitchFamily="34" charset="0"/>
              </a:rPr>
              <a:t>Some programmers object to pair programming without ever trying it. </a:t>
            </a:r>
            <a:endParaRPr lang="en-US" sz="2400" dirty="0" smtClean="0">
              <a:latin typeface="Times New Roman" pitchFamily="18" charset="0"/>
              <a:cs typeface="Times New Roman" pitchFamily="18" charset="0"/>
            </a:endParaRPr>
          </a:p>
          <a:p>
            <a:pPr lvl="1" algn="l" eaLnBrk="1">
              <a:lnSpc>
                <a:spcPct val="80000"/>
              </a:lnSpc>
              <a:spcBef>
                <a:spcPts val="500"/>
              </a:spcBef>
              <a:buFont typeface="ArialMT" charset="0"/>
              <a:buChar char="–"/>
            </a:pPr>
            <a:r>
              <a:rPr lang="en-US" sz="2100" dirty="0" smtClean="0">
                <a:latin typeface="Times New Roman" pitchFamily="18" charset="0"/>
                <a:ea typeface="Verdana" pitchFamily="34" charset="0"/>
                <a:cs typeface="Times New Roman" pitchFamily="18" charset="0"/>
                <a:sym typeface="Verdana" pitchFamily="34" charset="0"/>
              </a:rPr>
              <a:t>It does take some practice to do well, and you need to do it well for a few weeks to see the results. </a:t>
            </a:r>
          </a:p>
          <a:p>
            <a:pPr lvl="1" algn="l" eaLnBrk="1">
              <a:lnSpc>
                <a:spcPct val="80000"/>
              </a:lnSpc>
              <a:spcBef>
                <a:spcPts val="500"/>
              </a:spcBef>
              <a:buFont typeface="ArialMT" charset="0"/>
              <a:buChar char="–"/>
            </a:pPr>
            <a:r>
              <a:rPr lang="en-US" sz="2100" dirty="0" smtClean="0">
                <a:latin typeface="Times New Roman" pitchFamily="18" charset="0"/>
                <a:ea typeface="Verdana" pitchFamily="34" charset="0"/>
                <a:cs typeface="Times New Roman" pitchFamily="18" charset="0"/>
                <a:sym typeface="Verdana" pitchFamily="34" charset="0"/>
              </a:rPr>
              <a:t>Ninety percent of programmers who learn pair programming prefer it, so it is recommended to all teams.</a:t>
            </a:r>
          </a:p>
          <a:p>
            <a:pPr lvl="1" algn="l" eaLnBrk="1">
              <a:lnSpc>
                <a:spcPct val="80000"/>
              </a:lnSpc>
              <a:spcBef>
                <a:spcPts val="500"/>
              </a:spcBef>
              <a:buFont typeface="ArialMT" charset="0"/>
              <a:buChar char="–"/>
            </a:pPr>
            <a:endParaRPr lang="en-US" sz="2100" dirty="0" smtClean="0">
              <a:latin typeface="Times New Roman" pitchFamily="18" charset="0"/>
              <a:cs typeface="Times New Roman" pitchFamily="18" charset="0"/>
            </a:endParaRPr>
          </a:p>
          <a:p>
            <a:pPr algn="l" eaLnBrk="1">
              <a:lnSpc>
                <a:spcPct val="80000"/>
              </a:lnSpc>
              <a:spcBef>
                <a:spcPts val="500"/>
              </a:spcBef>
              <a:buFont typeface="ArialMT" charset="0"/>
              <a:buChar char="•"/>
            </a:pPr>
            <a:r>
              <a:rPr lang="en-US" sz="2400" dirty="0" smtClean="0">
                <a:latin typeface="Times New Roman" pitchFamily="18" charset="0"/>
                <a:ea typeface="Verdana" pitchFamily="34" charset="0"/>
                <a:cs typeface="Times New Roman" pitchFamily="18" charset="0"/>
                <a:sym typeface="Verdana" pitchFamily="34" charset="0"/>
              </a:rPr>
              <a:t>Pairing, in addition to providing better code and tests, also serves to </a:t>
            </a:r>
            <a:r>
              <a:rPr lang="en-US" sz="2400" b="1" dirty="0" smtClean="0">
                <a:latin typeface="Times New Roman" pitchFamily="18" charset="0"/>
                <a:ea typeface="Verdana" pitchFamily="34" charset="0"/>
                <a:cs typeface="Times New Roman" pitchFamily="18" charset="0"/>
                <a:sym typeface="Verdana" pitchFamily="34" charset="0"/>
              </a:rPr>
              <a:t>communicate knowledge </a:t>
            </a:r>
            <a:r>
              <a:rPr lang="en-US" sz="2400" dirty="0" smtClean="0">
                <a:latin typeface="Times New Roman" pitchFamily="18" charset="0"/>
                <a:ea typeface="Verdana" pitchFamily="34" charset="0"/>
                <a:cs typeface="Times New Roman" pitchFamily="18" charset="0"/>
                <a:sym typeface="Verdana" pitchFamily="34" charset="0"/>
              </a:rPr>
              <a:t>throughout the team.</a:t>
            </a:r>
            <a:endParaRPr lang="en-US" dirty="0" smtClean="0">
              <a:latin typeface="Times New Roman" pitchFamily="18" charset="0"/>
              <a:cs typeface="Times New Roman" pitchFamily="18" charset="0"/>
            </a:endParaRPr>
          </a:p>
        </p:txBody>
      </p:sp>
      <p:pic>
        <p:nvPicPr>
          <p:cNvPr id="3"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353317449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marL="742950" indent="-742950" eaLnBrk="1" hangingPunct="1">
              <a:buFontTx/>
              <a:buAutoNum type="arabicPeriod" startAt="2"/>
            </a:pPr>
            <a:r>
              <a:rPr lang="en-US" smtClean="0"/>
              <a:t>Introductory Thoughts</a:t>
            </a:r>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defRPr/>
            </a:pPr>
            <a:r>
              <a:rPr lang="en-US" dirty="0" smtClean="0"/>
              <a:t>Fears regarding software development led to a number of pioneers / industry experts to develop the </a:t>
            </a:r>
            <a:r>
              <a:rPr lang="en-US" b="1" dirty="0" smtClean="0"/>
              <a:t>Agile</a:t>
            </a:r>
            <a:r>
              <a:rPr lang="en-US" dirty="0" smtClean="0"/>
              <a:t> </a:t>
            </a:r>
            <a:r>
              <a:rPr lang="en-US" b="1" dirty="0" smtClean="0"/>
              <a:t>Manifesto</a:t>
            </a:r>
            <a:r>
              <a:rPr lang="en-US" dirty="0" smtClean="0"/>
              <a:t> based up some firm values and principles.</a:t>
            </a:r>
          </a:p>
          <a:p>
            <a:pPr eaLnBrk="1" fontAlgn="auto" hangingPunct="1">
              <a:spcAft>
                <a:spcPts val="0"/>
              </a:spcAft>
              <a:defRPr/>
            </a:pPr>
            <a:endParaRPr lang="en-US" dirty="0"/>
          </a:p>
          <a:p>
            <a:pPr eaLnBrk="1" fontAlgn="auto" hangingPunct="1">
              <a:spcAft>
                <a:spcPts val="0"/>
              </a:spcAft>
              <a:defRPr/>
            </a:pPr>
            <a:r>
              <a:rPr lang="en-US" dirty="0" smtClean="0"/>
              <a:t>Practitioners had become afraid that repeated software failures could not be stopped without some kind of </a:t>
            </a:r>
            <a:r>
              <a:rPr lang="en-US" b="1" dirty="0" smtClean="0"/>
              <a:t>guiding process </a:t>
            </a:r>
            <a:r>
              <a:rPr lang="en-US" dirty="0" smtClean="0"/>
              <a:t>to guide development activities.</a:t>
            </a:r>
            <a:endParaRPr lang="en-US" dirty="0"/>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12</a:t>
            </a:fld>
            <a:endParaRPr lang="en-US" dirty="0"/>
          </a:p>
        </p:txBody>
      </p:sp>
    </p:spTree>
    <p:extLst>
      <p:ext uri="{BB962C8B-B14F-4D97-AF65-F5344CB8AC3E}">
        <p14:creationId xmlns:p14="http://schemas.microsoft.com/office/powerpoint/2010/main" val="218350544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534400" cy="4525963"/>
          </a:xfrm>
        </p:spPr>
        <p:txBody>
          <a:bodyPr>
            <a:normAutofit/>
          </a:bodyPr>
          <a:lstStyle/>
          <a:p>
            <a:pPr defTabSz="457200">
              <a:lnSpc>
                <a:spcPct val="90000"/>
              </a:lnSpc>
              <a:spcBef>
                <a:spcPts val="600"/>
              </a:spcBef>
            </a:pPr>
            <a:r>
              <a:rPr lang="en-US" sz="2500" dirty="0">
                <a:latin typeface="Times New Roman" pitchFamily="18" charset="0"/>
                <a:cs typeface="Times New Roman" pitchFamily="18" charset="0"/>
                <a:sym typeface="Arial" pitchFamily="34" charset="0"/>
              </a:rPr>
              <a:t>In XP, programmers work in pairs, sitting together to develop </a:t>
            </a:r>
            <a:r>
              <a:rPr lang="en-US" sz="2500" dirty="0" smtClean="0">
                <a:latin typeface="Times New Roman" pitchFamily="18" charset="0"/>
                <a:cs typeface="Times New Roman" pitchFamily="18" charset="0"/>
                <a:sym typeface="Arial" pitchFamily="34" charset="0"/>
              </a:rPr>
              <a:t>code.</a:t>
            </a:r>
          </a:p>
          <a:p>
            <a:pPr defTabSz="457200">
              <a:lnSpc>
                <a:spcPct val="90000"/>
              </a:lnSpc>
              <a:spcBef>
                <a:spcPts val="600"/>
              </a:spcBef>
            </a:pPr>
            <a:r>
              <a:rPr lang="en-US" sz="2500" dirty="0" smtClean="0">
                <a:latin typeface="Times New Roman" pitchFamily="18" charset="0"/>
                <a:cs typeface="Times New Roman" pitchFamily="18" charset="0"/>
                <a:sym typeface="Arial" pitchFamily="34" charset="0"/>
              </a:rPr>
              <a:t>This </a:t>
            </a:r>
            <a:r>
              <a:rPr lang="en-US" sz="2500" dirty="0">
                <a:latin typeface="Times New Roman" pitchFamily="18" charset="0"/>
                <a:cs typeface="Times New Roman" pitchFamily="18" charset="0"/>
                <a:sym typeface="Arial" pitchFamily="34" charset="0"/>
              </a:rPr>
              <a:t>helps develop common ownership of code and spreads knowledge across the </a:t>
            </a:r>
            <a:r>
              <a:rPr lang="en-US" sz="2500" dirty="0" smtClean="0">
                <a:latin typeface="Times New Roman" pitchFamily="18" charset="0"/>
                <a:cs typeface="Times New Roman" pitchFamily="18" charset="0"/>
                <a:sym typeface="Arial" pitchFamily="34" charset="0"/>
              </a:rPr>
              <a:t>team.</a:t>
            </a:r>
          </a:p>
          <a:p>
            <a:pPr defTabSz="457200">
              <a:lnSpc>
                <a:spcPct val="90000"/>
              </a:lnSpc>
              <a:spcBef>
                <a:spcPts val="600"/>
              </a:spcBef>
            </a:pPr>
            <a:r>
              <a:rPr lang="en-US" sz="2500" dirty="0" smtClean="0">
                <a:latin typeface="Times New Roman" pitchFamily="18" charset="0"/>
                <a:cs typeface="Times New Roman" pitchFamily="18" charset="0"/>
                <a:sym typeface="Arial" pitchFamily="34" charset="0"/>
              </a:rPr>
              <a:t>It </a:t>
            </a:r>
            <a:r>
              <a:rPr lang="en-US" sz="2500" dirty="0">
                <a:latin typeface="Times New Roman" pitchFamily="18" charset="0"/>
                <a:cs typeface="Times New Roman" pitchFamily="18" charset="0"/>
                <a:sym typeface="Arial" pitchFamily="34" charset="0"/>
              </a:rPr>
              <a:t>serves as an informal review process as each line of code is looked at by more than 1 </a:t>
            </a:r>
            <a:r>
              <a:rPr lang="en-US" sz="2500" dirty="0" smtClean="0">
                <a:latin typeface="Times New Roman" pitchFamily="18" charset="0"/>
                <a:cs typeface="Times New Roman" pitchFamily="18" charset="0"/>
                <a:sym typeface="Arial" pitchFamily="34" charset="0"/>
              </a:rPr>
              <a:t>person.</a:t>
            </a:r>
          </a:p>
          <a:p>
            <a:pPr defTabSz="457200">
              <a:lnSpc>
                <a:spcPct val="90000"/>
              </a:lnSpc>
              <a:spcBef>
                <a:spcPts val="600"/>
              </a:spcBef>
            </a:pPr>
            <a:r>
              <a:rPr lang="en-US" sz="2500" dirty="0" smtClean="0">
                <a:latin typeface="Times New Roman" pitchFamily="18" charset="0"/>
                <a:cs typeface="Times New Roman" pitchFamily="18" charset="0"/>
                <a:sym typeface="Arial" pitchFamily="34" charset="0"/>
              </a:rPr>
              <a:t>It </a:t>
            </a:r>
            <a:r>
              <a:rPr lang="en-US" sz="2500" dirty="0">
                <a:latin typeface="Times New Roman" pitchFamily="18" charset="0"/>
                <a:cs typeface="Times New Roman" pitchFamily="18" charset="0"/>
                <a:sym typeface="Arial" pitchFamily="34" charset="0"/>
              </a:rPr>
              <a:t>encourages refactoring as the whole team can benefit from </a:t>
            </a:r>
            <a:r>
              <a:rPr lang="en-US" sz="2500" dirty="0" smtClean="0">
                <a:latin typeface="Times New Roman" pitchFamily="18" charset="0"/>
                <a:cs typeface="Times New Roman" pitchFamily="18" charset="0"/>
                <a:sym typeface="Arial" pitchFamily="34" charset="0"/>
              </a:rPr>
              <a:t>this.</a:t>
            </a:r>
          </a:p>
          <a:p>
            <a:pPr defTabSz="457200">
              <a:lnSpc>
                <a:spcPct val="90000"/>
              </a:lnSpc>
              <a:spcBef>
                <a:spcPts val="600"/>
              </a:spcBef>
            </a:pPr>
            <a:r>
              <a:rPr lang="en-US" sz="2500" dirty="0" smtClean="0">
                <a:latin typeface="Times New Roman" pitchFamily="18" charset="0"/>
                <a:cs typeface="Times New Roman" pitchFamily="18" charset="0"/>
                <a:sym typeface="Arial" pitchFamily="34" charset="0"/>
              </a:rPr>
              <a:t>Measurements </a:t>
            </a:r>
            <a:r>
              <a:rPr lang="en-US" sz="2500" dirty="0">
                <a:latin typeface="Times New Roman" pitchFamily="18" charset="0"/>
                <a:cs typeface="Times New Roman" pitchFamily="18" charset="0"/>
                <a:sym typeface="Arial" pitchFamily="34" charset="0"/>
              </a:rPr>
              <a:t>suggest that development productivity with pair programming is similar to that of two people working independently.</a:t>
            </a:r>
            <a:endParaRPr lang="en-US" sz="2500" dirty="0">
              <a:latin typeface="Times New Roman" pitchFamily="18" charset="0"/>
              <a:cs typeface="Times New Roman" pitchFamily="18" charset="0"/>
            </a:endParaRPr>
          </a:p>
          <a:p>
            <a:endParaRPr lang="en-US" sz="25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marL="38100">
              <a:lnSpc>
                <a:spcPts val="1070"/>
              </a:lnSpc>
            </a:pPr>
            <a:fld id="{81D60167-4931-47E6-BA6A-407CBD079E47}" type="slidenum">
              <a:rPr lang="en-US" smtClean="0"/>
              <a:t>120</a:t>
            </a:fld>
            <a:endParaRPr lang="en-US" dirty="0"/>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42073253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686800" cy="4525963"/>
          </a:xfrm>
        </p:spPr>
        <p:txBody>
          <a:bodyPr>
            <a:normAutofit fontScale="77500" lnSpcReduction="20000"/>
          </a:bodyPr>
          <a:lstStyle/>
          <a:p>
            <a:pPr defTabSz="457200">
              <a:spcBef>
                <a:spcPts val="600"/>
              </a:spcBef>
            </a:pPr>
            <a:r>
              <a:rPr lang="en-US" dirty="0">
                <a:latin typeface="Times New Roman" pitchFamily="18" charset="0"/>
                <a:cs typeface="Times New Roman" pitchFamily="18" charset="0"/>
                <a:sym typeface="Arial" pitchFamily="34" charset="0"/>
              </a:rPr>
              <a:t>In pair programming, programmers sit together at the same workstation to develop the </a:t>
            </a:r>
            <a:r>
              <a:rPr lang="en-US" dirty="0" smtClean="0">
                <a:latin typeface="Times New Roman" pitchFamily="18" charset="0"/>
                <a:cs typeface="Times New Roman" pitchFamily="18" charset="0"/>
                <a:sym typeface="Arial" pitchFamily="34" charset="0"/>
              </a:rPr>
              <a:t>software.</a:t>
            </a:r>
          </a:p>
          <a:p>
            <a:pPr defTabSz="457200">
              <a:spcBef>
                <a:spcPts val="600"/>
              </a:spcBef>
            </a:pPr>
            <a:endParaRPr lang="en-US" dirty="0" smtClean="0">
              <a:latin typeface="Times New Roman" pitchFamily="18" charset="0"/>
              <a:cs typeface="Times New Roman" pitchFamily="18" charset="0"/>
              <a:sym typeface="Arial" pitchFamily="34" charset="0"/>
            </a:endParaRPr>
          </a:p>
          <a:p>
            <a:pPr defTabSz="457200">
              <a:spcBef>
                <a:spcPts val="600"/>
              </a:spcBef>
            </a:pPr>
            <a:r>
              <a:rPr lang="en-US" dirty="0" smtClean="0">
                <a:latin typeface="Times New Roman" pitchFamily="18" charset="0"/>
                <a:cs typeface="Times New Roman" pitchFamily="18" charset="0"/>
                <a:sym typeface="Arial" pitchFamily="34" charset="0"/>
              </a:rPr>
              <a:t>Pairs </a:t>
            </a:r>
            <a:r>
              <a:rPr lang="en-US" dirty="0">
                <a:latin typeface="Times New Roman" pitchFamily="18" charset="0"/>
                <a:cs typeface="Times New Roman" pitchFamily="18" charset="0"/>
                <a:sym typeface="Arial" pitchFamily="34" charset="0"/>
              </a:rPr>
              <a:t>are created dynamically so that all team members work with each other during the development </a:t>
            </a:r>
            <a:r>
              <a:rPr lang="en-US" dirty="0" smtClean="0">
                <a:latin typeface="Times New Roman" pitchFamily="18" charset="0"/>
                <a:cs typeface="Times New Roman" pitchFamily="18" charset="0"/>
                <a:sym typeface="Arial" pitchFamily="34" charset="0"/>
              </a:rPr>
              <a:t>process.</a:t>
            </a:r>
          </a:p>
          <a:p>
            <a:pPr defTabSz="457200">
              <a:spcBef>
                <a:spcPts val="600"/>
              </a:spcBef>
            </a:pPr>
            <a:endParaRPr lang="en-US" dirty="0" smtClean="0">
              <a:latin typeface="Times New Roman" pitchFamily="18" charset="0"/>
              <a:cs typeface="Times New Roman" pitchFamily="18" charset="0"/>
              <a:sym typeface="Arial" pitchFamily="34" charset="0"/>
            </a:endParaRPr>
          </a:p>
          <a:p>
            <a:pPr defTabSz="457200">
              <a:spcBef>
                <a:spcPts val="600"/>
              </a:spcBef>
            </a:pPr>
            <a:r>
              <a:rPr lang="en-US" dirty="0" smtClean="0">
                <a:latin typeface="Times New Roman" pitchFamily="18" charset="0"/>
                <a:cs typeface="Times New Roman" pitchFamily="18" charset="0"/>
                <a:sym typeface="Arial" pitchFamily="34" charset="0"/>
              </a:rPr>
              <a:t>The </a:t>
            </a:r>
            <a:r>
              <a:rPr lang="en-US" dirty="0">
                <a:latin typeface="Times New Roman" pitchFamily="18" charset="0"/>
                <a:cs typeface="Times New Roman" pitchFamily="18" charset="0"/>
                <a:sym typeface="Arial" pitchFamily="34" charset="0"/>
              </a:rPr>
              <a:t>sharing of knowledge that happens during pair programming is very important as it reduces the overall risks to a project when team members </a:t>
            </a:r>
            <a:r>
              <a:rPr lang="en-US" dirty="0" smtClean="0">
                <a:latin typeface="Times New Roman" pitchFamily="18" charset="0"/>
                <a:cs typeface="Times New Roman" pitchFamily="18" charset="0"/>
                <a:sym typeface="Arial" pitchFamily="34" charset="0"/>
              </a:rPr>
              <a:t>leave.</a:t>
            </a:r>
          </a:p>
          <a:p>
            <a:pPr defTabSz="457200">
              <a:spcBef>
                <a:spcPts val="600"/>
              </a:spcBef>
            </a:pPr>
            <a:endParaRPr lang="en-US" dirty="0" smtClean="0">
              <a:latin typeface="Times New Roman" pitchFamily="18" charset="0"/>
              <a:cs typeface="Times New Roman" pitchFamily="18" charset="0"/>
              <a:sym typeface="Arial" pitchFamily="34" charset="0"/>
            </a:endParaRPr>
          </a:p>
          <a:p>
            <a:pPr defTabSz="457200">
              <a:spcBef>
                <a:spcPts val="600"/>
              </a:spcBef>
            </a:pPr>
            <a:r>
              <a:rPr lang="en-US" dirty="0" smtClean="0">
                <a:latin typeface="Times New Roman" pitchFamily="18" charset="0"/>
                <a:cs typeface="Times New Roman" pitchFamily="18" charset="0"/>
                <a:sym typeface="Arial" pitchFamily="34" charset="0"/>
              </a:rPr>
              <a:t>Pair </a:t>
            </a:r>
            <a:r>
              <a:rPr lang="en-US" dirty="0">
                <a:latin typeface="Times New Roman" pitchFamily="18" charset="0"/>
                <a:cs typeface="Times New Roman" pitchFamily="18" charset="0"/>
                <a:sym typeface="Arial" pitchFamily="34" charset="0"/>
              </a:rPr>
              <a:t>programming is not necessarily inefficient and there is evidence that a pair working together is more efficient than 2 programmers working separately. </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marL="38100">
              <a:lnSpc>
                <a:spcPts val="1070"/>
              </a:lnSpc>
            </a:pPr>
            <a:fld id="{81D60167-4931-47E6-BA6A-407CBD079E47}" type="slidenum">
              <a:rPr lang="en-US" smtClean="0"/>
              <a:t>121</a:t>
            </a:fld>
            <a:endParaRPr lang="en-US" dirty="0"/>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177063070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sz="4000" b="1" dirty="0">
                <a:solidFill>
                  <a:srgbClr val="FF0000"/>
                </a:solidFill>
                <a:latin typeface="Times New Roman" pitchFamily="18" charset="0"/>
                <a:cs typeface="Times New Roman" pitchFamily="18" charset="0"/>
              </a:rPr>
              <a:t>Continuous integration</a:t>
            </a:r>
            <a:endParaRPr lang="en-US" sz="40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143000"/>
            <a:ext cx="8534400" cy="4525963"/>
          </a:xfrm>
        </p:spPr>
        <p:txBody>
          <a:bodyPr>
            <a:normAutofit/>
          </a:bodyPr>
          <a:lstStyle/>
          <a:p>
            <a:r>
              <a:rPr lang="en-US" sz="2400" b="1" dirty="0">
                <a:latin typeface="Times New Roman" pitchFamily="18" charset="0"/>
                <a:cs typeface="Times New Roman" pitchFamily="18" charset="0"/>
              </a:rPr>
              <a:t>Continuous Integration</a:t>
            </a:r>
            <a:r>
              <a:rPr lang="en-US" sz="2400" dirty="0">
                <a:latin typeface="Times New Roman" pitchFamily="18" charset="0"/>
                <a:cs typeface="Times New Roman" pitchFamily="18" charset="0"/>
              </a:rPr>
              <a:t> (CI) is a development practice that requires developers to </a:t>
            </a:r>
            <a:r>
              <a:rPr lang="en-US" sz="2400" b="1" dirty="0">
                <a:latin typeface="Times New Roman" pitchFamily="18" charset="0"/>
                <a:cs typeface="Times New Roman" pitchFamily="18" charset="0"/>
              </a:rPr>
              <a:t>integrate</a:t>
            </a:r>
            <a:r>
              <a:rPr lang="en-US" sz="2400" dirty="0">
                <a:latin typeface="Times New Roman" pitchFamily="18" charset="0"/>
                <a:cs typeface="Times New Roman" pitchFamily="18" charset="0"/>
              </a:rPr>
              <a:t> code into a shared repository several times a day. Each check-in is then verified by an automated build, allowing teams to detect problems early</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400" b="1" dirty="0">
                <a:latin typeface="Times New Roman" pitchFamily="18" charset="0"/>
                <a:cs typeface="Times New Roman" pitchFamily="18" charset="0"/>
              </a:rPr>
              <a:t>Agile</a:t>
            </a:r>
            <a:r>
              <a:rPr lang="en-US" sz="2400" dirty="0">
                <a:latin typeface="Times New Roman" pitchFamily="18" charset="0"/>
                <a:cs typeface="Times New Roman" pitchFamily="18" charset="0"/>
              </a:rPr>
              <a:t> methods allow software and systems teams to respond quickly to the changes. </a:t>
            </a:r>
            <a:r>
              <a:rPr lang="en-US" sz="2400" b="1" dirty="0">
                <a:latin typeface="Times New Roman" pitchFamily="18" charset="0"/>
                <a:cs typeface="Times New Roman" pitchFamily="18" charset="0"/>
              </a:rPr>
              <a:t>Continuous Integration</a:t>
            </a:r>
            <a:r>
              <a:rPr lang="en-US" sz="2400" dirty="0">
                <a:latin typeface="Times New Roman" pitchFamily="18" charset="0"/>
                <a:cs typeface="Times New Roman" pitchFamily="18" charset="0"/>
              </a:rPr>
              <a:t> helps systems development teams be </a:t>
            </a:r>
            <a:r>
              <a:rPr lang="en-US" sz="2400" b="1" dirty="0">
                <a:latin typeface="Times New Roman" pitchFamily="18" charset="0"/>
                <a:cs typeface="Times New Roman" pitchFamily="18" charset="0"/>
              </a:rPr>
              <a:t>agile</a:t>
            </a:r>
            <a:r>
              <a:rPr lang="en-US" sz="2400" dirty="0">
                <a:latin typeface="Times New Roman" pitchFamily="18" charset="0"/>
                <a:cs typeface="Times New Roman" pitchFamily="18" charset="0"/>
              </a:rPr>
              <a:t> and respond to rapid business changes, while at the same time ensuring that the actual hardware and software under development are in constant sync.</a:t>
            </a:r>
          </a:p>
        </p:txBody>
      </p:sp>
      <p:sp>
        <p:nvSpPr>
          <p:cNvPr id="4" name="Slide Number Placeholder 3"/>
          <p:cNvSpPr>
            <a:spLocks noGrp="1"/>
          </p:cNvSpPr>
          <p:nvPr>
            <p:ph type="sldNum" sz="quarter" idx="12"/>
          </p:nvPr>
        </p:nvSpPr>
        <p:spPr/>
        <p:txBody>
          <a:bodyPr/>
          <a:lstStyle/>
          <a:p>
            <a:pPr marL="38100">
              <a:lnSpc>
                <a:spcPts val="1070"/>
              </a:lnSpc>
            </a:pPr>
            <a:fld id="{81D60167-4931-47E6-BA6A-407CBD079E47}" type="slidenum">
              <a:rPr lang="en-US" smtClean="0"/>
              <a:t>122</a:t>
            </a:fld>
            <a:endParaRPr lang="en-US" dirty="0"/>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215104430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smtClean="0"/>
              <a:t/>
            </a:r>
            <a:br>
              <a:rPr lang="en-IN" dirty="0" smtClean="0"/>
            </a:br>
            <a:endParaRPr lang="en-US" dirty="0"/>
          </a:p>
        </p:txBody>
      </p:sp>
      <p:sp>
        <p:nvSpPr>
          <p:cNvPr id="4" name="Content Placeholder 3"/>
          <p:cNvSpPr>
            <a:spLocks noGrp="1"/>
          </p:cNvSpPr>
          <p:nvPr>
            <p:ph idx="1"/>
          </p:nvPr>
        </p:nvSpPr>
        <p:spPr>
          <a:xfrm>
            <a:off x="457200" y="1066800"/>
            <a:ext cx="8229600" cy="4525963"/>
          </a:xfrm>
        </p:spPr>
        <p:txBody>
          <a:bodyPr/>
          <a:lstStyle/>
          <a:p>
            <a:r>
              <a:rPr lang="en-US" dirty="0">
                <a:latin typeface="Times New Roman" pitchFamily="18" charset="0"/>
                <a:cs typeface="Times New Roman" pitchFamily="18" charset="0"/>
              </a:rPr>
              <a:t>With </a:t>
            </a:r>
            <a:r>
              <a:rPr lang="en-US" b="1" dirty="0">
                <a:latin typeface="Times New Roman" pitchFamily="18" charset="0"/>
                <a:cs typeface="Times New Roman" pitchFamily="18" charset="0"/>
              </a:rPr>
              <a:t>continuous integration</a:t>
            </a:r>
            <a:r>
              <a:rPr lang="en-US" dirty="0">
                <a:latin typeface="Times New Roman" pitchFamily="18" charset="0"/>
                <a:cs typeface="Times New Roman" pitchFamily="18" charset="0"/>
              </a:rPr>
              <a:t>, developers feed in their partially complete work back into the central repository on a regular basis and run tests.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helps developers identify what exactly broke a build and what steps to take to mitigate the error. </a:t>
            </a:r>
            <a:r>
              <a:rPr lang="en-US" b="1" dirty="0">
                <a:latin typeface="Times New Roman" pitchFamily="18" charset="0"/>
                <a:cs typeface="Times New Roman" pitchFamily="18" charset="0"/>
              </a:rPr>
              <a:t>Continuous</a:t>
            </a:r>
            <a:r>
              <a:rPr lang="en-US" dirty="0">
                <a:latin typeface="Times New Roman" pitchFamily="18" charset="0"/>
                <a:cs typeface="Times New Roman" pitchFamily="18" charset="0"/>
              </a:rPr>
              <a:t> running of tests makes the development process seamless.</a:t>
            </a: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123</a:t>
            </a:fld>
            <a:endParaRPr lang="en-US" dirty="0"/>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114768806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IN" sz="3200" b="1" dirty="0" smtClean="0">
                <a:solidFill>
                  <a:srgbClr val="FF0000"/>
                </a:solidFill>
                <a:latin typeface="Times New Roman" pitchFamily="18" charset="0"/>
                <a:cs typeface="Times New Roman" pitchFamily="18" charset="0"/>
              </a:rPr>
              <a:t/>
            </a:r>
            <a:br>
              <a:rPr lang="en-IN" sz="3200" b="1" dirty="0" smtClean="0">
                <a:solidFill>
                  <a:srgbClr val="FF0000"/>
                </a:solidFill>
                <a:latin typeface="Times New Roman" pitchFamily="18" charset="0"/>
                <a:cs typeface="Times New Roman" pitchFamily="18" charset="0"/>
              </a:rPr>
            </a:br>
            <a:r>
              <a:rPr lang="en-IN" sz="3200" b="1" dirty="0" smtClean="0">
                <a:solidFill>
                  <a:srgbClr val="FF0000"/>
                </a:solidFill>
                <a:latin typeface="Times New Roman" pitchFamily="18" charset="0"/>
                <a:cs typeface="Times New Roman" pitchFamily="18" charset="0"/>
              </a:rPr>
              <a:t>Exploratory </a:t>
            </a:r>
            <a:r>
              <a:rPr lang="en-IN" sz="3200" b="1" dirty="0">
                <a:solidFill>
                  <a:srgbClr val="FF0000"/>
                </a:solidFill>
                <a:latin typeface="Times New Roman" pitchFamily="18" charset="0"/>
                <a:cs typeface="Times New Roman" pitchFamily="18" charset="0"/>
              </a:rPr>
              <a:t>testing versus scripted testing </a:t>
            </a:r>
            <a:r>
              <a:rPr lang="en-US" sz="3200" b="1" dirty="0">
                <a:solidFill>
                  <a:srgbClr val="FF0000"/>
                </a:solidFill>
                <a:latin typeface="Times New Roman" pitchFamily="18" charset="0"/>
                <a:cs typeface="Times New Roman" pitchFamily="18" charset="0"/>
              </a:rPr>
              <a:t/>
            </a:r>
            <a:br>
              <a:rPr lang="en-US" sz="3200" b="1" dirty="0">
                <a:solidFill>
                  <a:srgbClr val="FF0000"/>
                </a:solidFill>
                <a:latin typeface="Times New Roman" pitchFamily="18" charset="0"/>
                <a:cs typeface="Times New Roman" pitchFamily="18" charset="0"/>
              </a:rPr>
            </a:br>
            <a:endParaRPr lang="en-US" sz="3200" b="1" dirty="0">
              <a:solidFill>
                <a:srgbClr val="FF0000"/>
              </a:solidFill>
              <a:latin typeface="Times New Roman" pitchFamily="18" charset="0"/>
              <a:cs typeface="Times New Roman" pitchFamily="18" charset="0"/>
            </a:endParaRPr>
          </a:p>
        </p:txBody>
      </p:sp>
      <p:sp>
        <p:nvSpPr>
          <p:cNvPr id="4" name="Content Placeholder 3"/>
          <p:cNvSpPr>
            <a:spLocks noGrp="1"/>
          </p:cNvSpPr>
          <p:nvPr>
            <p:ph idx="1"/>
          </p:nvPr>
        </p:nvSpPr>
        <p:spPr/>
        <p:txBody>
          <a:bodyPr>
            <a:normAutofit/>
          </a:bodyPr>
          <a:lstStyle/>
          <a:p>
            <a:r>
              <a:rPr lang="en-US" sz="2500" b="1" dirty="0">
                <a:latin typeface="Times New Roman" pitchFamily="18" charset="0"/>
                <a:cs typeface="Times New Roman" pitchFamily="18" charset="0"/>
              </a:rPr>
              <a:t>EXPLORATORY TESTING</a:t>
            </a:r>
            <a:r>
              <a:rPr lang="en-US" sz="2500" dirty="0">
                <a:latin typeface="Times New Roman" pitchFamily="18" charset="0"/>
                <a:cs typeface="Times New Roman" pitchFamily="18" charset="0"/>
              </a:rPr>
              <a:t> is a type of software testing where Test cases are not created in advance but testers check system on the fly. </a:t>
            </a:r>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They </a:t>
            </a:r>
            <a:r>
              <a:rPr lang="en-US" sz="2500" dirty="0">
                <a:latin typeface="Times New Roman" pitchFamily="18" charset="0"/>
                <a:cs typeface="Times New Roman" pitchFamily="18" charset="0"/>
              </a:rPr>
              <a:t>may note down ideas about what to test before test execution. The focus of exploratory testing is more on testing as a "thinking" activity.</a:t>
            </a:r>
          </a:p>
          <a:p>
            <a:r>
              <a:rPr lang="en-US" sz="2500" dirty="0">
                <a:latin typeface="Times New Roman" pitchFamily="18" charset="0"/>
                <a:cs typeface="Times New Roman" pitchFamily="18" charset="0"/>
              </a:rPr>
              <a:t>Exploratory Testing is widely used in Agile models and is all about discovery, investigation, and learning. </a:t>
            </a:r>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It </a:t>
            </a:r>
            <a:r>
              <a:rPr lang="en-US" sz="2500" dirty="0">
                <a:latin typeface="Times New Roman" pitchFamily="18" charset="0"/>
                <a:cs typeface="Times New Roman" pitchFamily="18" charset="0"/>
              </a:rPr>
              <a:t>emphasizes personal freedom and responsibility of the individual tester.</a:t>
            </a:r>
          </a:p>
          <a:p>
            <a:endParaRPr lang="en-US" sz="25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124</a:t>
            </a:fld>
            <a:endParaRPr lang="en-US" dirty="0"/>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83318188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534400" cy="6096000"/>
          </a:xfrm>
        </p:spPr>
        <p:txBody>
          <a:bodyPr>
            <a:noAutofit/>
          </a:bodyPr>
          <a:lstStyle/>
          <a:p>
            <a:r>
              <a:rPr lang="en-US" sz="2700" dirty="0">
                <a:latin typeface="Times New Roman" pitchFamily="18" charset="0"/>
                <a:cs typeface="Times New Roman" pitchFamily="18" charset="0"/>
              </a:rPr>
              <a:t>Under </a:t>
            </a:r>
            <a:r>
              <a:rPr lang="en-US" sz="2700" b="1" dirty="0">
                <a:latin typeface="Times New Roman" pitchFamily="18" charset="0"/>
                <a:cs typeface="Times New Roman" pitchFamily="18" charset="0"/>
              </a:rPr>
              <a:t>scripted testing</a:t>
            </a:r>
            <a:r>
              <a:rPr lang="en-US" sz="2700" dirty="0">
                <a:latin typeface="Times New Roman" pitchFamily="18" charset="0"/>
                <a:cs typeface="Times New Roman" pitchFamily="18" charset="0"/>
              </a:rPr>
              <a:t>, you design test cases first and later proceed with test execution. </a:t>
            </a:r>
            <a:endParaRPr lang="en-US" sz="2700" dirty="0" smtClean="0">
              <a:latin typeface="Times New Roman" pitchFamily="18" charset="0"/>
              <a:cs typeface="Times New Roman" pitchFamily="18" charset="0"/>
            </a:endParaRPr>
          </a:p>
          <a:p>
            <a:endParaRPr lang="en-US" sz="2700" dirty="0" smtClean="0">
              <a:latin typeface="Times New Roman" pitchFamily="18" charset="0"/>
              <a:cs typeface="Times New Roman" pitchFamily="18" charset="0"/>
            </a:endParaRPr>
          </a:p>
          <a:p>
            <a:r>
              <a:rPr lang="en-US" sz="2700" dirty="0" smtClean="0">
                <a:latin typeface="Times New Roman" pitchFamily="18" charset="0"/>
                <a:cs typeface="Times New Roman" pitchFamily="18" charset="0"/>
              </a:rPr>
              <a:t>On </a:t>
            </a:r>
            <a:r>
              <a:rPr lang="en-US" sz="2700" dirty="0">
                <a:latin typeface="Times New Roman" pitchFamily="18" charset="0"/>
                <a:cs typeface="Times New Roman" pitchFamily="18" charset="0"/>
              </a:rPr>
              <a:t>the contrary, exploratory testing is a simultaneous process of test design and test execution all done at the same time.</a:t>
            </a:r>
          </a:p>
          <a:p>
            <a:endParaRPr lang="en-US" sz="2700" dirty="0" smtClean="0">
              <a:latin typeface="Times New Roman" pitchFamily="18" charset="0"/>
              <a:cs typeface="Times New Roman" pitchFamily="18" charset="0"/>
            </a:endParaRPr>
          </a:p>
          <a:p>
            <a:r>
              <a:rPr lang="en-US" sz="2700" dirty="0" smtClean="0">
                <a:latin typeface="Times New Roman" pitchFamily="18" charset="0"/>
                <a:cs typeface="Times New Roman" pitchFamily="18" charset="0"/>
              </a:rPr>
              <a:t>Scripted </a:t>
            </a:r>
            <a:r>
              <a:rPr lang="en-US" sz="2700" dirty="0">
                <a:latin typeface="Times New Roman" pitchFamily="18" charset="0"/>
                <a:cs typeface="Times New Roman" pitchFamily="18" charset="0"/>
              </a:rPr>
              <a:t>Test Execution is usually a non-thinking activity where testers execute the test steps and compare the actual results with expected results. </a:t>
            </a:r>
            <a:endParaRPr lang="en-US" sz="2700" dirty="0" smtClean="0">
              <a:latin typeface="Times New Roman" pitchFamily="18" charset="0"/>
              <a:cs typeface="Times New Roman" pitchFamily="18" charset="0"/>
            </a:endParaRPr>
          </a:p>
          <a:p>
            <a:endParaRPr lang="en-US" sz="2700" dirty="0">
              <a:latin typeface="Times New Roman" pitchFamily="18" charset="0"/>
              <a:cs typeface="Times New Roman" pitchFamily="18" charset="0"/>
            </a:endParaRPr>
          </a:p>
          <a:p>
            <a:r>
              <a:rPr lang="en-US" sz="2700" dirty="0" smtClean="0">
                <a:latin typeface="Times New Roman" pitchFamily="18" charset="0"/>
                <a:cs typeface="Times New Roman" pitchFamily="18" charset="0"/>
              </a:rPr>
              <a:t>Such </a:t>
            </a:r>
            <a:r>
              <a:rPr lang="en-US" sz="2700" dirty="0">
                <a:latin typeface="Times New Roman" pitchFamily="18" charset="0"/>
                <a:cs typeface="Times New Roman" pitchFamily="18" charset="0"/>
              </a:rPr>
              <a:t>test execution activity can be automated does not require many cognitive skills.</a:t>
            </a:r>
          </a:p>
          <a:p>
            <a:endParaRPr lang="en-US" sz="27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marL="38100">
              <a:lnSpc>
                <a:spcPts val="1070"/>
              </a:lnSpc>
            </a:pPr>
            <a:fld id="{81D60167-4931-47E6-BA6A-407CBD079E47}" type="slidenum">
              <a:rPr lang="en-US" smtClean="0"/>
              <a:t>125</a:t>
            </a:fld>
            <a:endParaRPr lang="en-US" dirty="0"/>
          </a:p>
        </p:txBody>
      </p:sp>
      <p:pic>
        <p:nvPicPr>
          <p:cNvPr id="7"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369873963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6096000"/>
          </a:xfrm>
        </p:spPr>
        <p:txBody>
          <a:bodyPr>
            <a:noAutofit/>
          </a:bodyPr>
          <a:lstStyle/>
          <a:p>
            <a:pPr>
              <a:buFont typeface="Wingdings" pitchFamily="2" charset="2"/>
              <a:buChar char="Ø"/>
            </a:pPr>
            <a:r>
              <a:rPr lang="en-US" sz="2500" b="1" dirty="0">
                <a:solidFill>
                  <a:srgbClr val="FF0000"/>
                </a:solidFill>
                <a:latin typeface="Times New Roman" pitchFamily="18" charset="0"/>
                <a:cs typeface="Times New Roman" pitchFamily="18" charset="0"/>
              </a:rPr>
              <a:t>Exploratory testing -</a:t>
            </a:r>
          </a:p>
          <a:p>
            <a:r>
              <a:rPr lang="en-US" sz="2500" dirty="0">
                <a:latin typeface="Times New Roman" pitchFamily="18" charset="0"/>
                <a:cs typeface="Times New Roman" pitchFamily="18" charset="0"/>
              </a:rPr>
              <a:t>Is not random testing but it is ad-hoc testing with a purpose of </a:t>
            </a:r>
            <a:r>
              <a:rPr lang="en-US" sz="2500" dirty="0" smtClean="0">
                <a:latin typeface="Times New Roman" pitchFamily="18" charset="0"/>
                <a:cs typeface="Times New Roman" pitchFamily="18" charset="0"/>
              </a:rPr>
              <a:t>finding </a:t>
            </a:r>
            <a:r>
              <a:rPr lang="en-US" sz="2500" dirty="0">
                <a:latin typeface="Times New Roman" pitchFamily="18" charset="0"/>
                <a:cs typeface="Times New Roman" pitchFamily="18" charset="0"/>
              </a:rPr>
              <a:t>bugs</a:t>
            </a:r>
          </a:p>
          <a:p>
            <a:r>
              <a:rPr lang="en-US" sz="2500" dirty="0" smtClean="0">
                <a:latin typeface="Times New Roman" pitchFamily="18" charset="0"/>
                <a:cs typeface="Times New Roman" pitchFamily="18" charset="0"/>
              </a:rPr>
              <a:t>Is </a:t>
            </a:r>
            <a:r>
              <a:rPr lang="en-US" sz="2500" dirty="0">
                <a:latin typeface="Times New Roman" pitchFamily="18" charset="0"/>
                <a:cs typeface="Times New Roman" pitchFamily="18" charset="0"/>
              </a:rPr>
              <a:t>cognitively (thinking) structured as compared to the procedural structure of scripted testing. </a:t>
            </a:r>
          </a:p>
          <a:p>
            <a:r>
              <a:rPr lang="en-US" sz="2500" dirty="0" smtClean="0">
                <a:latin typeface="Times New Roman" pitchFamily="18" charset="0"/>
                <a:cs typeface="Times New Roman" pitchFamily="18" charset="0"/>
              </a:rPr>
              <a:t>It </a:t>
            </a:r>
            <a:r>
              <a:rPr lang="en-US" sz="2500" dirty="0">
                <a:latin typeface="Times New Roman" pitchFamily="18" charset="0"/>
                <a:cs typeface="Times New Roman" pitchFamily="18" charset="0"/>
              </a:rPr>
              <a:t>is not a technique but it is an approach. What actions you perform next is governed by what you are doing </a:t>
            </a:r>
            <a:r>
              <a:rPr lang="en-US" sz="2500" dirty="0" smtClean="0">
                <a:latin typeface="Times New Roman" pitchFamily="18" charset="0"/>
                <a:cs typeface="Times New Roman" pitchFamily="18" charset="0"/>
              </a:rPr>
              <a:t>currently.</a:t>
            </a:r>
          </a:p>
        </p:txBody>
      </p:sp>
      <p:sp>
        <p:nvSpPr>
          <p:cNvPr id="4" name="Slide Number Placeholder 3"/>
          <p:cNvSpPr>
            <a:spLocks noGrp="1"/>
          </p:cNvSpPr>
          <p:nvPr>
            <p:ph type="sldNum" sz="quarter" idx="12"/>
          </p:nvPr>
        </p:nvSpPr>
        <p:spPr/>
        <p:txBody>
          <a:bodyPr/>
          <a:lstStyle/>
          <a:p>
            <a:pPr marL="38100">
              <a:lnSpc>
                <a:spcPts val="1070"/>
              </a:lnSpc>
            </a:pPr>
            <a:fld id="{81D60167-4931-47E6-BA6A-407CBD079E47}" type="slidenum">
              <a:rPr lang="en-US" smtClean="0"/>
              <a:t>126</a:t>
            </a:fld>
            <a:endParaRPr lang="en-US" dirty="0"/>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78577938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534400" cy="5867400"/>
          </a:xfrm>
        </p:spPr>
        <p:txBody>
          <a:bodyPr>
            <a:normAutofit/>
          </a:bodyPr>
          <a:lstStyle/>
          <a:p>
            <a:r>
              <a:rPr lang="en-US" sz="2500" b="1" dirty="0">
                <a:latin typeface="Times New Roman" pitchFamily="18" charset="0"/>
                <a:cs typeface="Times New Roman" pitchFamily="18" charset="0"/>
              </a:rPr>
              <a:t>When use exploratory testing?</a:t>
            </a:r>
          </a:p>
          <a:p>
            <a:r>
              <a:rPr lang="en-US" sz="2500" dirty="0">
                <a:latin typeface="Times New Roman" pitchFamily="18" charset="0"/>
                <a:cs typeface="Times New Roman" pitchFamily="18" charset="0"/>
              </a:rPr>
              <a:t>Exploratory testing can be used extensively when</a:t>
            </a:r>
          </a:p>
          <a:p>
            <a:pPr lvl="1"/>
            <a:r>
              <a:rPr lang="en-US" sz="2500" dirty="0">
                <a:latin typeface="Times New Roman" pitchFamily="18" charset="0"/>
                <a:cs typeface="Times New Roman" pitchFamily="18" charset="0"/>
              </a:rPr>
              <a:t>The testing team has experienced testers</a:t>
            </a:r>
          </a:p>
          <a:p>
            <a:pPr lvl="1"/>
            <a:r>
              <a:rPr lang="en-US" sz="2500" dirty="0">
                <a:latin typeface="Times New Roman" pitchFamily="18" charset="0"/>
                <a:cs typeface="Times New Roman" pitchFamily="18" charset="0"/>
              </a:rPr>
              <a:t>Early iteration is required</a:t>
            </a:r>
          </a:p>
          <a:p>
            <a:pPr lvl="1"/>
            <a:r>
              <a:rPr lang="en-US" sz="2500" dirty="0">
                <a:latin typeface="Times New Roman" pitchFamily="18" charset="0"/>
                <a:cs typeface="Times New Roman" pitchFamily="18" charset="0"/>
              </a:rPr>
              <a:t>There is a critical application</a:t>
            </a:r>
          </a:p>
          <a:p>
            <a:pPr lvl="1"/>
            <a:r>
              <a:rPr lang="en-US" sz="2500" dirty="0">
                <a:latin typeface="Times New Roman" pitchFamily="18" charset="0"/>
                <a:cs typeface="Times New Roman" pitchFamily="18" charset="0"/>
              </a:rPr>
              <a:t>New testers entered into the team</a:t>
            </a:r>
          </a:p>
          <a:p>
            <a:r>
              <a:rPr lang="en-US" sz="2500" dirty="0">
                <a:latin typeface="Times New Roman" pitchFamily="18" charset="0"/>
                <a:cs typeface="Times New Roman" pitchFamily="18" charset="0"/>
              </a:rPr>
              <a:t>In Software Engineering, Exploratory testing is performed to overcome the limitations of scripted testing. It helps in improving</a:t>
            </a:r>
            <a:r>
              <a:rPr lang="en-US" sz="2500" dirty="0">
                <a:latin typeface="Times New Roman" pitchFamily="18" charset="0"/>
                <a:cs typeface="Times New Roman" pitchFamily="18" charset="0"/>
                <a:hlinkClick r:id="rId2"/>
              </a:rPr>
              <a:t> Test Case </a:t>
            </a:r>
            <a:r>
              <a:rPr lang="en-US" sz="2500" dirty="0">
                <a:latin typeface="Times New Roman" pitchFamily="18" charset="0"/>
                <a:cs typeface="Times New Roman" pitchFamily="18" charset="0"/>
              </a:rPr>
              <a:t>suite. It empathizes on learning and adaptability.</a:t>
            </a:r>
          </a:p>
          <a:p>
            <a:pPr marL="0" indent="0">
              <a:buNone/>
            </a:pPr>
            <a:endParaRPr lang="en-US" sz="2500" dirty="0">
              <a:latin typeface="Times New Roman" pitchFamily="18" charset="0"/>
              <a:cs typeface="Times New Roman" pitchFamily="18" charset="0"/>
            </a:endParaRPr>
          </a:p>
          <a:p>
            <a:endParaRPr lang="en-US" sz="2500" dirty="0">
              <a:latin typeface="Times New Roman" pitchFamily="18" charset="0"/>
              <a:cs typeface="Times New Roman" pitchFamily="18" charset="0"/>
            </a:endParaRPr>
          </a:p>
          <a:p>
            <a:endParaRPr lang="en-US" sz="25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marL="38100">
              <a:lnSpc>
                <a:spcPts val="1070"/>
              </a:lnSpc>
            </a:pPr>
            <a:fld id="{81D60167-4931-47E6-BA6A-407CBD079E47}" type="slidenum">
              <a:rPr lang="en-US" smtClean="0"/>
              <a:t>127</a:t>
            </a:fld>
            <a:endParaRPr lang="en-US" dirty="0"/>
          </a:p>
        </p:txBody>
      </p:sp>
      <p:pic>
        <p:nvPicPr>
          <p:cNvPr id="5"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190145426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909965354"/>
              </p:ext>
            </p:extLst>
          </p:nvPr>
        </p:nvGraphicFramePr>
        <p:xfrm>
          <a:off x="304800" y="457200"/>
          <a:ext cx="8686800" cy="6065520"/>
        </p:xfrm>
        <a:graphic>
          <a:graphicData uri="http://schemas.openxmlformats.org/drawingml/2006/table">
            <a:tbl>
              <a:tblPr firstRow="1" bandRow="1">
                <a:tableStyleId>{5C22544A-7EE6-4342-B048-85BDC9FD1C3A}</a:tableStyleId>
              </a:tblPr>
              <a:tblGrid>
                <a:gridCol w="4343400"/>
                <a:gridCol w="4343400"/>
              </a:tblGrid>
              <a:tr h="370840">
                <a:tc>
                  <a:txBody>
                    <a:bodyPr/>
                    <a:lstStyle/>
                    <a:p>
                      <a:pPr algn="l" fontAlgn="t"/>
                      <a:r>
                        <a:rPr lang="en-US" sz="2200" b="1" dirty="0">
                          <a:effectLst/>
                          <a:latin typeface="Times New Roman" pitchFamily="18" charset="0"/>
                          <a:cs typeface="Times New Roman" pitchFamily="18" charset="0"/>
                        </a:rPr>
                        <a:t>Scripted Testing</a:t>
                      </a:r>
                    </a:p>
                  </a:txBody>
                  <a:tcPr marL="76200" marR="76200" marT="76200" marB="76200"/>
                </a:tc>
                <a:tc>
                  <a:txBody>
                    <a:bodyPr/>
                    <a:lstStyle/>
                    <a:p>
                      <a:pPr algn="l" fontAlgn="t"/>
                      <a:r>
                        <a:rPr lang="en-US" sz="2200" b="1">
                          <a:effectLst/>
                          <a:latin typeface="Times New Roman" pitchFamily="18" charset="0"/>
                          <a:cs typeface="Times New Roman" pitchFamily="18" charset="0"/>
                        </a:rPr>
                        <a:t>Exploratory Testing</a:t>
                      </a:r>
                    </a:p>
                  </a:txBody>
                  <a:tcPr marL="76200" marR="76200" marT="76200" marB="76200"/>
                </a:tc>
              </a:tr>
              <a:tr h="370840">
                <a:tc>
                  <a:txBody>
                    <a:bodyPr/>
                    <a:lstStyle/>
                    <a:p>
                      <a:pPr algn="l" fontAlgn="t"/>
                      <a:r>
                        <a:rPr lang="en-US" sz="2200" dirty="0">
                          <a:effectLst/>
                          <a:latin typeface="Times New Roman" pitchFamily="18" charset="0"/>
                          <a:cs typeface="Times New Roman" pitchFamily="18" charset="0"/>
                        </a:rPr>
                        <a:t>Directed from requirements</a:t>
                      </a:r>
                    </a:p>
                  </a:txBody>
                  <a:tcPr marL="76200" marR="76200" marT="76200" marB="76200"/>
                </a:tc>
                <a:tc>
                  <a:txBody>
                    <a:bodyPr/>
                    <a:lstStyle/>
                    <a:p>
                      <a:pPr algn="l" fontAlgn="t"/>
                      <a:r>
                        <a:rPr lang="en-US" sz="2200">
                          <a:effectLst/>
                          <a:latin typeface="Times New Roman" pitchFamily="18" charset="0"/>
                          <a:cs typeface="Times New Roman" pitchFamily="18" charset="0"/>
                        </a:rPr>
                        <a:t>Directed from requirements and exploring during testing</a:t>
                      </a:r>
                    </a:p>
                  </a:txBody>
                  <a:tcPr marL="76200" marR="76200" marT="76200" marB="76200"/>
                </a:tc>
              </a:tr>
              <a:tr h="370840">
                <a:tc>
                  <a:txBody>
                    <a:bodyPr/>
                    <a:lstStyle/>
                    <a:p>
                      <a:pPr algn="l" fontAlgn="t"/>
                      <a:r>
                        <a:rPr lang="en-US" sz="2200">
                          <a:effectLst/>
                          <a:latin typeface="Times New Roman" pitchFamily="18" charset="0"/>
                          <a:cs typeface="Times New Roman" pitchFamily="18" charset="0"/>
                        </a:rPr>
                        <a:t>Determination of test cases well in advance</a:t>
                      </a:r>
                    </a:p>
                  </a:txBody>
                  <a:tcPr marL="76200" marR="76200" marT="76200" marB="76200"/>
                </a:tc>
                <a:tc>
                  <a:txBody>
                    <a:bodyPr/>
                    <a:lstStyle/>
                    <a:p>
                      <a:pPr algn="l" fontAlgn="t"/>
                      <a:r>
                        <a:rPr lang="en-US" sz="2200">
                          <a:effectLst/>
                          <a:latin typeface="Times New Roman" pitchFamily="18" charset="0"/>
                          <a:cs typeface="Times New Roman" pitchFamily="18" charset="0"/>
                        </a:rPr>
                        <a:t>Determination of test cases during testing</a:t>
                      </a:r>
                    </a:p>
                  </a:txBody>
                  <a:tcPr marL="76200" marR="76200" marT="76200" marB="76200"/>
                </a:tc>
              </a:tr>
              <a:tr h="370840">
                <a:tc>
                  <a:txBody>
                    <a:bodyPr/>
                    <a:lstStyle/>
                    <a:p>
                      <a:pPr algn="l" fontAlgn="t"/>
                      <a:r>
                        <a:rPr lang="en-US" sz="2200">
                          <a:effectLst/>
                          <a:latin typeface="Times New Roman" pitchFamily="18" charset="0"/>
                          <a:cs typeface="Times New Roman" pitchFamily="18" charset="0"/>
                        </a:rPr>
                        <a:t>Confirmation of testing with the requirements</a:t>
                      </a:r>
                    </a:p>
                  </a:txBody>
                  <a:tcPr marL="76200" marR="76200" marT="76200" marB="76200"/>
                </a:tc>
                <a:tc>
                  <a:txBody>
                    <a:bodyPr/>
                    <a:lstStyle/>
                    <a:p>
                      <a:pPr algn="l" fontAlgn="t"/>
                      <a:r>
                        <a:rPr lang="en-US" sz="2200">
                          <a:effectLst/>
                          <a:latin typeface="Times New Roman" pitchFamily="18" charset="0"/>
                          <a:cs typeface="Times New Roman" pitchFamily="18" charset="0"/>
                        </a:rPr>
                        <a:t>Investigation of system or application</a:t>
                      </a:r>
                    </a:p>
                  </a:txBody>
                  <a:tcPr marL="76200" marR="76200" marT="76200" marB="76200"/>
                </a:tc>
              </a:tr>
              <a:tr h="370840">
                <a:tc>
                  <a:txBody>
                    <a:bodyPr/>
                    <a:lstStyle/>
                    <a:p>
                      <a:pPr algn="l" fontAlgn="t"/>
                      <a:r>
                        <a:rPr lang="en-US" sz="2200">
                          <a:effectLst/>
                          <a:latin typeface="Times New Roman" pitchFamily="18" charset="0"/>
                          <a:cs typeface="Times New Roman" pitchFamily="18" charset="0"/>
                        </a:rPr>
                        <a:t>Emphasizes prediction and decision making</a:t>
                      </a:r>
                    </a:p>
                  </a:txBody>
                  <a:tcPr marL="76200" marR="76200" marT="76200" marB="76200"/>
                </a:tc>
                <a:tc>
                  <a:txBody>
                    <a:bodyPr/>
                    <a:lstStyle/>
                    <a:p>
                      <a:pPr algn="l" fontAlgn="t"/>
                      <a:r>
                        <a:rPr lang="en-US" sz="2200">
                          <a:effectLst/>
                          <a:latin typeface="Times New Roman" pitchFamily="18" charset="0"/>
                          <a:cs typeface="Times New Roman" pitchFamily="18" charset="0"/>
                        </a:rPr>
                        <a:t>Emphasizes adaptability and learning</a:t>
                      </a:r>
                    </a:p>
                  </a:txBody>
                  <a:tcPr marL="76200" marR="76200" marT="76200" marB="76200"/>
                </a:tc>
              </a:tr>
              <a:tr h="370840">
                <a:tc>
                  <a:txBody>
                    <a:bodyPr/>
                    <a:lstStyle/>
                    <a:p>
                      <a:pPr algn="l" fontAlgn="t"/>
                      <a:r>
                        <a:rPr lang="en-US" sz="2200">
                          <a:effectLst/>
                          <a:latin typeface="Times New Roman" pitchFamily="18" charset="0"/>
                          <a:cs typeface="Times New Roman" pitchFamily="18" charset="0"/>
                        </a:rPr>
                        <a:t>Involves confirmed testing</a:t>
                      </a:r>
                    </a:p>
                  </a:txBody>
                  <a:tcPr marL="76200" marR="76200" marT="76200" marB="76200"/>
                </a:tc>
                <a:tc>
                  <a:txBody>
                    <a:bodyPr/>
                    <a:lstStyle/>
                    <a:p>
                      <a:pPr algn="l" fontAlgn="t"/>
                      <a:r>
                        <a:rPr lang="en-US" sz="2200">
                          <a:effectLst/>
                          <a:latin typeface="Times New Roman" pitchFamily="18" charset="0"/>
                          <a:cs typeface="Times New Roman" pitchFamily="18" charset="0"/>
                        </a:rPr>
                        <a:t>Involves Investigation</a:t>
                      </a:r>
                    </a:p>
                  </a:txBody>
                  <a:tcPr marL="76200" marR="76200" marT="76200" marB="76200"/>
                </a:tc>
              </a:tr>
              <a:tr h="370840">
                <a:tc>
                  <a:txBody>
                    <a:bodyPr/>
                    <a:lstStyle/>
                    <a:p>
                      <a:pPr algn="l" fontAlgn="t"/>
                      <a:r>
                        <a:rPr lang="en-US" sz="2200">
                          <a:effectLst/>
                          <a:latin typeface="Times New Roman" pitchFamily="18" charset="0"/>
                          <a:cs typeface="Times New Roman" pitchFamily="18" charset="0"/>
                        </a:rPr>
                        <a:t>Is about Controlling tests</a:t>
                      </a:r>
                    </a:p>
                  </a:txBody>
                  <a:tcPr marL="76200" marR="76200" marT="76200" marB="76200"/>
                </a:tc>
                <a:tc>
                  <a:txBody>
                    <a:bodyPr/>
                    <a:lstStyle/>
                    <a:p>
                      <a:pPr algn="l" fontAlgn="t"/>
                      <a:r>
                        <a:rPr lang="en-US" sz="2200">
                          <a:effectLst/>
                          <a:latin typeface="Times New Roman" pitchFamily="18" charset="0"/>
                          <a:cs typeface="Times New Roman" pitchFamily="18" charset="0"/>
                        </a:rPr>
                        <a:t>Is about Improvement of test design</a:t>
                      </a:r>
                    </a:p>
                  </a:txBody>
                  <a:tcPr marL="76200" marR="76200" marT="76200" marB="76200"/>
                </a:tc>
              </a:tr>
              <a:tr h="370840">
                <a:tc>
                  <a:txBody>
                    <a:bodyPr/>
                    <a:lstStyle/>
                    <a:p>
                      <a:pPr algn="l" fontAlgn="t"/>
                      <a:r>
                        <a:rPr lang="en-US" sz="2200">
                          <a:effectLst/>
                          <a:latin typeface="Times New Roman" pitchFamily="18" charset="0"/>
                          <a:cs typeface="Times New Roman" pitchFamily="18" charset="0"/>
                        </a:rPr>
                        <a:t>Like making a speech - you read from a draft</a:t>
                      </a:r>
                    </a:p>
                  </a:txBody>
                  <a:tcPr marL="76200" marR="76200" marT="76200" marB="76200"/>
                </a:tc>
                <a:tc>
                  <a:txBody>
                    <a:bodyPr/>
                    <a:lstStyle/>
                    <a:p>
                      <a:pPr algn="l" fontAlgn="t"/>
                      <a:r>
                        <a:rPr lang="en-US" sz="2200">
                          <a:effectLst/>
                          <a:latin typeface="Times New Roman" pitchFamily="18" charset="0"/>
                          <a:cs typeface="Times New Roman" pitchFamily="18" charset="0"/>
                        </a:rPr>
                        <a:t>Like making a conversation - it's spontaneous</a:t>
                      </a:r>
                    </a:p>
                  </a:txBody>
                  <a:tcPr marL="76200" marR="76200" marT="76200" marB="76200"/>
                </a:tc>
              </a:tr>
              <a:tr h="370840">
                <a:tc>
                  <a:txBody>
                    <a:bodyPr/>
                    <a:lstStyle/>
                    <a:p>
                      <a:pPr algn="l" fontAlgn="t"/>
                      <a:r>
                        <a:rPr lang="en-US" sz="2200" dirty="0">
                          <a:effectLst/>
                          <a:latin typeface="Times New Roman" pitchFamily="18" charset="0"/>
                          <a:cs typeface="Times New Roman" pitchFamily="18" charset="0"/>
                        </a:rPr>
                        <a:t>The script is in control</a:t>
                      </a:r>
                    </a:p>
                  </a:txBody>
                  <a:tcPr marL="76200" marR="76200" marT="76200" marB="76200"/>
                </a:tc>
                <a:tc>
                  <a:txBody>
                    <a:bodyPr/>
                    <a:lstStyle/>
                    <a:p>
                      <a:pPr algn="l" fontAlgn="t"/>
                      <a:r>
                        <a:rPr lang="en-US" sz="2200" dirty="0">
                          <a:effectLst/>
                          <a:latin typeface="Times New Roman" pitchFamily="18" charset="0"/>
                          <a:cs typeface="Times New Roman" pitchFamily="18" charset="0"/>
                        </a:rPr>
                        <a:t>The tester's mind is in control</a:t>
                      </a:r>
                    </a:p>
                  </a:txBody>
                  <a:tcPr marL="76200" marR="76200" marT="76200" marB="76200"/>
                </a:tc>
              </a:tr>
            </a:tbl>
          </a:graphicData>
        </a:graphic>
      </p:graphicFrame>
      <p:sp>
        <p:nvSpPr>
          <p:cNvPr id="4" name="Slide Number Placeholder 3"/>
          <p:cNvSpPr>
            <a:spLocks noGrp="1"/>
          </p:cNvSpPr>
          <p:nvPr>
            <p:ph type="sldNum" sz="quarter" idx="12"/>
          </p:nvPr>
        </p:nvSpPr>
        <p:spPr/>
        <p:txBody>
          <a:bodyPr/>
          <a:lstStyle/>
          <a:p>
            <a:pPr marL="38100">
              <a:lnSpc>
                <a:spcPts val="1070"/>
              </a:lnSpc>
            </a:pPr>
            <a:fld id="{81D60167-4931-47E6-BA6A-407CBD079E47}" type="slidenum">
              <a:rPr lang="en-US" smtClean="0"/>
              <a:t>128</a:t>
            </a:fld>
            <a:endParaRPr lang="en-US" dirty="0"/>
          </a:p>
        </p:txBody>
      </p:sp>
      <p:pic>
        <p:nvPicPr>
          <p:cNvPr id="6"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28694339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it-IT" u="sng" dirty="0">
                <a:hlinkClick r:id="rId2"/>
              </a:rPr>
              <a:t>https://www.unf.edu › ~broggio › cen6016 › classnotes › 6a.Agile </a:t>
            </a:r>
            <a:r>
              <a:rPr lang="it-IT" u="sng" dirty="0" smtClean="0">
                <a:hlinkClick r:id="rId2"/>
              </a:rPr>
              <a:t>Software.</a:t>
            </a:r>
          </a:p>
          <a:p>
            <a:r>
              <a:rPr lang="en-US" dirty="0">
                <a:hlinkClick r:id="rId3"/>
              </a:rPr>
              <a:t>www.uml.org.cn › </a:t>
            </a:r>
            <a:r>
              <a:rPr lang="en-US" dirty="0" err="1">
                <a:hlinkClick r:id="rId3"/>
              </a:rPr>
              <a:t>softwareprocess</a:t>
            </a:r>
            <a:endParaRPr lang="en-US" dirty="0">
              <a:hlinkClick r:id="rId3"/>
            </a:endParaRPr>
          </a:p>
          <a:p>
            <a:r>
              <a:rPr lang="en-US" dirty="0">
                <a:hlinkClick r:id="rId4"/>
              </a:rPr>
              <a:t>https://www.unf.edu › ~</a:t>
            </a:r>
            <a:r>
              <a:rPr lang="en-US" dirty="0" err="1">
                <a:hlinkClick r:id="rId4"/>
              </a:rPr>
              <a:t>broggio</a:t>
            </a:r>
            <a:r>
              <a:rPr lang="en-US" dirty="0">
                <a:hlinkClick r:id="rId4"/>
              </a:rPr>
              <a:t> › cen6016 › </a:t>
            </a:r>
            <a:r>
              <a:rPr lang="en-US" dirty="0" err="1">
                <a:hlinkClick r:id="rId4"/>
              </a:rPr>
              <a:t>classnotes</a:t>
            </a:r>
            <a:r>
              <a:rPr lang="en-US" dirty="0">
                <a:hlinkClick r:id="rId4"/>
              </a:rPr>
              <a:t> › Lecture 12 - </a:t>
            </a:r>
            <a:r>
              <a:rPr lang="en-US" dirty="0" err="1">
                <a:hlinkClick r:id="rId4"/>
              </a:rPr>
              <a:t>Agi</a:t>
            </a:r>
            <a:r>
              <a:rPr lang="en-US" dirty="0" smtClean="0">
                <a:hlinkClick r:id="rId4"/>
              </a:rPr>
              <a:t>...</a:t>
            </a:r>
          </a:p>
          <a:p>
            <a:pPr marL="0" indent="0">
              <a:lnSpc>
                <a:spcPct val="80000"/>
              </a:lnSpc>
              <a:spcBef>
                <a:spcPts val="600"/>
              </a:spcBef>
            </a:pPr>
            <a:r>
              <a:rPr lang="en-US" dirty="0"/>
              <a:t>Data taken from </a:t>
            </a:r>
            <a:r>
              <a:rPr lang="en-US" u="sng" dirty="0" err="1" smtClean="0">
                <a:solidFill>
                  <a:srgbClr val="0000FF"/>
                </a:solidFill>
                <a:hlinkClick r:id="rId5"/>
              </a:rPr>
              <a:t>Ganesh.Sambasivam@isoftplc.comak</a:t>
            </a:r>
            <a:endParaRPr lang="en-US" dirty="0"/>
          </a:p>
          <a:p>
            <a:pPr marL="0" indent="0">
              <a:lnSpc>
                <a:spcPct val="80000"/>
              </a:lnSpc>
              <a:spcBef>
                <a:spcPts val="600"/>
              </a:spcBef>
            </a:pPr>
            <a:r>
              <a:rPr lang="en-US" dirty="0"/>
              <a:t>SDLC 3.0 book;  </a:t>
            </a:r>
            <a:r>
              <a:rPr lang="en-US" dirty="0" err="1" smtClean="0"/>
              <a:t>Google;Scattered</a:t>
            </a:r>
            <a:r>
              <a:rPr lang="en-US" dirty="0" smtClean="0"/>
              <a:t> </a:t>
            </a:r>
            <a:r>
              <a:rPr lang="en-US" dirty="0" err="1" smtClean="0"/>
              <a:t>Notes,Course</a:t>
            </a:r>
            <a:r>
              <a:rPr lang="en-US" dirty="0" smtClean="0"/>
              <a:t> </a:t>
            </a:r>
            <a:r>
              <a:rPr lang="en-US" dirty="0"/>
              <a:t>Textbook</a:t>
            </a:r>
          </a:p>
          <a:p>
            <a:endParaRPr lang="en-US" dirty="0">
              <a:hlinkClick r:id="rId4"/>
            </a:endParaRPr>
          </a:p>
        </p:txBody>
      </p:sp>
      <p:sp>
        <p:nvSpPr>
          <p:cNvPr id="4" name="Slide Number Placeholder 3"/>
          <p:cNvSpPr>
            <a:spLocks noGrp="1"/>
          </p:cNvSpPr>
          <p:nvPr>
            <p:ph type="sldNum" sz="quarter" idx="12"/>
          </p:nvPr>
        </p:nvSpPr>
        <p:spPr/>
        <p:txBody>
          <a:bodyPr/>
          <a:lstStyle/>
          <a:p>
            <a:pPr marL="38100">
              <a:lnSpc>
                <a:spcPts val="1070"/>
              </a:lnSpc>
            </a:pPr>
            <a:fld id="{81D60167-4931-47E6-BA6A-407CBD079E47}" type="slidenum">
              <a:rPr lang="en-US" smtClean="0"/>
              <a:t>129</a:t>
            </a:fld>
            <a:endParaRPr lang="en-US" dirty="0"/>
          </a:p>
        </p:txBody>
      </p:sp>
      <p:pic>
        <p:nvPicPr>
          <p:cNvPr id="5" name="Picture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9003555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mtClean="0"/>
              <a:t>Common Fears</a:t>
            </a:r>
          </a:p>
        </p:txBody>
      </p:sp>
      <p:sp>
        <p:nvSpPr>
          <p:cNvPr id="10243" name="Content Placeholder 2"/>
          <p:cNvSpPr>
            <a:spLocks noGrp="1"/>
          </p:cNvSpPr>
          <p:nvPr>
            <p:ph idx="1"/>
          </p:nvPr>
        </p:nvSpPr>
        <p:spPr/>
        <p:txBody>
          <a:bodyPr/>
          <a:lstStyle/>
          <a:p>
            <a:pPr eaLnBrk="1" hangingPunct="1"/>
            <a:r>
              <a:rPr lang="en-US" dirty="0" smtClean="0"/>
              <a:t>Practitioners were afraid that</a:t>
            </a:r>
          </a:p>
          <a:p>
            <a:pPr lvl="1" eaLnBrk="1" hangingPunct="1"/>
            <a:r>
              <a:rPr lang="en-US" dirty="0" smtClean="0"/>
              <a:t>The project will produce the wrong product</a:t>
            </a:r>
          </a:p>
          <a:p>
            <a:pPr lvl="1" eaLnBrk="1" hangingPunct="1"/>
            <a:r>
              <a:rPr lang="en-US" dirty="0" smtClean="0"/>
              <a:t>The project will produce a product of poor quality</a:t>
            </a:r>
          </a:p>
          <a:p>
            <a:pPr lvl="1" eaLnBrk="1" hangingPunct="1"/>
            <a:r>
              <a:rPr lang="en-US" dirty="0" smtClean="0"/>
              <a:t>The project will be late</a:t>
            </a:r>
          </a:p>
          <a:p>
            <a:pPr lvl="1" eaLnBrk="1" hangingPunct="1"/>
            <a:r>
              <a:rPr lang="en-US" dirty="0" smtClean="0"/>
              <a:t>We’ll have to work 80 hour weeks</a:t>
            </a:r>
          </a:p>
          <a:p>
            <a:pPr lvl="1" eaLnBrk="1" hangingPunct="1"/>
            <a:r>
              <a:rPr lang="en-US" dirty="0" smtClean="0"/>
              <a:t>We’ll have to break commitments</a:t>
            </a:r>
          </a:p>
          <a:p>
            <a:pPr lvl="1" eaLnBrk="1" hangingPunct="1"/>
            <a:r>
              <a:rPr lang="en-US" dirty="0" smtClean="0"/>
              <a:t>We won’t be having fun.</a:t>
            </a: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13</a:t>
            </a:fld>
            <a:endParaRPr lang="en-US" dirty="0"/>
          </a:p>
        </p:txBody>
      </p:sp>
    </p:spTree>
    <p:extLst>
      <p:ext uri="{BB962C8B-B14F-4D97-AF65-F5344CB8AC3E}">
        <p14:creationId xmlns:p14="http://schemas.microsoft.com/office/powerpoint/2010/main" val="333331641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References</a:t>
            </a:r>
          </a:p>
        </p:txBody>
      </p:sp>
      <p:sp>
        <p:nvSpPr>
          <p:cNvPr id="3" name="Content Placeholder 2"/>
          <p:cNvSpPr>
            <a:spLocks noGrp="1"/>
          </p:cNvSpPr>
          <p:nvPr>
            <p:ph idx="1"/>
          </p:nvPr>
        </p:nvSpPr>
        <p:spPr/>
        <p:txBody>
          <a:bodyPr>
            <a:normAutofit fontScale="55000" lnSpcReduction="20000"/>
          </a:bodyPr>
          <a:lstStyle/>
          <a:p>
            <a:pPr marL="274320" indent="-274320" fontAlgn="auto">
              <a:spcAft>
                <a:spcPts val="0"/>
              </a:spcAft>
              <a:buClr>
                <a:schemeClr val="accent3"/>
              </a:buClr>
              <a:buFont typeface="Wingdings 2"/>
              <a:buChar char=""/>
              <a:defRPr/>
            </a:pPr>
            <a:r>
              <a:rPr lang="en-US" dirty="0"/>
              <a:t>[1]. Abrahamsson P, Salo O and Ronkainen J. Agile software development methods (Review and analysis).</a:t>
            </a:r>
          </a:p>
          <a:p>
            <a:pPr marL="274320" indent="-274320" fontAlgn="auto">
              <a:spcAft>
                <a:spcPts val="0"/>
              </a:spcAft>
              <a:buClr>
                <a:schemeClr val="accent3"/>
              </a:buClr>
              <a:buFont typeface="Wingdings 2"/>
              <a:buChar char=""/>
              <a:defRPr/>
            </a:pPr>
            <a:r>
              <a:rPr lang="en-US" dirty="0"/>
              <a:t>[2]. Scott W Ambler. Agile model driven development.</a:t>
            </a:r>
          </a:p>
          <a:p>
            <a:pPr marL="274320" indent="-274320" fontAlgn="auto">
              <a:spcAft>
                <a:spcPts val="0"/>
              </a:spcAft>
              <a:buClr>
                <a:schemeClr val="accent3"/>
              </a:buClr>
              <a:buFont typeface="Wingdings 2"/>
              <a:buChar char=""/>
              <a:defRPr/>
            </a:pPr>
            <a:r>
              <a:rPr lang="en-US" dirty="0"/>
              <a:t>[3]. Cohen D, Lindvall M, Costa P. Agile software development.</a:t>
            </a:r>
          </a:p>
          <a:p>
            <a:pPr marL="274320" indent="-274320" fontAlgn="auto">
              <a:spcAft>
                <a:spcPts val="0"/>
              </a:spcAft>
              <a:buClr>
                <a:schemeClr val="accent3"/>
              </a:buClr>
              <a:buFont typeface="Wingdings 2"/>
              <a:buChar char=""/>
              <a:defRPr/>
            </a:pPr>
            <a:r>
              <a:rPr lang="en-US" dirty="0"/>
              <a:t>[4]. http://en.wikipedia.org/wiki/Agile_Modeling.</a:t>
            </a:r>
          </a:p>
          <a:p>
            <a:pPr marL="274320" indent="-274320" fontAlgn="auto">
              <a:spcAft>
                <a:spcPts val="0"/>
              </a:spcAft>
              <a:buClr>
                <a:schemeClr val="accent3"/>
              </a:buClr>
              <a:buFont typeface="Wingdings 2"/>
              <a:buChar char=""/>
              <a:defRPr/>
            </a:pPr>
            <a:r>
              <a:rPr lang="en-US" dirty="0"/>
              <a:t>[5]. http://en.wikipedia.org/wiki/Extreme_Programming.</a:t>
            </a:r>
          </a:p>
          <a:p>
            <a:pPr marL="274320" indent="-274320" fontAlgn="auto">
              <a:spcAft>
                <a:spcPts val="0"/>
              </a:spcAft>
              <a:buClr>
                <a:schemeClr val="accent3"/>
              </a:buClr>
              <a:buFont typeface="Wingdings 2"/>
              <a:buChar char=""/>
              <a:defRPr/>
            </a:pPr>
            <a:r>
              <a:rPr lang="en-US" dirty="0"/>
              <a:t>[6]. http://en.wikipedia.org/wiki/Agile_Unified_process.</a:t>
            </a:r>
          </a:p>
          <a:p>
            <a:pPr marL="274320" indent="-274320" fontAlgn="auto">
              <a:spcAft>
                <a:spcPts val="0"/>
              </a:spcAft>
              <a:buClr>
                <a:schemeClr val="accent3"/>
              </a:buClr>
              <a:buFont typeface="Wingdings 2"/>
              <a:buChar char=""/>
              <a:defRPr/>
            </a:pPr>
            <a:r>
              <a:rPr lang="en-US" dirty="0"/>
              <a:t>[7]. </a:t>
            </a:r>
            <a:r>
              <a:rPr lang="en-US" dirty="0">
                <a:hlinkClick r:id="rId3"/>
              </a:rPr>
              <a:t>http://en.wikipedia.org/wiki/Scrum_28development29</a:t>
            </a:r>
            <a:r>
              <a:rPr lang="en-US" dirty="0" smtClean="0"/>
              <a:t>.</a:t>
            </a:r>
          </a:p>
          <a:p>
            <a:pPr marL="274320" indent="-274320" fontAlgn="auto">
              <a:spcAft>
                <a:spcPts val="0"/>
              </a:spcAft>
              <a:buClr>
                <a:schemeClr val="accent3"/>
              </a:buClr>
              <a:buFont typeface="Wingdings 2"/>
              <a:buChar char=""/>
              <a:defRPr/>
            </a:pPr>
            <a:endParaRPr lang="en-US" dirty="0" smtClean="0"/>
          </a:p>
          <a:p>
            <a:pPr marL="12700">
              <a:spcBef>
                <a:spcPts val="100"/>
              </a:spcBef>
              <a:tabLst>
                <a:tab pos="354965" algn="l"/>
              </a:tabLst>
            </a:pPr>
            <a:r>
              <a:rPr lang="en-US" sz="3600" b="1" spc="-5" dirty="0" smtClean="0">
                <a:solidFill>
                  <a:srgbClr val="AC1600"/>
                </a:solidFill>
                <a:latin typeface="Arial"/>
                <a:cs typeface="Arial"/>
              </a:rPr>
              <a:t>Agile Development-</a:t>
            </a:r>
            <a:r>
              <a:rPr lang="en-US" sz="2800" spc="-55" dirty="0">
                <a:solidFill>
                  <a:srgbClr val="004479"/>
                </a:solidFill>
                <a:latin typeface="Arial"/>
                <a:cs typeface="Arial"/>
              </a:rPr>
              <a:t>Dr. </a:t>
            </a:r>
            <a:r>
              <a:rPr lang="en-US" sz="2800" dirty="0">
                <a:solidFill>
                  <a:srgbClr val="004479"/>
                </a:solidFill>
                <a:latin typeface="Arial"/>
                <a:cs typeface="Arial"/>
              </a:rPr>
              <a:t>M.</a:t>
            </a:r>
            <a:r>
              <a:rPr lang="en-US" sz="2800" spc="-30" dirty="0">
                <a:solidFill>
                  <a:srgbClr val="004479"/>
                </a:solidFill>
                <a:latin typeface="Arial"/>
                <a:cs typeface="Arial"/>
              </a:rPr>
              <a:t> </a:t>
            </a:r>
            <a:r>
              <a:rPr lang="en-US" sz="2800" spc="-5" dirty="0">
                <a:solidFill>
                  <a:srgbClr val="004479"/>
                </a:solidFill>
                <a:latin typeface="Arial"/>
                <a:cs typeface="Arial"/>
              </a:rPr>
              <a:t>Zhu</a:t>
            </a:r>
            <a:endParaRPr lang="en-US" sz="2800" dirty="0">
              <a:latin typeface="Arial"/>
              <a:cs typeface="Arial"/>
            </a:endParaRPr>
          </a:p>
          <a:p>
            <a:pPr marL="0" indent="0">
              <a:spcBef>
                <a:spcPts val="100"/>
              </a:spcBef>
              <a:buNone/>
              <a:tabLst>
                <a:tab pos="354965" algn="l"/>
              </a:tabLst>
            </a:pPr>
            <a:r>
              <a:rPr lang="en-US" sz="2800" i="1" dirty="0" smtClean="0">
                <a:solidFill>
                  <a:srgbClr val="003366"/>
                </a:solidFill>
                <a:latin typeface="Arial"/>
                <a:cs typeface="Arial"/>
              </a:rPr>
              <a:t>Slide Set </a:t>
            </a:r>
            <a:r>
              <a:rPr lang="en-US" sz="2800" i="1" spc="-5" dirty="0" smtClean="0">
                <a:solidFill>
                  <a:srgbClr val="003366"/>
                </a:solidFill>
                <a:latin typeface="Arial"/>
                <a:cs typeface="Arial"/>
              </a:rPr>
              <a:t>to</a:t>
            </a:r>
            <a:r>
              <a:rPr lang="en-US" sz="2800" i="1" spc="-10" dirty="0" smtClean="0">
                <a:solidFill>
                  <a:srgbClr val="003366"/>
                </a:solidFill>
                <a:latin typeface="Arial"/>
                <a:cs typeface="Arial"/>
              </a:rPr>
              <a:t> </a:t>
            </a:r>
            <a:r>
              <a:rPr lang="en-US" sz="2800" i="1" dirty="0" err="1" smtClean="0">
                <a:solidFill>
                  <a:srgbClr val="003366"/>
                </a:solidFill>
                <a:latin typeface="Arial"/>
                <a:cs typeface="Arial"/>
              </a:rPr>
              <a:t>accompany,</a:t>
            </a:r>
            <a:r>
              <a:rPr lang="en-US" i="1" spc="-5" dirty="0" err="1" smtClean="0">
                <a:solidFill>
                  <a:srgbClr val="003366"/>
                </a:solidFill>
                <a:latin typeface="Arial"/>
                <a:cs typeface="Arial"/>
              </a:rPr>
              <a:t>Software</a:t>
            </a:r>
            <a:r>
              <a:rPr lang="en-US" i="1" spc="-5" dirty="0" smtClean="0">
                <a:solidFill>
                  <a:srgbClr val="003366"/>
                </a:solidFill>
                <a:latin typeface="Arial"/>
                <a:cs typeface="Arial"/>
              </a:rPr>
              <a:t> </a:t>
            </a:r>
            <a:r>
              <a:rPr lang="en-US" i="1" dirty="0" smtClean="0">
                <a:solidFill>
                  <a:srgbClr val="003366"/>
                </a:solidFill>
                <a:latin typeface="Arial"/>
                <a:cs typeface="Arial"/>
              </a:rPr>
              <a:t>Engineering: A </a:t>
            </a:r>
            <a:r>
              <a:rPr lang="en-US" i="1" spc="-80" dirty="0" smtClean="0">
                <a:solidFill>
                  <a:srgbClr val="003366"/>
                </a:solidFill>
                <a:latin typeface="Arial"/>
                <a:cs typeface="Arial"/>
              </a:rPr>
              <a:t>Practitioner</a:t>
            </a:r>
            <a:r>
              <a:rPr lang="en-US" sz="3600" spc="-80" dirty="0" smtClean="0">
                <a:solidFill>
                  <a:srgbClr val="004479"/>
                </a:solidFill>
                <a:latin typeface="AoyagiKouzanFontT"/>
                <a:cs typeface="AoyagiKouzanFontT"/>
              </a:rPr>
              <a:t>’</a:t>
            </a:r>
            <a:r>
              <a:rPr lang="en-US" i="1" spc="-80" dirty="0" smtClean="0">
                <a:solidFill>
                  <a:srgbClr val="003366"/>
                </a:solidFill>
                <a:latin typeface="Arial"/>
                <a:cs typeface="Arial"/>
              </a:rPr>
              <a:t>s </a:t>
            </a:r>
            <a:r>
              <a:rPr lang="en-US" i="1" dirty="0" smtClean="0">
                <a:solidFill>
                  <a:srgbClr val="003366"/>
                </a:solidFill>
                <a:latin typeface="Arial"/>
                <a:cs typeface="Arial"/>
              </a:rPr>
              <a:t>Approach,</a:t>
            </a:r>
            <a:r>
              <a:rPr lang="en-US" i="1" spc="-285" dirty="0" smtClean="0">
                <a:solidFill>
                  <a:srgbClr val="003366"/>
                </a:solidFill>
                <a:latin typeface="Arial"/>
                <a:cs typeface="Arial"/>
              </a:rPr>
              <a:t> </a:t>
            </a:r>
            <a:r>
              <a:rPr lang="en-US" i="1" spc="-5" dirty="0" smtClean="0">
                <a:solidFill>
                  <a:srgbClr val="003366"/>
                </a:solidFill>
                <a:latin typeface="Arial"/>
                <a:cs typeface="Arial"/>
              </a:rPr>
              <a:t>7/e, </a:t>
            </a:r>
            <a:r>
              <a:rPr lang="en-US" sz="2400" b="1" spc="-5" dirty="0" smtClean="0">
                <a:latin typeface="Arial"/>
                <a:cs typeface="Arial"/>
              </a:rPr>
              <a:t>by Roger </a:t>
            </a:r>
            <a:r>
              <a:rPr lang="en-US" sz="2400" b="1" dirty="0" smtClean="0">
                <a:latin typeface="Arial"/>
                <a:cs typeface="Arial"/>
              </a:rPr>
              <a:t>S. Pressman,</a:t>
            </a:r>
            <a:r>
              <a:rPr lang="en-US" sz="2400" b="1" spc="-5" dirty="0" smtClean="0">
                <a:latin typeface="Arial"/>
                <a:cs typeface="Arial"/>
              </a:rPr>
              <a:t> Slides </a:t>
            </a:r>
            <a:r>
              <a:rPr lang="en-US" sz="2400" b="1" dirty="0" smtClean="0">
                <a:latin typeface="Arial"/>
                <a:cs typeface="Arial"/>
              </a:rPr>
              <a:t>copyright © 1996, 2001, 2005, 2009 by Roger S.</a:t>
            </a:r>
            <a:r>
              <a:rPr lang="en-US" sz="2400" b="1" spc="65" dirty="0" smtClean="0">
                <a:latin typeface="Arial"/>
                <a:cs typeface="Arial"/>
              </a:rPr>
              <a:t> </a:t>
            </a:r>
            <a:r>
              <a:rPr lang="en-US" sz="2400" b="1" dirty="0" smtClean="0">
                <a:latin typeface="Arial"/>
                <a:cs typeface="Arial"/>
              </a:rPr>
              <a:t>Pressman-</a:t>
            </a:r>
            <a:endParaRPr lang="en-US" sz="2400" dirty="0" smtClean="0">
              <a:latin typeface="Arial"/>
              <a:cs typeface="Arial"/>
            </a:endParaRPr>
          </a:p>
          <a:p>
            <a:pPr marL="12700">
              <a:lnSpc>
                <a:spcPct val="100000"/>
              </a:lnSpc>
              <a:spcBef>
                <a:spcPts val="100"/>
              </a:spcBef>
              <a:tabLst>
                <a:tab pos="354965" algn="l"/>
              </a:tabLst>
            </a:pPr>
            <a:endParaRPr lang="en-US" sz="2400" dirty="0">
              <a:latin typeface="Arial"/>
              <a:cs typeface="Arial"/>
            </a:endParaRPr>
          </a:p>
          <a:p>
            <a:pPr marL="274320" indent="-274320" fontAlgn="auto">
              <a:spcAft>
                <a:spcPts val="0"/>
              </a:spcAft>
              <a:buClr>
                <a:schemeClr val="accent3"/>
              </a:buClr>
              <a:buFont typeface="Wingdings 2"/>
              <a:buChar char=""/>
              <a:defRPr/>
            </a:pPr>
            <a:endParaRPr lang="en-US" dirty="0"/>
          </a:p>
          <a:p>
            <a:pPr marL="274320" indent="-274320" fontAlgn="auto">
              <a:spcAft>
                <a:spcPts val="0"/>
              </a:spcAft>
              <a:buClr>
                <a:schemeClr val="accent3"/>
              </a:buClr>
              <a:buFont typeface="Wingdings 2"/>
              <a:buNone/>
              <a:defRPr/>
            </a:pPr>
            <a:r>
              <a:rPr lang="en-US" dirty="0"/>
              <a:t> </a:t>
            </a:r>
          </a:p>
          <a:p>
            <a:pPr marL="274320" indent="-274320" fontAlgn="auto">
              <a:spcAft>
                <a:spcPts val="0"/>
              </a:spcAft>
              <a:buClr>
                <a:schemeClr val="accent3"/>
              </a:buClr>
              <a:buFont typeface="Wingdings 2"/>
              <a:buChar char=""/>
              <a:defRPr/>
            </a:pPr>
            <a:endParaRPr lang="en-US" dirty="0"/>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130</a:t>
            </a:fld>
            <a:endParaRPr lang="en-US" dirty="0"/>
          </a:p>
        </p:txBody>
      </p:sp>
      <p:pic>
        <p:nvPicPr>
          <p:cNvPr id="5"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25675523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endParaRPr lang="en-US" sz="6000" b="1" dirty="0" smtClean="0">
              <a:solidFill>
                <a:srgbClr val="FF0000"/>
              </a:solidFill>
              <a:latin typeface="Times New Roman" pitchFamily="18" charset="0"/>
              <a:cs typeface="Times New Roman" pitchFamily="18" charset="0"/>
            </a:endParaRPr>
          </a:p>
          <a:p>
            <a:pPr marL="0" indent="0" algn="ctr">
              <a:buNone/>
            </a:pPr>
            <a:r>
              <a:rPr lang="en-US" sz="6000" b="1" dirty="0" smtClean="0">
                <a:solidFill>
                  <a:srgbClr val="FF0000"/>
                </a:solidFill>
                <a:latin typeface="Times New Roman" pitchFamily="18" charset="0"/>
                <a:cs typeface="Times New Roman" pitchFamily="18" charset="0"/>
              </a:rPr>
              <a:t>Thank You</a:t>
            </a:r>
            <a:endParaRPr lang="en-US" sz="6000" b="1"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marL="38100">
              <a:lnSpc>
                <a:spcPts val="1070"/>
              </a:lnSpc>
            </a:pPr>
            <a:fld id="{81D60167-4931-47E6-BA6A-407CBD079E47}" type="slidenum">
              <a:rPr lang="en-US" smtClean="0"/>
              <a:t>131</a:t>
            </a:fld>
            <a:endParaRPr lang="en-US" dirty="0"/>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32800221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76200"/>
            <a:ext cx="8229600" cy="868363"/>
          </a:xfrm>
        </p:spPr>
        <p:txBody>
          <a:bodyPr/>
          <a:lstStyle/>
          <a:p>
            <a:pPr eaLnBrk="1" hangingPunct="1"/>
            <a:r>
              <a:rPr lang="en-US" dirty="0" smtClean="0"/>
              <a:t>Agile Alliance/Agreement</a:t>
            </a:r>
          </a:p>
        </p:txBody>
      </p:sp>
      <p:sp>
        <p:nvSpPr>
          <p:cNvPr id="11267" name="Content Placeholder 2"/>
          <p:cNvSpPr>
            <a:spLocks noGrp="1"/>
          </p:cNvSpPr>
          <p:nvPr>
            <p:ph idx="1"/>
          </p:nvPr>
        </p:nvSpPr>
        <p:spPr>
          <a:xfrm>
            <a:off x="457200" y="990600"/>
            <a:ext cx="8229600" cy="5638800"/>
          </a:xfrm>
        </p:spPr>
        <p:txBody>
          <a:bodyPr>
            <a:normAutofit lnSpcReduction="10000"/>
          </a:bodyPr>
          <a:lstStyle/>
          <a:p>
            <a:pPr eaLnBrk="1" hangingPunct="1"/>
            <a:r>
              <a:rPr lang="en-US" dirty="0" smtClean="0"/>
              <a:t>Several individuals, </a:t>
            </a:r>
            <a:r>
              <a:rPr lang="en-US" b="1" dirty="0" smtClean="0"/>
              <a:t>The Agile Alliance</a:t>
            </a:r>
            <a:r>
              <a:rPr lang="en-US" dirty="0" smtClean="0"/>
              <a:t>, </a:t>
            </a:r>
          </a:p>
          <a:p>
            <a:pPr lvl="1" eaLnBrk="1" hangingPunct="1"/>
            <a:r>
              <a:rPr lang="en-US" dirty="0" smtClean="0"/>
              <a:t>motivated to make activities </a:t>
            </a:r>
          </a:p>
          <a:p>
            <a:pPr lvl="1" eaLnBrk="1" hangingPunct="1"/>
            <a:r>
              <a:rPr lang="en-US" dirty="0" smtClean="0"/>
              <a:t>such that certain outputs and artifacts are </a:t>
            </a:r>
            <a:r>
              <a:rPr lang="en-US" b="1" dirty="0" smtClean="0"/>
              <a:t>predictably</a:t>
            </a:r>
            <a:r>
              <a:rPr lang="en-US" dirty="0" smtClean="0"/>
              <a:t> produced.</a:t>
            </a:r>
          </a:p>
          <a:p>
            <a:pPr lvl="1" eaLnBrk="1" hangingPunct="1"/>
            <a:r>
              <a:rPr lang="en-US" dirty="0" smtClean="0"/>
              <a:t>Around 2000, these notables got together to address common development problems.</a:t>
            </a:r>
          </a:p>
          <a:p>
            <a:pPr eaLnBrk="1" hangingPunct="1"/>
            <a:endParaRPr lang="en-US" dirty="0" smtClean="0"/>
          </a:p>
          <a:p>
            <a:pPr eaLnBrk="1" hangingPunct="1"/>
            <a:r>
              <a:rPr lang="en-US" dirty="0" smtClean="0"/>
              <a:t>Goal: outline values and principles to allow software teams to </a:t>
            </a:r>
          </a:p>
          <a:p>
            <a:pPr lvl="1" eaLnBrk="1" hangingPunct="1"/>
            <a:r>
              <a:rPr lang="en-US" b="1" dirty="0" smtClean="0"/>
              <a:t>develop quickly </a:t>
            </a:r>
            <a:r>
              <a:rPr lang="en-US" dirty="0" smtClean="0"/>
              <a:t>and </a:t>
            </a:r>
          </a:p>
          <a:p>
            <a:pPr lvl="1" eaLnBrk="1" hangingPunct="1"/>
            <a:r>
              <a:rPr lang="en-US" b="1" dirty="0" smtClean="0"/>
              <a:t>respond to change.  </a:t>
            </a:r>
          </a:p>
          <a:p>
            <a:pPr eaLnBrk="1" hangingPunct="1"/>
            <a:endParaRPr lang="en-US" dirty="0" smtClean="0"/>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14</a:t>
            </a:fld>
            <a:endParaRPr lang="en-US" dirty="0"/>
          </a:p>
        </p:txBody>
      </p:sp>
    </p:spTree>
    <p:extLst>
      <p:ext uri="{BB962C8B-B14F-4D97-AF65-F5344CB8AC3E}">
        <p14:creationId xmlns:p14="http://schemas.microsoft.com/office/powerpoint/2010/main" val="24317516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1"/>
          </p:nvPr>
        </p:nvSpPr>
        <p:spPr>
          <a:xfrm>
            <a:off x="381000" y="609600"/>
            <a:ext cx="8229600" cy="4525963"/>
          </a:xfrm>
        </p:spPr>
        <p:txBody>
          <a:bodyPr/>
          <a:lstStyle/>
          <a:p>
            <a:pPr eaLnBrk="1" hangingPunct="1">
              <a:lnSpc>
                <a:spcPct val="90000"/>
              </a:lnSpc>
            </a:pPr>
            <a:r>
              <a:rPr lang="en-US" sz="3000" dirty="0" smtClean="0"/>
              <a:t>These activities stand up in large part to </a:t>
            </a:r>
            <a:r>
              <a:rPr lang="en-US" sz="3000" b="1" dirty="0" smtClean="0"/>
              <a:t>runaway</a:t>
            </a:r>
            <a:r>
              <a:rPr lang="en-US" sz="3000" dirty="0" smtClean="0"/>
              <a:t> </a:t>
            </a:r>
            <a:r>
              <a:rPr lang="en-US" sz="3000" b="1" dirty="0" smtClean="0"/>
              <a:t>processes</a:t>
            </a:r>
            <a:r>
              <a:rPr lang="en-US" sz="3000" dirty="0" smtClean="0"/>
              <a:t>.</a:t>
            </a:r>
          </a:p>
          <a:p>
            <a:pPr lvl="1" eaLnBrk="1" hangingPunct="1">
              <a:lnSpc>
                <a:spcPct val="90000"/>
              </a:lnSpc>
            </a:pPr>
            <a:r>
              <a:rPr lang="en-US" sz="2600" dirty="0" smtClean="0"/>
              <a:t>Failure to achieve certain goals was met with ‘more process.’  Schedules slipped;  budgets bloated, and processes became even larger.</a:t>
            </a:r>
          </a:p>
          <a:p>
            <a:pPr eaLnBrk="1" hangingPunct="1">
              <a:lnSpc>
                <a:spcPct val="90000"/>
              </a:lnSpc>
            </a:pPr>
            <a:endParaRPr lang="en-US" sz="3000" dirty="0" smtClean="0"/>
          </a:p>
          <a:p>
            <a:pPr eaLnBrk="1" hangingPunct="1">
              <a:lnSpc>
                <a:spcPct val="90000"/>
              </a:lnSpc>
            </a:pPr>
            <a:r>
              <a:rPr lang="en-US" sz="3000" dirty="0" smtClean="0"/>
              <a:t>The Alliance (17) created a statement of </a:t>
            </a:r>
            <a:r>
              <a:rPr lang="en-US" sz="3000" b="1" dirty="0" smtClean="0"/>
              <a:t>values</a:t>
            </a:r>
            <a:r>
              <a:rPr lang="en-US" sz="3000" dirty="0" smtClean="0"/>
              <a:t>:  termed the </a:t>
            </a:r>
            <a:r>
              <a:rPr lang="en-US" sz="3000" b="1" dirty="0" smtClean="0"/>
              <a:t>manifesto</a:t>
            </a:r>
            <a:r>
              <a:rPr lang="en-US" sz="3000" dirty="0" smtClean="0"/>
              <a:t> of the Agile Alliance.  </a:t>
            </a:r>
          </a:p>
          <a:p>
            <a:pPr eaLnBrk="1" hangingPunct="1">
              <a:lnSpc>
                <a:spcPct val="90000"/>
              </a:lnSpc>
            </a:pPr>
            <a:endParaRPr lang="en-US" sz="3000" dirty="0" smtClean="0"/>
          </a:p>
          <a:p>
            <a:pPr eaLnBrk="1" hangingPunct="1">
              <a:lnSpc>
                <a:spcPct val="90000"/>
              </a:lnSpc>
            </a:pPr>
            <a:r>
              <a:rPr lang="en-US" sz="3000" dirty="0" smtClean="0"/>
              <a:t>They then developed the </a:t>
            </a:r>
            <a:r>
              <a:rPr lang="en-US" sz="3000" b="1" dirty="0" smtClean="0"/>
              <a:t>12</a:t>
            </a:r>
            <a:r>
              <a:rPr lang="en-US" sz="3000" dirty="0" smtClean="0"/>
              <a:t> </a:t>
            </a:r>
            <a:r>
              <a:rPr lang="en-US" sz="3000" b="1" dirty="0" smtClean="0"/>
              <a:t>Principles of Agility.</a:t>
            </a:r>
          </a:p>
          <a:p>
            <a:pPr eaLnBrk="1" hangingPunct="1">
              <a:lnSpc>
                <a:spcPct val="90000"/>
              </a:lnSpc>
            </a:pPr>
            <a:endParaRPr lang="en-US" sz="3000" dirty="0" smtClean="0"/>
          </a:p>
        </p:txBody>
      </p:sp>
      <p:pic>
        <p:nvPicPr>
          <p:cNvPr id="3"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15</a:t>
            </a:fld>
            <a:endParaRPr lang="en-US" dirty="0"/>
          </a:p>
        </p:txBody>
      </p:sp>
    </p:spTree>
    <p:extLst>
      <p:ext uri="{BB962C8B-B14F-4D97-AF65-F5344CB8AC3E}">
        <p14:creationId xmlns:p14="http://schemas.microsoft.com/office/powerpoint/2010/main" val="37732711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7939" y="596900"/>
            <a:ext cx="5795010" cy="1120140"/>
          </a:xfrm>
          <a:prstGeom prst="rect">
            <a:avLst/>
          </a:prstGeom>
        </p:spPr>
        <p:txBody>
          <a:bodyPr vert="horz" wrap="square" lIns="0" tIns="12700" rIns="0" bIns="0" rtlCol="0">
            <a:spAutoFit/>
          </a:bodyPr>
          <a:lstStyle/>
          <a:p>
            <a:pPr marL="12700">
              <a:lnSpc>
                <a:spcPts val="4310"/>
              </a:lnSpc>
              <a:spcBef>
                <a:spcPts val="100"/>
              </a:spcBef>
            </a:pPr>
            <a:r>
              <a:rPr sz="3600" spc="-5" dirty="0"/>
              <a:t>The Manifesto</a:t>
            </a:r>
            <a:r>
              <a:rPr sz="3600" dirty="0"/>
              <a:t> </a:t>
            </a:r>
            <a:r>
              <a:rPr sz="3600" spc="-5" dirty="0"/>
              <a:t>for</a:t>
            </a:r>
            <a:endParaRPr sz="3600" dirty="0"/>
          </a:p>
          <a:p>
            <a:pPr marL="12700">
              <a:lnSpc>
                <a:spcPts val="4310"/>
              </a:lnSpc>
            </a:pPr>
            <a:r>
              <a:rPr sz="3600" dirty="0"/>
              <a:t>Agile </a:t>
            </a:r>
            <a:r>
              <a:rPr sz="3600" spc="-5" dirty="0"/>
              <a:t>Software</a:t>
            </a:r>
            <a:r>
              <a:rPr sz="3600" spc="-70" dirty="0"/>
              <a:t> </a:t>
            </a:r>
            <a:r>
              <a:rPr sz="3600" dirty="0"/>
              <a:t>Development</a:t>
            </a:r>
          </a:p>
        </p:txBody>
      </p:sp>
      <p:sp>
        <p:nvSpPr>
          <p:cNvPr id="12" name="object 12"/>
          <p:cNvSpPr txBox="1">
            <a:spLocks noGrp="1"/>
          </p:cNvSpPr>
          <p:nvPr>
            <p:ph type="sldNum" sz="quarter" idx="12"/>
          </p:nvPr>
        </p:nvSpPr>
        <p:spPr>
          <a:prstGeom prst="rect">
            <a:avLst/>
          </a:prstGeom>
        </p:spPr>
        <p:txBody>
          <a:bodyPr vert="horz" wrap="square" lIns="0" tIns="0" rIns="0" bIns="0" rtlCol="0">
            <a:spAutoFit/>
          </a:bodyPr>
          <a:lstStyle/>
          <a:p>
            <a:pPr marL="38100">
              <a:lnSpc>
                <a:spcPts val="1070"/>
              </a:lnSpc>
            </a:pPr>
            <a:fld id="{81D60167-4931-47E6-BA6A-407CBD079E47}" type="slidenum">
              <a:rPr dirty="0"/>
              <a:t>16</a:t>
            </a:fld>
            <a:endParaRPr dirty="0"/>
          </a:p>
        </p:txBody>
      </p:sp>
      <p:grpSp>
        <p:nvGrpSpPr>
          <p:cNvPr id="3" name="object 3"/>
          <p:cNvGrpSpPr/>
          <p:nvPr/>
        </p:nvGrpSpPr>
        <p:grpSpPr>
          <a:xfrm>
            <a:off x="1882825" y="1916082"/>
            <a:ext cx="5474335" cy="951865"/>
            <a:chOff x="1882825" y="1916082"/>
            <a:chExt cx="5474335" cy="951865"/>
          </a:xfrm>
        </p:grpSpPr>
        <p:sp>
          <p:nvSpPr>
            <p:cNvPr id="4" name="object 4"/>
            <p:cNvSpPr/>
            <p:nvPr/>
          </p:nvSpPr>
          <p:spPr>
            <a:xfrm>
              <a:off x="1882825" y="1916082"/>
              <a:ext cx="5473928" cy="40316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882825" y="2182096"/>
              <a:ext cx="5332615" cy="40316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882825" y="2460565"/>
              <a:ext cx="5016728" cy="407323"/>
            </a:xfrm>
            <a:prstGeom prst="rect">
              <a:avLst/>
            </a:prstGeom>
            <a:blipFill>
              <a:blip r:embed="rId4" cstate="print"/>
              <a:stretch>
                <a:fillRect/>
              </a:stretch>
            </a:blipFill>
          </p:spPr>
          <p:txBody>
            <a:bodyPr wrap="square" lIns="0" tIns="0" rIns="0" bIns="0" rtlCol="0"/>
            <a:lstStyle/>
            <a:p>
              <a:endParaRPr/>
            </a:p>
          </p:txBody>
        </p:sp>
      </p:grpSp>
      <p:grpSp>
        <p:nvGrpSpPr>
          <p:cNvPr id="7" name="object 7"/>
          <p:cNvGrpSpPr/>
          <p:nvPr/>
        </p:nvGrpSpPr>
        <p:grpSpPr>
          <a:xfrm>
            <a:off x="1882825" y="4808915"/>
            <a:ext cx="5523865" cy="711200"/>
            <a:chOff x="1882825" y="4808915"/>
            <a:chExt cx="5523865" cy="711200"/>
          </a:xfrm>
        </p:grpSpPr>
        <p:sp>
          <p:nvSpPr>
            <p:cNvPr id="8" name="object 8"/>
            <p:cNvSpPr/>
            <p:nvPr/>
          </p:nvSpPr>
          <p:spPr>
            <a:xfrm>
              <a:off x="1882825" y="4808915"/>
              <a:ext cx="5523801" cy="444731"/>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1882825" y="5116481"/>
              <a:ext cx="5041671" cy="403166"/>
            </a:xfrm>
            <a:prstGeom prst="rect">
              <a:avLst/>
            </a:prstGeom>
            <a:blipFill>
              <a:blip r:embed="rId6" cstate="print"/>
              <a:stretch>
                <a:fillRect/>
              </a:stretch>
            </a:blipFill>
          </p:spPr>
          <p:txBody>
            <a:bodyPr wrap="square" lIns="0" tIns="0" rIns="0" bIns="0" rtlCol="0"/>
            <a:lstStyle/>
            <a:p>
              <a:endParaRPr/>
            </a:p>
          </p:txBody>
        </p:sp>
      </p:grpSp>
      <p:sp>
        <p:nvSpPr>
          <p:cNvPr id="10" name="object 10"/>
          <p:cNvSpPr txBox="1"/>
          <p:nvPr/>
        </p:nvSpPr>
        <p:spPr>
          <a:xfrm>
            <a:off x="609600" y="1912620"/>
            <a:ext cx="8077200" cy="3526863"/>
          </a:xfrm>
          <a:prstGeom prst="rect">
            <a:avLst/>
          </a:prstGeom>
        </p:spPr>
        <p:txBody>
          <a:bodyPr vert="horz" wrap="square" lIns="0" tIns="44450" rIns="0" bIns="0" rtlCol="0">
            <a:spAutoFit/>
          </a:bodyPr>
          <a:lstStyle/>
          <a:p>
            <a:pPr marL="12700" marR="282575">
              <a:lnSpc>
                <a:spcPct val="89600"/>
              </a:lnSpc>
              <a:spcBef>
                <a:spcPts val="350"/>
              </a:spcBef>
            </a:pPr>
            <a:r>
              <a:rPr sz="2000" b="0" spc="-65" dirty="0">
                <a:latin typeface="Noto Sans CJK JP Medium"/>
                <a:cs typeface="Noto Sans CJK JP Medium"/>
              </a:rPr>
              <a:t>“</a:t>
            </a:r>
            <a:r>
              <a:rPr sz="2000" b="1" spc="-65" dirty="0">
                <a:latin typeface="Palladio Uralic"/>
                <a:cs typeface="Palladio Uralic"/>
              </a:rPr>
              <a:t>We </a:t>
            </a:r>
            <a:r>
              <a:rPr sz="2000" b="1" dirty="0">
                <a:latin typeface="Palladio Uralic"/>
                <a:cs typeface="Palladio Uralic"/>
              </a:rPr>
              <a:t>are </a:t>
            </a:r>
            <a:r>
              <a:rPr sz="2000" b="1" spc="-5" dirty="0">
                <a:latin typeface="Palladio Uralic"/>
                <a:cs typeface="Palladio Uralic"/>
              </a:rPr>
              <a:t>uncovering better </a:t>
            </a:r>
            <a:r>
              <a:rPr sz="2000" b="1" dirty="0">
                <a:latin typeface="Palladio Uralic"/>
                <a:cs typeface="Palladio Uralic"/>
              </a:rPr>
              <a:t>ways of </a:t>
            </a:r>
            <a:r>
              <a:rPr sz="2000" b="1" spc="-5" dirty="0">
                <a:latin typeface="Palladio Uralic"/>
                <a:cs typeface="Palladio Uralic"/>
              </a:rPr>
              <a:t>developing  software by doing </a:t>
            </a:r>
            <a:r>
              <a:rPr sz="2000" b="1" dirty="0">
                <a:latin typeface="Palladio Uralic"/>
                <a:cs typeface="Palladio Uralic"/>
              </a:rPr>
              <a:t>it </a:t>
            </a:r>
            <a:r>
              <a:rPr sz="2000" b="1" spc="-5" dirty="0">
                <a:latin typeface="Palladio Uralic"/>
                <a:cs typeface="Palladio Uralic"/>
              </a:rPr>
              <a:t>and helping others do </a:t>
            </a:r>
            <a:r>
              <a:rPr sz="2000" b="1" dirty="0">
                <a:latin typeface="Palladio Uralic"/>
                <a:cs typeface="Palladio Uralic"/>
              </a:rPr>
              <a:t>it.  </a:t>
            </a:r>
            <a:r>
              <a:rPr sz="2000" b="1" spc="-5" dirty="0">
                <a:latin typeface="Palladio Uralic"/>
                <a:cs typeface="Palladio Uralic"/>
              </a:rPr>
              <a:t>Through this </a:t>
            </a:r>
            <a:r>
              <a:rPr sz="2000" b="1" dirty="0">
                <a:latin typeface="Palladio Uralic"/>
                <a:cs typeface="Palladio Uralic"/>
              </a:rPr>
              <a:t>work we </a:t>
            </a:r>
            <a:r>
              <a:rPr sz="2000" b="1" spc="-5" dirty="0">
                <a:latin typeface="Palladio Uralic"/>
                <a:cs typeface="Palladio Uralic"/>
              </a:rPr>
              <a:t>have come </a:t>
            </a:r>
            <a:r>
              <a:rPr sz="2000" b="1" dirty="0">
                <a:latin typeface="Palladio Uralic"/>
                <a:cs typeface="Palladio Uralic"/>
              </a:rPr>
              <a:t>to</a:t>
            </a:r>
            <a:r>
              <a:rPr sz="2000" b="1" spc="-20" dirty="0">
                <a:latin typeface="Palladio Uralic"/>
                <a:cs typeface="Palladio Uralic"/>
              </a:rPr>
              <a:t> </a:t>
            </a:r>
            <a:r>
              <a:rPr sz="2000" b="1" spc="-5" dirty="0">
                <a:latin typeface="Palladio Uralic"/>
                <a:cs typeface="Palladio Uralic"/>
              </a:rPr>
              <a:t>value:</a:t>
            </a:r>
            <a:endParaRPr sz="2000" dirty="0">
              <a:latin typeface="Palladio Uralic"/>
              <a:cs typeface="Palladio Uralic"/>
            </a:endParaRPr>
          </a:p>
          <a:p>
            <a:pPr marL="469900" marR="60960">
              <a:lnSpc>
                <a:spcPts val="2200"/>
              </a:lnSpc>
              <a:spcBef>
                <a:spcPts val="240"/>
              </a:spcBef>
              <a:buClr>
                <a:srgbClr val="9A0000"/>
              </a:buClr>
              <a:buSzPct val="95000"/>
              <a:buFont typeface="Palladio Uralic"/>
              <a:buChar char="•"/>
              <a:tabLst>
                <a:tab pos="624840" algn="l"/>
              </a:tabLst>
            </a:pPr>
            <a:r>
              <a:rPr sz="2000" b="1" i="1" dirty="0">
                <a:solidFill>
                  <a:srgbClr val="AC1600"/>
                </a:solidFill>
                <a:latin typeface="TeXGyrePagella"/>
                <a:cs typeface="TeXGyrePagella"/>
              </a:rPr>
              <a:t>Individuals and </a:t>
            </a:r>
            <a:r>
              <a:rPr sz="2000" b="1" i="1" spc="-5" dirty="0">
                <a:solidFill>
                  <a:srgbClr val="AC1600"/>
                </a:solidFill>
                <a:latin typeface="TeXGyrePagella"/>
                <a:cs typeface="TeXGyrePagella"/>
              </a:rPr>
              <a:t>interactions </a:t>
            </a:r>
            <a:r>
              <a:rPr sz="2000" b="1" dirty="0">
                <a:solidFill>
                  <a:srgbClr val="9A0000"/>
                </a:solidFill>
                <a:latin typeface="Palladio Uralic"/>
                <a:cs typeface="Palladio Uralic"/>
              </a:rPr>
              <a:t>over </a:t>
            </a:r>
            <a:r>
              <a:rPr sz="2000" b="1" spc="-5" dirty="0">
                <a:solidFill>
                  <a:srgbClr val="9A0000"/>
                </a:solidFill>
                <a:latin typeface="Palladio Uralic"/>
                <a:cs typeface="Palladio Uralic"/>
              </a:rPr>
              <a:t>processes  and</a:t>
            </a:r>
            <a:r>
              <a:rPr sz="2000" b="1" spc="-10" dirty="0">
                <a:solidFill>
                  <a:srgbClr val="9A0000"/>
                </a:solidFill>
                <a:latin typeface="Palladio Uralic"/>
                <a:cs typeface="Palladio Uralic"/>
              </a:rPr>
              <a:t> </a:t>
            </a:r>
            <a:r>
              <a:rPr sz="2000" b="1" dirty="0">
                <a:solidFill>
                  <a:srgbClr val="9A0000"/>
                </a:solidFill>
                <a:latin typeface="Palladio Uralic"/>
                <a:cs typeface="Palladio Uralic"/>
              </a:rPr>
              <a:t>tools</a:t>
            </a:r>
            <a:endParaRPr sz="2000" dirty="0">
              <a:latin typeface="Palladio Uralic"/>
              <a:cs typeface="Palladio Uralic"/>
            </a:endParaRPr>
          </a:p>
          <a:p>
            <a:pPr marL="469900" marR="594995">
              <a:lnSpc>
                <a:spcPts val="2100"/>
              </a:lnSpc>
              <a:spcBef>
                <a:spcPts val="380"/>
              </a:spcBef>
              <a:buClr>
                <a:srgbClr val="9A0000"/>
              </a:buClr>
              <a:buSzPct val="95000"/>
              <a:buFont typeface="Palladio Uralic"/>
              <a:buChar char="•"/>
              <a:tabLst>
                <a:tab pos="624840" algn="l"/>
              </a:tabLst>
            </a:pPr>
            <a:r>
              <a:rPr sz="2000" b="1" i="1" spc="-20" dirty="0">
                <a:solidFill>
                  <a:srgbClr val="AC1600"/>
                </a:solidFill>
                <a:latin typeface="TeXGyrePagella"/>
                <a:cs typeface="TeXGyrePagella"/>
              </a:rPr>
              <a:t>Working </a:t>
            </a:r>
            <a:r>
              <a:rPr sz="2000" b="1" i="1" spc="-10" dirty="0">
                <a:solidFill>
                  <a:srgbClr val="AC1600"/>
                </a:solidFill>
                <a:latin typeface="TeXGyrePagella"/>
                <a:cs typeface="TeXGyrePagella"/>
              </a:rPr>
              <a:t>software </a:t>
            </a:r>
            <a:r>
              <a:rPr sz="2000" b="1" dirty="0">
                <a:solidFill>
                  <a:srgbClr val="9A0000"/>
                </a:solidFill>
                <a:latin typeface="Palladio Uralic"/>
                <a:cs typeface="Palladio Uralic"/>
              </a:rPr>
              <a:t>over </a:t>
            </a:r>
            <a:r>
              <a:rPr sz="2000" b="1" spc="-5" dirty="0">
                <a:solidFill>
                  <a:srgbClr val="9A0000"/>
                </a:solidFill>
                <a:latin typeface="Palladio Uralic"/>
                <a:cs typeface="Palladio Uralic"/>
              </a:rPr>
              <a:t>comprehensive  documentation</a:t>
            </a:r>
            <a:endParaRPr sz="2000" dirty="0">
              <a:latin typeface="Palladio Uralic"/>
              <a:cs typeface="Palladio Uralic"/>
            </a:endParaRPr>
          </a:p>
          <a:p>
            <a:pPr marL="469900" marR="774065">
              <a:lnSpc>
                <a:spcPts val="2100"/>
              </a:lnSpc>
              <a:spcBef>
                <a:spcPts val="400"/>
              </a:spcBef>
              <a:buClr>
                <a:srgbClr val="9A0000"/>
              </a:buClr>
              <a:buSzPct val="95000"/>
              <a:buFont typeface="Palladio Uralic"/>
              <a:buChar char="•"/>
              <a:tabLst>
                <a:tab pos="624840" algn="l"/>
              </a:tabLst>
            </a:pPr>
            <a:r>
              <a:rPr sz="2000" b="1" i="1" spc="-5" dirty="0">
                <a:solidFill>
                  <a:srgbClr val="AC1600"/>
                </a:solidFill>
                <a:latin typeface="TeXGyrePagella"/>
                <a:cs typeface="TeXGyrePagella"/>
              </a:rPr>
              <a:t>Customer collaboration </a:t>
            </a:r>
            <a:r>
              <a:rPr sz="2000" b="1" dirty="0">
                <a:solidFill>
                  <a:srgbClr val="9A0000"/>
                </a:solidFill>
                <a:latin typeface="Palladio Uralic"/>
                <a:cs typeface="Palladio Uralic"/>
              </a:rPr>
              <a:t>over </a:t>
            </a:r>
            <a:r>
              <a:rPr sz="2000" b="1" spc="-5" dirty="0">
                <a:solidFill>
                  <a:srgbClr val="9A0000"/>
                </a:solidFill>
                <a:latin typeface="Palladio Uralic"/>
                <a:cs typeface="Palladio Uralic"/>
              </a:rPr>
              <a:t>contract  </a:t>
            </a:r>
            <a:r>
              <a:rPr sz="2000" b="1" spc="-5" dirty="0" smtClean="0">
                <a:solidFill>
                  <a:srgbClr val="9A0000"/>
                </a:solidFill>
                <a:latin typeface="Palladio Uralic"/>
                <a:cs typeface="Palladio Uralic"/>
              </a:rPr>
              <a:t>negotiation</a:t>
            </a:r>
            <a:endParaRPr lang="en-US" sz="2000" b="1" spc="-5" dirty="0" smtClean="0">
              <a:solidFill>
                <a:srgbClr val="9A0000"/>
              </a:solidFill>
              <a:latin typeface="Palladio Uralic"/>
              <a:cs typeface="Palladio Uralic"/>
            </a:endParaRPr>
          </a:p>
          <a:p>
            <a:pPr marL="469900" marR="774065">
              <a:lnSpc>
                <a:spcPts val="2100"/>
              </a:lnSpc>
              <a:spcBef>
                <a:spcPts val="400"/>
              </a:spcBef>
              <a:buClr>
                <a:srgbClr val="9A0000"/>
              </a:buClr>
              <a:buSzPct val="95000"/>
              <a:buFont typeface="Palladio Uralic"/>
              <a:buChar char="•"/>
              <a:tabLst>
                <a:tab pos="624840" algn="l"/>
              </a:tabLst>
            </a:pPr>
            <a:r>
              <a:rPr sz="2000" b="1" i="1" spc="-5" dirty="0" smtClean="0">
                <a:solidFill>
                  <a:srgbClr val="AC1600"/>
                </a:solidFill>
                <a:latin typeface="TeXGyrePagella"/>
                <a:cs typeface="TeXGyrePagella"/>
              </a:rPr>
              <a:t>Responding </a:t>
            </a:r>
            <a:r>
              <a:rPr sz="2000" b="1" i="1" dirty="0">
                <a:solidFill>
                  <a:srgbClr val="AC1600"/>
                </a:solidFill>
                <a:latin typeface="TeXGyrePagella"/>
                <a:cs typeface="TeXGyrePagella"/>
              </a:rPr>
              <a:t>to </a:t>
            </a:r>
            <a:r>
              <a:rPr sz="2000" b="1" i="1" spc="-5" dirty="0">
                <a:solidFill>
                  <a:srgbClr val="AC1600"/>
                </a:solidFill>
                <a:latin typeface="TeXGyrePagella"/>
                <a:cs typeface="TeXGyrePagella"/>
              </a:rPr>
              <a:t>change </a:t>
            </a:r>
            <a:r>
              <a:rPr sz="2000" b="1" dirty="0">
                <a:solidFill>
                  <a:srgbClr val="9A0000"/>
                </a:solidFill>
                <a:latin typeface="Palladio Uralic"/>
                <a:cs typeface="Palladio Uralic"/>
              </a:rPr>
              <a:t>over </a:t>
            </a:r>
            <a:r>
              <a:rPr sz="2000" b="1" spc="-5" dirty="0">
                <a:solidFill>
                  <a:srgbClr val="9A0000"/>
                </a:solidFill>
                <a:latin typeface="Palladio Uralic"/>
                <a:cs typeface="Palladio Uralic"/>
              </a:rPr>
              <a:t>following </a:t>
            </a:r>
            <a:r>
              <a:rPr sz="2000" b="1" dirty="0">
                <a:solidFill>
                  <a:srgbClr val="9A0000"/>
                </a:solidFill>
                <a:latin typeface="Palladio Uralic"/>
                <a:cs typeface="Palladio Uralic"/>
              </a:rPr>
              <a:t>a </a:t>
            </a:r>
            <a:r>
              <a:rPr sz="2000" b="1" spc="-5" dirty="0">
                <a:solidFill>
                  <a:srgbClr val="9A0000"/>
                </a:solidFill>
                <a:latin typeface="Palladio Uralic"/>
                <a:cs typeface="Palladio Uralic"/>
              </a:rPr>
              <a:t>plan </a:t>
            </a:r>
            <a:r>
              <a:rPr sz="2000" b="1" spc="-5" dirty="0">
                <a:latin typeface="Palladio Uralic"/>
                <a:cs typeface="Palladio Uralic"/>
              </a:rPr>
              <a:t> </a:t>
            </a:r>
            <a:endParaRPr lang="en-US" sz="2000" b="1" spc="-5" dirty="0" smtClean="0">
              <a:latin typeface="Palladio Uralic"/>
              <a:cs typeface="Palladio Uralic"/>
            </a:endParaRPr>
          </a:p>
          <a:p>
            <a:pPr marL="12700" marR="5080">
              <a:lnSpc>
                <a:spcPct val="95800"/>
              </a:lnSpc>
              <a:spcBef>
                <a:spcPts val="180"/>
              </a:spcBef>
              <a:buClr>
                <a:srgbClr val="9A0000"/>
              </a:buClr>
              <a:buSzPct val="95000"/>
              <a:tabLst>
                <a:tab pos="624840" algn="l"/>
              </a:tabLst>
            </a:pPr>
            <a:endParaRPr lang="en-US" sz="2000" b="1" spc="-5" dirty="0">
              <a:latin typeface="Palladio Uralic"/>
              <a:cs typeface="Palladio Uralic"/>
            </a:endParaRPr>
          </a:p>
          <a:p>
            <a:pPr marL="12700" marR="5080">
              <a:lnSpc>
                <a:spcPct val="95800"/>
              </a:lnSpc>
              <a:spcBef>
                <a:spcPts val="180"/>
              </a:spcBef>
              <a:buClr>
                <a:srgbClr val="9A0000"/>
              </a:buClr>
              <a:buSzPct val="95000"/>
              <a:tabLst>
                <a:tab pos="624840" algn="l"/>
              </a:tabLst>
            </a:pPr>
            <a:r>
              <a:rPr sz="2000" b="1" spc="-5" dirty="0" smtClean="0">
                <a:latin typeface="Palladio Uralic"/>
                <a:cs typeface="Palladio Uralic"/>
              </a:rPr>
              <a:t>That </a:t>
            </a:r>
            <a:r>
              <a:rPr sz="2000" b="1" spc="-5" dirty="0">
                <a:latin typeface="Palladio Uralic"/>
                <a:cs typeface="Palladio Uralic"/>
              </a:rPr>
              <a:t>is, while there is value in the items </a:t>
            </a:r>
            <a:r>
              <a:rPr sz="2000" b="1" dirty="0">
                <a:latin typeface="Palladio Uralic"/>
                <a:cs typeface="Palladio Uralic"/>
              </a:rPr>
              <a:t>on </a:t>
            </a:r>
            <a:r>
              <a:rPr sz="2000" b="1" spc="-5" dirty="0">
                <a:latin typeface="Palladio Uralic"/>
                <a:cs typeface="Palladio Uralic"/>
              </a:rPr>
              <a:t>the  right, </a:t>
            </a:r>
            <a:r>
              <a:rPr sz="2000" b="1" dirty="0">
                <a:latin typeface="Palladio Uralic"/>
                <a:cs typeface="Palladio Uralic"/>
              </a:rPr>
              <a:t>we </a:t>
            </a:r>
            <a:r>
              <a:rPr sz="2000" b="1" spc="-5" dirty="0">
                <a:latin typeface="Palladio Uralic"/>
                <a:cs typeface="Palladio Uralic"/>
              </a:rPr>
              <a:t>value the items </a:t>
            </a:r>
            <a:r>
              <a:rPr sz="2000" b="1" dirty="0">
                <a:latin typeface="Palladio Uralic"/>
                <a:cs typeface="Palladio Uralic"/>
              </a:rPr>
              <a:t>on </a:t>
            </a:r>
            <a:r>
              <a:rPr sz="2000" b="1" spc="-5" dirty="0">
                <a:latin typeface="Palladio Uralic"/>
                <a:cs typeface="Palladio Uralic"/>
              </a:rPr>
              <a:t>the </a:t>
            </a:r>
            <a:r>
              <a:rPr sz="2000" b="1" dirty="0">
                <a:latin typeface="Palladio Uralic"/>
                <a:cs typeface="Palladio Uralic"/>
              </a:rPr>
              <a:t>left</a:t>
            </a:r>
            <a:r>
              <a:rPr sz="2000" b="1" spc="-10" dirty="0">
                <a:latin typeface="Palladio Uralic"/>
                <a:cs typeface="Palladio Uralic"/>
              </a:rPr>
              <a:t> more</a:t>
            </a:r>
            <a:r>
              <a:rPr sz="2000" b="1" spc="-10" dirty="0" smtClean="0">
                <a:latin typeface="Palladio Uralic"/>
                <a:cs typeface="Palladio Uralic"/>
              </a:rPr>
              <a:t>.</a:t>
            </a:r>
            <a:r>
              <a:rPr sz="2000" b="0" spc="-10" dirty="0" smtClean="0">
                <a:latin typeface="Noto Sans CJK JP Medium"/>
                <a:cs typeface="Noto Sans CJK JP Medium"/>
              </a:rPr>
              <a:t>”</a:t>
            </a:r>
          </a:p>
          <a:p>
            <a:pPr marL="3695700">
              <a:lnSpc>
                <a:spcPct val="100000"/>
              </a:lnSpc>
              <a:spcBef>
                <a:spcPts val="1280"/>
              </a:spcBef>
            </a:pPr>
            <a:r>
              <a:rPr lang="en-US" sz="1800" b="1" i="1" spc="-5" dirty="0" smtClean="0">
                <a:solidFill>
                  <a:srgbClr val="9A0000"/>
                </a:solidFill>
                <a:latin typeface="TeXGyrePagella"/>
                <a:cs typeface="TeXGyrePagella"/>
              </a:rPr>
              <a:t>	</a:t>
            </a:r>
            <a:r>
              <a:rPr sz="1800" b="1" i="1" spc="-5" dirty="0" smtClean="0">
                <a:solidFill>
                  <a:srgbClr val="9A0000"/>
                </a:solidFill>
                <a:latin typeface="TeXGyrePagella"/>
                <a:cs typeface="TeXGyrePagella"/>
              </a:rPr>
              <a:t>Kent Beck et</a:t>
            </a:r>
            <a:r>
              <a:rPr sz="1800" b="1" i="1" spc="-10" dirty="0" smtClean="0">
                <a:solidFill>
                  <a:srgbClr val="9A0000"/>
                </a:solidFill>
                <a:latin typeface="TeXGyrePagella"/>
                <a:cs typeface="TeXGyrePagella"/>
              </a:rPr>
              <a:t> </a:t>
            </a:r>
            <a:r>
              <a:rPr sz="1800" b="1" i="1" dirty="0" smtClean="0">
                <a:solidFill>
                  <a:srgbClr val="9A0000"/>
                </a:solidFill>
                <a:latin typeface="TeXGyrePagella"/>
                <a:cs typeface="TeXGyrePagella"/>
              </a:rPr>
              <a:t>al</a:t>
            </a:r>
            <a:endParaRPr sz="1800" dirty="0">
              <a:latin typeface="TeXGyrePagella"/>
              <a:cs typeface="TeXGyrePagella"/>
            </a:endParaRPr>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763000" cy="1143000"/>
          </a:xfrm>
        </p:spPr>
        <p:txBody>
          <a:bodyPr rtlCol="0">
            <a:noAutofit/>
          </a:bodyPr>
          <a:lstStyle/>
          <a:p>
            <a:pPr eaLnBrk="1" fontAlgn="auto" hangingPunct="1">
              <a:spcAft>
                <a:spcPts val="0"/>
              </a:spcAft>
              <a:defRPr/>
            </a:pPr>
            <a:r>
              <a:rPr lang="en-US" sz="2500" b="1" dirty="0" smtClean="0">
                <a:solidFill>
                  <a:srgbClr val="000099"/>
                </a:solidFill>
              </a:rPr>
              <a:t>Value 1:  Individuals and Interactions over Processes and Tools</a:t>
            </a:r>
            <a:endParaRPr lang="en-US" sz="2500" b="1" dirty="0">
              <a:solidFill>
                <a:srgbClr val="000099"/>
              </a:solidFill>
            </a:endParaRPr>
          </a:p>
        </p:txBody>
      </p:sp>
      <p:sp>
        <p:nvSpPr>
          <p:cNvPr id="14339" name="Content Placeholder 2"/>
          <p:cNvSpPr>
            <a:spLocks noGrp="1"/>
          </p:cNvSpPr>
          <p:nvPr>
            <p:ph idx="1"/>
          </p:nvPr>
        </p:nvSpPr>
        <p:spPr>
          <a:xfrm>
            <a:off x="152400" y="1295400"/>
            <a:ext cx="8686800" cy="5410200"/>
          </a:xfrm>
        </p:spPr>
        <p:txBody>
          <a:bodyPr/>
          <a:lstStyle/>
          <a:p>
            <a:pPr eaLnBrk="1" hangingPunct="1">
              <a:lnSpc>
                <a:spcPct val="80000"/>
              </a:lnSpc>
            </a:pPr>
            <a:r>
              <a:rPr lang="en-US" sz="2500" b="1" dirty="0" smtClean="0"/>
              <a:t>Strong players</a:t>
            </a:r>
            <a:r>
              <a:rPr lang="en-US" sz="2500" dirty="0" smtClean="0"/>
              <a:t>: a must, but can fail if don’t work together.</a:t>
            </a:r>
          </a:p>
          <a:p>
            <a:pPr eaLnBrk="1" hangingPunct="1">
              <a:lnSpc>
                <a:spcPct val="80000"/>
              </a:lnSpc>
            </a:pPr>
            <a:r>
              <a:rPr lang="en-US" sz="2500" b="1" dirty="0" smtClean="0"/>
              <a:t>Strong player:</a:t>
            </a:r>
            <a:r>
              <a:rPr lang="en-US" sz="2500" dirty="0" smtClean="0"/>
              <a:t>  not necessarily an ‘ace;’  work well with others! </a:t>
            </a:r>
          </a:p>
          <a:p>
            <a:pPr lvl="1" eaLnBrk="1" hangingPunct="1">
              <a:lnSpc>
                <a:spcPct val="80000"/>
              </a:lnSpc>
            </a:pPr>
            <a:r>
              <a:rPr lang="en-US" sz="2100" dirty="0" smtClean="0"/>
              <a:t>Communication and interacting is </a:t>
            </a:r>
            <a:r>
              <a:rPr lang="en-US" sz="2100" b="1" dirty="0" smtClean="0"/>
              <a:t>more important</a:t>
            </a:r>
            <a:r>
              <a:rPr lang="en-US" sz="2100" dirty="0" smtClean="0"/>
              <a:t> than raw talent.</a:t>
            </a:r>
          </a:p>
          <a:p>
            <a:pPr lvl="1" eaLnBrk="1" hangingPunct="1">
              <a:lnSpc>
                <a:spcPct val="80000"/>
              </a:lnSpc>
            </a:pPr>
            <a:endParaRPr lang="en-US" sz="2100" dirty="0" smtClean="0"/>
          </a:p>
          <a:p>
            <a:pPr eaLnBrk="1" hangingPunct="1">
              <a:lnSpc>
                <a:spcPct val="80000"/>
              </a:lnSpc>
            </a:pPr>
            <a:r>
              <a:rPr lang="en-US" sz="2500" dirty="0" smtClean="0"/>
              <a:t>‘</a:t>
            </a:r>
            <a:r>
              <a:rPr lang="en-US" sz="2500" b="1" dirty="0" smtClean="0"/>
              <a:t>Right’ tools</a:t>
            </a:r>
            <a:r>
              <a:rPr lang="en-US" sz="2500" dirty="0" smtClean="0"/>
              <a:t> are vital to smooth functioning of a team.</a:t>
            </a:r>
          </a:p>
          <a:p>
            <a:pPr eaLnBrk="1" hangingPunct="1">
              <a:lnSpc>
                <a:spcPct val="80000"/>
              </a:lnSpc>
            </a:pPr>
            <a:endParaRPr lang="en-US" sz="2500" dirty="0" smtClean="0"/>
          </a:p>
          <a:p>
            <a:pPr eaLnBrk="1" hangingPunct="1">
              <a:lnSpc>
                <a:spcPct val="80000"/>
              </a:lnSpc>
            </a:pPr>
            <a:r>
              <a:rPr lang="en-US" sz="2500" b="1" dirty="0" smtClean="0"/>
              <a:t>Start small</a:t>
            </a:r>
            <a:r>
              <a:rPr lang="en-US" sz="2500" dirty="0" smtClean="0"/>
              <a:t>.  Find a free tool and use until you can demo you’ve expand it.  Don’t assume bigger is better.  Start with white board;  flat files before going to a huge database.</a:t>
            </a:r>
          </a:p>
          <a:p>
            <a:pPr eaLnBrk="1" hangingPunct="1">
              <a:lnSpc>
                <a:spcPct val="80000"/>
              </a:lnSpc>
            </a:pPr>
            <a:endParaRPr lang="en-US" sz="2500" dirty="0" smtClean="0"/>
          </a:p>
          <a:p>
            <a:pPr eaLnBrk="1" hangingPunct="1">
              <a:lnSpc>
                <a:spcPct val="80000"/>
              </a:lnSpc>
            </a:pPr>
            <a:r>
              <a:rPr lang="en-US" sz="2500" b="1" dirty="0" smtClean="0"/>
              <a:t>Building a team</a:t>
            </a:r>
            <a:r>
              <a:rPr lang="en-US" sz="2500" dirty="0" smtClean="0"/>
              <a:t> more important than </a:t>
            </a:r>
            <a:r>
              <a:rPr lang="en-US" sz="2500" b="1" dirty="0" smtClean="0"/>
              <a:t>building environment.</a:t>
            </a:r>
            <a:r>
              <a:rPr lang="en-US" sz="2500" dirty="0" smtClean="0"/>
              <a:t>  </a:t>
            </a:r>
          </a:p>
          <a:p>
            <a:pPr lvl="1" eaLnBrk="1" hangingPunct="1">
              <a:lnSpc>
                <a:spcPct val="80000"/>
              </a:lnSpc>
            </a:pPr>
            <a:r>
              <a:rPr lang="en-US" sz="2100" dirty="0" smtClean="0"/>
              <a:t>Some managers build the environment and expect the team to fall together.  </a:t>
            </a:r>
          </a:p>
          <a:p>
            <a:pPr lvl="1" eaLnBrk="1" hangingPunct="1">
              <a:lnSpc>
                <a:spcPct val="80000"/>
              </a:lnSpc>
            </a:pPr>
            <a:r>
              <a:rPr lang="en-US" sz="2100" dirty="0" smtClean="0"/>
              <a:t>Doesn’t work.  </a:t>
            </a:r>
          </a:p>
          <a:p>
            <a:pPr lvl="1" eaLnBrk="1" hangingPunct="1">
              <a:lnSpc>
                <a:spcPct val="80000"/>
              </a:lnSpc>
            </a:pPr>
            <a:r>
              <a:rPr lang="en-US" sz="2100" dirty="0" smtClean="0"/>
              <a:t>Let the team build the environment on the </a:t>
            </a:r>
            <a:r>
              <a:rPr lang="en-US" sz="2100" b="1" dirty="0" smtClean="0"/>
              <a:t>basis of need</a:t>
            </a:r>
            <a:r>
              <a:rPr lang="en-US" sz="2100" dirty="0" smtClean="0"/>
              <a:t>.</a:t>
            </a: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3" name="Slide Number Placeholder 2"/>
          <p:cNvSpPr>
            <a:spLocks noGrp="1"/>
          </p:cNvSpPr>
          <p:nvPr>
            <p:ph type="sldNum" sz="quarter" idx="12"/>
          </p:nvPr>
        </p:nvSpPr>
        <p:spPr/>
        <p:txBody>
          <a:bodyPr/>
          <a:lstStyle/>
          <a:p>
            <a:pPr marL="38100">
              <a:lnSpc>
                <a:spcPts val="1070"/>
              </a:lnSpc>
            </a:pPr>
            <a:fld id="{81D60167-4931-47E6-BA6A-407CBD079E47}" type="slidenum">
              <a:rPr lang="en-US" smtClean="0"/>
              <a:t>17</a:t>
            </a:fld>
            <a:endParaRPr lang="en-US" dirty="0"/>
          </a:p>
        </p:txBody>
      </p:sp>
    </p:spTree>
    <p:extLst>
      <p:ext uri="{BB962C8B-B14F-4D97-AF65-F5344CB8AC3E}">
        <p14:creationId xmlns:p14="http://schemas.microsoft.com/office/powerpoint/2010/main" val="359362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763000" cy="838200"/>
          </a:xfrm>
        </p:spPr>
        <p:txBody>
          <a:bodyPr rtlCol="0">
            <a:noAutofit/>
          </a:bodyPr>
          <a:lstStyle/>
          <a:p>
            <a:pPr eaLnBrk="1" fontAlgn="auto" hangingPunct="1">
              <a:spcAft>
                <a:spcPts val="0"/>
              </a:spcAft>
              <a:defRPr/>
            </a:pPr>
            <a:r>
              <a:rPr lang="en-US" sz="2400" b="1" dirty="0" smtClean="0">
                <a:solidFill>
                  <a:srgbClr val="000099"/>
                </a:solidFill>
                <a:latin typeface="Times New Roman" pitchFamily="18" charset="0"/>
                <a:cs typeface="Times New Roman" pitchFamily="18" charset="0"/>
              </a:rPr>
              <a:t>Value 2:  Working Software over Comprehensive Documentation</a:t>
            </a:r>
            <a:endParaRPr lang="en-US" sz="2400" b="1" dirty="0">
              <a:solidFill>
                <a:srgbClr val="000099"/>
              </a:solidFill>
              <a:latin typeface="Times New Roman" pitchFamily="18" charset="0"/>
              <a:cs typeface="Times New Roman" pitchFamily="18" charset="0"/>
            </a:endParaRPr>
          </a:p>
        </p:txBody>
      </p:sp>
      <p:sp>
        <p:nvSpPr>
          <p:cNvPr id="15363" name="Content Placeholder 2"/>
          <p:cNvSpPr>
            <a:spLocks noGrp="1"/>
          </p:cNvSpPr>
          <p:nvPr>
            <p:ph idx="1"/>
          </p:nvPr>
        </p:nvSpPr>
        <p:spPr>
          <a:xfrm>
            <a:off x="152400" y="1143000"/>
            <a:ext cx="8763000" cy="5257800"/>
          </a:xfrm>
        </p:spPr>
        <p:txBody>
          <a:bodyPr>
            <a:normAutofit lnSpcReduction="10000"/>
          </a:bodyPr>
          <a:lstStyle/>
          <a:p>
            <a:pPr eaLnBrk="1" hangingPunct="1"/>
            <a:r>
              <a:rPr lang="en-US" sz="2800" b="1" dirty="0" smtClean="0"/>
              <a:t>Code</a:t>
            </a:r>
            <a:r>
              <a:rPr lang="en-US" sz="2800" dirty="0" smtClean="0"/>
              <a:t> – not ideal medium for communicating rationale and system structure.  </a:t>
            </a:r>
          </a:p>
          <a:p>
            <a:pPr lvl="1" eaLnBrk="1" hangingPunct="1"/>
            <a:r>
              <a:rPr lang="en-US" sz="2400" dirty="0" smtClean="0"/>
              <a:t>Team needs to produce human readable documents describing system and design decision rationale.</a:t>
            </a:r>
          </a:p>
          <a:p>
            <a:pPr lvl="1" eaLnBrk="1" hangingPunct="1"/>
            <a:endParaRPr lang="en-US" sz="2400" dirty="0" smtClean="0"/>
          </a:p>
          <a:p>
            <a:pPr eaLnBrk="1" hangingPunct="1"/>
            <a:r>
              <a:rPr lang="en-US" sz="2800" b="1" dirty="0" smtClean="0"/>
              <a:t>Too much documentation is worse than too little</a:t>
            </a:r>
            <a:r>
              <a:rPr lang="en-US" sz="2800" dirty="0" smtClean="0"/>
              <a:t>.</a:t>
            </a:r>
          </a:p>
          <a:p>
            <a:pPr lvl="1" eaLnBrk="1" hangingPunct="1"/>
            <a:r>
              <a:rPr lang="en-US" dirty="0" smtClean="0"/>
              <a:t>Take time;  more to keep in sync with code;  Not kept in sync? it is a lie and misleading.</a:t>
            </a:r>
          </a:p>
          <a:p>
            <a:pPr lvl="1" eaLnBrk="1" hangingPunct="1"/>
            <a:endParaRPr lang="en-US" dirty="0" smtClean="0"/>
          </a:p>
          <a:p>
            <a:pPr eaLnBrk="1" hangingPunct="1"/>
            <a:r>
              <a:rPr lang="en-US" sz="2800" b="1" dirty="0" smtClean="0"/>
              <a:t>Short rationale and structure document</a:t>
            </a:r>
            <a:r>
              <a:rPr lang="en-US" sz="2800" dirty="0" smtClean="0"/>
              <a:t>.</a:t>
            </a:r>
          </a:p>
          <a:p>
            <a:pPr lvl="1" eaLnBrk="1" hangingPunct="1"/>
            <a:r>
              <a:rPr lang="en-US" dirty="0" smtClean="0"/>
              <a:t>Keep this in sync;  Only highest level structure in the system kept.</a:t>
            </a:r>
            <a:endParaRPr lang="en-US" sz="2400" dirty="0" smtClean="0"/>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3" name="Slide Number Placeholder 2"/>
          <p:cNvSpPr>
            <a:spLocks noGrp="1"/>
          </p:cNvSpPr>
          <p:nvPr>
            <p:ph type="sldNum" sz="quarter" idx="12"/>
          </p:nvPr>
        </p:nvSpPr>
        <p:spPr/>
        <p:txBody>
          <a:bodyPr/>
          <a:lstStyle/>
          <a:p>
            <a:pPr marL="38100">
              <a:lnSpc>
                <a:spcPts val="1070"/>
              </a:lnSpc>
            </a:pPr>
            <a:fld id="{81D60167-4931-47E6-BA6A-407CBD079E47}" type="slidenum">
              <a:rPr lang="en-US" smtClean="0"/>
              <a:t>18</a:t>
            </a:fld>
            <a:endParaRPr lang="en-US" dirty="0"/>
          </a:p>
        </p:txBody>
      </p:sp>
    </p:spTree>
    <p:extLst>
      <p:ext uri="{BB962C8B-B14F-4D97-AF65-F5344CB8AC3E}">
        <p14:creationId xmlns:p14="http://schemas.microsoft.com/office/powerpoint/2010/main" val="3148785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763000" cy="990600"/>
          </a:xfrm>
        </p:spPr>
        <p:txBody>
          <a:bodyPr rtlCol="0">
            <a:normAutofit/>
          </a:bodyPr>
          <a:lstStyle/>
          <a:p>
            <a:pPr eaLnBrk="1" fontAlgn="auto" hangingPunct="1">
              <a:spcAft>
                <a:spcPts val="0"/>
              </a:spcAft>
              <a:defRPr/>
            </a:pPr>
            <a:r>
              <a:rPr lang="en-US" sz="2700" b="1" dirty="0" smtClean="0">
                <a:solidFill>
                  <a:srgbClr val="000099"/>
                </a:solidFill>
              </a:rPr>
              <a:t>Value 3:  Customer Collaboration over Contract Negotiation</a:t>
            </a:r>
            <a:endParaRPr lang="en-US" sz="2700" b="1" dirty="0">
              <a:solidFill>
                <a:srgbClr val="000099"/>
              </a:solidFill>
            </a:endParaRPr>
          </a:p>
        </p:txBody>
      </p:sp>
      <p:sp>
        <p:nvSpPr>
          <p:cNvPr id="17411" name="Content Placeholder 2"/>
          <p:cNvSpPr>
            <a:spLocks noGrp="1"/>
          </p:cNvSpPr>
          <p:nvPr>
            <p:ph idx="1"/>
          </p:nvPr>
        </p:nvSpPr>
        <p:spPr>
          <a:xfrm>
            <a:off x="228600" y="1722438"/>
            <a:ext cx="8610600" cy="4525962"/>
          </a:xfrm>
        </p:spPr>
        <p:txBody>
          <a:bodyPr/>
          <a:lstStyle/>
          <a:p>
            <a:pPr eaLnBrk="1" hangingPunct="1">
              <a:lnSpc>
                <a:spcPct val="90000"/>
              </a:lnSpc>
            </a:pPr>
            <a:r>
              <a:rPr lang="en-US" dirty="0" smtClean="0"/>
              <a:t>Not possible to describe software requirements up front and leave someone else to develop it within cost and on time.</a:t>
            </a:r>
          </a:p>
          <a:p>
            <a:pPr eaLnBrk="1" hangingPunct="1">
              <a:lnSpc>
                <a:spcPct val="90000"/>
              </a:lnSpc>
            </a:pPr>
            <a:endParaRPr lang="en-US" dirty="0" smtClean="0"/>
          </a:p>
          <a:p>
            <a:pPr eaLnBrk="1" hangingPunct="1">
              <a:lnSpc>
                <a:spcPct val="90000"/>
              </a:lnSpc>
            </a:pPr>
            <a:r>
              <a:rPr lang="en-US" dirty="0" smtClean="0"/>
              <a:t>Customers cannot just cite needs and go away</a:t>
            </a:r>
          </a:p>
          <a:p>
            <a:pPr eaLnBrk="1" hangingPunct="1">
              <a:lnSpc>
                <a:spcPct val="90000"/>
              </a:lnSpc>
            </a:pPr>
            <a:endParaRPr lang="en-US" dirty="0" smtClean="0"/>
          </a:p>
          <a:p>
            <a:pPr eaLnBrk="1" hangingPunct="1">
              <a:lnSpc>
                <a:spcPct val="90000"/>
              </a:lnSpc>
            </a:pPr>
            <a:r>
              <a:rPr lang="en-US" dirty="0" smtClean="0"/>
              <a:t>Successful projects require </a:t>
            </a:r>
            <a:r>
              <a:rPr lang="en-US" b="1" dirty="0" smtClean="0"/>
              <a:t>customer feedback on a regular and frequent basis</a:t>
            </a:r>
            <a:r>
              <a:rPr lang="en-US" dirty="0" smtClean="0"/>
              <a:t> – and not dependent upon a contract.</a:t>
            </a: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3" name="Slide Number Placeholder 2"/>
          <p:cNvSpPr>
            <a:spLocks noGrp="1"/>
          </p:cNvSpPr>
          <p:nvPr>
            <p:ph type="sldNum" sz="quarter" idx="12"/>
          </p:nvPr>
        </p:nvSpPr>
        <p:spPr/>
        <p:txBody>
          <a:bodyPr/>
          <a:lstStyle/>
          <a:p>
            <a:pPr marL="38100">
              <a:lnSpc>
                <a:spcPts val="1070"/>
              </a:lnSpc>
            </a:pPr>
            <a:fld id="{81D60167-4931-47E6-BA6A-407CBD079E47}" type="slidenum">
              <a:rPr lang="en-US" smtClean="0"/>
              <a:t>19</a:t>
            </a:fld>
            <a:endParaRPr lang="en-US" dirty="0"/>
          </a:p>
        </p:txBody>
      </p:sp>
    </p:spTree>
    <p:extLst>
      <p:ext uri="{BB962C8B-B14F-4D97-AF65-F5344CB8AC3E}">
        <p14:creationId xmlns:p14="http://schemas.microsoft.com/office/powerpoint/2010/main" val="2363885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1"/>
            <a:ext cx="8001000" cy="609600"/>
          </a:xfrm>
        </p:spPr>
        <p:txBody>
          <a:bodyPr>
            <a:normAutofit fontScale="90000"/>
          </a:bodyPr>
          <a:lstStyle/>
          <a:p>
            <a:r>
              <a:rPr lang="en-IN" sz="4000" b="1" dirty="0" smtClean="0">
                <a:solidFill>
                  <a:srgbClr val="FF0000"/>
                </a:solidFill>
                <a:latin typeface="Times New Roman" pitchFamily="18" charset="0"/>
                <a:cs typeface="Times New Roman" pitchFamily="18" charset="0"/>
              </a:rPr>
              <a:t>Unit II Agile </a:t>
            </a:r>
            <a:r>
              <a:rPr lang="en-IN" sz="4000" b="1" dirty="0">
                <a:solidFill>
                  <a:srgbClr val="FF0000"/>
                </a:solidFill>
                <a:latin typeface="Times New Roman" pitchFamily="18" charset="0"/>
                <a:cs typeface="Times New Roman" pitchFamily="18" charset="0"/>
              </a:rPr>
              <a:t>Development Process</a:t>
            </a:r>
            <a:endParaRPr lang="en-US" sz="4000"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152400" y="1219200"/>
            <a:ext cx="8839200" cy="5334000"/>
          </a:xfrm>
          <a:prstGeom prst="rect">
            <a:avLst/>
          </a:prstGeom>
        </p:spPr>
        <p:txBody>
          <a:bodyPr>
            <a:noAutofit/>
          </a:bodyPr>
          <a:lstStyle/>
          <a:p>
            <a:pPr marL="457200" indent="-457200" algn="l">
              <a:buFont typeface="Arial" pitchFamily="34" charset="0"/>
              <a:buChar char="•"/>
            </a:pPr>
            <a:r>
              <a:rPr lang="en-US" sz="2400" dirty="0">
                <a:solidFill>
                  <a:schemeClr val="tx1"/>
                </a:solidFill>
                <a:latin typeface="Times New Roman" pitchFamily="18" charset="0"/>
                <a:cs typeface="Times New Roman" pitchFamily="18" charset="0"/>
              </a:rPr>
              <a:t>Agile Development: Agile manifesto, agility and cost of change, </a:t>
            </a:r>
            <a:endParaRPr lang="en-US" sz="2400" dirty="0" smtClean="0">
              <a:solidFill>
                <a:schemeClr val="tx1"/>
              </a:solidFill>
              <a:latin typeface="Times New Roman" pitchFamily="18" charset="0"/>
              <a:cs typeface="Times New Roman" pitchFamily="18" charset="0"/>
            </a:endParaRPr>
          </a:p>
          <a:p>
            <a:pPr marL="457200" indent="-457200" algn="l">
              <a:buFont typeface="Arial" pitchFamily="34" charset="0"/>
              <a:buChar char="•"/>
            </a:pPr>
            <a:r>
              <a:rPr lang="en-US" sz="2400" dirty="0" smtClean="0">
                <a:solidFill>
                  <a:schemeClr val="tx1"/>
                </a:solidFill>
                <a:latin typeface="Times New Roman" pitchFamily="18" charset="0"/>
                <a:cs typeface="Times New Roman" pitchFamily="18" charset="0"/>
              </a:rPr>
              <a:t>Agile </a:t>
            </a:r>
            <a:r>
              <a:rPr lang="en-US" sz="2400" dirty="0">
                <a:solidFill>
                  <a:schemeClr val="tx1"/>
                </a:solidFill>
                <a:latin typeface="Times New Roman" pitchFamily="18" charset="0"/>
                <a:cs typeface="Times New Roman" pitchFamily="18" charset="0"/>
              </a:rPr>
              <a:t>principles, myth of planned </a:t>
            </a:r>
            <a:r>
              <a:rPr lang="en-US" sz="2400" dirty="0" smtClean="0">
                <a:solidFill>
                  <a:schemeClr val="tx1"/>
                </a:solidFill>
                <a:latin typeface="Times New Roman" pitchFamily="18" charset="0"/>
                <a:cs typeface="Times New Roman" pitchFamily="18" charset="0"/>
              </a:rPr>
              <a:t>development </a:t>
            </a:r>
          </a:p>
          <a:p>
            <a:pPr marL="457200" indent="-457200" algn="l">
              <a:buFont typeface="Arial" pitchFamily="34" charset="0"/>
              <a:buChar char="•"/>
            </a:pPr>
            <a:r>
              <a:rPr lang="en-US" sz="2400" dirty="0" smtClean="0">
                <a:solidFill>
                  <a:schemeClr val="tx1"/>
                </a:solidFill>
                <a:latin typeface="Times New Roman" pitchFamily="18" charset="0"/>
                <a:cs typeface="Times New Roman" pitchFamily="18" charset="0"/>
              </a:rPr>
              <a:t>Tools </a:t>
            </a:r>
            <a:r>
              <a:rPr lang="en-US" sz="2400" dirty="0">
                <a:solidFill>
                  <a:schemeClr val="tx1"/>
                </a:solidFill>
                <a:latin typeface="Times New Roman" pitchFamily="18" charset="0"/>
                <a:cs typeface="Times New Roman" pitchFamily="18" charset="0"/>
              </a:rPr>
              <a:t>for Agile Project </a:t>
            </a:r>
            <a:r>
              <a:rPr lang="en-US" sz="2400" dirty="0" smtClean="0">
                <a:solidFill>
                  <a:schemeClr val="tx1"/>
                </a:solidFill>
                <a:latin typeface="Times New Roman" pitchFamily="18" charset="0"/>
                <a:cs typeface="Times New Roman" pitchFamily="18" charset="0"/>
              </a:rPr>
              <a:t>Management</a:t>
            </a:r>
          </a:p>
          <a:p>
            <a:pPr marL="457200" indent="-457200" algn="l">
              <a:buFont typeface="Arial" pitchFamily="34" charset="0"/>
              <a:buChar char="•"/>
            </a:pPr>
            <a:r>
              <a:rPr lang="en-US" sz="2400" dirty="0" smtClean="0">
                <a:solidFill>
                  <a:schemeClr val="tx1"/>
                </a:solidFill>
                <a:latin typeface="Times New Roman" pitchFamily="18" charset="0"/>
                <a:cs typeface="Times New Roman" pitchFamily="18" charset="0"/>
              </a:rPr>
              <a:t>Scrum- </a:t>
            </a:r>
            <a:r>
              <a:rPr lang="en-US" sz="2400" dirty="0">
                <a:solidFill>
                  <a:schemeClr val="tx1"/>
                </a:solidFill>
                <a:latin typeface="Times New Roman" pitchFamily="18" charset="0"/>
                <a:cs typeface="Times New Roman" pitchFamily="18" charset="0"/>
              </a:rPr>
              <a:t>process flow, scrum roles, events and </a:t>
            </a:r>
            <a:r>
              <a:rPr lang="en-US" sz="2400" dirty="0" smtClean="0">
                <a:solidFill>
                  <a:schemeClr val="tx1"/>
                </a:solidFill>
                <a:latin typeface="Times New Roman" pitchFamily="18" charset="0"/>
                <a:cs typeface="Times New Roman" pitchFamily="18" charset="0"/>
              </a:rPr>
              <a:t>artifacts</a:t>
            </a:r>
          </a:p>
          <a:p>
            <a:pPr marL="457200" indent="-457200" algn="l">
              <a:buFont typeface="Arial" pitchFamily="34" charset="0"/>
              <a:buChar char="•"/>
            </a:pPr>
            <a:r>
              <a:rPr lang="en-US" sz="2400" dirty="0" smtClean="0">
                <a:solidFill>
                  <a:schemeClr val="tx1"/>
                </a:solidFill>
                <a:latin typeface="Times New Roman" pitchFamily="18" charset="0"/>
                <a:cs typeface="Times New Roman" pitchFamily="18" charset="0"/>
              </a:rPr>
              <a:t>Scrum </a:t>
            </a:r>
            <a:r>
              <a:rPr lang="en-US" sz="2400" dirty="0">
                <a:solidFill>
                  <a:schemeClr val="tx1"/>
                </a:solidFill>
                <a:latin typeface="Times New Roman" pitchFamily="18" charset="0"/>
                <a:cs typeface="Times New Roman" pitchFamily="18" charset="0"/>
              </a:rPr>
              <a:t>cycle description, product backlog, sprint planning </a:t>
            </a:r>
            <a:r>
              <a:rPr lang="en-US" sz="2400" dirty="0" smtClean="0">
                <a:solidFill>
                  <a:schemeClr val="tx1"/>
                </a:solidFill>
                <a:latin typeface="Times New Roman" pitchFamily="18" charset="0"/>
                <a:cs typeface="Times New Roman" pitchFamily="18" charset="0"/>
              </a:rPr>
              <a:t>meeting</a:t>
            </a:r>
          </a:p>
          <a:p>
            <a:pPr marL="457200" indent="-457200" algn="l">
              <a:buFont typeface="Arial" pitchFamily="34" charset="0"/>
              <a:buChar char="•"/>
            </a:pPr>
            <a:r>
              <a:rPr lang="en-US" sz="2400" dirty="0" smtClean="0">
                <a:solidFill>
                  <a:schemeClr val="tx1"/>
                </a:solidFill>
                <a:latin typeface="Times New Roman" pitchFamily="18" charset="0"/>
                <a:cs typeface="Times New Roman" pitchFamily="18" charset="0"/>
              </a:rPr>
              <a:t>sprint </a:t>
            </a:r>
            <a:r>
              <a:rPr lang="en-US" sz="2400" dirty="0">
                <a:solidFill>
                  <a:schemeClr val="tx1"/>
                </a:solidFill>
                <a:latin typeface="Times New Roman" pitchFamily="18" charset="0"/>
                <a:cs typeface="Times New Roman" pitchFamily="18" charset="0"/>
              </a:rPr>
              <a:t>backlog, sprint execution, daily scrum </a:t>
            </a:r>
            <a:r>
              <a:rPr lang="en-US" sz="2400" dirty="0" smtClean="0">
                <a:solidFill>
                  <a:schemeClr val="tx1"/>
                </a:solidFill>
                <a:latin typeface="Times New Roman" pitchFamily="18" charset="0"/>
                <a:cs typeface="Times New Roman" pitchFamily="18" charset="0"/>
              </a:rPr>
              <a:t>meeting</a:t>
            </a:r>
          </a:p>
          <a:p>
            <a:pPr marL="457200" indent="-457200" algn="l">
              <a:buFont typeface="Arial" pitchFamily="34" charset="0"/>
              <a:buChar char="•"/>
            </a:pPr>
            <a:r>
              <a:rPr lang="en-US" sz="2400" dirty="0" smtClean="0">
                <a:solidFill>
                  <a:schemeClr val="tx1"/>
                </a:solidFill>
                <a:latin typeface="Times New Roman" pitchFamily="18" charset="0"/>
                <a:cs typeface="Times New Roman" pitchFamily="18" charset="0"/>
              </a:rPr>
              <a:t>maintaining </a:t>
            </a:r>
            <a:r>
              <a:rPr lang="en-US" sz="2400" dirty="0">
                <a:solidFill>
                  <a:schemeClr val="tx1"/>
                </a:solidFill>
                <a:latin typeface="Times New Roman" pitchFamily="18" charset="0"/>
                <a:cs typeface="Times New Roman" pitchFamily="18" charset="0"/>
              </a:rPr>
              <a:t>sprint backlog and burn-down chart, sprint review and retrospective. </a:t>
            </a:r>
          </a:p>
          <a:p>
            <a:pPr marL="457200" indent="-457200" algn="l">
              <a:buFont typeface="Arial" pitchFamily="34" charset="0"/>
              <a:buChar char="•"/>
            </a:pPr>
            <a:r>
              <a:rPr lang="en-IN" sz="2400" dirty="0" smtClean="0">
                <a:solidFill>
                  <a:schemeClr val="tx1"/>
                </a:solidFill>
                <a:latin typeface="Times New Roman" pitchFamily="18" charset="0"/>
                <a:cs typeface="Times New Roman" pitchFamily="18" charset="0"/>
              </a:rPr>
              <a:t>Agile </a:t>
            </a:r>
            <a:r>
              <a:rPr lang="en-IN" sz="2400" dirty="0">
                <a:solidFill>
                  <a:schemeClr val="tx1"/>
                </a:solidFill>
                <a:latin typeface="Times New Roman" pitchFamily="18" charset="0"/>
                <a:cs typeface="Times New Roman" pitchFamily="18" charset="0"/>
              </a:rPr>
              <a:t>Practices: test driven development, refactoring, pair programming, continuous integration, exploratory testing versus scripted testing </a:t>
            </a:r>
            <a:endParaRPr lang="en-US" sz="24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marL="38100">
              <a:lnSpc>
                <a:spcPts val="1070"/>
              </a:lnSpc>
            </a:pPr>
            <a:fld id="{81D60167-4931-47E6-BA6A-407CBD079E47}" type="slidenum">
              <a:rPr lang="en-US" smtClean="0"/>
              <a:t>2</a:t>
            </a:fld>
            <a:endParaRPr lang="en-US" dirty="0"/>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13665088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10600" cy="1143000"/>
          </a:xfrm>
        </p:spPr>
        <p:txBody>
          <a:bodyPr rtlCol="0">
            <a:normAutofit/>
          </a:bodyPr>
          <a:lstStyle/>
          <a:p>
            <a:pPr eaLnBrk="1" fontAlgn="auto" hangingPunct="1">
              <a:spcAft>
                <a:spcPts val="0"/>
              </a:spcAft>
              <a:defRPr/>
            </a:pPr>
            <a:r>
              <a:rPr lang="en-US" sz="2800" b="1" dirty="0">
                <a:solidFill>
                  <a:srgbClr val="000099"/>
                </a:solidFill>
                <a:latin typeface="Times New Roman" pitchFamily="18" charset="0"/>
                <a:cs typeface="Times New Roman" pitchFamily="18" charset="0"/>
              </a:rPr>
              <a:t>Value </a:t>
            </a:r>
            <a:r>
              <a:rPr lang="en-US" sz="2800" b="1" dirty="0" smtClean="0">
                <a:solidFill>
                  <a:srgbClr val="000099"/>
                </a:solidFill>
                <a:latin typeface="Times New Roman" pitchFamily="18" charset="0"/>
                <a:cs typeface="Times New Roman" pitchFamily="18" charset="0"/>
              </a:rPr>
              <a:t>4:  Responding to Change over Following a Plan</a:t>
            </a:r>
            <a:endParaRPr lang="en-US" sz="2800" b="1" dirty="0">
              <a:solidFill>
                <a:srgbClr val="000099"/>
              </a:solidFill>
              <a:latin typeface="Times New Roman" pitchFamily="18" charset="0"/>
              <a:cs typeface="Times New Roman" pitchFamily="18" charset="0"/>
            </a:endParaRPr>
          </a:p>
        </p:txBody>
      </p:sp>
      <p:sp>
        <p:nvSpPr>
          <p:cNvPr id="19459" name="Content Placeholder 2"/>
          <p:cNvSpPr>
            <a:spLocks noGrp="1"/>
          </p:cNvSpPr>
          <p:nvPr>
            <p:ph idx="1"/>
          </p:nvPr>
        </p:nvSpPr>
        <p:spPr/>
        <p:txBody>
          <a:bodyPr>
            <a:normAutofit lnSpcReduction="10000"/>
          </a:bodyPr>
          <a:lstStyle/>
          <a:p>
            <a:pPr eaLnBrk="1" hangingPunct="1"/>
            <a:r>
              <a:rPr lang="en-US" sz="2400" b="1" dirty="0" smtClean="0">
                <a:latin typeface="Times New Roman" pitchFamily="18" charset="0"/>
                <a:cs typeface="Times New Roman" pitchFamily="18" charset="0"/>
              </a:rPr>
              <a:t>Course of a project cannot be predicted far into the future.</a:t>
            </a:r>
          </a:p>
          <a:p>
            <a:pPr>
              <a:lnSpc>
                <a:spcPct val="90000"/>
              </a:lnSpc>
            </a:pPr>
            <a:r>
              <a:rPr lang="en-US" sz="2700" b="1" dirty="0">
                <a:latin typeface="Times New Roman" pitchFamily="18" charset="0"/>
                <a:cs typeface="Times New Roman" pitchFamily="18" charset="0"/>
              </a:rPr>
              <a:t>Better planning strategy</a:t>
            </a:r>
            <a:r>
              <a:rPr lang="en-US" sz="2700" dirty="0">
                <a:latin typeface="Times New Roman" pitchFamily="18" charset="0"/>
                <a:cs typeface="Times New Roman" pitchFamily="18" charset="0"/>
              </a:rPr>
              <a:t> – </a:t>
            </a:r>
            <a:r>
              <a:rPr lang="en-US" sz="2700" b="1" dirty="0">
                <a:latin typeface="Times New Roman" pitchFamily="18" charset="0"/>
                <a:cs typeface="Times New Roman" pitchFamily="18" charset="0"/>
              </a:rPr>
              <a:t>make detailed plans for the next few weeks, very rough plans for the next few months, and extremely </a:t>
            </a:r>
            <a:r>
              <a:rPr lang="en-US" sz="2700" b="1" dirty="0" smtClean="0">
                <a:latin typeface="Times New Roman" pitchFamily="18" charset="0"/>
                <a:cs typeface="Times New Roman" pitchFamily="18" charset="0"/>
              </a:rPr>
              <a:t>rough </a:t>
            </a:r>
            <a:r>
              <a:rPr lang="en-US" sz="2700" b="1" dirty="0">
                <a:latin typeface="Times New Roman" pitchFamily="18" charset="0"/>
                <a:cs typeface="Times New Roman" pitchFamily="18" charset="0"/>
              </a:rPr>
              <a:t>plans beyond that.</a:t>
            </a:r>
          </a:p>
          <a:p>
            <a:pPr>
              <a:lnSpc>
                <a:spcPct val="90000"/>
              </a:lnSpc>
            </a:pPr>
            <a:r>
              <a:rPr lang="en-US" sz="2700" dirty="0">
                <a:latin typeface="Times New Roman" pitchFamily="18" charset="0"/>
                <a:cs typeface="Times New Roman" pitchFamily="18" charset="0"/>
              </a:rPr>
              <a:t>Need to know what we will be working on the next few weeks;  roughly for the next few months;  a vague idea what system will do after a year.</a:t>
            </a:r>
          </a:p>
          <a:p>
            <a:pPr>
              <a:lnSpc>
                <a:spcPct val="90000"/>
              </a:lnSpc>
            </a:pPr>
            <a:r>
              <a:rPr lang="en-US" sz="2700" b="1" dirty="0">
                <a:latin typeface="Times New Roman" pitchFamily="18" charset="0"/>
                <a:cs typeface="Times New Roman" pitchFamily="18" charset="0"/>
              </a:rPr>
              <a:t>Only invest in a detailed plan for immediate tasks</a:t>
            </a:r>
            <a:r>
              <a:rPr lang="en-US" sz="2700" dirty="0">
                <a:latin typeface="Times New Roman" pitchFamily="18" charset="0"/>
                <a:cs typeface="Times New Roman" pitchFamily="18" charset="0"/>
              </a:rPr>
              <a:t>;  once plan is made, difficult to change due to </a:t>
            </a:r>
            <a:r>
              <a:rPr lang="en-US" sz="2700" dirty="0" smtClean="0">
                <a:latin typeface="Times New Roman" pitchFamily="18" charset="0"/>
                <a:cs typeface="Times New Roman" pitchFamily="18" charset="0"/>
              </a:rPr>
              <a:t> </a:t>
            </a:r>
            <a:r>
              <a:rPr lang="en-US" sz="2700" dirty="0">
                <a:latin typeface="Times New Roman" pitchFamily="18" charset="0"/>
                <a:cs typeface="Times New Roman" pitchFamily="18" charset="0"/>
              </a:rPr>
              <a:t>commitment.</a:t>
            </a:r>
          </a:p>
          <a:p>
            <a:pPr lvl="1">
              <a:lnSpc>
                <a:spcPct val="90000"/>
              </a:lnSpc>
            </a:pPr>
            <a:r>
              <a:rPr lang="en-US" sz="2400" dirty="0">
                <a:latin typeface="Times New Roman" pitchFamily="18" charset="0"/>
                <a:cs typeface="Times New Roman" pitchFamily="18" charset="0"/>
              </a:rPr>
              <a:t>But rest of plan remains flexible.  The lower resolution parts of the plan can be changed with relative ease.</a:t>
            </a:r>
          </a:p>
          <a:p>
            <a:pPr eaLnBrk="1" hangingPunct="1"/>
            <a:endParaRPr lang="en-US" sz="2400" b="1" dirty="0" smtClean="0">
              <a:latin typeface="Times New Roman" pitchFamily="18" charset="0"/>
              <a:cs typeface="Times New Roman" pitchFamily="18" charset="0"/>
            </a:endParaRP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3" name="Slide Number Placeholder 2"/>
          <p:cNvSpPr>
            <a:spLocks noGrp="1"/>
          </p:cNvSpPr>
          <p:nvPr>
            <p:ph type="sldNum" sz="quarter" idx="12"/>
          </p:nvPr>
        </p:nvSpPr>
        <p:spPr/>
        <p:txBody>
          <a:bodyPr/>
          <a:lstStyle/>
          <a:p>
            <a:pPr marL="38100">
              <a:lnSpc>
                <a:spcPts val="1070"/>
              </a:lnSpc>
            </a:pPr>
            <a:fld id="{81D60167-4931-47E6-BA6A-407CBD079E47}" type="slidenum">
              <a:rPr lang="en-US" smtClean="0"/>
              <a:t>20</a:t>
            </a:fld>
            <a:endParaRPr lang="en-US" dirty="0"/>
          </a:p>
        </p:txBody>
      </p:sp>
    </p:spTree>
    <p:extLst>
      <p:ext uri="{BB962C8B-B14F-4D97-AF65-F5344CB8AC3E}">
        <p14:creationId xmlns:p14="http://schemas.microsoft.com/office/powerpoint/2010/main" val="2123285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520" y="228600"/>
            <a:ext cx="4006215" cy="628377"/>
          </a:xfrm>
          <a:prstGeom prst="rect">
            <a:avLst/>
          </a:prstGeom>
        </p:spPr>
        <p:txBody>
          <a:bodyPr vert="horz" wrap="square" lIns="0" tIns="12700" rIns="0" bIns="0" rtlCol="0">
            <a:spAutoFit/>
          </a:bodyPr>
          <a:lstStyle/>
          <a:p>
            <a:pPr marL="12700">
              <a:lnSpc>
                <a:spcPct val="100000"/>
              </a:lnSpc>
              <a:spcBef>
                <a:spcPts val="100"/>
              </a:spcBef>
              <a:tabLst>
                <a:tab pos="1847214" algn="l"/>
              </a:tabLst>
            </a:pPr>
            <a:r>
              <a:rPr sz="4000" b="1" spc="-5" dirty="0">
                <a:solidFill>
                  <a:srgbClr val="000099"/>
                </a:solidFill>
                <a:latin typeface="Times New Roman" pitchFamily="18" charset="0"/>
                <a:cs typeface="Times New Roman" pitchFamily="18" charset="0"/>
              </a:rPr>
              <a:t>What</a:t>
            </a:r>
            <a:r>
              <a:rPr sz="4000" b="1" dirty="0">
                <a:solidFill>
                  <a:srgbClr val="000099"/>
                </a:solidFill>
                <a:latin typeface="Times New Roman" pitchFamily="18" charset="0"/>
                <a:cs typeface="Times New Roman" pitchFamily="18" charset="0"/>
              </a:rPr>
              <a:t> </a:t>
            </a:r>
            <a:r>
              <a:rPr sz="4000" b="1" dirty="0" smtClean="0">
                <a:solidFill>
                  <a:srgbClr val="000099"/>
                </a:solidFill>
                <a:latin typeface="Times New Roman" pitchFamily="18" charset="0"/>
                <a:cs typeface="Times New Roman" pitchFamily="18" charset="0"/>
              </a:rPr>
              <a:t>is</a:t>
            </a:r>
            <a:r>
              <a:rPr lang="en-US" sz="4000" b="1" dirty="0" smtClean="0">
                <a:solidFill>
                  <a:srgbClr val="000099"/>
                </a:solidFill>
                <a:latin typeface="Times New Roman" pitchFamily="18" charset="0"/>
                <a:cs typeface="Times New Roman" pitchFamily="18" charset="0"/>
              </a:rPr>
              <a:t> Agility?</a:t>
            </a:r>
            <a:r>
              <a:rPr sz="4000" b="1" dirty="0">
                <a:solidFill>
                  <a:srgbClr val="000099"/>
                </a:solidFill>
                <a:latin typeface="Times New Roman" pitchFamily="18" charset="0"/>
                <a:cs typeface="Times New Roman" pitchFamily="18" charset="0"/>
              </a:rPr>
              <a:t>	</a:t>
            </a:r>
          </a:p>
        </p:txBody>
      </p:sp>
      <p:sp>
        <p:nvSpPr>
          <p:cNvPr id="10" name="object 10"/>
          <p:cNvSpPr txBox="1">
            <a:spLocks noGrp="1"/>
          </p:cNvSpPr>
          <p:nvPr>
            <p:ph type="sldNum" sz="quarter" idx="12"/>
          </p:nvPr>
        </p:nvSpPr>
        <p:spPr>
          <a:prstGeom prst="rect">
            <a:avLst/>
          </a:prstGeom>
        </p:spPr>
        <p:txBody>
          <a:bodyPr vert="horz" wrap="square" lIns="0" tIns="0" rIns="0" bIns="0" rtlCol="0">
            <a:spAutoFit/>
          </a:bodyPr>
          <a:lstStyle/>
          <a:p>
            <a:pPr marL="38100">
              <a:lnSpc>
                <a:spcPts val="1070"/>
              </a:lnSpc>
            </a:pPr>
            <a:fld id="{81D60167-4931-47E6-BA6A-407CBD079E47}" type="slidenum">
              <a:rPr dirty="0"/>
              <a:t>21</a:t>
            </a:fld>
            <a:endParaRPr dirty="0"/>
          </a:p>
        </p:txBody>
      </p:sp>
      <p:sp>
        <p:nvSpPr>
          <p:cNvPr id="3" name="object 3"/>
          <p:cNvSpPr txBox="1"/>
          <p:nvPr/>
        </p:nvSpPr>
        <p:spPr>
          <a:xfrm>
            <a:off x="231140" y="1684020"/>
            <a:ext cx="8430260" cy="1813560"/>
          </a:xfrm>
          <a:prstGeom prst="rect">
            <a:avLst/>
          </a:prstGeom>
        </p:spPr>
        <p:txBody>
          <a:bodyPr vert="horz" wrap="square" lIns="0" tIns="53340" rIns="0" bIns="0" rtlCol="0">
            <a:spAutoFit/>
          </a:bodyPr>
          <a:lstStyle/>
          <a:p>
            <a:pPr marL="355600" marR="5080" indent="-342900">
              <a:lnSpc>
                <a:spcPts val="2100"/>
              </a:lnSpc>
              <a:spcBef>
                <a:spcPts val="420"/>
              </a:spcBef>
              <a:tabLst>
                <a:tab pos="354965" algn="l"/>
              </a:tabLst>
            </a:pPr>
            <a:r>
              <a:rPr sz="1500" spc="-560" dirty="0" smtClean="0">
                <a:solidFill>
                  <a:srgbClr val="9A0000"/>
                </a:solidFill>
                <a:latin typeface="Wingdings"/>
                <a:cs typeface="Wingdings"/>
              </a:rPr>
              <a:t></a:t>
            </a:r>
            <a:r>
              <a:rPr sz="1500" spc="-560" dirty="0" smtClean="0">
                <a:solidFill>
                  <a:srgbClr val="9A0000"/>
                </a:solidFill>
                <a:latin typeface="Times New Roman"/>
                <a:cs typeface="Times New Roman"/>
              </a:rPr>
              <a:t>	</a:t>
            </a:r>
            <a:r>
              <a:rPr sz="2000" spc="-5" dirty="0" smtClean="0">
                <a:latin typeface="Arial"/>
                <a:cs typeface="Arial"/>
              </a:rPr>
              <a:t>Effective </a:t>
            </a:r>
            <a:r>
              <a:rPr sz="2000" dirty="0">
                <a:latin typeface="Arial"/>
                <a:cs typeface="Arial"/>
              </a:rPr>
              <a:t>(rapid and </a:t>
            </a:r>
            <a:r>
              <a:rPr sz="2000" spc="-5" dirty="0">
                <a:latin typeface="Arial"/>
                <a:cs typeface="Arial"/>
              </a:rPr>
              <a:t>adaptive) </a:t>
            </a:r>
            <a:r>
              <a:rPr sz="2000" dirty="0">
                <a:solidFill>
                  <a:srgbClr val="FF0000"/>
                </a:solidFill>
                <a:latin typeface="Arial"/>
                <a:cs typeface="Arial"/>
              </a:rPr>
              <a:t>response </a:t>
            </a:r>
            <a:r>
              <a:rPr sz="2000" spc="-5" dirty="0">
                <a:solidFill>
                  <a:srgbClr val="FF0000"/>
                </a:solidFill>
                <a:latin typeface="Arial"/>
                <a:cs typeface="Arial"/>
              </a:rPr>
              <a:t>to </a:t>
            </a:r>
            <a:r>
              <a:rPr sz="2000" dirty="0">
                <a:solidFill>
                  <a:srgbClr val="FF0000"/>
                </a:solidFill>
                <a:latin typeface="Arial"/>
                <a:cs typeface="Arial"/>
              </a:rPr>
              <a:t>change </a:t>
            </a:r>
            <a:r>
              <a:rPr sz="2000" spc="-5" dirty="0">
                <a:latin typeface="Arial"/>
                <a:cs typeface="Arial"/>
              </a:rPr>
              <a:t>(team </a:t>
            </a:r>
            <a:r>
              <a:rPr sz="2000" dirty="0">
                <a:latin typeface="Arial"/>
                <a:cs typeface="Arial"/>
              </a:rPr>
              <a:t>members, new  </a:t>
            </a:r>
            <a:r>
              <a:rPr sz="2000" spc="-5" dirty="0">
                <a:latin typeface="Arial"/>
                <a:cs typeface="Arial"/>
              </a:rPr>
              <a:t>technology, requirements)</a:t>
            </a:r>
            <a:endParaRPr sz="2000" dirty="0">
              <a:latin typeface="Arial"/>
              <a:cs typeface="Arial"/>
            </a:endParaRPr>
          </a:p>
          <a:p>
            <a:pPr marL="355600" marR="201295" indent="-342900">
              <a:lnSpc>
                <a:spcPct val="90000"/>
              </a:lnSpc>
              <a:spcBef>
                <a:spcPts val="500"/>
              </a:spcBef>
              <a:tabLst>
                <a:tab pos="354965" algn="l"/>
                <a:tab pos="3249295" algn="l"/>
              </a:tabLst>
            </a:pPr>
            <a:r>
              <a:rPr sz="1500" spc="-560" dirty="0">
                <a:solidFill>
                  <a:srgbClr val="9A0000"/>
                </a:solidFill>
                <a:latin typeface="Wingdings"/>
                <a:cs typeface="Wingdings"/>
              </a:rPr>
              <a:t></a:t>
            </a:r>
            <a:r>
              <a:rPr sz="1500" spc="-560" dirty="0">
                <a:solidFill>
                  <a:srgbClr val="9A0000"/>
                </a:solidFill>
                <a:latin typeface="Times New Roman"/>
                <a:cs typeface="Times New Roman"/>
              </a:rPr>
              <a:t>	</a:t>
            </a:r>
            <a:r>
              <a:rPr sz="2000" spc="-5" dirty="0">
                <a:latin typeface="Arial"/>
                <a:cs typeface="Arial"/>
              </a:rPr>
              <a:t>Effective</a:t>
            </a:r>
            <a:r>
              <a:rPr sz="2000" spc="25" dirty="0">
                <a:latin typeface="Arial"/>
                <a:cs typeface="Arial"/>
              </a:rPr>
              <a:t> </a:t>
            </a:r>
            <a:r>
              <a:rPr sz="2000" spc="-5" dirty="0">
                <a:solidFill>
                  <a:srgbClr val="FF0000"/>
                </a:solidFill>
                <a:latin typeface="Arial"/>
                <a:cs typeface="Arial"/>
              </a:rPr>
              <a:t>communication	</a:t>
            </a:r>
            <a:r>
              <a:rPr sz="2000" dirty="0">
                <a:latin typeface="Arial"/>
                <a:cs typeface="Arial"/>
              </a:rPr>
              <a:t>in </a:t>
            </a:r>
            <a:r>
              <a:rPr sz="2000" spc="-5" dirty="0">
                <a:latin typeface="Arial"/>
                <a:cs typeface="Arial"/>
              </a:rPr>
              <a:t>structure </a:t>
            </a:r>
            <a:r>
              <a:rPr sz="2000" dirty="0">
                <a:latin typeface="Arial"/>
                <a:cs typeface="Arial"/>
              </a:rPr>
              <a:t>and </a:t>
            </a:r>
            <a:r>
              <a:rPr sz="2000" spc="-5" dirty="0">
                <a:latin typeface="Arial"/>
                <a:cs typeface="Arial"/>
              </a:rPr>
              <a:t>attitudes </a:t>
            </a:r>
            <a:r>
              <a:rPr sz="2000" dirty="0">
                <a:latin typeface="Arial"/>
                <a:cs typeface="Arial"/>
              </a:rPr>
              <a:t>among all </a:t>
            </a:r>
            <a:r>
              <a:rPr sz="2000" spc="-5" dirty="0">
                <a:latin typeface="Arial"/>
                <a:cs typeface="Arial"/>
              </a:rPr>
              <a:t>team  </a:t>
            </a:r>
            <a:r>
              <a:rPr sz="2000" dirty="0">
                <a:latin typeface="Arial"/>
                <a:cs typeface="Arial"/>
              </a:rPr>
              <a:t>members, </a:t>
            </a:r>
            <a:r>
              <a:rPr sz="2000" spc="-5" dirty="0">
                <a:latin typeface="Arial"/>
                <a:cs typeface="Arial"/>
              </a:rPr>
              <a:t>technological </a:t>
            </a:r>
            <a:r>
              <a:rPr sz="2000" dirty="0">
                <a:latin typeface="Arial"/>
                <a:cs typeface="Arial"/>
              </a:rPr>
              <a:t>and business people, </a:t>
            </a:r>
            <a:r>
              <a:rPr sz="2000" spc="-5" dirty="0">
                <a:latin typeface="Arial"/>
                <a:cs typeface="Arial"/>
              </a:rPr>
              <a:t>software </a:t>
            </a:r>
            <a:r>
              <a:rPr sz="2000" dirty="0">
                <a:latin typeface="Arial"/>
                <a:cs typeface="Arial"/>
              </a:rPr>
              <a:t>engineers and  </a:t>
            </a:r>
            <a:r>
              <a:rPr sz="2000" spc="-5" dirty="0">
                <a:latin typeface="Arial"/>
                <a:cs typeface="Arial"/>
              </a:rPr>
              <a:t>managers</a:t>
            </a:r>
            <a:r>
              <a:rPr sz="2000" spc="-650" dirty="0" smtClean="0">
                <a:latin typeface="AoyagiKouzanFontT"/>
                <a:cs typeface="AoyagiKouzanFontT"/>
              </a:rPr>
              <a:t>。</a:t>
            </a:r>
            <a:endParaRPr sz="2000" dirty="0" smtClean="0">
              <a:latin typeface="AoyagiKouzanFontT"/>
              <a:cs typeface="AoyagiKouzanFontT"/>
            </a:endParaRPr>
          </a:p>
          <a:p>
            <a:pPr marL="12700">
              <a:lnSpc>
                <a:spcPct val="100000"/>
              </a:lnSpc>
              <a:spcBef>
                <a:spcPts val="180"/>
              </a:spcBef>
              <a:tabLst>
                <a:tab pos="354965" algn="l"/>
              </a:tabLst>
            </a:pPr>
            <a:r>
              <a:rPr sz="1500" spc="-560" dirty="0" smtClean="0">
                <a:solidFill>
                  <a:srgbClr val="9A0000"/>
                </a:solidFill>
                <a:latin typeface="Wingdings"/>
                <a:cs typeface="Wingdings"/>
              </a:rPr>
              <a:t></a:t>
            </a:r>
            <a:r>
              <a:rPr sz="1500" spc="-560" dirty="0">
                <a:solidFill>
                  <a:srgbClr val="9A0000"/>
                </a:solidFill>
                <a:latin typeface="Times New Roman"/>
                <a:cs typeface="Times New Roman"/>
              </a:rPr>
              <a:t>	</a:t>
            </a:r>
            <a:r>
              <a:rPr sz="2000" dirty="0">
                <a:latin typeface="Arial"/>
                <a:cs typeface="Arial"/>
              </a:rPr>
              <a:t>Drawing </a:t>
            </a:r>
            <a:r>
              <a:rPr sz="2000" spc="-5" dirty="0">
                <a:latin typeface="Arial"/>
                <a:cs typeface="Arial"/>
              </a:rPr>
              <a:t>the </a:t>
            </a:r>
            <a:r>
              <a:rPr sz="2000" spc="-5" dirty="0">
                <a:solidFill>
                  <a:srgbClr val="FF0000"/>
                </a:solidFill>
                <a:latin typeface="Arial"/>
                <a:cs typeface="Arial"/>
              </a:rPr>
              <a:t>customer into the team</a:t>
            </a:r>
            <a:r>
              <a:rPr sz="2000" spc="-5" dirty="0">
                <a:latin typeface="Arial"/>
                <a:cs typeface="Arial"/>
              </a:rPr>
              <a:t>. </a:t>
            </a:r>
            <a:endParaRPr sz="2000" dirty="0">
              <a:latin typeface="Arial"/>
              <a:cs typeface="Arial"/>
            </a:endParaRPr>
          </a:p>
        </p:txBody>
      </p:sp>
      <p:sp>
        <p:nvSpPr>
          <p:cNvPr id="4" name="object 4"/>
          <p:cNvSpPr txBox="1"/>
          <p:nvPr/>
        </p:nvSpPr>
        <p:spPr>
          <a:xfrm>
            <a:off x="574040" y="3449320"/>
            <a:ext cx="7833359"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Arial"/>
                <a:cs typeface="Arial"/>
              </a:rPr>
              <a:t>Planning in an </a:t>
            </a:r>
            <a:r>
              <a:rPr sz="2000" spc="-5" dirty="0">
                <a:latin typeface="Arial"/>
                <a:cs typeface="Arial"/>
              </a:rPr>
              <a:t>uncertain </a:t>
            </a:r>
            <a:r>
              <a:rPr sz="2000" dirty="0">
                <a:latin typeface="Arial"/>
                <a:cs typeface="Arial"/>
              </a:rPr>
              <a:t>world has </a:t>
            </a:r>
            <a:r>
              <a:rPr sz="2000" spc="-5" dirty="0">
                <a:latin typeface="Arial"/>
                <a:cs typeface="Arial"/>
              </a:rPr>
              <a:t>its limits </a:t>
            </a:r>
            <a:r>
              <a:rPr sz="2000" dirty="0">
                <a:latin typeface="Arial"/>
                <a:cs typeface="Arial"/>
              </a:rPr>
              <a:t>and plan must be </a:t>
            </a:r>
            <a:r>
              <a:rPr sz="2000" spc="-5" dirty="0">
                <a:solidFill>
                  <a:srgbClr val="FF0000"/>
                </a:solidFill>
                <a:latin typeface="Arial"/>
                <a:cs typeface="Arial"/>
              </a:rPr>
              <a:t>flexible</a:t>
            </a:r>
            <a:r>
              <a:rPr sz="2000" spc="-5" dirty="0">
                <a:latin typeface="Arial"/>
                <a:cs typeface="Arial"/>
              </a:rPr>
              <a:t>.</a:t>
            </a:r>
            <a:endParaRPr sz="2000" dirty="0">
              <a:latin typeface="Arial"/>
              <a:cs typeface="Arial"/>
            </a:endParaRPr>
          </a:p>
        </p:txBody>
      </p:sp>
      <p:sp>
        <p:nvSpPr>
          <p:cNvPr id="6" name="object 6"/>
          <p:cNvSpPr txBox="1"/>
          <p:nvPr/>
        </p:nvSpPr>
        <p:spPr>
          <a:xfrm>
            <a:off x="231140" y="3641513"/>
            <a:ext cx="7371080" cy="790601"/>
          </a:xfrm>
          <a:prstGeom prst="rect">
            <a:avLst/>
          </a:prstGeom>
        </p:spPr>
        <p:txBody>
          <a:bodyPr vert="horz" wrap="square" lIns="0" tIns="147955" rIns="0" bIns="0" rtlCol="0">
            <a:spAutoFit/>
          </a:bodyPr>
          <a:lstStyle/>
          <a:p>
            <a:pPr marL="12700">
              <a:lnSpc>
                <a:spcPct val="100000"/>
              </a:lnSpc>
              <a:spcBef>
                <a:spcPts val="1165"/>
              </a:spcBef>
              <a:tabLst>
                <a:tab pos="354965" algn="l"/>
              </a:tabLst>
            </a:pPr>
            <a:r>
              <a:rPr sz="1500" spc="-560" dirty="0">
                <a:solidFill>
                  <a:srgbClr val="9A0000"/>
                </a:solidFill>
                <a:latin typeface="Wingdings"/>
                <a:cs typeface="Wingdings"/>
              </a:rPr>
              <a:t></a:t>
            </a:r>
            <a:r>
              <a:rPr sz="1500" spc="-560" dirty="0">
                <a:solidFill>
                  <a:srgbClr val="9A0000"/>
                </a:solidFill>
                <a:latin typeface="Times New Roman"/>
                <a:cs typeface="Times New Roman"/>
              </a:rPr>
              <a:t>	</a:t>
            </a:r>
            <a:r>
              <a:rPr sz="2000" spc="-5" dirty="0">
                <a:latin typeface="Arial"/>
                <a:cs typeface="Arial"/>
              </a:rPr>
              <a:t>Organizing </a:t>
            </a:r>
            <a:r>
              <a:rPr sz="2000" dirty="0">
                <a:latin typeface="Arial"/>
                <a:cs typeface="Arial"/>
              </a:rPr>
              <a:t>a </a:t>
            </a:r>
            <a:r>
              <a:rPr sz="2000" spc="-5" dirty="0">
                <a:latin typeface="Arial"/>
                <a:cs typeface="Arial"/>
              </a:rPr>
              <a:t>team </a:t>
            </a:r>
            <a:r>
              <a:rPr sz="2000" dirty="0">
                <a:latin typeface="Arial"/>
                <a:cs typeface="Arial"/>
              </a:rPr>
              <a:t>so </a:t>
            </a:r>
            <a:r>
              <a:rPr sz="2000" spc="-5" dirty="0">
                <a:latin typeface="Arial"/>
                <a:cs typeface="Arial"/>
              </a:rPr>
              <a:t>that </a:t>
            </a:r>
            <a:r>
              <a:rPr sz="2000" dirty="0">
                <a:latin typeface="Arial"/>
                <a:cs typeface="Arial"/>
              </a:rPr>
              <a:t>it is in </a:t>
            </a:r>
            <a:r>
              <a:rPr sz="2000" spc="-5" dirty="0">
                <a:latin typeface="Arial"/>
                <a:cs typeface="Arial"/>
              </a:rPr>
              <a:t>control </a:t>
            </a:r>
            <a:r>
              <a:rPr sz="2000" dirty="0">
                <a:latin typeface="Arial"/>
                <a:cs typeface="Arial"/>
              </a:rPr>
              <a:t>of </a:t>
            </a:r>
            <a:r>
              <a:rPr sz="2000" spc="-5" dirty="0">
                <a:latin typeface="Arial"/>
                <a:cs typeface="Arial"/>
              </a:rPr>
              <a:t>the </a:t>
            </a:r>
            <a:r>
              <a:rPr sz="2000" dirty="0">
                <a:latin typeface="Arial"/>
                <a:cs typeface="Arial"/>
              </a:rPr>
              <a:t>work</a:t>
            </a:r>
            <a:r>
              <a:rPr sz="2000" spc="45" dirty="0">
                <a:latin typeface="Arial"/>
                <a:cs typeface="Arial"/>
              </a:rPr>
              <a:t> </a:t>
            </a:r>
            <a:r>
              <a:rPr sz="2000" spc="-5" dirty="0">
                <a:latin typeface="Arial"/>
                <a:cs typeface="Arial"/>
              </a:rPr>
              <a:t>performed</a:t>
            </a:r>
            <a:endParaRPr sz="2000" dirty="0">
              <a:latin typeface="Arial"/>
              <a:cs typeface="Arial"/>
            </a:endParaRPr>
          </a:p>
          <a:p>
            <a:pPr marL="12700">
              <a:lnSpc>
                <a:spcPct val="100000"/>
              </a:lnSpc>
              <a:spcBef>
                <a:spcPts val="800"/>
              </a:spcBef>
            </a:pPr>
            <a:endParaRPr sz="1500" dirty="0">
              <a:latin typeface="Wingdings"/>
              <a:cs typeface="Wingdings"/>
            </a:endParaRPr>
          </a:p>
        </p:txBody>
      </p:sp>
      <p:sp>
        <p:nvSpPr>
          <p:cNvPr id="12" name="object 3"/>
          <p:cNvSpPr txBox="1"/>
          <p:nvPr/>
        </p:nvSpPr>
        <p:spPr>
          <a:xfrm>
            <a:off x="231140" y="4432114"/>
            <a:ext cx="8382000" cy="946478"/>
          </a:xfrm>
          <a:prstGeom prst="rect">
            <a:avLst/>
          </a:prstGeom>
        </p:spPr>
        <p:txBody>
          <a:bodyPr vert="horz" wrap="square" lIns="0" tIns="37465" rIns="0" bIns="0" rtlCol="0">
            <a:spAutoFit/>
          </a:bodyPr>
          <a:lstStyle/>
          <a:p>
            <a:pPr marL="12700">
              <a:lnSpc>
                <a:spcPct val="100000"/>
              </a:lnSpc>
              <a:spcBef>
                <a:spcPts val="295"/>
              </a:spcBef>
            </a:pPr>
            <a:endParaRPr b="1" dirty="0">
              <a:latin typeface="Arial"/>
              <a:cs typeface="Arial"/>
            </a:endParaRPr>
          </a:p>
          <a:p>
            <a:pPr marL="12700">
              <a:lnSpc>
                <a:spcPct val="100000"/>
              </a:lnSpc>
              <a:spcBef>
                <a:spcPts val="195"/>
              </a:spcBef>
              <a:tabLst>
                <a:tab pos="354965" algn="l"/>
              </a:tabLst>
            </a:pPr>
            <a:r>
              <a:rPr b="1" spc="-675" dirty="0">
                <a:solidFill>
                  <a:srgbClr val="9A0000"/>
                </a:solidFill>
                <a:latin typeface="Wingdings"/>
                <a:cs typeface="Wingdings"/>
              </a:rPr>
              <a:t></a:t>
            </a:r>
            <a:r>
              <a:rPr b="1" spc="-675" dirty="0">
                <a:solidFill>
                  <a:srgbClr val="9A0000"/>
                </a:solidFill>
                <a:latin typeface="Times New Roman"/>
                <a:cs typeface="Times New Roman"/>
              </a:rPr>
              <a:t>	</a:t>
            </a:r>
            <a:r>
              <a:rPr b="1" dirty="0" smtClean="0">
                <a:latin typeface="Arial"/>
                <a:cs typeface="Arial"/>
              </a:rPr>
              <a:t>Rapid, </a:t>
            </a:r>
            <a:r>
              <a:rPr b="1" spc="-5" dirty="0" smtClean="0">
                <a:latin typeface="Arial"/>
                <a:cs typeface="Arial"/>
              </a:rPr>
              <a:t>incremental </a:t>
            </a:r>
            <a:r>
              <a:rPr b="1" dirty="0" smtClean="0">
                <a:latin typeface="Arial"/>
                <a:cs typeface="Arial"/>
              </a:rPr>
              <a:t>delivery of</a:t>
            </a:r>
            <a:r>
              <a:rPr b="1" spc="-15" dirty="0" smtClean="0">
                <a:latin typeface="Arial"/>
                <a:cs typeface="Arial"/>
              </a:rPr>
              <a:t> </a:t>
            </a:r>
            <a:r>
              <a:rPr b="1" spc="-5" dirty="0" smtClean="0">
                <a:latin typeface="Arial"/>
                <a:cs typeface="Arial"/>
              </a:rPr>
              <a:t>software</a:t>
            </a:r>
            <a:endParaRPr b="1" dirty="0" smtClean="0">
              <a:latin typeface="Arial"/>
              <a:cs typeface="Arial"/>
            </a:endParaRPr>
          </a:p>
          <a:p>
            <a:pPr marL="355600" marR="5080" indent="-342900">
              <a:lnSpc>
                <a:spcPct val="90600"/>
              </a:lnSpc>
              <a:spcBef>
                <a:spcPts val="590"/>
              </a:spcBef>
              <a:tabLst>
                <a:tab pos="354965" algn="l"/>
              </a:tabLst>
            </a:pPr>
            <a:endParaRPr b="1" dirty="0">
              <a:latin typeface="Arial"/>
              <a:cs typeface="Arial"/>
            </a:endParaRPr>
          </a:p>
        </p:txBody>
      </p:sp>
      <p:pic>
        <p:nvPicPr>
          <p:cNvPr id="8"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800" y="381000"/>
            <a:ext cx="3894454" cy="635000"/>
          </a:xfrm>
          <a:prstGeom prst="rect">
            <a:avLst/>
          </a:prstGeom>
        </p:spPr>
        <p:txBody>
          <a:bodyPr vert="horz" wrap="square" lIns="0" tIns="12700" rIns="0" bIns="0" rtlCol="0">
            <a:spAutoFit/>
          </a:bodyPr>
          <a:lstStyle/>
          <a:p>
            <a:pPr marL="12700">
              <a:lnSpc>
                <a:spcPct val="100000"/>
              </a:lnSpc>
              <a:spcBef>
                <a:spcPts val="100"/>
              </a:spcBef>
              <a:tabLst>
                <a:tab pos="2045970" algn="l"/>
              </a:tabLst>
            </a:pPr>
            <a:r>
              <a:rPr sz="4000" b="1" dirty="0">
                <a:solidFill>
                  <a:srgbClr val="FF0000"/>
                </a:solidFill>
              </a:rPr>
              <a:t>An </a:t>
            </a:r>
            <a:r>
              <a:rPr sz="4000" b="1" dirty="0" smtClean="0">
                <a:solidFill>
                  <a:srgbClr val="FF0000"/>
                </a:solidFill>
              </a:rPr>
              <a:t>Agile</a:t>
            </a:r>
            <a:r>
              <a:rPr lang="en-US" sz="4000" b="1" dirty="0" smtClean="0">
                <a:solidFill>
                  <a:srgbClr val="FF0000"/>
                </a:solidFill>
              </a:rPr>
              <a:t> </a:t>
            </a:r>
            <a:r>
              <a:rPr sz="4000" b="1" dirty="0" smtClean="0">
                <a:solidFill>
                  <a:srgbClr val="FF0000"/>
                </a:solidFill>
              </a:rPr>
              <a:t>Process</a:t>
            </a:r>
            <a:endParaRPr sz="4000" b="1" dirty="0">
              <a:solidFill>
                <a:srgbClr val="FF0000"/>
              </a:solidFill>
            </a:endParaRP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070"/>
              </a:lnSpc>
            </a:pPr>
            <a:fld id="{81D60167-4931-47E6-BA6A-407CBD079E47}" type="slidenum">
              <a:rPr dirty="0"/>
              <a:t>22</a:t>
            </a:fld>
            <a:endParaRPr dirty="0"/>
          </a:p>
        </p:txBody>
      </p:sp>
      <p:sp>
        <p:nvSpPr>
          <p:cNvPr id="3" name="object 3"/>
          <p:cNvSpPr txBox="1"/>
          <p:nvPr/>
        </p:nvSpPr>
        <p:spPr>
          <a:xfrm>
            <a:off x="263179" y="1371600"/>
            <a:ext cx="8518525" cy="4112260"/>
          </a:xfrm>
          <a:prstGeom prst="rect">
            <a:avLst/>
          </a:prstGeom>
        </p:spPr>
        <p:txBody>
          <a:bodyPr vert="horz" wrap="square" lIns="0" tIns="12700" rIns="0" bIns="0" rtlCol="0">
            <a:spAutoFit/>
          </a:bodyPr>
          <a:lstStyle/>
          <a:p>
            <a:pPr marL="12700" algn="just">
              <a:lnSpc>
                <a:spcPts val="2840"/>
              </a:lnSpc>
              <a:spcBef>
                <a:spcPts val="100"/>
              </a:spcBef>
            </a:pPr>
            <a:r>
              <a:rPr sz="1800" spc="-675" dirty="0">
                <a:solidFill>
                  <a:srgbClr val="9A0000"/>
                </a:solidFill>
                <a:latin typeface="Wingdings"/>
                <a:cs typeface="Wingdings"/>
              </a:rPr>
              <a:t></a:t>
            </a:r>
            <a:r>
              <a:rPr sz="1800" spc="905" dirty="0">
                <a:solidFill>
                  <a:srgbClr val="9A0000"/>
                </a:solidFill>
                <a:latin typeface="Times New Roman"/>
                <a:cs typeface="Times New Roman"/>
              </a:rPr>
              <a:t> </a:t>
            </a:r>
            <a:r>
              <a:rPr sz="2400" spc="-5" dirty="0">
                <a:latin typeface="Arial"/>
                <a:cs typeface="Arial"/>
              </a:rPr>
              <a:t>Is </a:t>
            </a:r>
            <a:r>
              <a:rPr sz="2400" dirty="0">
                <a:latin typeface="Arial"/>
                <a:cs typeface="Arial"/>
              </a:rPr>
              <a:t>driven by </a:t>
            </a:r>
            <a:r>
              <a:rPr sz="2400" spc="-5" dirty="0">
                <a:solidFill>
                  <a:srgbClr val="C00000"/>
                </a:solidFill>
                <a:latin typeface="Arial"/>
                <a:cs typeface="Arial"/>
              </a:rPr>
              <a:t>customer descriptions </a:t>
            </a:r>
            <a:r>
              <a:rPr sz="2400" dirty="0">
                <a:latin typeface="Arial"/>
                <a:cs typeface="Arial"/>
              </a:rPr>
              <a:t>of what is</a:t>
            </a:r>
            <a:r>
              <a:rPr sz="2400" spc="-20" dirty="0">
                <a:latin typeface="Arial"/>
                <a:cs typeface="Arial"/>
              </a:rPr>
              <a:t> </a:t>
            </a:r>
            <a:r>
              <a:rPr sz="2400" dirty="0">
                <a:latin typeface="Arial"/>
                <a:cs typeface="Arial"/>
              </a:rPr>
              <a:t>required</a:t>
            </a:r>
          </a:p>
          <a:p>
            <a:pPr marL="355600" algn="just">
              <a:lnSpc>
                <a:spcPts val="2360"/>
              </a:lnSpc>
            </a:pPr>
            <a:r>
              <a:rPr sz="2000" dirty="0">
                <a:latin typeface="Arial"/>
                <a:cs typeface="Arial"/>
              </a:rPr>
              <a:t>(scenarios). Some</a:t>
            </a:r>
            <a:r>
              <a:rPr sz="2000" spc="-10" dirty="0">
                <a:latin typeface="Arial"/>
                <a:cs typeface="Arial"/>
              </a:rPr>
              <a:t> </a:t>
            </a:r>
            <a:r>
              <a:rPr sz="2000" spc="-5" dirty="0">
                <a:latin typeface="Arial"/>
                <a:cs typeface="Arial"/>
              </a:rPr>
              <a:t>assumptions:</a:t>
            </a:r>
            <a:endParaRPr sz="2000" dirty="0">
              <a:latin typeface="Arial"/>
              <a:cs typeface="Arial"/>
            </a:endParaRPr>
          </a:p>
          <a:p>
            <a:pPr marL="749300" marR="93980" indent="-279400" algn="just">
              <a:lnSpc>
                <a:spcPct val="100800"/>
              </a:lnSpc>
              <a:spcBef>
                <a:spcPts val="459"/>
              </a:spcBef>
            </a:pPr>
            <a:r>
              <a:rPr sz="1400" spc="-525" dirty="0">
                <a:solidFill>
                  <a:srgbClr val="9A0000"/>
                </a:solidFill>
                <a:latin typeface="Wingdings"/>
                <a:cs typeface="Wingdings"/>
              </a:rPr>
              <a:t></a:t>
            </a:r>
            <a:r>
              <a:rPr sz="1400" spc="860" dirty="0">
                <a:solidFill>
                  <a:srgbClr val="9A0000"/>
                </a:solidFill>
                <a:latin typeface="Times New Roman"/>
                <a:cs typeface="Times New Roman"/>
              </a:rPr>
              <a:t> </a:t>
            </a:r>
            <a:r>
              <a:rPr sz="2000" dirty="0">
                <a:latin typeface="Arial"/>
                <a:cs typeface="Arial"/>
              </a:rPr>
              <a:t>Recognizes </a:t>
            </a:r>
            <a:r>
              <a:rPr sz="2000" spc="-5" dirty="0">
                <a:latin typeface="Arial"/>
                <a:cs typeface="Arial"/>
              </a:rPr>
              <a:t>that </a:t>
            </a:r>
            <a:r>
              <a:rPr sz="2000" dirty="0">
                <a:latin typeface="Arial"/>
                <a:cs typeface="Arial"/>
              </a:rPr>
              <a:t>plans are </a:t>
            </a:r>
            <a:r>
              <a:rPr sz="2000" spc="-5" dirty="0">
                <a:solidFill>
                  <a:srgbClr val="C00000"/>
                </a:solidFill>
                <a:latin typeface="Arial"/>
                <a:cs typeface="Arial"/>
              </a:rPr>
              <a:t>short-lived </a:t>
            </a:r>
            <a:r>
              <a:rPr sz="1600" dirty="0">
                <a:latin typeface="Arial"/>
                <a:cs typeface="Arial"/>
              </a:rPr>
              <a:t>(some </a:t>
            </a:r>
            <a:r>
              <a:rPr sz="1600" spc="-5" dirty="0">
                <a:latin typeface="Arial"/>
                <a:cs typeface="Arial"/>
              </a:rPr>
              <a:t>requirements </a:t>
            </a:r>
            <a:r>
              <a:rPr sz="1600" dirty="0">
                <a:latin typeface="Arial"/>
                <a:cs typeface="Arial"/>
              </a:rPr>
              <a:t>will </a:t>
            </a:r>
            <a:r>
              <a:rPr sz="1600" spc="-5" dirty="0">
                <a:latin typeface="Arial"/>
                <a:cs typeface="Arial"/>
              </a:rPr>
              <a:t>persist, </a:t>
            </a:r>
            <a:r>
              <a:rPr sz="1600" dirty="0">
                <a:latin typeface="Arial"/>
                <a:cs typeface="Arial"/>
              </a:rPr>
              <a:t>some  will change. </a:t>
            </a:r>
            <a:r>
              <a:rPr sz="1600" spc="-5" dirty="0">
                <a:latin typeface="Arial"/>
                <a:cs typeface="Arial"/>
              </a:rPr>
              <a:t>Customer priorities </a:t>
            </a:r>
            <a:r>
              <a:rPr sz="1600" dirty="0">
                <a:latin typeface="Arial"/>
                <a:cs typeface="Arial"/>
              </a:rPr>
              <a:t>will</a:t>
            </a:r>
            <a:r>
              <a:rPr sz="1600" spc="-10" dirty="0">
                <a:latin typeface="Arial"/>
                <a:cs typeface="Arial"/>
              </a:rPr>
              <a:t> </a:t>
            </a:r>
            <a:r>
              <a:rPr sz="1600" dirty="0">
                <a:latin typeface="Arial"/>
                <a:cs typeface="Arial"/>
              </a:rPr>
              <a:t>change)</a:t>
            </a:r>
          </a:p>
          <a:p>
            <a:pPr marL="749300" marR="88265" indent="-279400" algn="just">
              <a:lnSpc>
                <a:spcPct val="100400"/>
              </a:lnSpc>
              <a:spcBef>
                <a:spcPts val="450"/>
              </a:spcBef>
            </a:pPr>
            <a:r>
              <a:rPr sz="1400" spc="-525" dirty="0">
                <a:solidFill>
                  <a:srgbClr val="9A0000"/>
                </a:solidFill>
                <a:latin typeface="Wingdings"/>
                <a:cs typeface="Wingdings"/>
              </a:rPr>
              <a:t></a:t>
            </a:r>
            <a:r>
              <a:rPr sz="1400" spc="855" dirty="0">
                <a:solidFill>
                  <a:srgbClr val="9A0000"/>
                </a:solidFill>
                <a:latin typeface="Times New Roman"/>
                <a:cs typeface="Times New Roman"/>
              </a:rPr>
              <a:t> </a:t>
            </a:r>
            <a:r>
              <a:rPr sz="2000" dirty="0">
                <a:latin typeface="Arial"/>
                <a:cs typeface="Arial"/>
              </a:rPr>
              <a:t>Develops </a:t>
            </a:r>
            <a:r>
              <a:rPr sz="2000" spc="-5" dirty="0">
                <a:latin typeface="Arial"/>
                <a:cs typeface="Arial"/>
              </a:rPr>
              <a:t>software </a:t>
            </a:r>
            <a:r>
              <a:rPr sz="2000" spc="-5" dirty="0">
                <a:solidFill>
                  <a:srgbClr val="C00000"/>
                </a:solidFill>
                <a:latin typeface="Arial"/>
                <a:cs typeface="Arial"/>
              </a:rPr>
              <a:t>iteratively </a:t>
            </a:r>
            <a:r>
              <a:rPr sz="2000" spc="-5" dirty="0">
                <a:latin typeface="Arial"/>
                <a:cs typeface="Arial"/>
              </a:rPr>
              <a:t>with </a:t>
            </a:r>
            <a:r>
              <a:rPr sz="2000" dirty="0">
                <a:latin typeface="Arial"/>
                <a:cs typeface="Arial"/>
              </a:rPr>
              <a:t>a heavy emphasis on </a:t>
            </a:r>
            <a:r>
              <a:rPr sz="2000" spc="-5" dirty="0">
                <a:solidFill>
                  <a:srgbClr val="C00000"/>
                </a:solidFill>
                <a:latin typeface="Arial"/>
                <a:cs typeface="Arial"/>
              </a:rPr>
              <a:t>construction  </a:t>
            </a:r>
            <a:r>
              <a:rPr sz="2000" spc="-5" dirty="0">
                <a:latin typeface="Arial"/>
                <a:cs typeface="Arial"/>
              </a:rPr>
              <a:t>activities </a:t>
            </a:r>
            <a:r>
              <a:rPr sz="1600" dirty="0">
                <a:latin typeface="Arial"/>
                <a:cs typeface="Arial"/>
              </a:rPr>
              <a:t>(design and </a:t>
            </a:r>
            <a:r>
              <a:rPr sz="1600" spc="-5" dirty="0">
                <a:latin typeface="Arial"/>
                <a:cs typeface="Arial"/>
              </a:rPr>
              <a:t>construction </a:t>
            </a:r>
            <a:r>
              <a:rPr sz="1600" dirty="0">
                <a:latin typeface="Arial"/>
                <a:cs typeface="Arial"/>
              </a:rPr>
              <a:t>are </a:t>
            </a:r>
            <a:r>
              <a:rPr sz="1600" spc="-5" dirty="0">
                <a:latin typeface="Arial"/>
                <a:cs typeface="Arial"/>
              </a:rPr>
              <a:t>interleaved, </a:t>
            </a:r>
            <a:r>
              <a:rPr sz="1600" dirty="0">
                <a:latin typeface="Arial"/>
                <a:cs typeface="Arial"/>
              </a:rPr>
              <a:t>hard </a:t>
            </a:r>
            <a:r>
              <a:rPr sz="1600" spc="-5" dirty="0">
                <a:latin typeface="Arial"/>
                <a:cs typeface="Arial"/>
              </a:rPr>
              <a:t>to </a:t>
            </a:r>
            <a:r>
              <a:rPr sz="1600" dirty="0">
                <a:latin typeface="Arial"/>
                <a:cs typeface="Arial"/>
              </a:rPr>
              <a:t>say how much design is  necessary </a:t>
            </a:r>
            <a:r>
              <a:rPr sz="1600" spc="-5" dirty="0">
                <a:latin typeface="Arial"/>
                <a:cs typeface="Arial"/>
              </a:rPr>
              <a:t>before construction. </a:t>
            </a:r>
            <a:r>
              <a:rPr sz="1600" dirty="0">
                <a:latin typeface="Arial"/>
                <a:cs typeface="Arial"/>
              </a:rPr>
              <a:t>Design models are proven as </a:t>
            </a:r>
            <a:r>
              <a:rPr sz="1600" spc="-5" dirty="0">
                <a:latin typeface="Arial"/>
                <a:cs typeface="Arial"/>
              </a:rPr>
              <a:t>they </a:t>
            </a:r>
            <a:r>
              <a:rPr sz="1600" dirty="0">
                <a:latin typeface="Arial"/>
                <a:cs typeface="Arial"/>
              </a:rPr>
              <a:t>are </a:t>
            </a:r>
            <a:r>
              <a:rPr sz="1600" spc="-5" dirty="0">
                <a:latin typeface="Arial"/>
                <a:cs typeface="Arial"/>
              </a:rPr>
              <a:t>created.</a:t>
            </a:r>
            <a:r>
              <a:rPr sz="1600" dirty="0">
                <a:latin typeface="Arial"/>
                <a:cs typeface="Arial"/>
              </a:rPr>
              <a:t> )</a:t>
            </a:r>
          </a:p>
          <a:p>
            <a:pPr marL="469900" algn="just">
              <a:lnSpc>
                <a:spcPct val="100000"/>
              </a:lnSpc>
              <a:spcBef>
                <a:spcPts val="365"/>
              </a:spcBef>
            </a:pPr>
            <a:r>
              <a:rPr sz="1100" spc="-405" dirty="0">
                <a:solidFill>
                  <a:srgbClr val="9A0000"/>
                </a:solidFill>
                <a:latin typeface="Wingdings"/>
                <a:cs typeface="Wingdings"/>
              </a:rPr>
              <a:t></a:t>
            </a:r>
            <a:r>
              <a:rPr sz="1100" spc="1135" dirty="0">
                <a:solidFill>
                  <a:srgbClr val="9A0000"/>
                </a:solidFill>
                <a:latin typeface="Times New Roman"/>
                <a:cs typeface="Times New Roman"/>
              </a:rPr>
              <a:t> </a:t>
            </a:r>
            <a:r>
              <a:rPr sz="1600" dirty="0">
                <a:latin typeface="Arial"/>
                <a:cs typeface="Arial"/>
              </a:rPr>
              <a:t>Analysis, design, </a:t>
            </a:r>
            <a:r>
              <a:rPr sz="1600" spc="-5" dirty="0">
                <a:latin typeface="Arial"/>
                <a:cs typeface="Arial"/>
              </a:rPr>
              <a:t>construction </a:t>
            </a:r>
            <a:r>
              <a:rPr sz="1600" dirty="0">
                <a:latin typeface="Arial"/>
                <a:cs typeface="Arial"/>
              </a:rPr>
              <a:t>and </a:t>
            </a:r>
            <a:r>
              <a:rPr sz="1600" spc="-5" dirty="0">
                <a:latin typeface="Arial"/>
                <a:cs typeface="Arial"/>
              </a:rPr>
              <a:t>testing </a:t>
            </a:r>
            <a:r>
              <a:rPr sz="1600" dirty="0">
                <a:latin typeface="Arial"/>
                <a:cs typeface="Arial"/>
              </a:rPr>
              <a:t>are not </a:t>
            </a:r>
            <a:r>
              <a:rPr sz="1600" spc="-5" dirty="0">
                <a:latin typeface="Arial"/>
                <a:cs typeface="Arial"/>
              </a:rPr>
              <a:t>predictable.</a:t>
            </a:r>
            <a:endParaRPr sz="1600" dirty="0">
              <a:latin typeface="Arial"/>
              <a:cs typeface="Arial"/>
            </a:endParaRPr>
          </a:p>
          <a:p>
            <a:pPr marL="12700">
              <a:lnSpc>
                <a:spcPct val="100000"/>
              </a:lnSpc>
              <a:spcBef>
                <a:spcPts val="570"/>
              </a:spcBef>
              <a:tabLst>
                <a:tab pos="354965" algn="l"/>
              </a:tabLst>
            </a:pPr>
            <a:r>
              <a:rPr sz="1800" spc="-675" dirty="0">
                <a:solidFill>
                  <a:srgbClr val="9A0000"/>
                </a:solidFill>
                <a:latin typeface="Wingdings"/>
                <a:cs typeface="Wingdings"/>
              </a:rPr>
              <a:t></a:t>
            </a:r>
            <a:r>
              <a:rPr sz="1800" spc="-675" dirty="0">
                <a:solidFill>
                  <a:srgbClr val="9A0000"/>
                </a:solidFill>
                <a:latin typeface="Times New Roman"/>
                <a:cs typeface="Times New Roman"/>
              </a:rPr>
              <a:t>	</a:t>
            </a:r>
            <a:r>
              <a:rPr sz="2400" spc="-5" dirty="0">
                <a:latin typeface="Arial"/>
                <a:cs typeface="Arial"/>
              </a:rPr>
              <a:t>Thus </a:t>
            </a:r>
            <a:r>
              <a:rPr sz="2400" dirty="0">
                <a:latin typeface="Arial"/>
                <a:cs typeface="Arial"/>
              </a:rPr>
              <a:t>has </a:t>
            </a:r>
            <a:r>
              <a:rPr sz="2400" spc="-5" dirty="0">
                <a:latin typeface="Arial"/>
                <a:cs typeface="Arial"/>
              </a:rPr>
              <a:t>to </a:t>
            </a:r>
            <a:r>
              <a:rPr sz="2400" dirty="0">
                <a:solidFill>
                  <a:srgbClr val="C00000"/>
                </a:solidFill>
                <a:latin typeface="Arial"/>
                <a:cs typeface="Arial"/>
              </a:rPr>
              <a:t>Adapt </a:t>
            </a:r>
            <a:r>
              <a:rPr sz="2400" dirty="0">
                <a:latin typeface="Arial"/>
                <a:cs typeface="Arial"/>
              </a:rPr>
              <a:t>as changes occur due </a:t>
            </a:r>
            <a:r>
              <a:rPr sz="2400" spc="-5" dirty="0">
                <a:latin typeface="Arial"/>
                <a:cs typeface="Arial"/>
              </a:rPr>
              <a:t>to</a:t>
            </a:r>
            <a:r>
              <a:rPr sz="2400" spc="-30" dirty="0">
                <a:latin typeface="Arial"/>
                <a:cs typeface="Arial"/>
              </a:rPr>
              <a:t> </a:t>
            </a:r>
            <a:r>
              <a:rPr sz="2400" spc="-5" dirty="0">
                <a:latin typeface="Arial"/>
                <a:cs typeface="Arial"/>
              </a:rPr>
              <a:t>unpredictability</a:t>
            </a:r>
            <a:endParaRPr sz="2400" dirty="0">
              <a:latin typeface="Arial"/>
              <a:cs typeface="Arial"/>
            </a:endParaRPr>
          </a:p>
          <a:p>
            <a:pPr marL="355600" marR="5080" indent="-342900">
              <a:lnSpc>
                <a:spcPct val="99400"/>
              </a:lnSpc>
              <a:spcBef>
                <a:spcPts val="640"/>
              </a:spcBef>
              <a:tabLst>
                <a:tab pos="354965" algn="l"/>
              </a:tabLst>
            </a:pPr>
            <a:r>
              <a:rPr sz="1800" spc="-675" dirty="0">
                <a:solidFill>
                  <a:srgbClr val="9A0000"/>
                </a:solidFill>
                <a:latin typeface="Wingdings"/>
                <a:cs typeface="Wingdings"/>
              </a:rPr>
              <a:t></a:t>
            </a:r>
            <a:r>
              <a:rPr sz="1800" spc="-675" dirty="0">
                <a:solidFill>
                  <a:srgbClr val="9A0000"/>
                </a:solidFill>
                <a:latin typeface="Times New Roman"/>
                <a:cs typeface="Times New Roman"/>
              </a:rPr>
              <a:t>	</a:t>
            </a:r>
            <a:r>
              <a:rPr sz="2400" dirty="0">
                <a:latin typeface="Arial"/>
                <a:cs typeface="Arial"/>
              </a:rPr>
              <a:t>Delivers </a:t>
            </a:r>
            <a:r>
              <a:rPr sz="2400" spc="-5" dirty="0">
                <a:latin typeface="Arial"/>
                <a:cs typeface="Arial"/>
              </a:rPr>
              <a:t>multiple </a:t>
            </a:r>
            <a:r>
              <a:rPr sz="2400" spc="-140" dirty="0">
                <a:latin typeface="AoyagiKouzanFontT"/>
                <a:cs typeface="AoyagiKouzanFontT"/>
              </a:rPr>
              <a:t>‘</a:t>
            </a:r>
            <a:r>
              <a:rPr sz="2400" spc="-140" dirty="0">
                <a:latin typeface="Arial"/>
                <a:cs typeface="Arial"/>
              </a:rPr>
              <a:t>software </a:t>
            </a:r>
            <a:r>
              <a:rPr sz="2400" spc="-105" dirty="0">
                <a:solidFill>
                  <a:srgbClr val="C00000"/>
                </a:solidFill>
                <a:latin typeface="Arial"/>
                <a:cs typeface="Arial"/>
              </a:rPr>
              <a:t>increments</a:t>
            </a:r>
            <a:r>
              <a:rPr sz="2400" spc="-105" dirty="0">
                <a:latin typeface="AoyagiKouzanFontT"/>
                <a:cs typeface="AoyagiKouzanFontT"/>
              </a:rPr>
              <a:t>’</a:t>
            </a:r>
            <a:r>
              <a:rPr sz="2400" spc="-105" dirty="0">
                <a:latin typeface="Arial"/>
                <a:cs typeface="Arial"/>
              </a:rPr>
              <a:t>, </a:t>
            </a:r>
            <a:r>
              <a:rPr sz="2400" dirty="0">
                <a:latin typeface="Arial"/>
                <a:cs typeface="Arial"/>
              </a:rPr>
              <a:t>deliver an  </a:t>
            </a:r>
            <a:r>
              <a:rPr sz="2400" spc="-5" dirty="0">
                <a:latin typeface="Arial"/>
                <a:cs typeface="Arial"/>
              </a:rPr>
              <a:t>operational prototype </a:t>
            </a:r>
            <a:r>
              <a:rPr sz="2400" dirty="0">
                <a:latin typeface="Arial"/>
                <a:cs typeface="Arial"/>
              </a:rPr>
              <a:t>or </a:t>
            </a:r>
            <a:r>
              <a:rPr sz="2400" spc="-5" dirty="0">
                <a:latin typeface="Arial"/>
                <a:cs typeface="Arial"/>
              </a:rPr>
              <a:t>portion </a:t>
            </a:r>
            <a:r>
              <a:rPr sz="2400" dirty="0">
                <a:latin typeface="Arial"/>
                <a:cs typeface="Arial"/>
              </a:rPr>
              <a:t>of an </a:t>
            </a:r>
            <a:r>
              <a:rPr sz="2400" spc="-5" dirty="0">
                <a:latin typeface="Arial"/>
                <a:cs typeface="Arial"/>
              </a:rPr>
              <a:t>OS to </a:t>
            </a:r>
            <a:r>
              <a:rPr sz="2400" dirty="0">
                <a:latin typeface="Arial"/>
                <a:cs typeface="Arial"/>
              </a:rPr>
              <a:t>collect </a:t>
            </a:r>
            <a:r>
              <a:rPr sz="2400" spc="-5" dirty="0">
                <a:latin typeface="Arial"/>
                <a:cs typeface="Arial"/>
              </a:rPr>
              <a:t>customer  feedback for</a:t>
            </a:r>
            <a:r>
              <a:rPr sz="2400" spc="-10" dirty="0">
                <a:latin typeface="Arial"/>
                <a:cs typeface="Arial"/>
              </a:rPr>
              <a:t> </a:t>
            </a:r>
            <a:r>
              <a:rPr sz="2400" spc="-5" dirty="0">
                <a:latin typeface="Arial"/>
                <a:cs typeface="Arial"/>
              </a:rPr>
              <a:t>adaption.</a:t>
            </a:r>
            <a:endParaRPr sz="2400" dirty="0">
              <a:latin typeface="Arial"/>
              <a:cs typeface="Arial"/>
            </a:endParaRPr>
          </a:p>
        </p:txBody>
      </p:sp>
      <p:pic>
        <p:nvPicPr>
          <p:cNvPr id="6"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hangingPunct="1"/>
            <a:r>
              <a:rPr lang="en-US" sz="4000" b="1" dirty="0" smtClean="0">
                <a:solidFill>
                  <a:srgbClr val="000099"/>
                </a:solidFill>
                <a:latin typeface="Times New Roman" pitchFamily="18" charset="0"/>
                <a:cs typeface="Times New Roman" pitchFamily="18" charset="0"/>
              </a:rPr>
              <a:t>Extreme programming</a:t>
            </a:r>
          </a:p>
        </p:txBody>
      </p:sp>
      <p:sp>
        <p:nvSpPr>
          <p:cNvPr id="22531" name="Rectangle 3"/>
          <p:cNvSpPr>
            <a:spLocks noGrp="1" noChangeArrowheads="1"/>
          </p:cNvSpPr>
          <p:nvPr>
            <p:ph idx="1"/>
          </p:nvPr>
        </p:nvSpPr>
        <p:spPr/>
        <p:txBody>
          <a:bodyPr/>
          <a:lstStyle/>
          <a:p>
            <a:pPr eaLnBrk="1" hangingPunct="1">
              <a:lnSpc>
                <a:spcPct val="90000"/>
              </a:lnSpc>
            </a:pPr>
            <a:r>
              <a:rPr lang="en-US" dirty="0" smtClean="0">
                <a:latin typeface="Times New Roman" pitchFamily="18" charset="0"/>
                <a:cs typeface="Times New Roman" pitchFamily="18" charset="0"/>
              </a:rPr>
              <a:t>Perhaps the best-known and most widely used agile method is XP.</a:t>
            </a:r>
          </a:p>
          <a:p>
            <a:pPr eaLnBrk="1" hangingPunct="1">
              <a:lnSpc>
                <a:spcPct val="90000"/>
              </a:lnSpc>
            </a:pPr>
            <a:r>
              <a:rPr lang="en-US" dirty="0" smtClean="0">
                <a:latin typeface="Times New Roman" pitchFamily="18" charset="0"/>
                <a:cs typeface="Times New Roman" pitchFamily="18" charset="0"/>
              </a:rPr>
              <a:t>Extreme Programming (XP) takes an ‘extreme’ approach to iterative development. </a:t>
            </a:r>
          </a:p>
          <a:p>
            <a:pPr lvl="1" eaLnBrk="1" hangingPunct="1">
              <a:lnSpc>
                <a:spcPct val="90000"/>
              </a:lnSpc>
            </a:pPr>
            <a:r>
              <a:rPr lang="en-US" dirty="0" smtClean="0">
                <a:latin typeface="Times New Roman" pitchFamily="18" charset="0"/>
                <a:cs typeface="Times New Roman" pitchFamily="18" charset="0"/>
              </a:rPr>
              <a:t>New versions may be built several times per day;</a:t>
            </a:r>
          </a:p>
          <a:p>
            <a:pPr lvl="1" eaLnBrk="1" hangingPunct="1">
              <a:lnSpc>
                <a:spcPct val="90000"/>
              </a:lnSpc>
            </a:pPr>
            <a:r>
              <a:rPr lang="en-US" dirty="0" smtClean="0">
                <a:latin typeface="Times New Roman" pitchFamily="18" charset="0"/>
                <a:cs typeface="Times New Roman" pitchFamily="18" charset="0"/>
              </a:rPr>
              <a:t>Increments are delivered to customers every 2 weeks;</a:t>
            </a:r>
          </a:p>
          <a:p>
            <a:pPr lvl="1" eaLnBrk="1" hangingPunct="1">
              <a:lnSpc>
                <a:spcPct val="90000"/>
              </a:lnSpc>
            </a:pPr>
            <a:r>
              <a:rPr lang="en-US" dirty="0" smtClean="0">
                <a:latin typeface="Times New Roman" pitchFamily="18" charset="0"/>
                <a:cs typeface="Times New Roman" pitchFamily="18" charset="0"/>
              </a:rPr>
              <a:t>All tests must be run for every build and the build is only accepted if tests run successfully.</a:t>
            </a:r>
          </a:p>
        </p:txBody>
      </p:sp>
      <p:sp>
        <p:nvSpPr>
          <p:cNvPr id="5" name="Slide Number Placeholder 4"/>
          <p:cNvSpPr>
            <a:spLocks noGrp="1"/>
          </p:cNvSpPr>
          <p:nvPr>
            <p:ph type="sldNum" sz="quarter" idx="12"/>
          </p:nvPr>
        </p:nvSpPr>
        <p:spPr/>
        <p:txBody>
          <a:bodyPr/>
          <a:lstStyle/>
          <a:p>
            <a:pPr>
              <a:defRPr/>
            </a:pPr>
            <a:fld id="{4BED95C6-2F58-41C9-B5E0-0FF4CBBFDB7D}" type="slidenum">
              <a:rPr lang="en-US" smtClean="0"/>
              <a:pPr>
                <a:defRPr/>
              </a:pPr>
              <a:t>23</a:t>
            </a:fld>
            <a:endParaRPr lang="en-US"/>
          </a:p>
        </p:txBody>
      </p:sp>
      <p:pic>
        <p:nvPicPr>
          <p:cNvPr id="6"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4090291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152400"/>
            <a:ext cx="6264910" cy="566822"/>
          </a:xfrm>
          <a:prstGeom prst="rect">
            <a:avLst/>
          </a:prstGeom>
        </p:spPr>
        <p:txBody>
          <a:bodyPr vert="horz" wrap="square" lIns="0" tIns="12700" rIns="0" bIns="0" rtlCol="0">
            <a:spAutoFit/>
          </a:bodyPr>
          <a:lstStyle/>
          <a:p>
            <a:pPr marL="12700">
              <a:lnSpc>
                <a:spcPct val="100000"/>
              </a:lnSpc>
              <a:spcBef>
                <a:spcPts val="100"/>
              </a:spcBef>
              <a:tabLst>
                <a:tab pos="5235575" algn="l"/>
              </a:tabLst>
            </a:pPr>
            <a:r>
              <a:rPr sz="3600" b="1" dirty="0">
                <a:solidFill>
                  <a:srgbClr val="000099"/>
                </a:solidFill>
                <a:latin typeface="Times New Roman" pitchFamily="18" charset="0"/>
                <a:cs typeface="Times New Roman" pitchFamily="18" charset="0"/>
              </a:rPr>
              <a:t>Ex</a:t>
            </a:r>
            <a:r>
              <a:rPr sz="3600" b="1" spc="-5" dirty="0">
                <a:solidFill>
                  <a:srgbClr val="000099"/>
                </a:solidFill>
                <a:latin typeface="Times New Roman" pitchFamily="18" charset="0"/>
                <a:cs typeface="Times New Roman" pitchFamily="18" charset="0"/>
              </a:rPr>
              <a:t>t</a:t>
            </a:r>
            <a:r>
              <a:rPr sz="3600" b="1" dirty="0">
                <a:solidFill>
                  <a:srgbClr val="000099"/>
                </a:solidFill>
                <a:latin typeface="Times New Roman" pitchFamily="18" charset="0"/>
                <a:cs typeface="Times New Roman" pitchFamily="18" charset="0"/>
              </a:rPr>
              <a:t>reme Programming	(XP)</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070"/>
              </a:lnSpc>
            </a:pPr>
            <a:fld id="{81D60167-4931-47E6-BA6A-407CBD079E47}" type="slidenum">
              <a:rPr dirty="0"/>
              <a:t>24</a:t>
            </a:fld>
            <a:endParaRPr dirty="0"/>
          </a:p>
        </p:txBody>
      </p:sp>
      <p:sp>
        <p:nvSpPr>
          <p:cNvPr id="3" name="object 3"/>
          <p:cNvSpPr txBox="1"/>
          <p:nvPr/>
        </p:nvSpPr>
        <p:spPr>
          <a:xfrm>
            <a:off x="154939" y="1099820"/>
            <a:ext cx="8768080" cy="5074531"/>
          </a:xfrm>
          <a:prstGeom prst="rect">
            <a:avLst/>
          </a:prstGeom>
        </p:spPr>
        <p:txBody>
          <a:bodyPr vert="horz" wrap="square" lIns="0" tIns="12700" rIns="0" bIns="0" rtlCol="0">
            <a:spAutoFit/>
          </a:bodyPr>
          <a:lstStyle/>
          <a:p>
            <a:pPr marL="355600" marR="271145" indent="-342900">
              <a:lnSpc>
                <a:spcPct val="100000"/>
              </a:lnSpc>
              <a:spcBef>
                <a:spcPts val="100"/>
              </a:spcBef>
              <a:tabLst>
                <a:tab pos="354965" algn="l"/>
              </a:tabLst>
            </a:pPr>
            <a:r>
              <a:rPr spc="-560" dirty="0">
                <a:solidFill>
                  <a:srgbClr val="9A0000"/>
                </a:solidFill>
                <a:latin typeface="Wingdings"/>
                <a:cs typeface="Wingdings"/>
              </a:rPr>
              <a:t></a:t>
            </a:r>
            <a:r>
              <a:rPr spc="-560" dirty="0">
                <a:solidFill>
                  <a:srgbClr val="9A0000"/>
                </a:solidFill>
                <a:latin typeface="Times New Roman"/>
                <a:cs typeface="Times New Roman"/>
              </a:rPr>
              <a:t>	</a:t>
            </a:r>
            <a:r>
              <a:rPr b="1" spc="-5" dirty="0">
                <a:latin typeface="Arial"/>
                <a:cs typeface="Arial"/>
              </a:rPr>
              <a:t>The </a:t>
            </a:r>
            <a:r>
              <a:rPr b="1" dirty="0">
                <a:latin typeface="Arial"/>
                <a:cs typeface="Arial"/>
              </a:rPr>
              <a:t>most widely used agile process, originally proposed by Kent Beck</a:t>
            </a:r>
            <a:r>
              <a:rPr b="1" spc="-120" dirty="0">
                <a:latin typeface="Arial"/>
                <a:cs typeface="Arial"/>
              </a:rPr>
              <a:t> </a:t>
            </a:r>
            <a:r>
              <a:rPr b="1" dirty="0">
                <a:latin typeface="Arial"/>
                <a:cs typeface="Arial"/>
              </a:rPr>
              <a:t>in  2004. </a:t>
            </a:r>
            <a:r>
              <a:rPr b="1" spc="-5" dirty="0">
                <a:latin typeface="Arial"/>
                <a:cs typeface="Arial"/>
              </a:rPr>
              <a:t>It </a:t>
            </a:r>
            <a:r>
              <a:rPr b="1" dirty="0">
                <a:latin typeface="Arial"/>
                <a:cs typeface="Arial"/>
              </a:rPr>
              <a:t>uses an </a:t>
            </a:r>
            <a:r>
              <a:rPr b="1" spc="-5" dirty="0">
                <a:latin typeface="Arial"/>
                <a:cs typeface="Arial"/>
              </a:rPr>
              <a:t>object-oriented</a:t>
            </a:r>
            <a:r>
              <a:rPr b="1" spc="-15" dirty="0">
                <a:latin typeface="Arial"/>
                <a:cs typeface="Arial"/>
              </a:rPr>
              <a:t> </a:t>
            </a:r>
            <a:r>
              <a:rPr b="1" dirty="0">
                <a:latin typeface="Arial"/>
                <a:cs typeface="Arial"/>
              </a:rPr>
              <a:t>approach.</a:t>
            </a:r>
          </a:p>
          <a:p>
            <a:pPr marL="12700">
              <a:lnSpc>
                <a:spcPct val="100000"/>
              </a:lnSpc>
              <a:spcBef>
                <a:spcPts val="575"/>
              </a:spcBef>
              <a:tabLst>
                <a:tab pos="354965" algn="l"/>
              </a:tabLst>
            </a:pPr>
            <a:r>
              <a:rPr spc="-675" dirty="0">
                <a:solidFill>
                  <a:srgbClr val="9A0000"/>
                </a:solidFill>
                <a:latin typeface="Wingdings"/>
                <a:cs typeface="Wingdings"/>
              </a:rPr>
              <a:t></a:t>
            </a:r>
            <a:r>
              <a:rPr spc="-675" dirty="0">
                <a:solidFill>
                  <a:srgbClr val="9A0000"/>
                </a:solidFill>
                <a:latin typeface="Times New Roman"/>
                <a:cs typeface="Times New Roman"/>
              </a:rPr>
              <a:t>	</a:t>
            </a:r>
            <a:r>
              <a:rPr dirty="0">
                <a:latin typeface="Arial"/>
                <a:cs typeface="Arial"/>
              </a:rPr>
              <a:t>XP</a:t>
            </a:r>
            <a:r>
              <a:rPr spc="-5" dirty="0">
                <a:latin typeface="Arial"/>
                <a:cs typeface="Arial"/>
              </a:rPr>
              <a:t> </a:t>
            </a:r>
            <a:r>
              <a:rPr dirty="0">
                <a:latin typeface="Arial"/>
                <a:cs typeface="Arial"/>
              </a:rPr>
              <a:t>Planning</a:t>
            </a:r>
          </a:p>
          <a:p>
            <a:pPr marL="749300" marR="347345" indent="-279400">
              <a:lnSpc>
                <a:spcPct val="101099"/>
              </a:lnSpc>
              <a:spcBef>
                <a:spcPts val="350"/>
              </a:spcBef>
              <a:tabLst>
                <a:tab pos="755015" algn="l"/>
              </a:tabLst>
            </a:pPr>
            <a:r>
              <a:rPr spc="-465" dirty="0">
                <a:solidFill>
                  <a:srgbClr val="9A0000"/>
                </a:solidFill>
                <a:latin typeface="Wingdings"/>
                <a:cs typeface="Wingdings"/>
              </a:rPr>
              <a:t></a:t>
            </a:r>
            <a:r>
              <a:rPr spc="-465" dirty="0">
                <a:solidFill>
                  <a:srgbClr val="9A0000"/>
                </a:solidFill>
                <a:latin typeface="Times New Roman"/>
                <a:cs typeface="Times New Roman"/>
              </a:rPr>
              <a:t>		</a:t>
            </a:r>
            <a:r>
              <a:rPr dirty="0">
                <a:latin typeface="Arial"/>
                <a:cs typeface="Arial"/>
              </a:rPr>
              <a:t>Begins </a:t>
            </a:r>
            <a:r>
              <a:rPr spc="-5" dirty="0">
                <a:latin typeface="Arial"/>
                <a:cs typeface="Arial"/>
              </a:rPr>
              <a:t>with the listening, </a:t>
            </a:r>
            <a:r>
              <a:rPr dirty="0">
                <a:latin typeface="Arial"/>
                <a:cs typeface="Arial"/>
              </a:rPr>
              <a:t>leads </a:t>
            </a:r>
            <a:r>
              <a:rPr spc="-5" dirty="0">
                <a:latin typeface="Arial"/>
                <a:cs typeface="Arial"/>
              </a:rPr>
              <a:t>to creation </a:t>
            </a:r>
            <a:r>
              <a:rPr dirty="0">
                <a:latin typeface="Arial"/>
                <a:cs typeface="Arial"/>
              </a:rPr>
              <a:t>of </a:t>
            </a:r>
            <a:r>
              <a:rPr spc="-185" dirty="0">
                <a:latin typeface="AoyagiKouzanFontT"/>
                <a:cs typeface="AoyagiKouzanFontT"/>
              </a:rPr>
              <a:t>“</a:t>
            </a:r>
            <a:r>
              <a:rPr spc="-185" dirty="0">
                <a:solidFill>
                  <a:srgbClr val="9A0000"/>
                </a:solidFill>
                <a:latin typeface="Arial"/>
                <a:cs typeface="Arial"/>
              </a:rPr>
              <a:t>user </a:t>
            </a:r>
            <a:r>
              <a:rPr spc="-114" dirty="0">
                <a:solidFill>
                  <a:srgbClr val="9A0000"/>
                </a:solidFill>
                <a:latin typeface="Arial"/>
                <a:cs typeface="Arial"/>
              </a:rPr>
              <a:t>stories</a:t>
            </a:r>
            <a:r>
              <a:rPr spc="-114" dirty="0">
                <a:latin typeface="AoyagiKouzanFontT"/>
                <a:cs typeface="AoyagiKouzanFontT"/>
              </a:rPr>
              <a:t>” </a:t>
            </a:r>
            <a:r>
              <a:rPr spc="-5" dirty="0">
                <a:latin typeface="Arial"/>
                <a:cs typeface="Arial"/>
              </a:rPr>
              <a:t>that </a:t>
            </a:r>
            <a:r>
              <a:rPr dirty="0">
                <a:latin typeface="Arial"/>
                <a:cs typeface="Arial"/>
              </a:rPr>
              <a:t>describes  required </a:t>
            </a:r>
            <a:r>
              <a:rPr spc="-5" dirty="0">
                <a:latin typeface="Arial"/>
                <a:cs typeface="Arial"/>
              </a:rPr>
              <a:t>output, features, </a:t>
            </a:r>
            <a:r>
              <a:rPr dirty="0">
                <a:latin typeface="Arial"/>
                <a:cs typeface="Arial"/>
              </a:rPr>
              <a:t>and </a:t>
            </a:r>
            <a:r>
              <a:rPr spc="-5" dirty="0">
                <a:latin typeface="Arial"/>
                <a:cs typeface="Arial"/>
              </a:rPr>
              <a:t>functionality. Customer </a:t>
            </a:r>
            <a:r>
              <a:rPr dirty="0">
                <a:latin typeface="Arial"/>
                <a:cs typeface="Arial"/>
              </a:rPr>
              <a:t>assigns a </a:t>
            </a:r>
            <a:r>
              <a:rPr spc="-5" dirty="0">
                <a:latin typeface="Arial"/>
                <a:cs typeface="Arial"/>
              </a:rPr>
              <a:t>value(i.e., </a:t>
            </a:r>
            <a:r>
              <a:rPr dirty="0">
                <a:latin typeface="Arial"/>
                <a:cs typeface="Arial"/>
              </a:rPr>
              <a:t>a  </a:t>
            </a:r>
            <a:r>
              <a:rPr spc="-5" dirty="0">
                <a:latin typeface="Arial"/>
                <a:cs typeface="Arial"/>
              </a:rPr>
              <a:t>priority) to </a:t>
            </a:r>
            <a:r>
              <a:rPr dirty="0">
                <a:latin typeface="Arial"/>
                <a:cs typeface="Arial"/>
              </a:rPr>
              <a:t>each </a:t>
            </a:r>
            <a:r>
              <a:rPr spc="-5" dirty="0">
                <a:latin typeface="Arial"/>
                <a:cs typeface="Arial"/>
              </a:rPr>
              <a:t>story.</a:t>
            </a:r>
            <a:endParaRPr dirty="0">
              <a:latin typeface="Arial"/>
              <a:cs typeface="Arial"/>
            </a:endParaRPr>
          </a:p>
          <a:p>
            <a:pPr marL="749300" marR="160020" indent="-279400">
              <a:lnSpc>
                <a:spcPct val="100000"/>
              </a:lnSpc>
              <a:spcBef>
                <a:spcPts val="375"/>
              </a:spcBef>
              <a:tabLst>
                <a:tab pos="755015" algn="l"/>
              </a:tabLst>
            </a:pPr>
            <a:r>
              <a:rPr spc="-465" dirty="0">
                <a:solidFill>
                  <a:srgbClr val="9A0000"/>
                </a:solidFill>
                <a:latin typeface="Wingdings"/>
                <a:cs typeface="Wingdings"/>
              </a:rPr>
              <a:t></a:t>
            </a:r>
            <a:r>
              <a:rPr spc="-465" dirty="0">
                <a:solidFill>
                  <a:srgbClr val="9A0000"/>
                </a:solidFill>
                <a:latin typeface="Times New Roman"/>
                <a:cs typeface="Times New Roman"/>
              </a:rPr>
              <a:t>		</a:t>
            </a:r>
            <a:r>
              <a:rPr dirty="0">
                <a:latin typeface="Arial"/>
                <a:cs typeface="Arial"/>
              </a:rPr>
              <a:t>Agile </a:t>
            </a:r>
            <a:r>
              <a:rPr spc="-5" dirty="0">
                <a:latin typeface="Arial"/>
                <a:cs typeface="Arial"/>
              </a:rPr>
              <a:t>team </a:t>
            </a:r>
            <a:r>
              <a:rPr dirty="0">
                <a:latin typeface="Arial"/>
                <a:cs typeface="Arial"/>
              </a:rPr>
              <a:t>assesses each </a:t>
            </a:r>
            <a:r>
              <a:rPr spc="-5" dirty="0">
                <a:latin typeface="Arial"/>
                <a:cs typeface="Arial"/>
              </a:rPr>
              <a:t>story </a:t>
            </a:r>
            <a:r>
              <a:rPr dirty="0">
                <a:latin typeface="Arial"/>
                <a:cs typeface="Arial"/>
              </a:rPr>
              <a:t>and assigns a </a:t>
            </a:r>
            <a:r>
              <a:rPr dirty="0">
                <a:solidFill>
                  <a:srgbClr val="9A0000"/>
                </a:solidFill>
                <a:latin typeface="Arial"/>
                <a:cs typeface="Arial"/>
              </a:rPr>
              <a:t>cost </a:t>
            </a:r>
            <a:r>
              <a:rPr dirty="0">
                <a:latin typeface="Arial"/>
                <a:cs typeface="Arial"/>
              </a:rPr>
              <a:t>(development weeks. </a:t>
            </a:r>
            <a:r>
              <a:rPr spc="-5" dirty="0">
                <a:latin typeface="Arial"/>
                <a:cs typeface="Arial"/>
              </a:rPr>
              <a:t>If</a:t>
            </a:r>
            <a:r>
              <a:rPr spc="-95" dirty="0">
                <a:latin typeface="Arial"/>
                <a:cs typeface="Arial"/>
              </a:rPr>
              <a:t> </a:t>
            </a:r>
            <a:r>
              <a:rPr dirty="0">
                <a:latin typeface="Arial"/>
                <a:cs typeface="Arial"/>
              </a:rPr>
              <a:t>more  </a:t>
            </a:r>
            <a:r>
              <a:rPr spc="-5" dirty="0">
                <a:latin typeface="Arial"/>
                <a:cs typeface="Arial"/>
              </a:rPr>
              <a:t>than </a:t>
            </a:r>
            <a:r>
              <a:rPr dirty="0">
                <a:latin typeface="Arial"/>
                <a:cs typeface="Arial"/>
              </a:rPr>
              <a:t>3 weeks, </a:t>
            </a:r>
            <a:r>
              <a:rPr spc="-5" dirty="0">
                <a:latin typeface="Arial"/>
                <a:cs typeface="Arial"/>
              </a:rPr>
              <a:t>customer </a:t>
            </a:r>
            <a:r>
              <a:rPr dirty="0">
                <a:latin typeface="Arial"/>
                <a:cs typeface="Arial"/>
              </a:rPr>
              <a:t>asked </a:t>
            </a:r>
            <a:r>
              <a:rPr spc="-5" dirty="0">
                <a:latin typeface="Arial"/>
                <a:cs typeface="Arial"/>
              </a:rPr>
              <a:t>to </a:t>
            </a:r>
            <a:r>
              <a:rPr dirty="0">
                <a:latin typeface="Arial"/>
                <a:cs typeface="Arial"/>
              </a:rPr>
              <a:t>split </a:t>
            </a:r>
            <a:r>
              <a:rPr spc="-5" dirty="0">
                <a:latin typeface="Arial"/>
                <a:cs typeface="Arial"/>
              </a:rPr>
              <a:t>into </a:t>
            </a:r>
            <a:r>
              <a:rPr dirty="0">
                <a:latin typeface="Arial"/>
                <a:cs typeface="Arial"/>
              </a:rPr>
              <a:t>smaller </a:t>
            </a:r>
            <a:r>
              <a:rPr spc="-5" dirty="0">
                <a:latin typeface="Arial"/>
                <a:cs typeface="Arial"/>
              </a:rPr>
              <a:t>stories)</a:t>
            </a:r>
            <a:endParaRPr dirty="0">
              <a:latin typeface="Arial"/>
              <a:cs typeface="Arial"/>
            </a:endParaRPr>
          </a:p>
          <a:p>
            <a:pPr marL="469900">
              <a:lnSpc>
                <a:spcPct val="100000"/>
              </a:lnSpc>
              <a:spcBef>
                <a:spcPts val="420"/>
              </a:spcBef>
              <a:tabLst>
                <a:tab pos="755015" algn="l"/>
              </a:tabLst>
            </a:pPr>
            <a:r>
              <a:rPr spc="-465" dirty="0">
                <a:solidFill>
                  <a:srgbClr val="9A0000"/>
                </a:solidFill>
                <a:latin typeface="Wingdings"/>
                <a:cs typeface="Wingdings"/>
              </a:rPr>
              <a:t></a:t>
            </a:r>
            <a:r>
              <a:rPr spc="-465" dirty="0">
                <a:solidFill>
                  <a:srgbClr val="9A0000"/>
                </a:solidFill>
                <a:latin typeface="Times New Roman"/>
                <a:cs typeface="Times New Roman"/>
              </a:rPr>
              <a:t>	</a:t>
            </a:r>
            <a:r>
              <a:rPr spc="-5" dirty="0">
                <a:latin typeface="Arial"/>
                <a:cs typeface="Arial"/>
              </a:rPr>
              <a:t>Working together, stories </a:t>
            </a:r>
            <a:r>
              <a:rPr dirty="0">
                <a:latin typeface="Arial"/>
                <a:cs typeface="Arial"/>
              </a:rPr>
              <a:t>are grouped </a:t>
            </a:r>
            <a:r>
              <a:rPr spc="-5" dirty="0">
                <a:latin typeface="Arial"/>
                <a:cs typeface="Arial"/>
              </a:rPr>
              <a:t>for </a:t>
            </a:r>
            <a:r>
              <a:rPr dirty="0">
                <a:latin typeface="Arial"/>
                <a:cs typeface="Arial"/>
              </a:rPr>
              <a:t>a </a:t>
            </a:r>
            <a:r>
              <a:rPr dirty="0">
                <a:solidFill>
                  <a:srgbClr val="9A0000"/>
                </a:solidFill>
                <a:latin typeface="Arial"/>
                <a:cs typeface="Arial"/>
              </a:rPr>
              <a:t>deliverable increment next</a:t>
            </a:r>
            <a:r>
              <a:rPr spc="-10" dirty="0">
                <a:solidFill>
                  <a:srgbClr val="9A0000"/>
                </a:solidFill>
                <a:latin typeface="Arial"/>
                <a:cs typeface="Arial"/>
              </a:rPr>
              <a:t> </a:t>
            </a:r>
            <a:r>
              <a:rPr dirty="0">
                <a:solidFill>
                  <a:srgbClr val="9A0000"/>
                </a:solidFill>
                <a:latin typeface="Arial"/>
                <a:cs typeface="Arial"/>
              </a:rPr>
              <a:t>release.</a:t>
            </a:r>
            <a:endParaRPr dirty="0">
              <a:latin typeface="Arial"/>
              <a:cs typeface="Arial"/>
            </a:endParaRPr>
          </a:p>
          <a:p>
            <a:pPr marL="749300" marR="75565" indent="-279400" algn="just">
              <a:lnSpc>
                <a:spcPct val="101099"/>
              </a:lnSpc>
              <a:spcBef>
                <a:spcPts val="415"/>
              </a:spcBef>
            </a:pPr>
            <a:r>
              <a:rPr spc="-465" dirty="0" smtClean="0">
                <a:solidFill>
                  <a:srgbClr val="9A0000"/>
                </a:solidFill>
                <a:latin typeface="Wingdings"/>
                <a:cs typeface="Wingdings"/>
              </a:rPr>
              <a:t></a:t>
            </a:r>
            <a:r>
              <a:rPr spc="1000" dirty="0" smtClean="0">
                <a:solidFill>
                  <a:srgbClr val="9A0000"/>
                </a:solidFill>
                <a:latin typeface="Times New Roman"/>
                <a:cs typeface="Times New Roman"/>
              </a:rPr>
              <a:t> </a:t>
            </a:r>
            <a:r>
              <a:rPr dirty="0" smtClean="0">
                <a:latin typeface="Arial"/>
                <a:cs typeface="Arial"/>
              </a:rPr>
              <a:t>A </a:t>
            </a:r>
            <a:r>
              <a:rPr spc="-5" dirty="0" smtClean="0">
                <a:solidFill>
                  <a:srgbClr val="9A0000"/>
                </a:solidFill>
                <a:latin typeface="Arial"/>
                <a:cs typeface="Arial"/>
              </a:rPr>
              <a:t>commitment </a:t>
            </a:r>
            <a:r>
              <a:rPr spc="-5" dirty="0" smtClean="0">
                <a:latin typeface="Arial"/>
                <a:cs typeface="Arial"/>
              </a:rPr>
              <a:t>(stories to </a:t>
            </a:r>
            <a:r>
              <a:rPr dirty="0" smtClean="0">
                <a:latin typeface="Arial"/>
                <a:cs typeface="Arial"/>
              </a:rPr>
              <a:t>be included, delivery </a:t>
            </a:r>
            <a:r>
              <a:rPr spc="-5" dirty="0" smtClean="0">
                <a:latin typeface="Arial"/>
                <a:cs typeface="Arial"/>
              </a:rPr>
              <a:t>date </a:t>
            </a:r>
            <a:r>
              <a:rPr dirty="0" smtClean="0">
                <a:latin typeface="Arial"/>
                <a:cs typeface="Arial"/>
              </a:rPr>
              <a:t>and </a:t>
            </a:r>
            <a:r>
              <a:rPr spc="-5" dirty="0" smtClean="0">
                <a:latin typeface="Arial"/>
                <a:cs typeface="Arial"/>
              </a:rPr>
              <a:t>other </a:t>
            </a:r>
            <a:r>
              <a:rPr dirty="0" smtClean="0">
                <a:latin typeface="Arial"/>
                <a:cs typeface="Arial"/>
              </a:rPr>
              <a:t>project </a:t>
            </a:r>
            <a:r>
              <a:rPr spc="-5" dirty="0" smtClean="0">
                <a:latin typeface="Arial"/>
                <a:cs typeface="Arial"/>
              </a:rPr>
              <a:t>matters)  </a:t>
            </a:r>
            <a:r>
              <a:rPr dirty="0" smtClean="0">
                <a:latin typeface="Arial"/>
                <a:cs typeface="Arial"/>
              </a:rPr>
              <a:t>is made. </a:t>
            </a:r>
            <a:r>
              <a:rPr spc="-5" dirty="0" smtClean="0">
                <a:latin typeface="Arial"/>
                <a:cs typeface="Arial"/>
              </a:rPr>
              <a:t>Three </a:t>
            </a:r>
            <a:r>
              <a:rPr dirty="0" smtClean="0">
                <a:latin typeface="Arial"/>
                <a:cs typeface="Arial"/>
              </a:rPr>
              <a:t>ways: 1. </a:t>
            </a:r>
            <a:r>
              <a:rPr spc="-5" dirty="0" smtClean="0">
                <a:latin typeface="Arial"/>
                <a:cs typeface="Arial"/>
              </a:rPr>
              <a:t>Either </a:t>
            </a:r>
            <a:r>
              <a:rPr dirty="0" smtClean="0">
                <a:latin typeface="Arial"/>
                <a:cs typeface="Arial"/>
              </a:rPr>
              <a:t>all </a:t>
            </a:r>
            <a:r>
              <a:rPr spc="-5" dirty="0" smtClean="0">
                <a:latin typeface="Arial"/>
                <a:cs typeface="Arial"/>
              </a:rPr>
              <a:t>stories </a:t>
            </a:r>
            <a:r>
              <a:rPr dirty="0" smtClean="0">
                <a:latin typeface="Arial"/>
                <a:cs typeface="Arial"/>
              </a:rPr>
              <a:t>will be </a:t>
            </a:r>
            <a:r>
              <a:rPr spc="-5" dirty="0" smtClean="0">
                <a:latin typeface="Arial"/>
                <a:cs typeface="Arial"/>
              </a:rPr>
              <a:t>implemented </a:t>
            </a:r>
            <a:r>
              <a:rPr dirty="0" smtClean="0">
                <a:latin typeface="Arial"/>
                <a:cs typeface="Arial"/>
              </a:rPr>
              <a:t>in a </a:t>
            </a:r>
            <a:r>
              <a:rPr spc="-5" dirty="0" smtClean="0">
                <a:latin typeface="Arial"/>
                <a:cs typeface="Arial"/>
              </a:rPr>
              <a:t>few </a:t>
            </a:r>
            <a:r>
              <a:rPr dirty="0" smtClean="0">
                <a:latin typeface="Arial"/>
                <a:cs typeface="Arial"/>
              </a:rPr>
              <a:t>weeks, 2. high  </a:t>
            </a:r>
            <a:r>
              <a:rPr spc="-5" dirty="0" smtClean="0">
                <a:latin typeface="Arial"/>
                <a:cs typeface="Arial"/>
              </a:rPr>
              <a:t>priority stories first, </a:t>
            </a:r>
            <a:r>
              <a:rPr dirty="0" smtClean="0">
                <a:latin typeface="Arial"/>
                <a:cs typeface="Arial"/>
              </a:rPr>
              <a:t>or 3. </a:t>
            </a:r>
            <a:r>
              <a:rPr spc="-5" dirty="0" smtClean="0">
                <a:latin typeface="Arial"/>
                <a:cs typeface="Arial"/>
              </a:rPr>
              <a:t>the </a:t>
            </a:r>
            <a:r>
              <a:rPr dirty="0" smtClean="0">
                <a:latin typeface="Arial"/>
                <a:cs typeface="Arial"/>
              </a:rPr>
              <a:t>riskiest </a:t>
            </a:r>
            <a:r>
              <a:rPr spc="-5" dirty="0" smtClean="0">
                <a:latin typeface="Arial"/>
                <a:cs typeface="Arial"/>
              </a:rPr>
              <a:t>stories </a:t>
            </a:r>
            <a:r>
              <a:rPr dirty="0" smtClean="0">
                <a:latin typeface="Arial"/>
                <a:cs typeface="Arial"/>
              </a:rPr>
              <a:t>will be </a:t>
            </a:r>
            <a:r>
              <a:rPr spc="-5" dirty="0" smtClean="0">
                <a:latin typeface="Arial"/>
                <a:cs typeface="Arial"/>
              </a:rPr>
              <a:t>implemented</a:t>
            </a:r>
            <a:r>
              <a:rPr spc="15" dirty="0" smtClean="0">
                <a:latin typeface="Arial"/>
                <a:cs typeface="Arial"/>
              </a:rPr>
              <a:t> </a:t>
            </a:r>
            <a:r>
              <a:rPr spc="-5" dirty="0" smtClean="0">
                <a:latin typeface="Arial"/>
                <a:cs typeface="Arial"/>
              </a:rPr>
              <a:t>first.</a:t>
            </a:r>
            <a:endParaRPr dirty="0" smtClean="0">
              <a:latin typeface="Arial"/>
              <a:cs typeface="Arial"/>
            </a:endParaRPr>
          </a:p>
          <a:p>
            <a:pPr marL="749300" marR="5080" indent="-279400">
              <a:lnSpc>
                <a:spcPct val="99800"/>
              </a:lnSpc>
              <a:spcBef>
                <a:spcPts val="415"/>
              </a:spcBef>
              <a:tabLst>
                <a:tab pos="755015" algn="l"/>
              </a:tabLst>
            </a:pPr>
            <a:r>
              <a:rPr spc="-465" dirty="0" smtClean="0">
                <a:solidFill>
                  <a:srgbClr val="9A0000"/>
                </a:solidFill>
                <a:latin typeface="Wingdings"/>
                <a:cs typeface="Wingdings"/>
              </a:rPr>
              <a:t></a:t>
            </a:r>
            <a:r>
              <a:rPr spc="-465" dirty="0" smtClean="0">
                <a:solidFill>
                  <a:srgbClr val="9A0000"/>
                </a:solidFill>
                <a:latin typeface="Times New Roman"/>
                <a:cs typeface="Times New Roman"/>
              </a:rPr>
              <a:t>		</a:t>
            </a:r>
            <a:r>
              <a:rPr spc="-5" dirty="0" smtClean="0">
                <a:latin typeface="Arial"/>
                <a:cs typeface="Arial"/>
              </a:rPr>
              <a:t>After the </a:t>
            </a:r>
            <a:r>
              <a:rPr dirty="0" smtClean="0">
                <a:latin typeface="Arial"/>
                <a:cs typeface="Arial"/>
              </a:rPr>
              <a:t>first increment </a:t>
            </a:r>
            <a:r>
              <a:rPr spc="-114" dirty="0" smtClean="0">
                <a:latin typeface="AoyagiKouzanFontT"/>
                <a:cs typeface="AoyagiKouzanFontT"/>
              </a:rPr>
              <a:t>“</a:t>
            </a:r>
            <a:r>
              <a:rPr spc="-114" dirty="0" smtClean="0">
                <a:solidFill>
                  <a:srgbClr val="9A0000"/>
                </a:solidFill>
                <a:latin typeface="Arial"/>
                <a:cs typeface="Arial"/>
              </a:rPr>
              <a:t>project </a:t>
            </a:r>
            <a:r>
              <a:rPr spc="-95" dirty="0" smtClean="0">
                <a:solidFill>
                  <a:srgbClr val="9A0000"/>
                </a:solidFill>
                <a:latin typeface="Arial"/>
                <a:cs typeface="Arial"/>
              </a:rPr>
              <a:t>velocity</a:t>
            </a:r>
            <a:r>
              <a:rPr spc="-95" dirty="0" smtClean="0">
                <a:latin typeface="AoyagiKouzanFontT"/>
                <a:cs typeface="AoyagiKouzanFontT"/>
              </a:rPr>
              <a:t>”</a:t>
            </a:r>
            <a:r>
              <a:rPr spc="-95" dirty="0" smtClean="0">
                <a:latin typeface="Arial"/>
                <a:cs typeface="Arial"/>
              </a:rPr>
              <a:t>, </a:t>
            </a:r>
            <a:r>
              <a:rPr dirty="0" smtClean="0">
                <a:latin typeface="Arial"/>
                <a:cs typeface="Arial"/>
              </a:rPr>
              <a:t>namely number of </a:t>
            </a:r>
            <a:r>
              <a:rPr spc="-5" dirty="0" smtClean="0">
                <a:latin typeface="Arial"/>
                <a:cs typeface="Arial"/>
              </a:rPr>
              <a:t>stories  implemented </a:t>
            </a:r>
            <a:r>
              <a:rPr dirty="0" smtClean="0">
                <a:latin typeface="Arial"/>
                <a:cs typeface="Arial"/>
              </a:rPr>
              <a:t>during </a:t>
            </a:r>
            <a:r>
              <a:rPr spc="-5" dirty="0" smtClean="0">
                <a:latin typeface="Arial"/>
                <a:cs typeface="Arial"/>
              </a:rPr>
              <a:t>the </a:t>
            </a:r>
            <a:r>
              <a:rPr dirty="0" smtClean="0">
                <a:latin typeface="Arial"/>
                <a:cs typeface="Arial"/>
              </a:rPr>
              <a:t>first release is used </a:t>
            </a:r>
            <a:r>
              <a:rPr spc="-5" dirty="0" smtClean="0">
                <a:latin typeface="Arial"/>
                <a:cs typeface="Arial"/>
              </a:rPr>
              <a:t>to </a:t>
            </a:r>
            <a:r>
              <a:rPr dirty="0" smtClean="0">
                <a:latin typeface="Arial"/>
                <a:cs typeface="Arial"/>
              </a:rPr>
              <a:t>help define subsequent delivery  </a:t>
            </a:r>
            <a:r>
              <a:rPr spc="-5" dirty="0" smtClean="0">
                <a:latin typeface="Arial"/>
                <a:cs typeface="Arial"/>
              </a:rPr>
              <a:t>dates for other increments. Customers </a:t>
            </a:r>
            <a:r>
              <a:rPr dirty="0" smtClean="0">
                <a:latin typeface="Arial"/>
                <a:cs typeface="Arial"/>
              </a:rPr>
              <a:t>can add </a:t>
            </a:r>
            <a:r>
              <a:rPr spc="-5" dirty="0" smtClean="0">
                <a:latin typeface="Arial"/>
                <a:cs typeface="Arial"/>
              </a:rPr>
              <a:t>stories, delete existing stories,  </a:t>
            </a:r>
            <a:r>
              <a:rPr dirty="0" smtClean="0">
                <a:latin typeface="Arial"/>
                <a:cs typeface="Arial"/>
              </a:rPr>
              <a:t>change values of an </a:t>
            </a:r>
            <a:r>
              <a:rPr spc="-5" dirty="0" smtClean="0">
                <a:latin typeface="Arial"/>
                <a:cs typeface="Arial"/>
              </a:rPr>
              <a:t>existing story, </a:t>
            </a:r>
            <a:r>
              <a:rPr dirty="0" smtClean="0">
                <a:latin typeface="Arial"/>
                <a:cs typeface="Arial"/>
              </a:rPr>
              <a:t>split </a:t>
            </a:r>
            <a:r>
              <a:rPr spc="-5" dirty="0" smtClean="0">
                <a:latin typeface="Arial"/>
                <a:cs typeface="Arial"/>
              </a:rPr>
              <a:t>stories </a:t>
            </a:r>
            <a:r>
              <a:rPr dirty="0" smtClean="0">
                <a:latin typeface="Arial"/>
                <a:cs typeface="Arial"/>
              </a:rPr>
              <a:t>as development work</a:t>
            </a:r>
            <a:r>
              <a:rPr spc="-35" dirty="0" smtClean="0">
                <a:latin typeface="Arial"/>
                <a:cs typeface="Arial"/>
              </a:rPr>
              <a:t> </a:t>
            </a:r>
            <a:r>
              <a:rPr dirty="0" smtClean="0">
                <a:latin typeface="Arial"/>
                <a:cs typeface="Arial"/>
              </a:rPr>
              <a:t>proceeds.</a:t>
            </a:r>
            <a:endParaRPr dirty="0">
              <a:latin typeface="Arial"/>
              <a:cs typeface="Arial"/>
            </a:endParaRPr>
          </a:p>
        </p:txBody>
      </p:sp>
      <p:pic>
        <p:nvPicPr>
          <p:cNvPr id="6"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28902842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1739" y="651192"/>
            <a:ext cx="6264910" cy="635000"/>
          </a:xfrm>
          <a:prstGeom prst="rect">
            <a:avLst/>
          </a:prstGeom>
        </p:spPr>
        <p:txBody>
          <a:bodyPr vert="horz" wrap="square" lIns="0" tIns="12700" rIns="0" bIns="0" rtlCol="0">
            <a:spAutoFit/>
          </a:bodyPr>
          <a:lstStyle/>
          <a:p>
            <a:pPr marL="12700">
              <a:lnSpc>
                <a:spcPct val="100000"/>
              </a:lnSpc>
              <a:spcBef>
                <a:spcPts val="100"/>
              </a:spcBef>
              <a:tabLst>
                <a:tab pos="5235575" algn="l"/>
              </a:tabLst>
            </a:pPr>
            <a:r>
              <a:rPr sz="4000" dirty="0"/>
              <a:t>Ex</a:t>
            </a:r>
            <a:r>
              <a:rPr sz="4000" spc="-5" dirty="0"/>
              <a:t>t</a:t>
            </a:r>
            <a:r>
              <a:rPr sz="4000" dirty="0"/>
              <a:t>reme Programming	(XP)</a:t>
            </a:r>
            <a:endParaRPr sz="400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070"/>
              </a:lnSpc>
            </a:pPr>
            <a:fld id="{81D60167-4931-47E6-BA6A-407CBD079E47}" type="slidenum">
              <a:rPr dirty="0"/>
              <a:t>25</a:t>
            </a:fld>
            <a:endParaRPr dirty="0"/>
          </a:p>
        </p:txBody>
      </p:sp>
      <p:sp>
        <p:nvSpPr>
          <p:cNvPr id="3" name="object 3"/>
          <p:cNvSpPr txBox="1"/>
          <p:nvPr/>
        </p:nvSpPr>
        <p:spPr>
          <a:xfrm>
            <a:off x="154939" y="1439672"/>
            <a:ext cx="8742680" cy="4938395"/>
          </a:xfrm>
          <a:prstGeom prst="rect">
            <a:avLst/>
          </a:prstGeom>
        </p:spPr>
        <p:txBody>
          <a:bodyPr vert="horz" wrap="square" lIns="0" tIns="33020" rIns="0" bIns="0" rtlCol="0">
            <a:spAutoFit/>
          </a:bodyPr>
          <a:lstStyle/>
          <a:p>
            <a:pPr marL="12700" algn="just">
              <a:lnSpc>
                <a:spcPct val="100000"/>
              </a:lnSpc>
              <a:spcBef>
                <a:spcPts val="260"/>
              </a:spcBef>
            </a:pPr>
            <a:r>
              <a:rPr sz="1200" spc="-450" dirty="0">
                <a:solidFill>
                  <a:srgbClr val="9A0000"/>
                </a:solidFill>
                <a:latin typeface="Wingdings"/>
                <a:cs typeface="Wingdings"/>
              </a:rPr>
              <a:t></a:t>
            </a:r>
            <a:r>
              <a:rPr sz="1200" spc="1050" dirty="0">
                <a:solidFill>
                  <a:srgbClr val="9A0000"/>
                </a:solidFill>
                <a:latin typeface="Times New Roman"/>
                <a:cs typeface="Times New Roman"/>
              </a:rPr>
              <a:t> </a:t>
            </a:r>
            <a:r>
              <a:rPr sz="1600" dirty="0">
                <a:latin typeface="Arial"/>
                <a:cs typeface="Arial"/>
              </a:rPr>
              <a:t>XP Design ( occurs </a:t>
            </a:r>
            <a:r>
              <a:rPr sz="1600" spc="-5" dirty="0">
                <a:latin typeface="Arial"/>
                <a:cs typeface="Arial"/>
              </a:rPr>
              <a:t>both before </a:t>
            </a:r>
            <a:r>
              <a:rPr sz="1600" dirty="0">
                <a:latin typeface="Arial"/>
                <a:cs typeface="Arial"/>
              </a:rPr>
              <a:t>and </a:t>
            </a:r>
            <a:r>
              <a:rPr sz="1600" spc="-5" dirty="0">
                <a:latin typeface="Arial"/>
                <a:cs typeface="Arial"/>
              </a:rPr>
              <a:t>after </a:t>
            </a:r>
            <a:r>
              <a:rPr sz="1600" dirty="0">
                <a:latin typeface="Arial"/>
                <a:cs typeface="Arial"/>
              </a:rPr>
              <a:t>coding as </a:t>
            </a:r>
            <a:r>
              <a:rPr sz="1600" spc="-5" dirty="0">
                <a:latin typeface="Arial"/>
                <a:cs typeface="Arial"/>
              </a:rPr>
              <a:t>refactoring </a:t>
            </a:r>
            <a:r>
              <a:rPr sz="1600" dirty="0">
                <a:latin typeface="Arial"/>
                <a:cs typeface="Arial"/>
              </a:rPr>
              <a:t>is</a:t>
            </a:r>
            <a:r>
              <a:rPr sz="1600" spc="-5" dirty="0">
                <a:latin typeface="Arial"/>
                <a:cs typeface="Arial"/>
              </a:rPr>
              <a:t> </a:t>
            </a:r>
            <a:r>
              <a:rPr sz="1600" dirty="0">
                <a:latin typeface="Arial"/>
                <a:cs typeface="Arial"/>
              </a:rPr>
              <a:t>encouraged)</a:t>
            </a:r>
          </a:p>
          <a:p>
            <a:pPr marL="469900" algn="just">
              <a:lnSpc>
                <a:spcPct val="100000"/>
              </a:lnSpc>
              <a:spcBef>
                <a:spcPts val="165"/>
              </a:spcBef>
            </a:pPr>
            <a:r>
              <a:rPr sz="1100" spc="-405" dirty="0">
                <a:solidFill>
                  <a:srgbClr val="9A0000"/>
                </a:solidFill>
                <a:latin typeface="Wingdings"/>
                <a:cs typeface="Wingdings"/>
              </a:rPr>
              <a:t></a:t>
            </a:r>
            <a:r>
              <a:rPr sz="1100" spc="690" dirty="0">
                <a:solidFill>
                  <a:srgbClr val="9A0000"/>
                </a:solidFill>
                <a:latin typeface="Times New Roman"/>
                <a:cs typeface="Times New Roman"/>
              </a:rPr>
              <a:t> </a:t>
            </a:r>
            <a:r>
              <a:rPr sz="1600" spc="-5" dirty="0">
                <a:latin typeface="Arial"/>
                <a:cs typeface="Arial"/>
              </a:rPr>
              <a:t>Follows the </a:t>
            </a:r>
            <a:r>
              <a:rPr sz="1600" spc="-5" dirty="0">
                <a:solidFill>
                  <a:srgbClr val="9A0000"/>
                </a:solidFill>
                <a:latin typeface="Arial"/>
                <a:cs typeface="Arial"/>
              </a:rPr>
              <a:t>KIS </a:t>
            </a:r>
            <a:r>
              <a:rPr sz="1600" dirty="0">
                <a:solidFill>
                  <a:srgbClr val="9A0000"/>
                </a:solidFill>
                <a:latin typeface="Arial"/>
                <a:cs typeface="Arial"/>
              </a:rPr>
              <a:t>principle (keep it simple) </a:t>
            </a:r>
            <a:r>
              <a:rPr sz="1600" spc="-5" dirty="0">
                <a:latin typeface="Arial"/>
                <a:cs typeface="Arial"/>
              </a:rPr>
              <a:t>Nothing </a:t>
            </a:r>
            <a:r>
              <a:rPr sz="1600" dirty="0">
                <a:latin typeface="Arial"/>
                <a:cs typeface="Arial"/>
              </a:rPr>
              <a:t>more </a:t>
            </a:r>
            <a:r>
              <a:rPr sz="1600" spc="-5" dirty="0">
                <a:latin typeface="Arial"/>
                <a:cs typeface="Arial"/>
              </a:rPr>
              <a:t>nothing </a:t>
            </a:r>
            <a:r>
              <a:rPr sz="1600" dirty="0">
                <a:latin typeface="Arial"/>
                <a:cs typeface="Arial"/>
              </a:rPr>
              <a:t>less </a:t>
            </a:r>
            <a:r>
              <a:rPr sz="1600" spc="-5" dirty="0">
                <a:latin typeface="Arial"/>
                <a:cs typeface="Arial"/>
              </a:rPr>
              <a:t>than the</a:t>
            </a:r>
            <a:r>
              <a:rPr sz="1600" spc="35" dirty="0">
                <a:latin typeface="Arial"/>
                <a:cs typeface="Arial"/>
              </a:rPr>
              <a:t> </a:t>
            </a:r>
            <a:r>
              <a:rPr sz="1600" spc="-5" dirty="0">
                <a:latin typeface="Arial"/>
                <a:cs typeface="Arial"/>
              </a:rPr>
              <a:t>story.</a:t>
            </a:r>
            <a:endParaRPr sz="1600" dirty="0">
              <a:latin typeface="Arial"/>
              <a:cs typeface="Arial"/>
            </a:endParaRPr>
          </a:p>
          <a:p>
            <a:pPr marL="698500" marR="95250" indent="-228600" algn="just">
              <a:lnSpc>
                <a:spcPct val="89000"/>
              </a:lnSpc>
              <a:spcBef>
                <a:spcPts val="395"/>
              </a:spcBef>
            </a:pPr>
            <a:r>
              <a:rPr sz="1100" spc="-405" dirty="0">
                <a:solidFill>
                  <a:srgbClr val="9A0000"/>
                </a:solidFill>
                <a:latin typeface="Wingdings"/>
                <a:cs typeface="Wingdings"/>
              </a:rPr>
              <a:t></a:t>
            </a:r>
            <a:r>
              <a:rPr sz="1100" spc="710" dirty="0">
                <a:solidFill>
                  <a:srgbClr val="9A0000"/>
                </a:solidFill>
                <a:latin typeface="Times New Roman"/>
                <a:cs typeface="Times New Roman"/>
              </a:rPr>
              <a:t> </a:t>
            </a:r>
            <a:r>
              <a:rPr sz="1600" dirty="0">
                <a:latin typeface="Arial"/>
                <a:cs typeface="Arial"/>
              </a:rPr>
              <a:t>Encourage </a:t>
            </a:r>
            <a:r>
              <a:rPr sz="1600" spc="-5" dirty="0">
                <a:latin typeface="Arial"/>
                <a:cs typeface="Arial"/>
              </a:rPr>
              <a:t>the </a:t>
            </a:r>
            <a:r>
              <a:rPr sz="1600" dirty="0">
                <a:latin typeface="Arial"/>
                <a:cs typeface="Arial"/>
              </a:rPr>
              <a:t>use of </a:t>
            </a:r>
            <a:r>
              <a:rPr sz="1600" dirty="0">
                <a:solidFill>
                  <a:srgbClr val="9A0000"/>
                </a:solidFill>
                <a:latin typeface="Arial"/>
                <a:cs typeface="Arial"/>
              </a:rPr>
              <a:t>CRC </a:t>
            </a:r>
            <a:r>
              <a:rPr sz="1600" spc="-5" dirty="0">
                <a:solidFill>
                  <a:srgbClr val="9A0000"/>
                </a:solidFill>
                <a:latin typeface="Arial"/>
                <a:cs typeface="Arial"/>
              </a:rPr>
              <a:t>(class-responsibility-collaborator) </a:t>
            </a:r>
            <a:r>
              <a:rPr sz="1600" dirty="0">
                <a:solidFill>
                  <a:srgbClr val="9A0000"/>
                </a:solidFill>
                <a:latin typeface="Arial"/>
                <a:cs typeface="Arial"/>
              </a:rPr>
              <a:t>cards </a:t>
            </a:r>
            <a:r>
              <a:rPr sz="1600" dirty="0">
                <a:latin typeface="Arial"/>
                <a:cs typeface="Arial"/>
              </a:rPr>
              <a:t>in an </a:t>
            </a:r>
            <a:r>
              <a:rPr sz="1600" spc="-5" dirty="0">
                <a:latin typeface="Arial"/>
                <a:cs typeface="Arial"/>
              </a:rPr>
              <a:t>object-oriented  context. The </a:t>
            </a:r>
            <a:r>
              <a:rPr sz="1600" dirty="0">
                <a:latin typeface="Arial"/>
                <a:cs typeface="Arial"/>
              </a:rPr>
              <a:t>only design work product of XP. </a:t>
            </a:r>
            <a:r>
              <a:rPr sz="1600" spc="-5" dirty="0">
                <a:latin typeface="Arial"/>
                <a:cs typeface="Arial"/>
              </a:rPr>
              <a:t>They identify </a:t>
            </a:r>
            <a:r>
              <a:rPr sz="1600" dirty="0">
                <a:latin typeface="Arial"/>
                <a:cs typeface="Arial"/>
              </a:rPr>
              <a:t>and organize </a:t>
            </a:r>
            <a:r>
              <a:rPr sz="1600" spc="-5" dirty="0">
                <a:latin typeface="Arial"/>
                <a:cs typeface="Arial"/>
              </a:rPr>
              <a:t>the </a:t>
            </a:r>
            <a:r>
              <a:rPr sz="1600" dirty="0">
                <a:latin typeface="Arial"/>
                <a:cs typeface="Arial"/>
              </a:rPr>
              <a:t>classes </a:t>
            </a:r>
            <a:r>
              <a:rPr sz="1600" spc="-5" dirty="0">
                <a:latin typeface="Arial"/>
                <a:cs typeface="Arial"/>
              </a:rPr>
              <a:t>that  </a:t>
            </a:r>
            <a:r>
              <a:rPr sz="1600" dirty="0">
                <a:latin typeface="Arial"/>
                <a:cs typeface="Arial"/>
              </a:rPr>
              <a:t>are relevant </a:t>
            </a:r>
            <a:r>
              <a:rPr sz="1600" spc="-5" dirty="0">
                <a:latin typeface="Arial"/>
                <a:cs typeface="Arial"/>
              </a:rPr>
              <a:t>to the </a:t>
            </a:r>
            <a:r>
              <a:rPr sz="1600" dirty="0">
                <a:latin typeface="Arial"/>
                <a:cs typeface="Arial"/>
              </a:rPr>
              <a:t>current </a:t>
            </a:r>
            <a:r>
              <a:rPr sz="1600" spc="-5" dirty="0">
                <a:latin typeface="Arial"/>
                <a:cs typeface="Arial"/>
              </a:rPr>
              <a:t>software increment. </a:t>
            </a:r>
            <a:endParaRPr sz="1600" dirty="0">
              <a:latin typeface="Arial"/>
              <a:cs typeface="Arial"/>
            </a:endParaRPr>
          </a:p>
          <a:p>
            <a:pPr marL="698500" marR="660400" indent="-228600">
              <a:lnSpc>
                <a:spcPts val="1720"/>
              </a:lnSpc>
              <a:spcBef>
                <a:spcPts val="484"/>
              </a:spcBef>
            </a:pPr>
            <a:r>
              <a:rPr sz="1100" spc="-405" dirty="0">
                <a:solidFill>
                  <a:srgbClr val="9A0000"/>
                </a:solidFill>
                <a:latin typeface="Wingdings"/>
                <a:cs typeface="Wingdings"/>
              </a:rPr>
              <a:t></a:t>
            </a:r>
            <a:r>
              <a:rPr sz="1100" spc="695" dirty="0">
                <a:solidFill>
                  <a:srgbClr val="9A0000"/>
                </a:solidFill>
                <a:latin typeface="Times New Roman"/>
                <a:cs typeface="Times New Roman"/>
              </a:rPr>
              <a:t> </a:t>
            </a:r>
            <a:r>
              <a:rPr sz="1600" spc="-5" dirty="0">
                <a:latin typeface="Arial"/>
                <a:cs typeface="Arial"/>
              </a:rPr>
              <a:t>For difficult </a:t>
            </a:r>
            <a:r>
              <a:rPr sz="1600" dirty="0">
                <a:latin typeface="Arial"/>
                <a:cs typeface="Arial"/>
              </a:rPr>
              <a:t>design problems, </a:t>
            </a:r>
            <a:r>
              <a:rPr sz="1600" spc="-5" dirty="0">
                <a:latin typeface="Arial"/>
                <a:cs typeface="Arial"/>
              </a:rPr>
              <a:t>suggests the creation </a:t>
            </a:r>
            <a:r>
              <a:rPr sz="1600" dirty="0">
                <a:latin typeface="Arial"/>
                <a:cs typeface="Arial"/>
              </a:rPr>
              <a:t>of </a:t>
            </a:r>
            <a:r>
              <a:rPr sz="1600" spc="-135" dirty="0">
                <a:latin typeface="AoyagiKouzanFontT"/>
                <a:cs typeface="AoyagiKouzanFontT"/>
              </a:rPr>
              <a:t>“</a:t>
            </a:r>
            <a:r>
              <a:rPr sz="1600" spc="-135" dirty="0">
                <a:solidFill>
                  <a:srgbClr val="9A0000"/>
                </a:solidFill>
                <a:latin typeface="Arial"/>
                <a:cs typeface="Arial"/>
              </a:rPr>
              <a:t>spike </a:t>
            </a:r>
            <a:r>
              <a:rPr sz="1600" spc="-70" dirty="0">
                <a:solidFill>
                  <a:srgbClr val="9A0000"/>
                </a:solidFill>
                <a:latin typeface="Arial"/>
                <a:cs typeface="Arial"/>
              </a:rPr>
              <a:t>solutions</a:t>
            </a:r>
            <a:r>
              <a:rPr sz="1600" spc="-70" dirty="0">
                <a:latin typeface="AoyagiKouzanFontT"/>
                <a:cs typeface="AoyagiKouzanFontT"/>
              </a:rPr>
              <a:t>”</a:t>
            </a:r>
            <a:r>
              <a:rPr sz="1600" spc="-70" dirty="0">
                <a:latin typeface="Arial"/>
                <a:cs typeface="Arial"/>
              </a:rPr>
              <a:t>—a </a:t>
            </a:r>
            <a:r>
              <a:rPr sz="1600" dirty="0">
                <a:latin typeface="Arial"/>
                <a:cs typeface="Arial"/>
              </a:rPr>
              <a:t>design  </a:t>
            </a:r>
            <a:r>
              <a:rPr sz="1600" spc="-5" dirty="0">
                <a:latin typeface="Arial"/>
                <a:cs typeface="Arial"/>
              </a:rPr>
              <a:t>prototype for that portion </a:t>
            </a:r>
            <a:r>
              <a:rPr sz="1600" dirty="0">
                <a:latin typeface="Arial"/>
                <a:cs typeface="Arial"/>
              </a:rPr>
              <a:t>is </a:t>
            </a:r>
            <a:r>
              <a:rPr sz="1600" spc="-5" dirty="0">
                <a:latin typeface="Arial"/>
                <a:cs typeface="Arial"/>
              </a:rPr>
              <a:t>implemented </a:t>
            </a:r>
            <a:r>
              <a:rPr sz="1600" dirty="0">
                <a:latin typeface="Arial"/>
                <a:cs typeface="Arial"/>
              </a:rPr>
              <a:t>and</a:t>
            </a:r>
            <a:r>
              <a:rPr sz="1600" spc="20" dirty="0">
                <a:latin typeface="Arial"/>
                <a:cs typeface="Arial"/>
              </a:rPr>
              <a:t> </a:t>
            </a:r>
            <a:r>
              <a:rPr sz="1600" spc="-5" dirty="0">
                <a:latin typeface="Arial"/>
                <a:cs typeface="Arial"/>
              </a:rPr>
              <a:t>evaluated.</a:t>
            </a:r>
            <a:endParaRPr sz="1600" dirty="0">
              <a:latin typeface="Arial"/>
              <a:cs typeface="Arial"/>
            </a:endParaRPr>
          </a:p>
          <a:p>
            <a:pPr marL="698500" marR="173990" indent="-228600">
              <a:lnSpc>
                <a:spcPct val="89000"/>
              </a:lnSpc>
              <a:spcBef>
                <a:spcPts val="350"/>
              </a:spcBef>
            </a:pPr>
            <a:r>
              <a:rPr sz="1100" spc="-405" dirty="0">
                <a:solidFill>
                  <a:srgbClr val="9A0000"/>
                </a:solidFill>
                <a:latin typeface="Wingdings"/>
                <a:cs typeface="Wingdings"/>
              </a:rPr>
              <a:t></a:t>
            </a:r>
            <a:r>
              <a:rPr sz="1100" spc="690" dirty="0">
                <a:solidFill>
                  <a:srgbClr val="9A0000"/>
                </a:solidFill>
                <a:latin typeface="Times New Roman"/>
                <a:cs typeface="Times New Roman"/>
              </a:rPr>
              <a:t> </a:t>
            </a:r>
            <a:r>
              <a:rPr sz="1600" dirty="0">
                <a:latin typeface="Arial"/>
                <a:cs typeface="Arial"/>
              </a:rPr>
              <a:t>Encourages </a:t>
            </a:r>
            <a:r>
              <a:rPr sz="1600" spc="-105" dirty="0">
                <a:latin typeface="AoyagiKouzanFontT"/>
                <a:cs typeface="AoyagiKouzanFontT"/>
              </a:rPr>
              <a:t>“</a:t>
            </a:r>
            <a:r>
              <a:rPr sz="1600" spc="-105" dirty="0">
                <a:solidFill>
                  <a:srgbClr val="9A0000"/>
                </a:solidFill>
                <a:latin typeface="Arial"/>
                <a:cs typeface="Arial"/>
              </a:rPr>
              <a:t>refactoring</a:t>
            </a:r>
            <a:r>
              <a:rPr sz="1600" spc="-105" dirty="0">
                <a:latin typeface="AoyagiKouzanFontT"/>
                <a:cs typeface="AoyagiKouzanFontT"/>
              </a:rPr>
              <a:t>”</a:t>
            </a:r>
            <a:r>
              <a:rPr sz="1600" spc="-105" dirty="0">
                <a:latin typeface="Arial"/>
                <a:cs typeface="Arial"/>
              </a:rPr>
              <a:t>—an </a:t>
            </a:r>
            <a:r>
              <a:rPr sz="1600" spc="-5" dirty="0">
                <a:latin typeface="Arial"/>
                <a:cs typeface="Arial"/>
              </a:rPr>
              <a:t>iterative </a:t>
            </a:r>
            <a:r>
              <a:rPr sz="1600" dirty="0">
                <a:latin typeface="Arial"/>
                <a:cs typeface="Arial"/>
              </a:rPr>
              <a:t>refinement of </a:t>
            </a:r>
            <a:r>
              <a:rPr sz="1600" spc="-5" dirty="0">
                <a:latin typeface="Arial"/>
                <a:cs typeface="Arial"/>
              </a:rPr>
              <a:t>the internal </a:t>
            </a:r>
            <a:r>
              <a:rPr sz="1600" dirty="0">
                <a:latin typeface="Arial"/>
                <a:cs typeface="Arial"/>
              </a:rPr>
              <a:t>program design. Does  not </a:t>
            </a:r>
            <a:r>
              <a:rPr sz="1600" spc="-5" dirty="0">
                <a:latin typeface="Arial"/>
                <a:cs typeface="Arial"/>
              </a:rPr>
              <a:t>alter the external </a:t>
            </a:r>
            <a:r>
              <a:rPr sz="1600" dirty="0">
                <a:latin typeface="Arial"/>
                <a:cs typeface="Arial"/>
              </a:rPr>
              <a:t>behavior yet improve </a:t>
            </a:r>
            <a:r>
              <a:rPr sz="1600" spc="-5" dirty="0">
                <a:latin typeface="Arial"/>
                <a:cs typeface="Arial"/>
              </a:rPr>
              <a:t>the internal structure. </a:t>
            </a:r>
            <a:r>
              <a:rPr sz="1600" dirty="0">
                <a:latin typeface="Arial"/>
                <a:cs typeface="Arial"/>
              </a:rPr>
              <a:t>Minimize chances of  bugs. More </a:t>
            </a:r>
            <a:r>
              <a:rPr sz="1600" spc="-5" dirty="0">
                <a:latin typeface="Arial"/>
                <a:cs typeface="Arial"/>
              </a:rPr>
              <a:t>efficient, </a:t>
            </a:r>
            <a:r>
              <a:rPr sz="1600" dirty="0">
                <a:latin typeface="Arial"/>
                <a:cs typeface="Arial"/>
              </a:rPr>
              <a:t>easy </a:t>
            </a:r>
            <a:r>
              <a:rPr sz="1600" spc="-5" dirty="0">
                <a:latin typeface="Arial"/>
                <a:cs typeface="Arial"/>
              </a:rPr>
              <a:t>to</a:t>
            </a:r>
            <a:r>
              <a:rPr sz="1600" spc="-15" dirty="0">
                <a:latin typeface="Arial"/>
                <a:cs typeface="Arial"/>
              </a:rPr>
              <a:t> </a:t>
            </a:r>
            <a:r>
              <a:rPr sz="1600" dirty="0">
                <a:latin typeface="Arial"/>
                <a:cs typeface="Arial"/>
              </a:rPr>
              <a:t>read.</a:t>
            </a:r>
          </a:p>
          <a:p>
            <a:pPr marL="12700">
              <a:lnSpc>
                <a:spcPct val="100000"/>
              </a:lnSpc>
              <a:spcBef>
                <a:spcPts val="260"/>
              </a:spcBef>
              <a:tabLst>
                <a:tab pos="297815" algn="l"/>
              </a:tabLst>
            </a:pPr>
            <a:r>
              <a:rPr sz="1200" spc="-450" dirty="0">
                <a:solidFill>
                  <a:srgbClr val="9A0000"/>
                </a:solidFill>
                <a:latin typeface="Wingdings"/>
                <a:cs typeface="Wingdings"/>
              </a:rPr>
              <a:t></a:t>
            </a:r>
            <a:r>
              <a:rPr sz="1200" spc="-450" dirty="0">
                <a:solidFill>
                  <a:srgbClr val="9A0000"/>
                </a:solidFill>
                <a:latin typeface="Times New Roman"/>
                <a:cs typeface="Times New Roman"/>
              </a:rPr>
              <a:t>	</a:t>
            </a:r>
            <a:r>
              <a:rPr sz="1600" dirty="0" smtClean="0">
                <a:latin typeface="Arial"/>
                <a:cs typeface="Arial"/>
              </a:rPr>
              <a:t>XP</a:t>
            </a:r>
            <a:r>
              <a:rPr sz="1600" spc="-5" dirty="0" smtClean="0">
                <a:latin typeface="Arial"/>
                <a:cs typeface="Arial"/>
              </a:rPr>
              <a:t> </a:t>
            </a:r>
            <a:r>
              <a:rPr sz="1600" dirty="0" smtClean="0">
                <a:latin typeface="Arial"/>
                <a:cs typeface="Arial"/>
              </a:rPr>
              <a:t>Coding</a:t>
            </a:r>
          </a:p>
          <a:p>
            <a:pPr marL="698500" marR="367030" indent="-228600">
              <a:lnSpc>
                <a:spcPts val="1720"/>
              </a:lnSpc>
              <a:spcBef>
                <a:spcPts val="405"/>
              </a:spcBef>
            </a:pPr>
            <a:r>
              <a:rPr sz="1100" spc="-405" dirty="0" smtClean="0">
                <a:solidFill>
                  <a:srgbClr val="9A0000"/>
                </a:solidFill>
                <a:latin typeface="Wingdings"/>
                <a:cs typeface="Wingdings"/>
              </a:rPr>
              <a:t></a:t>
            </a:r>
            <a:r>
              <a:rPr sz="1100" spc="685" dirty="0" smtClean="0">
                <a:solidFill>
                  <a:srgbClr val="9A0000"/>
                </a:solidFill>
                <a:latin typeface="Times New Roman"/>
                <a:cs typeface="Times New Roman"/>
              </a:rPr>
              <a:t> </a:t>
            </a:r>
            <a:r>
              <a:rPr sz="1600" dirty="0" smtClean="0">
                <a:latin typeface="Arial"/>
                <a:cs typeface="Arial"/>
              </a:rPr>
              <a:t>Recommends </a:t>
            </a:r>
            <a:r>
              <a:rPr sz="1600" spc="-5" dirty="0" smtClean="0">
                <a:latin typeface="Arial"/>
                <a:cs typeface="Arial"/>
              </a:rPr>
              <a:t>the </a:t>
            </a:r>
            <a:r>
              <a:rPr sz="1600" spc="-5" dirty="0" smtClean="0">
                <a:solidFill>
                  <a:srgbClr val="9A0000"/>
                </a:solidFill>
                <a:latin typeface="Arial"/>
                <a:cs typeface="Arial"/>
              </a:rPr>
              <a:t>construction </a:t>
            </a:r>
            <a:r>
              <a:rPr sz="1600" dirty="0" smtClean="0">
                <a:solidFill>
                  <a:srgbClr val="9A0000"/>
                </a:solidFill>
                <a:latin typeface="Arial"/>
                <a:cs typeface="Arial"/>
              </a:rPr>
              <a:t>of a unit </a:t>
            </a:r>
            <a:r>
              <a:rPr sz="1600" spc="-5" dirty="0" smtClean="0">
                <a:solidFill>
                  <a:srgbClr val="9A0000"/>
                </a:solidFill>
                <a:latin typeface="Arial"/>
                <a:cs typeface="Arial"/>
              </a:rPr>
              <a:t>test </a:t>
            </a:r>
            <a:r>
              <a:rPr sz="1600" spc="-5" dirty="0" smtClean="0">
                <a:latin typeface="Arial"/>
                <a:cs typeface="Arial"/>
              </a:rPr>
              <a:t>for </a:t>
            </a:r>
            <a:r>
              <a:rPr sz="1600" dirty="0" smtClean="0">
                <a:latin typeface="Arial"/>
                <a:cs typeface="Arial"/>
              </a:rPr>
              <a:t>a </a:t>
            </a:r>
            <a:r>
              <a:rPr sz="1600" spc="-5" dirty="0" smtClean="0">
                <a:latin typeface="Arial"/>
                <a:cs typeface="Arial"/>
              </a:rPr>
              <a:t>story </a:t>
            </a:r>
            <a:r>
              <a:rPr sz="1600" i="1" spc="-5" dirty="0" smtClean="0">
                <a:latin typeface="Arial"/>
                <a:cs typeface="Arial"/>
              </a:rPr>
              <a:t>before </a:t>
            </a:r>
            <a:r>
              <a:rPr sz="1600" dirty="0" smtClean="0">
                <a:latin typeface="Arial"/>
                <a:cs typeface="Arial"/>
              </a:rPr>
              <a:t>coding starts. So  </a:t>
            </a:r>
            <a:r>
              <a:rPr sz="1600" spc="-5" dirty="0" smtClean="0">
                <a:latin typeface="Arial"/>
                <a:cs typeface="Arial"/>
              </a:rPr>
              <a:t>implementer </a:t>
            </a:r>
            <a:r>
              <a:rPr sz="1600" dirty="0" smtClean="0">
                <a:latin typeface="Arial"/>
                <a:cs typeface="Arial"/>
              </a:rPr>
              <a:t>can </a:t>
            </a:r>
            <a:r>
              <a:rPr sz="1600" spc="-5" dirty="0" smtClean="0">
                <a:latin typeface="Arial"/>
                <a:cs typeface="Arial"/>
              </a:rPr>
              <a:t>focus </a:t>
            </a:r>
            <a:r>
              <a:rPr sz="1600" dirty="0" smtClean="0">
                <a:latin typeface="Arial"/>
                <a:cs typeface="Arial"/>
              </a:rPr>
              <a:t>on what must be </a:t>
            </a:r>
            <a:r>
              <a:rPr sz="1600" spc="-5" dirty="0" smtClean="0">
                <a:latin typeface="Arial"/>
                <a:cs typeface="Arial"/>
              </a:rPr>
              <a:t>implemented to </a:t>
            </a:r>
            <a:r>
              <a:rPr sz="1600" dirty="0" smtClean="0">
                <a:latin typeface="Arial"/>
                <a:cs typeface="Arial"/>
              </a:rPr>
              <a:t>pass </a:t>
            </a:r>
            <a:r>
              <a:rPr sz="1600" spc="-5" dirty="0" smtClean="0">
                <a:latin typeface="Arial"/>
                <a:cs typeface="Arial"/>
              </a:rPr>
              <a:t>the</a:t>
            </a:r>
            <a:r>
              <a:rPr sz="1600" spc="10" dirty="0" smtClean="0">
                <a:latin typeface="Arial"/>
                <a:cs typeface="Arial"/>
              </a:rPr>
              <a:t> </a:t>
            </a:r>
            <a:r>
              <a:rPr sz="1600" spc="-5" dirty="0" smtClean="0">
                <a:latin typeface="Arial"/>
                <a:cs typeface="Arial"/>
              </a:rPr>
              <a:t>test.</a:t>
            </a:r>
            <a:endParaRPr sz="1600" dirty="0" smtClean="0">
              <a:latin typeface="Arial"/>
              <a:cs typeface="Arial"/>
            </a:endParaRPr>
          </a:p>
          <a:p>
            <a:pPr marL="698500" marR="118110" indent="-228600">
              <a:lnSpc>
                <a:spcPts val="1720"/>
              </a:lnSpc>
              <a:spcBef>
                <a:spcPts val="360"/>
              </a:spcBef>
            </a:pPr>
            <a:r>
              <a:rPr sz="1100" spc="-405" dirty="0" smtClean="0">
                <a:solidFill>
                  <a:srgbClr val="9A0000"/>
                </a:solidFill>
                <a:latin typeface="Wingdings"/>
                <a:cs typeface="Wingdings"/>
              </a:rPr>
              <a:t></a:t>
            </a:r>
            <a:r>
              <a:rPr sz="1100" spc="690" dirty="0" smtClean="0">
                <a:solidFill>
                  <a:srgbClr val="9A0000"/>
                </a:solidFill>
                <a:latin typeface="Times New Roman"/>
                <a:cs typeface="Times New Roman"/>
              </a:rPr>
              <a:t> </a:t>
            </a:r>
            <a:r>
              <a:rPr sz="1600" dirty="0" smtClean="0">
                <a:latin typeface="Arial"/>
                <a:cs typeface="Arial"/>
              </a:rPr>
              <a:t>Encourages </a:t>
            </a:r>
            <a:r>
              <a:rPr sz="1600" spc="-165" dirty="0" smtClean="0">
                <a:latin typeface="AoyagiKouzanFontT"/>
                <a:cs typeface="AoyagiKouzanFontT"/>
              </a:rPr>
              <a:t>“</a:t>
            </a:r>
            <a:r>
              <a:rPr sz="1600" spc="-165" dirty="0" smtClean="0">
                <a:solidFill>
                  <a:srgbClr val="9A0000"/>
                </a:solidFill>
                <a:latin typeface="Arial"/>
                <a:cs typeface="Arial"/>
              </a:rPr>
              <a:t>pair </a:t>
            </a:r>
            <a:r>
              <a:rPr sz="1600" spc="-65" dirty="0" smtClean="0">
                <a:solidFill>
                  <a:srgbClr val="9A0000"/>
                </a:solidFill>
                <a:latin typeface="Arial"/>
                <a:cs typeface="Arial"/>
              </a:rPr>
              <a:t>programming</a:t>
            </a:r>
            <a:r>
              <a:rPr sz="1600" spc="-65" dirty="0" smtClean="0">
                <a:latin typeface="AoyagiKouzanFontT"/>
                <a:cs typeface="AoyagiKouzanFontT"/>
              </a:rPr>
              <a:t>”</a:t>
            </a:r>
            <a:r>
              <a:rPr sz="1600" spc="-65" dirty="0" smtClean="0">
                <a:latin typeface="Arial"/>
                <a:cs typeface="Arial"/>
              </a:rPr>
              <a:t>. </a:t>
            </a:r>
            <a:r>
              <a:rPr sz="1600" spc="-5" dirty="0" smtClean="0">
                <a:latin typeface="Arial"/>
                <a:cs typeface="Arial"/>
              </a:rPr>
              <a:t>Two </a:t>
            </a:r>
            <a:r>
              <a:rPr sz="1600" dirty="0" smtClean="0">
                <a:latin typeface="Arial"/>
                <a:cs typeface="Arial"/>
              </a:rPr>
              <a:t>people work </a:t>
            </a:r>
            <a:r>
              <a:rPr sz="1600" spc="-5" dirty="0" smtClean="0">
                <a:latin typeface="Arial"/>
                <a:cs typeface="Arial"/>
              </a:rPr>
              <a:t>together </a:t>
            </a:r>
            <a:r>
              <a:rPr sz="1600" dirty="0" smtClean="0">
                <a:latin typeface="Arial"/>
                <a:cs typeface="Arial"/>
              </a:rPr>
              <a:t>at one </a:t>
            </a:r>
            <a:r>
              <a:rPr sz="1600" spc="-5" dirty="0" smtClean="0">
                <a:latin typeface="Arial"/>
                <a:cs typeface="Arial"/>
              </a:rPr>
              <a:t>workstation. </a:t>
            </a:r>
            <a:r>
              <a:rPr sz="1600" dirty="0" smtClean="0">
                <a:latin typeface="Arial"/>
                <a:cs typeface="Arial"/>
              </a:rPr>
              <a:t>Real  </a:t>
            </a:r>
            <a:r>
              <a:rPr sz="1600" spc="-5" dirty="0" smtClean="0">
                <a:latin typeface="Arial"/>
                <a:cs typeface="Arial"/>
              </a:rPr>
              <a:t>time </a:t>
            </a:r>
            <a:r>
              <a:rPr sz="1600" dirty="0" smtClean="0">
                <a:latin typeface="Arial"/>
                <a:cs typeface="Arial"/>
              </a:rPr>
              <a:t>problem solving, real </a:t>
            </a:r>
            <a:r>
              <a:rPr sz="1600" spc="-5" dirty="0" smtClean="0">
                <a:latin typeface="Arial"/>
                <a:cs typeface="Arial"/>
              </a:rPr>
              <a:t>time </a:t>
            </a:r>
            <a:r>
              <a:rPr sz="1600" dirty="0" smtClean="0">
                <a:latin typeface="Arial"/>
                <a:cs typeface="Arial"/>
              </a:rPr>
              <a:t>review </a:t>
            </a:r>
            <a:r>
              <a:rPr sz="1600" spc="-5" dirty="0" smtClean="0">
                <a:latin typeface="Arial"/>
                <a:cs typeface="Arial"/>
              </a:rPr>
              <a:t>for quality </a:t>
            </a:r>
            <a:r>
              <a:rPr sz="1600" dirty="0" smtClean="0">
                <a:latin typeface="Arial"/>
                <a:cs typeface="Arial"/>
              </a:rPr>
              <a:t>assurance. </a:t>
            </a:r>
            <a:r>
              <a:rPr sz="1600" spc="-5" dirty="0" smtClean="0">
                <a:latin typeface="Arial"/>
                <a:cs typeface="Arial"/>
              </a:rPr>
              <a:t>Take slightly different</a:t>
            </a:r>
            <a:r>
              <a:rPr sz="1600" spc="45" dirty="0" smtClean="0">
                <a:latin typeface="Arial"/>
                <a:cs typeface="Arial"/>
              </a:rPr>
              <a:t> </a:t>
            </a:r>
            <a:r>
              <a:rPr sz="1600" dirty="0" smtClean="0">
                <a:latin typeface="Arial"/>
                <a:cs typeface="Arial"/>
              </a:rPr>
              <a:t>roles.</a:t>
            </a:r>
          </a:p>
          <a:p>
            <a:pPr marL="12700">
              <a:lnSpc>
                <a:spcPct val="100000"/>
              </a:lnSpc>
              <a:spcBef>
                <a:spcPts val="235"/>
              </a:spcBef>
              <a:tabLst>
                <a:tab pos="297815" algn="l"/>
              </a:tabLst>
            </a:pPr>
            <a:r>
              <a:rPr sz="1200" spc="-450" dirty="0" smtClean="0">
                <a:solidFill>
                  <a:srgbClr val="9A0000"/>
                </a:solidFill>
                <a:latin typeface="Wingdings"/>
                <a:cs typeface="Wingdings"/>
              </a:rPr>
              <a:t></a:t>
            </a:r>
            <a:r>
              <a:rPr sz="1200" spc="-450" dirty="0" smtClean="0">
                <a:solidFill>
                  <a:srgbClr val="9A0000"/>
                </a:solidFill>
                <a:latin typeface="Times New Roman"/>
                <a:cs typeface="Times New Roman"/>
              </a:rPr>
              <a:t>	</a:t>
            </a:r>
            <a:r>
              <a:rPr sz="1600" dirty="0" smtClean="0">
                <a:latin typeface="Arial"/>
                <a:cs typeface="Arial"/>
              </a:rPr>
              <a:t>XP</a:t>
            </a:r>
            <a:r>
              <a:rPr sz="1600" spc="-5" dirty="0" smtClean="0">
                <a:latin typeface="Arial"/>
                <a:cs typeface="Arial"/>
              </a:rPr>
              <a:t> Testing</a:t>
            </a:r>
            <a:endParaRPr sz="1600" dirty="0" smtClean="0">
              <a:latin typeface="Arial"/>
              <a:cs typeface="Arial"/>
            </a:endParaRPr>
          </a:p>
          <a:p>
            <a:pPr marL="698500" marR="275590" indent="-228600">
              <a:lnSpc>
                <a:spcPts val="1720"/>
              </a:lnSpc>
              <a:spcBef>
                <a:spcPts val="405"/>
              </a:spcBef>
            </a:pPr>
            <a:r>
              <a:rPr sz="1100" spc="-405" dirty="0" smtClean="0">
                <a:solidFill>
                  <a:srgbClr val="9A0000"/>
                </a:solidFill>
                <a:latin typeface="Wingdings"/>
                <a:cs typeface="Wingdings"/>
              </a:rPr>
              <a:t></a:t>
            </a:r>
            <a:r>
              <a:rPr sz="1100" spc="685" dirty="0" smtClean="0">
                <a:solidFill>
                  <a:srgbClr val="9A0000"/>
                </a:solidFill>
                <a:latin typeface="Times New Roman"/>
                <a:cs typeface="Times New Roman"/>
              </a:rPr>
              <a:t> </a:t>
            </a:r>
            <a:r>
              <a:rPr sz="1600" dirty="0" smtClean="0">
                <a:latin typeface="Arial"/>
                <a:cs typeface="Arial"/>
              </a:rPr>
              <a:t>All </a:t>
            </a:r>
            <a:r>
              <a:rPr sz="1600" dirty="0" smtClean="0">
                <a:solidFill>
                  <a:srgbClr val="9A0000"/>
                </a:solidFill>
                <a:latin typeface="Arial"/>
                <a:cs typeface="Arial"/>
              </a:rPr>
              <a:t>unit </a:t>
            </a:r>
            <a:r>
              <a:rPr sz="1600" spc="-5" dirty="0" smtClean="0">
                <a:solidFill>
                  <a:srgbClr val="9A0000"/>
                </a:solidFill>
                <a:latin typeface="Arial"/>
                <a:cs typeface="Arial"/>
              </a:rPr>
              <a:t>tests </a:t>
            </a:r>
            <a:r>
              <a:rPr sz="1600" dirty="0" smtClean="0">
                <a:solidFill>
                  <a:srgbClr val="9A0000"/>
                </a:solidFill>
                <a:latin typeface="Arial"/>
                <a:cs typeface="Arial"/>
              </a:rPr>
              <a:t>are </a:t>
            </a:r>
            <a:r>
              <a:rPr sz="1600" spc="-5" dirty="0" smtClean="0">
                <a:solidFill>
                  <a:srgbClr val="9A0000"/>
                </a:solidFill>
                <a:latin typeface="Arial"/>
                <a:cs typeface="Arial"/>
              </a:rPr>
              <a:t>executed </a:t>
            </a:r>
            <a:r>
              <a:rPr sz="1600" dirty="0" smtClean="0">
                <a:solidFill>
                  <a:srgbClr val="9A0000"/>
                </a:solidFill>
                <a:latin typeface="Arial"/>
                <a:cs typeface="Arial"/>
              </a:rPr>
              <a:t>daily </a:t>
            </a:r>
            <a:r>
              <a:rPr sz="1600" dirty="0" smtClean="0">
                <a:latin typeface="Arial"/>
                <a:cs typeface="Arial"/>
              </a:rPr>
              <a:t>and ideally should be </a:t>
            </a:r>
            <a:r>
              <a:rPr sz="1600" spc="-5" dirty="0" smtClean="0">
                <a:latin typeface="Arial"/>
                <a:cs typeface="Arial"/>
              </a:rPr>
              <a:t>automated. </a:t>
            </a:r>
            <a:r>
              <a:rPr sz="1600" dirty="0" smtClean="0">
                <a:latin typeface="Arial"/>
                <a:cs typeface="Arial"/>
              </a:rPr>
              <a:t>Regression </a:t>
            </a:r>
            <a:r>
              <a:rPr sz="1600" spc="-5" dirty="0" smtClean="0">
                <a:latin typeface="Arial"/>
                <a:cs typeface="Arial"/>
              </a:rPr>
              <a:t>tests </a:t>
            </a:r>
            <a:r>
              <a:rPr sz="1600" dirty="0" smtClean="0">
                <a:latin typeface="Arial"/>
                <a:cs typeface="Arial"/>
              </a:rPr>
              <a:t>are  </a:t>
            </a:r>
            <a:r>
              <a:rPr sz="1600" spc="-5" dirty="0" smtClean="0">
                <a:latin typeface="Arial"/>
                <a:cs typeface="Arial"/>
              </a:rPr>
              <a:t>conducted to test </a:t>
            </a:r>
            <a:r>
              <a:rPr sz="1600" dirty="0" smtClean="0">
                <a:latin typeface="Arial"/>
                <a:cs typeface="Arial"/>
              </a:rPr>
              <a:t>current and previous </a:t>
            </a:r>
            <a:r>
              <a:rPr sz="1600" spc="-5" dirty="0" smtClean="0">
                <a:latin typeface="Arial"/>
                <a:cs typeface="Arial"/>
              </a:rPr>
              <a:t>components.</a:t>
            </a:r>
            <a:endParaRPr sz="1600" dirty="0" smtClean="0">
              <a:latin typeface="Arial"/>
              <a:cs typeface="Arial"/>
            </a:endParaRPr>
          </a:p>
          <a:p>
            <a:pPr marL="698500" marR="5080" indent="-228600">
              <a:lnSpc>
                <a:spcPts val="1720"/>
              </a:lnSpc>
              <a:spcBef>
                <a:spcPts val="360"/>
              </a:spcBef>
            </a:pPr>
            <a:r>
              <a:rPr sz="1100" spc="-405" dirty="0" smtClean="0">
                <a:solidFill>
                  <a:srgbClr val="9A0000"/>
                </a:solidFill>
                <a:latin typeface="Wingdings"/>
                <a:cs typeface="Wingdings"/>
              </a:rPr>
              <a:t></a:t>
            </a:r>
            <a:r>
              <a:rPr sz="1100" spc="690" dirty="0" smtClean="0">
                <a:solidFill>
                  <a:srgbClr val="9A0000"/>
                </a:solidFill>
                <a:latin typeface="Times New Roman"/>
                <a:cs typeface="Times New Roman"/>
              </a:rPr>
              <a:t> </a:t>
            </a:r>
            <a:r>
              <a:rPr sz="1600" spc="-75" dirty="0" smtClean="0">
                <a:solidFill>
                  <a:srgbClr val="AC1600"/>
                </a:solidFill>
                <a:latin typeface="AoyagiKouzanFontT"/>
                <a:cs typeface="AoyagiKouzanFontT"/>
              </a:rPr>
              <a:t>“</a:t>
            </a:r>
            <a:r>
              <a:rPr sz="1600" spc="-75" dirty="0" smtClean="0">
                <a:solidFill>
                  <a:srgbClr val="9A0000"/>
                </a:solidFill>
                <a:latin typeface="Arial"/>
                <a:cs typeface="Arial"/>
              </a:rPr>
              <a:t>Acceptance </a:t>
            </a:r>
            <a:r>
              <a:rPr sz="1600" spc="-140" dirty="0" smtClean="0">
                <a:solidFill>
                  <a:srgbClr val="9A0000"/>
                </a:solidFill>
                <a:latin typeface="Arial"/>
                <a:cs typeface="Arial"/>
              </a:rPr>
              <a:t>tests</a:t>
            </a:r>
            <a:r>
              <a:rPr sz="1600" spc="-140" dirty="0" smtClean="0">
                <a:solidFill>
                  <a:srgbClr val="AC1600"/>
                </a:solidFill>
                <a:latin typeface="AoyagiKouzanFontT"/>
                <a:cs typeface="AoyagiKouzanFontT"/>
              </a:rPr>
              <a:t>” </a:t>
            </a:r>
            <a:r>
              <a:rPr sz="1600" dirty="0" smtClean="0">
                <a:latin typeface="Arial"/>
                <a:cs typeface="Arial"/>
              </a:rPr>
              <a:t>are defined by </a:t>
            </a:r>
            <a:r>
              <a:rPr sz="1600" spc="-5" dirty="0" smtClean="0">
                <a:latin typeface="Arial"/>
                <a:cs typeface="Arial"/>
              </a:rPr>
              <a:t>the customer </a:t>
            </a:r>
            <a:r>
              <a:rPr sz="1600" dirty="0" smtClean="0">
                <a:latin typeface="Arial"/>
                <a:cs typeface="Arial"/>
              </a:rPr>
              <a:t>and </a:t>
            </a:r>
            <a:r>
              <a:rPr sz="1600" spc="-5" dirty="0" smtClean="0">
                <a:latin typeface="Arial"/>
                <a:cs typeface="Arial"/>
              </a:rPr>
              <a:t>executed to </a:t>
            </a:r>
            <a:r>
              <a:rPr sz="1600" dirty="0" smtClean="0">
                <a:latin typeface="Arial"/>
                <a:cs typeface="Arial"/>
              </a:rPr>
              <a:t>assess </a:t>
            </a:r>
            <a:r>
              <a:rPr sz="1600" spc="-5" dirty="0" smtClean="0">
                <a:latin typeface="Arial"/>
                <a:cs typeface="Arial"/>
              </a:rPr>
              <a:t>customer</a:t>
            </a:r>
            <a:r>
              <a:rPr sz="1600" spc="-90" dirty="0" smtClean="0">
                <a:latin typeface="Arial"/>
                <a:cs typeface="Arial"/>
              </a:rPr>
              <a:t> </a:t>
            </a:r>
            <a:r>
              <a:rPr sz="1600" dirty="0" smtClean="0">
                <a:latin typeface="Arial"/>
                <a:cs typeface="Arial"/>
              </a:rPr>
              <a:t>visible  </a:t>
            </a:r>
            <a:r>
              <a:rPr sz="1600" spc="-5" dirty="0" smtClean="0">
                <a:latin typeface="Arial"/>
                <a:cs typeface="Arial"/>
              </a:rPr>
              <a:t>functionality</a:t>
            </a:r>
            <a:r>
              <a:rPr lang="en-US" sz="1600" spc="-5" dirty="0" smtClean="0">
                <a:latin typeface="Arial"/>
                <a:cs typeface="Arial"/>
              </a:rPr>
              <a:t>.</a:t>
            </a:r>
            <a:endParaRPr sz="1600" dirty="0">
              <a:latin typeface="Arial"/>
              <a:cs typeface="Arial"/>
            </a:endParaRPr>
          </a:p>
        </p:txBody>
      </p:sp>
      <p:pic>
        <p:nvPicPr>
          <p:cNvPr id="6"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33434667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69925" y="306389"/>
            <a:ext cx="8093075" cy="379412"/>
          </a:xfrm>
        </p:spPr>
        <p:txBody>
          <a:bodyPr lIns="90840" tIns="44623" rIns="90840" bIns="44623">
            <a:noAutofit/>
          </a:bodyPr>
          <a:lstStyle/>
          <a:p>
            <a:pPr eaLnBrk="1" fontAlgn="auto" hangingPunct="1">
              <a:spcAft>
                <a:spcPts val="0"/>
              </a:spcAft>
              <a:defRPr/>
            </a:pPr>
            <a:r>
              <a:rPr lang="en-GB" sz="3600" b="1" dirty="0">
                <a:solidFill>
                  <a:srgbClr val="000099"/>
                </a:solidFill>
                <a:latin typeface="Times New Roman" pitchFamily="18" charset="0"/>
                <a:cs typeface="Times New Roman" pitchFamily="18" charset="0"/>
              </a:rPr>
              <a:t>Extreme programming practices 1</a:t>
            </a:r>
          </a:p>
        </p:txBody>
      </p:sp>
      <p:sp>
        <p:nvSpPr>
          <p:cNvPr id="2052" name="Rectangle 5"/>
          <p:cNvSpPr>
            <a:spLocks noChangeArrowheads="1"/>
          </p:cNvSpPr>
          <p:nvPr/>
        </p:nvSpPr>
        <p:spPr bwMode="auto">
          <a:xfrm>
            <a:off x="381000" y="1143000"/>
            <a:ext cx="8458200" cy="5181600"/>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graphicFrame>
        <p:nvGraphicFramePr>
          <p:cNvPr id="2050" name="Object 8"/>
          <p:cNvGraphicFramePr>
            <a:graphicFrameLocks noChangeAspect="1"/>
          </p:cNvGraphicFramePr>
          <p:nvPr/>
        </p:nvGraphicFramePr>
        <p:xfrm>
          <a:off x="762000" y="1905000"/>
          <a:ext cx="7543800" cy="4306888"/>
        </p:xfrm>
        <a:graphic>
          <a:graphicData uri="http://schemas.openxmlformats.org/presentationml/2006/ole">
            <mc:AlternateContent xmlns:mc="http://schemas.openxmlformats.org/markup-compatibility/2006">
              <mc:Choice xmlns:v="urn:schemas-microsoft-com:vml" Requires="v">
                <p:oleObj spid="_x0000_s1087" name="Document" r:id="rId4" imgW="5733288" imgH="3273552" progId="Word.Document.8">
                  <p:embed/>
                </p:oleObj>
              </mc:Choice>
              <mc:Fallback>
                <p:oleObj name="Document" r:id="rId4" imgW="5733288" imgH="3273552"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905000"/>
                        <a:ext cx="7543800" cy="4306888"/>
                      </a:xfrm>
                      <a:prstGeom prst="rect">
                        <a:avLst/>
                      </a:prstGeom>
                      <a:noFill/>
                      <a:ln>
                        <a:noFill/>
                      </a:ln>
                      <a:effectLst/>
                      <a:extLst/>
                    </p:spPr>
                  </p:pic>
                </p:oleObj>
              </mc:Fallback>
            </mc:AlternateContent>
          </a:graphicData>
        </a:graphic>
      </p:graphicFrame>
      <p:sp>
        <p:nvSpPr>
          <p:cNvPr id="6" name="Slide Number Placeholder 5"/>
          <p:cNvSpPr>
            <a:spLocks noGrp="1"/>
          </p:cNvSpPr>
          <p:nvPr>
            <p:ph type="sldNum" sz="quarter" idx="12"/>
          </p:nvPr>
        </p:nvSpPr>
        <p:spPr/>
        <p:txBody>
          <a:bodyPr/>
          <a:lstStyle/>
          <a:p>
            <a:pPr>
              <a:defRPr/>
            </a:pPr>
            <a:fld id="{8A964656-A72D-4136-B94F-21EF6C53AE20}" type="slidenum">
              <a:rPr lang="en-US" smtClean="0"/>
              <a:pPr>
                <a:defRPr/>
              </a:pPr>
              <a:t>26</a:t>
            </a:fld>
            <a:endParaRPr lang="en-US"/>
          </a:p>
        </p:txBody>
      </p:sp>
      <p:pic>
        <p:nvPicPr>
          <p:cNvPr id="7" name="Picture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568981978"/>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69925" y="306388"/>
            <a:ext cx="8169275" cy="917575"/>
          </a:xfrm>
        </p:spPr>
        <p:txBody>
          <a:bodyPr lIns="90840" tIns="44623" rIns="90840" bIns="44623">
            <a:normAutofit/>
          </a:bodyPr>
          <a:lstStyle/>
          <a:p>
            <a:pPr eaLnBrk="1" fontAlgn="auto" hangingPunct="1">
              <a:spcAft>
                <a:spcPts val="0"/>
              </a:spcAft>
              <a:defRPr/>
            </a:pPr>
            <a:r>
              <a:rPr lang="en-GB" sz="3600" b="1" dirty="0">
                <a:solidFill>
                  <a:srgbClr val="000099"/>
                </a:solidFill>
                <a:latin typeface="Times New Roman" pitchFamily="18" charset="0"/>
                <a:cs typeface="Times New Roman" pitchFamily="18" charset="0"/>
              </a:rPr>
              <a:t>Extreme programming practices 2</a:t>
            </a:r>
          </a:p>
        </p:txBody>
      </p:sp>
      <p:sp>
        <p:nvSpPr>
          <p:cNvPr id="3076" name="Rectangle 5"/>
          <p:cNvSpPr>
            <a:spLocks noChangeArrowheads="1"/>
          </p:cNvSpPr>
          <p:nvPr/>
        </p:nvSpPr>
        <p:spPr bwMode="auto">
          <a:xfrm>
            <a:off x="381000" y="1676400"/>
            <a:ext cx="8458200" cy="4648200"/>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graphicFrame>
        <p:nvGraphicFramePr>
          <p:cNvPr id="3074" name="Object 6"/>
          <p:cNvGraphicFramePr>
            <a:graphicFrameLocks noChangeAspect="1"/>
          </p:cNvGraphicFramePr>
          <p:nvPr>
            <p:extLst>
              <p:ext uri="{D42A27DB-BD31-4B8C-83A1-F6EECF244321}">
                <p14:modId xmlns:p14="http://schemas.microsoft.com/office/powerpoint/2010/main" val="999898242"/>
              </p:ext>
            </p:extLst>
          </p:nvPr>
        </p:nvGraphicFramePr>
        <p:xfrm>
          <a:off x="1066800" y="1905000"/>
          <a:ext cx="7620000" cy="4311650"/>
        </p:xfrm>
        <a:graphic>
          <a:graphicData uri="http://schemas.openxmlformats.org/presentationml/2006/ole">
            <mc:AlternateContent xmlns:mc="http://schemas.openxmlformats.org/markup-compatibility/2006">
              <mc:Choice xmlns:v="urn:schemas-microsoft-com:vml" Requires="v">
                <p:oleObj spid="_x0000_s2111" name="Document" r:id="rId4" imgW="5733288" imgH="3450336" progId="Word.Document.8">
                  <p:embed/>
                </p:oleObj>
              </mc:Choice>
              <mc:Fallback>
                <p:oleObj name="Document" r:id="rId4" imgW="5733288" imgH="3450336"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905000"/>
                        <a:ext cx="7620000" cy="4311650"/>
                      </a:xfrm>
                      <a:prstGeom prst="rect">
                        <a:avLst/>
                      </a:prstGeom>
                      <a:noFill/>
                      <a:ln>
                        <a:noFill/>
                      </a:ln>
                      <a:effectLst/>
                    </p:spPr>
                  </p:pic>
                </p:oleObj>
              </mc:Fallback>
            </mc:AlternateContent>
          </a:graphicData>
        </a:graphic>
      </p:graphicFrame>
      <p:sp>
        <p:nvSpPr>
          <p:cNvPr id="6" name="Slide Number Placeholder 5"/>
          <p:cNvSpPr>
            <a:spLocks noGrp="1"/>
          </p:cNvSpPr>
          <p:nvPr>
            <p:ph type="sldNum" sz="quarter" idx="12"/>
          </p:nvPr>
        </p:nvSpPr>
        <p:spPr/>
        <p:txBody>
          <a:bodyPr/>
          <a:lstStyle/>
          <a:p>
            <a:pPr>
              <a:defRPr/>
            </a:pPr>
            <a:fld id="{15358914-8A1E-4596-AF1F-A6847DDB3F18}" type="slidenum">
              <a:rPr lang="en-US" smtClean="0"/>
              <a:pPr>
                <a:defRPr/>
              </a:pPr>
              <a:t>27</a:t>
            </a:fld>
            <a:endParaRPr lang="en-US"/>
          </a:p>
        </p:txBody>
      </p:sp>
      <p:pic>
        <p:nvPicPr>
          <p:cNvPr id="7" name="Picture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14240275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lIns="90840" tIns="44623" rIns="90840" bIns="44623">
            <a:normAutofit/>
          </a:bodyPr>
          <a:lstStyle/>
          <a:p>
            <a:pPr eaLnBrk="1" hangingPunct="1"/>
            <a:r>
              <a:rPr lang="en-GB" sz="4000" b="1" dirty="0" smtClean="0">
                <a:solidFill>
                  <a:srgbClr val="000099"/>
                </a:solidFill>
                <a:latin typeface="Times New Roman" pitchFamily="18" charset="0"/>
                <a:cs typeface="Times New Roman" pitchFamily="18" charset="0"/>
              </a:rPr>
              <a:t>The XP release cycle</a:t>
            </a:r>
          </a:p>
        </p:txBody>
      </p:sp>
      <p:sp>
        <p:nvSpPr>
          <p:cNvPr id="23555" name="Rectangle 4"/>
          <p:cNvSpPr>
            <a:spLocks noChangeArrowheads="1"/>
          </p:cNvSpPr>
          <p:nvPr/>
        </p:nvSpPr>
        <p:spPr bwMode="auto">
          <a:xfrm>
            <a:off x="381000" y="1676400"/>
            <a:ext cx="8458200" cy="4648200"/>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pic>
        <p:nvPicPr>
          <p:cNvPr id="23556" name="Picture 7" descr="17.3 XPCycle.eps                                               00182AA6Macintosh HD                   B8AA5F2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362200"/>
            <a:ext cx="7620000"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pPr>
              <a:defRPr/>
            </a:pPr>
            <a:fld id="{7E3BB497-6F73-4570-A0DB-394DEB311C67}" type="slidenum">
              <a:rPr lang="en-US" smtClean="0"/>
              <a:pPr>
                <a:defRPr/>
              </a:pPr>
              <a:t>28</a:t>
            </a:fld>
            <a:endParaRPr lang="en-US"/>
          </a:p>
        </p:txBody>
      </p:sp>
      <p:pic>
        <p:nvPicPr>
          <p:cNvPr id="7"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313840862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304800"/>
            <a:ext cx="5305744" cy="628377"/>
          </a:xfrm>
          <a:prstGeom prst="rect">
            <a:avLst/>
          </a:prstGeom>
        </p:spPr>
        <p:txBody>
          <a:bodyPr vert="horz" wrap="square" lIns="0" tIns="12700" rIns="0" bIns="0" rtlCol="0">
            <a:spAutoFit/>
          </a:bodyPr>
          <a:lstStyle/>
          <a:p>
            <a:pPr marL="12700">
              <a:lnSpc>
                <a:spcPct val="100000"/>
              </a:lnSpc>
              <a:spcBef>
                <a:spcPts val="100"/>
              </a:spcBef>
            </a:pPr>
            <a:r>
              <a:rPr sz="4000" b="1" spc="-5" dirty="0">
                <a:solidFill>
                  <a:srgbClr val="000099"/>
                </a:solidFill>
                <a:latin typeface="Times New Roman" pitchFamily="18" charset="0"/>
                <a:cs typeface="Times New Roman" pitchFamily="18" charset="0"/>
              </a:rPr>
              <a:t>Agility </a:t>
            </a:r>
            <a:r>
              <a:rPr sz="4000" b="1" dirty="0">
                <a:solidFill>
                  <a:srgbClr val="000099"/>
                </a:solidFill>
                <a:latin typeface="Times New Roman" pitchFamily="18" charset="0"/>
                <a:cs typeface="Times New Roman" pitchFamily="18" charset="0"/>
              </a:rPr>
              <a:t>Principles -</a:t>
            </a:r>
            <a:r>
              <a:rPr sz="4000" b="1" spc="-80" dirty="0">
                <a:solidFill>
                  <a:srgbClr val="000099"/>
                </a:solidFill>
                <a:latin typeface="Times New Roman" pitchFamily="18" charset="0"/>
                <a:cs typeface="Times New Roman" pitchFamily="18" charset="0"/>
              </a:rPr>
              <a:t> </a:t>
            </a:r>
            <a:r>
              <a:rPr sz="4000" b="1" dirty="0">
                <a:solidFill>
                  <a:srgbClr val="000099"/>
                </a:solidFill>
                <a:latin typeface="Times New Roman" pitchFamily="18" charset="0"/>
                <a:cs typeface="Times New Roman" pitchFamily="18" charset="0"/>
              </a:rPr>
              <a:t>I</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070"/>
              </a:lnSpc>
            </a:pPr>
            <a:fld id="{81D60167-4931-47E6-BA6A-407CBD079E47}" type="slidenum">
              <a:rPr dirty="0"/>
              <a:t>29</a:t>
            </a:fld>
            <a:endParaRPr dirty="0"/>
          </a:p>
        </p:txBody>
      </p:sp>
      <p:sp>
        <p:nvSpPr>
          <p:cNvPr id="3" name="object 3"/>
          <p:cNvSpPr txBox="1"/>
          <p:nvPr/>
        </p:nvSpPr>
        <p:spPr>
          <a:xfrm>
            <a:off x="304800" y="1219200"/>
            <a:ext cx="8534400" cy="5396862"/>
          </a:xfrm>
          <a:prstGeom prst="rect">
            <a:avLst/>
          </a:prstGeom>
        </p:spPr>
        <p:txBody>
          <a:bodyPr vert="horz" wrap="square" lIns="0" tIns="48260" rIns="0" bIns="0" rtlCol="0">
            <a:spAutoFit/>
          </a:bodyPr>
          <a:lstStyle/>
          <a:p>
            <a:pPr marL="355600" marR="255270" indent="-342900">
              <a:lnSpc>
                <a:spcPts val="1900"/>
              </a:lnSpc>
              <a:spcBef>
                <a:spcPts val="380"/>
              </a:spcBef>
              <a:buAutoNum type="arabicPeriod"/>
              <a:tabLst>
                <a:tab pos="354965" algn="l"/>
                <a:tab pos="355600" algn="l"/>
              </a:tabLst>
            </a:pPr>
            <a:r>
              <a:rPr sz="2400" spc="-5" dirty="0">
                <a:latin typeface="Palladio Uralic"/>
                <a:cs typeface="Palladio Uralic"/>
              </a:rPr>
              <a:t>Our highest priority is </a:t>
            </a:r>
            <a:r>
              <a:rPr sz="2400" dirty="0">
                <a:latin typeface="Palladio Uralic"/>
                <a:cs typeface="Palladio Uralic"/>
              </a:rPr>
              <a:t>to </a:t>
            </a:r>
            <a:r>
              <a:rPr sz="2400" spc="-5" dirty="0">
                <a:solidFill>
                  <a:srgbClr val="C00000"/>
                </a:solidFill>
                <a:latin typeface="Palladio Uralic"/>
                <a:cs typeface="Palladio Uralic"/>
              </a:rPr>
              <a:t>satisfy the customer </a:t>
            </a:r>
            <a:r>
              <a:rPr sz="2400" spc="-5" dirty="0">
                <a:latin typeface="Palladio Uralic"/>
                <a:cs typeface="Palladio Uralic"/>
              </a:rPr>
              <a:t>through </a:t>
            </a:r>
            <a:r>
              <a:rPr sz="2400" dirty="0">
                <a:latin typeface="Palladio Uralic"/>
                <a:cs typeface="Palladio Uralic"/>
              </a:rPr>
              <a:t>early  </a:t>
            </a:r>
            <a:r>
              <a:rPr sz="2400" spc="-5" dirty="0">
                <a:latin typeface="Palladio Uralic"/>
                <a:cs typeface="Palladio Uralic"/>
              </a:rPr>
              <a:t>and continuous delivery of valuable</a:t>
            </a:r>
            <a:r>
              <a:rPr sz="2400" spc="5" dirty="0">
                <a:latin typeface="Palladio Uralic"/>
                <a:cs typeface="Palladio Uralic"/>
              </a:rPr>
              <a:t> </a:t>
            </a:r>
            <a:r>
              <a:rPr sz="2400" spc="-5" dirty="0">
                <a:latin typeface="Palladio Uralic"/>
                <a:cs typeface="Palladio Uralic"/>
              </a:rPr>
              <a:t>software.</a:t>
            </a:r>
            <a:endParaRPr sz="2400" dirty="0">
              <a:latin typeface="Palladio Uralic"/>
              <a:cs typeface="Palladio Uralic"/>
            </a:endParaRPr>
          </a:p>
          <a:p>
            <a:pPr marL="355600" marR="5080" indent="-342900">
              <a:lnSpc>
                <a:spcPct val="90300"/>
              </a:lnSpc>
              <a:spcBef>
                <a:spcPts val="530"/>
              </a:spcBef>
              <a:buClr>
                <a:srgbClr val="000000"/>
              </a:buClr>
              <a:buAutoNum type="arabicPeriod"/>
              <a:tabLst>
                <a:tab pos="354965" algn="l"/>
                <a:tab pos="355600" algn="l"/>
              </a:tabLst>
            </a:pPr>
            <a:r>
              <a:rPr sz="2400" spc="-5" dirty="0">
                <a:solidFill>
                  <a:srgbClr val="C00000"/>
                </a:solidFill>
                <a:latin typeface="Palladio Uralic"/>
                <a:cs typeface="Palladio Uralic"/>
              </a:rPr>
              <a:t>Welcome changing </a:t>
            </a:r>
            <a:r>
              <a:rPr sz="2400" spc="-5" dirty="0">
                <a:latin typeface="Palladio Uralic"/>
                <a:cs typeface="Palladio Uralic"/>
              </a:rPr>
              <a:t>requirements, even </a:t>
            </a:r>
            <a:r>
              <a:rPr sz="2400" dirty="0">
                <a:latin typeface="Palladio Uralic"/>
                <a:cs typeface="Palladio Uralic"/>
              </a:rPr>
              <a:t>late </a:t>
            </a:r>
            <a:r>
              <a:rPr sz="2400" spc="-5" dirty="0">
                <a:latin typeface="Palladio Uralic"/>
                <a:cs typeface="Palladio Uralic"/>
              </a:rPr>
              <a:t>in development.  Agile processes harness change for the customer's competitive  advantage.</a:t>
            </a:r>
            <a:endParaRPr sz="2400" dirty="0">
              <a:latin typeface="Palladio Uralic"/>
              <a:cs typeface="Palladio Uralic"/>
            </a:endParaRPr>
          </a:p>
          <a:p>
            <a:pPr marL="355600" marR="122555" indent="-342900">
              <a:lnSpc>
                <a:spcPct val="90300"/>
              </a:lnSpc>
              <a:spcBef>
                <a:spcPts val="650"/>
              </a:spcBef>
              <a:buClr>
                <a:srgbClr val="000000"/>
              </a:buClr>
              <a:buAutoNum type="arabicPeriod"/>
              <a:tabLst>
                <a:tab pos="354965" algn="l"/>
                <a:tab pos="355600" algn="l"/>
              </a:tabLst>
            </a:pPr>
            <a:r>
              <a:rPr sz="2400" spc="-5" dirty="0">
                <a:solidFill>
                  <a:srgbClr val="C00000"/>
                </a:solidFill>
                <a:latin typeface="Palladio Uralic"/>
                <a:cs typeface="Palladio Uralic"/>
              </a:rPr>
              <a:t>Deliver working software frequently</a:t>
            </a:r>
            <a:r>
              <a:rPr sz="2400" spc="-5" dirty="0">
                <a:latin typeface="Palladio Uralic"/>
                <a:cs typeface="Palladio Uralic"/>
              </a:rPr>
              <a:t>, from </a:t>
            </a:r>
            <a:r>
              <a:rPr sz="2400" dirty="0">
                <a:latin typeface="Palladio Uralic"/>
                <a:cs typeface="Palladio Uralic"/>
              </a:rPr>
              <a:t>a </a:t>
            </a:r>
            <a:r>
              <a:rPr sz="2400" spc="-5" dirty="0">
                <a:latin typeface="Palladio Uralic"/>
                <a:cs typeface="Palladio Uralic"/>
              </a:rPr>
              <a:t>couple of </a:t>
            </a:r>
            <a:r>
              <a:rPr sz="2400" dirty="0">
                <a:latin typeface="Palladio Uralic"/>
                <a:cs typeface="Palladio Uralic"/>
              </a:rPr>
              <a:t>weeks  to a </a:t>
            </a:r>
            <a:r>
              <a:rPr sz="2400" spc="-5" dirty="0">
                <a:latin typeface="Palladio Uralic"/>
                <a:cs typeface="Palladio Uralic"/>
              </a:rPr>
              <a:t>couple of months, </a:t>
            </a:r>
            <a:r>
              <a:rPr sz="2400" dirty="0">
                <a:latin typeface="Palladio Uralic"/>
                <a:cs typeface="Palladio Uralic"/>
              </a:rPr>
              <a:t>with a </a:t>
            </a:r>
            <a:r>
              <a:rPr sz="2400" spc="-5" dirty="0">
                <a:latin typeface="Palladio Uralic"/>
                <a:cs typeface="Palladio Uralic"/>
              </a:rPr>
              <a:t>preference </a:t>
            </a:r>
            <a:r>
              <a:rPr sz="2400" dirty="0">
                <a:latin typeface="Palladio Uralic"/>
                <a:cs typeface="Palladio Uralic"/>
              </a:rPr>
              <a:t>to </a:t>
            </a:r>
            <a:r>
              <a:rPr sz="2400" spc="-5" dirty="0">
                <a:latin typeface="Palladio Uralic"/>
                <a:cs typeface="Palladio Uralic"/>
              </a:rPr>
              <a:t>the shorter  timescale.</a:t>
            </a:r>
            <a:endParaRPr sz="2400" dirty="0">
              <a:latin typeface="Palladio Uralic"/>
              <a:cs typeface="Palladio Uralic"/>
            </a:endParaRPr>
          </a:p>
          <a:p>
            <a:pPr marL="355600" marR="429895" indent="-342900">
              <a:lnSpc>
                <a:spcPts val="1900"/>
              </a:lnSpc>
              <a:spcBef>
                <a:spcPts val="620"/>
              </a:spcBef>
              <a:buAutoNum type="arabicPeriod"/>
              <a:tabLst>
                <a:tab pos="354965" algn="l"/>
                <a:tab pos="355600" algn="l"/>
              </a:tabLst>
            </a:pPr>
            <a:r>
              <a:rPr sz="2400" spc="-5" dirty="0">
                <a:latin typeface="Palladio Uralic"/>
                <a:cs typeface="Palladio Uralic"/>
              </a:rPr>
              <a:t>Business people </a:t>
            </a:r>
            <a:r>
              <a:rPr sz="2400" dirty="0">
                <a:latin typeface="Palladio Uralic"/>
                <a:cs typeface="Palladio Uralic"/>
              </a:rPr>
              <a:t>and </a:t>
            </a:r>
            <a:r>
              <a:rPr sz="2400" spc="-5" dirty="0">
                <a:latin typeface="Palladio Uralic"/>
                <a:cs typeface="Palladio Uralic"/>
              </a:rPr>
              <a:t>developers must work together </a:t>
            </a:r>
            <a:r>
              <a:rPr sz="2400" spc="-5" dirty="0">
                <a:solidFill>
                  <a:srgbClr val="C00000"/>
                </a:solidFill>
                <a:latin typeface="Palladio Uralic"/>
                <a:cs typeface="Palladio Uralic"/>
              </a:rPr>
              <a:t>daily </a:t>
            </a:r>
            <a:r>
              <a:rPr sz="2400" spc="-5" dirty="0">
                <a:latin typeface="Palladio Uralic"/>
                <a:cs typeface="Palladio Uralic"/>
              </a:rPr>
              <a:t> throughout the</a:t>
            </a:r>
            <a:r>
              <a:rPr sz="2400" spc="-10" dirty="0">
                <a:latin typeface="Palladio Uralic"/>
                <a:cs typeface="Palladio Uralic"/>
              </a:rPr>
              <a:t> </a:t>
            </a:r>
            <a:r>
              <a:rPr sz="2400" spc="-5" dirty="0">
                <a:latin typeface="Palladio Uralic"/>
                <a:cs typeface="Palladio Uralic"/>
              </a:rPr>
              <a:t>project.</a:t>
            </a:r>
            <a:endParaRPr sz="2400" dirty="0">
              <a:latin typeface="Palladio Uralic"/>
              <a:cs typeface="Palladio Uralic"/>
            </a:endParaRPr>
          </a:p>
          <a:p>
            <a:pPr marL="355600" marR="30480" indent="-342900">
              <a:lnSpc>
                <a:spcPct val="90300"/>
              </a:lnSpc>
              <a:spcBef>
                <a:spcPts val="625"/>
              </a:spcBef>
              <a:buAutoNum type="arabicPeriod"/>
              <a:tabLst>
                <a:tab pos="354965" algn="l"/>
                <a:tab pos="355600" algn="l"/>
              </a:tabLst>
            </a:pPr>
            <a:r>
              <a:rPr sz="2400" spc="-5" dirty="0">
                <a:latin typeface="Palladio Uralic"/>
                <a:cs typeface="Palladio Uralic"/>
              </a:rPr>
              <a:t>Build projects around </a:t>
            </a:r>
            <a:r>
              <a:rPr sz="2400" spc="-5" dirty="0">
                <a:solidFill>
                  <a:srgbClr val="C00000"/>
                </a:solidFill>
                <a:latin typeface="Palladio Uralic"/>
                <a:cs typeface="Palladio Uralic"/>
              </a:rPr>
              <a:t>motivated individuals</a:t>
            </a:r>
            <a:r>
              <a:rPr sz="2400" spc="-5" dirty="0">
                <a:latin typeface="Palladio Uralic"/>
                <a:cs typeface="Palladio Uralic"/>
              </a:rPr>
              <a:t>. Give them the  environment </a:t>
            </a:r>
            <a:r>
              <a:rPr sz="2400" dirty="0">
                <a:latin typeface="Palladio Uralic"/>
                <a:cs typeface="Palladio Uralic"/>
              </a:rPr>
              <a:t>and </a:t>
            </a:r>
            <a:r>
              <a:rPr sz="2400" spc="-5" dirty="0">
                <a:latin typeface="Palladio Uralic"/>
                <a:cs typeface="Palladio Uralic"/>
              </a:rPr>
              <a:t>support they need, </a:t>
            </a:r>
            <a:r>
              <a:rPr sz="2400" dirty="0">
                <a:latin typeface="Palladio Uralic"/>
                <a:cs typeface="Palladio Uralic"/>
              </a:rPr>
              <a:t>and </a:t>
            </a:r>
            <a:r>
              <a:rPr sz="2400" spc="-5" dirty="0">
                <a:latin typeface="Palladio Uralic"/>
                <a:cs typeface="Palladio Uralic"/>
              </a:rPr>
              <a:t>trust them </a:t>
            </a:r>
            <a:r>
              <a:rPr sz="2400" dirty="0">
                <a:latin typeface="Palladio Uralic"/>
                <a:cs typeface="Palladio Uralic"/>
              </a:rPr>
              <a:t>to get </a:t>
            </a:r>
            <a:r>
              <a:rPr sz="2400" spc="-5" dirty="0">
                <a:latin typeface="Palladio Uralic"/>
                <a:cs typeface="Palladio Uralic"/>
              </a:rPr>
              <a:t>the  </a:t>
            </a:r>
            <a:r>
              <a:rPr sz="2400" dirty="0">
                <a:latin typeface="Palladio Uralic"/>
                <a:cs typeface="Palladio Uralic"/>
              </a:rPr>
              <a:t>job</a:t>
            </a:r>
            <a:r>
              <a:rPr sz="2400" spc="-10" dirty="0">
                <a:latin typeface="Palladio Uralic"/>
                <a:cs typeface="Palladio Uralic"/>
              </a:rPr>
              <a:t> </a:t>
            </a:r>
            <a:r>
              <a:rPr sz="2400" spc="-5" dirty="0">
                <a:latin typeface="Palladio Uralic"/>
                <a:cs typeface="Palladio Uralic"/>
              </a:rPr>
              <a:t>done.</a:t>
            </a:r>
            <a:endParaRPr sz="2400" dirty="0">
              <a:latin typeface="Palladio Uralic"/>
              <a:cs typeface="Palladio Uralic"/>
            </a:endParaRPr>
          </a:p>
          <a:p>
            <a:pPr marL="355600" marR="36195" indent="-342900">
              <a:lnSpc>
                <a:spcPct val="90300"/>
              </a:lnSpc>
              <a:spcBef>
                <a:spcPts val="550"/>
              </a:spcBef>
              <a:buAutoNum type="arabicPeriod"/>
              <a:tabLst>
                <a:tab pos="354965" algn="l"/>
                <a:tab pos="355600" algn="l"/>
              </a:tabLst>
            </a:pPr>
            <a:r>
              <a:rPr sz="2400" spc="-5" dirty="0">
                <a:latin typeface="Palladio Uralic"/>
                <a:cs typeface="Palladio Uralic"/>
              </a:rPr>
              <a:t>The most efficient </a:t>
            </a:r>
            <a:r>
              <a:rPr sz="2400" dirty="0">
                <a:latin typeface="Palladio Uralic"/>
                <a:cs typeface="Palladio Uralic"/>
              </a:rPr>
              <a:t>and </a:t>
            </a:r>
            <a:r>
              <a:rPr sz="2400" spc="-5" dirty="0">
                <a:latin typeface="Palladio Uralic"/>
                <a:cs typeface="Palladio Uralic"/>
              </a:rPr>
              <a:t>effective method of conveying  information </a:t>
            </a:r>
            <a:r>
              <a:rPr sz="2400" dirty="0">
                <a:latin typeface="Palladio Uralic"/>
                <a:cs typeface="Palladio Uralic"/>
              </a:rPr>
              <a:t>to and </a:t>
            </a:r>
            <a:r>
              <a:rPr sz="2400" spc="-5" dirty="0">
                <a:latin typeface="Palladio Uralic"/>
                <a:cs typeface="Palladio Uralic"/>
              </a:rPr>
              <a:t>within </a:t>
            </a:r>
            <a:r>
              <a:rPr sz="2400" dirty="0">
                <a:latin typeface="Palladio Uralic"/>
                <a:cs typeface="Palladio Uralic"/>
              </a:rPr>
              <a:t>a </a:t>
            </a:r>
            <a:r>
              <a:rPr sz="2400" spc="-5" dirty="0">
                <a:latin typeface="Palladio Uralic"/>
                <a:cs typeface="Palladio Uralic"/>
              </a:rPr>
              <a:t>development </a:t>
            </a:r>
            <a:r>
              <a:rPr sz="2400" dirty="0">
                <a:latin typeface="Palladio Uralic"/>
                <a:cs typeface="Palladio Uralic"/>
              </a:rPr>
              <a:t>team </a:t>
            </a:r>
            <a:r>
              <a:rPr sz="2400" spc="-5" dirty="0">
                <a:latin typeface="Palladio Uralic"/>
                <a:cs typeface="Palladio Uralic"/>
              </a:rPr>
              <a:t>is </a:t>
            </a:r>
            <a:r>
              <a:rPr sz="2400" spc="-5" dirty="0">
                <a:solidFill>
                  <a:srgbClr val="C00000"/>
                </a:solidFill>
                <a:latin typeface="Palladio Uralic"/>
                <a:cs typeface="Palladio Uralic"/>
              </a:rPr>
              <a:t>face–to–face </a:t>
            </a:r>
            <a:r>
              <a:rPr sz="2400" spc="-5" dirty="0">
                <a:latin typeface="Palladio Uralic"/>
                <a:cs typeface="Palladio Uralic"/>
              </a:rPr>
              <a:t> conversation.</a:t>
            </a:r>
            <a:endParaRPr sz="2400" dirty="0">
              <a:latin typeface="Palladio Uralic"/>
              <a:cs typeface="Palladio Uralic"/>
            </a:endParaRPr>
          </a:p>
        </p:txBody>
      </p:sp>
      <p:pic>
        <p:nvPicPr>
          <p:cNvPr id="6"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715962"/>
          </a:xfrm>
        </p:spPr>
        <p:txBody>
          <a:bodyPr>
            <a:normAutofit fontScale="90000"/>
          </a:bodyPr>
          <a:lstStyle/>
          <a:p>
            <a:r>
              <a:rPr lang="en-US" b="1" dirty="0" smtClean="0">
                <a:solidFill>
                  <a:srgbClr val="FF0000"/>
                </a:solidFill>
                <a:latin typeface="Times New Roman" pitchFamily="18" charset="0"/>
                <a:cs typeface="Times New Roman" pitchFamily="18" charset="0"/>
              </a:rPr>
              <a:t>What is Agile?</a:t>
            </a:r>
          </a:p>
        </p:txBody>
      </p:sp>
      <p:sp>
        <p:nvSpPr>
          <p:cNvPr id="3" name="Content Placeholder 2"/>
          <p:cNvSpPr>
            <a:spLocks noGrp="1"/>
          </p:cNvSpPr>
          <p:nvPr>
            <p:ph idx="1"/>
          </p:nvPr>
        </p:nvSpPr>
        <p:spPr>
          <a:xfrm>
            <a:off x="228600" y="1066800"/>
            <a:ext cx="8610600" cy="4525963"/>
          </a:xfrm>
        </p:spPr>
        <p:txBody>
          <a:bodyPr>
            <a:normAutofit/>
          </a:bodyPr>
          <a:lstStyle/>
          <a:p>
            <a:pPr marL="274320" indent="-274320" fontAlgn="auto">
              <a:lnSpc>
                <a:spcPct val="90000"/>
              </a:lnSpc>
              <a:spcAft>
                <a:spcPts val="0"/>
              </a:spcAft>
              <a:buClr>
                <a:schemeClr val="accent3"/>
              </a:buClr>
              <a:buFont typeface="Wingdings 2"/>
              <a:buChar char=""/>
              <a:defRPr/>
            </a:pPr>
            <a:r>
              <a:rPr lang="en-US" sz="2200" dirty="0" smtClean="0">
                <a:latin typeface="Times New Roman" pitchFamily="18" charset="0"/>
                <a:cs typeface="Times New Roman" pitchFamily="18" charset="0"/>
              </a:rPr>
              <a:t>Agile --readiness for motion, move quickly and easily, dexterity in motion</a:t>
            </a:r>
          </a:p>
          <a:p>
            <a:pPr marL="274320" indent="-274320" fontAlgn="auto">
              <a:lnSpc>
                <a:spcPct val="90000"/>
              </a:lnSpc>
              <a:spcAft>
                <a:spcPts val="0"/>
              </a:spcAft>
              <a:buClr>
                <a:schemeClr val="accent3"/>
              </a:buClr>
              <a:buFont typeface="Wingdings 2"/>
              <a:buChar char=""/>
              <a:defRPr/>
            </a:pPr>
            <a:endParaRPr lang="en-US" sz="2200" dirty="0">
              <a:latin typeface="Times New Roman" pitchFamily="18" charset="0"/>
              <a:cs typeface="Times New Roman" pitchFamily="18" charset="0"/>
            </a:endParaRPr>
          </a:p>
          <a:p>
            <a:pPr marL="274320" indent="-274320" fontAlgn="auto">
              <a:lnSpc>
                <a:spcPct val="90000"/>
              </a:lnSpc>
              <a:spcAft>
                <a:spcPts val="0"/>
              </a:spcAft>
              <a:buClr>
                <a:schemeClr val="accent3"/>
              </a:buClr>
              <a:buFont typeface="Wingdings 2"/>
              <a:buChar char=""/>
              <a:defRPr/>
            </a:pPr>
            <a:r>
              <a:rPr lang="en-US" sz="2200" dirty="0" smtClean="0">
                <a:latin typeface="Times New Roman" pitchFamily="18" charset="0"/>
                <a:cs typeface="Times New Roman" pitchFamily="18" charset="0"/>
              </a:rPr>
              <a:t>Agility</a:t>
            </a:r>
          </a:p>
          <a:p>
            <a:pPr marL="640080" lvl="1" indent="-246888" fontAlgn="auto">
              <a:lnSpc>
                <a:spcPct val="90000"/>
              </a:lnSpc>
              <a:spcAft>
                <a:spcPts val="0"/>
              </a:spcAft>
              <a:buFont typeface="Wingdings 2"/>
              <a:buNone/>
              <a:defRPr/>
            </a:pPr>
            <a:r>
              <a:rPr lang="en-US" sz="2000" dirty="0" smtClean="0">
                <a:latin typeface="Times New Roman" pitchFamily="18" charset="0"/>
                <a:cs typeface="Times New Roman" pitchFamily="18" charset="0"/>
              </a:rPr>
              <a:t>The ability to both create and respond to change in order to profit in a turbulent business environment</a:t>
            </a:r>
          </a:p>
          <a:p>
            <a:pPr lvl="2" indent="-246888" fontAlgn="auto">
              <a:lnSpc>
                <a:spcPct val="90000"/>
              </a:lnSpc>
              <a:spcAft>
                <a:spcPts val="0"/>
              </a:spcAft>
              <a:buFont typeface="Wingdings 2"/>
              <a:buChar char=""/>
              <a:defRPr/>
            </a:pPr>
            <a:r>
              <a:rPr lang="en-US" sz="1800" dirty="0" smtClean="0">
                <a:latin typeface="Times New Roman" pitchFamily="18" charset="0"/>
                <a:cs typeface="Times New Roman" pitchFamily="18" charset="0"/>
              </a:rPr>
              <a:t>Companies need to determine the amount of agility they need to be  competitive.</a:t>
            </a:r>
          </a:p>
          <a:p>
            <a:pPr marL="274320" indent="-274320" fontAlgn="auto">
              <a:spcAft>
                <a:spcPts val="0"/>
              </a:spcAft>
              <a:buClr>
                <a:schemeClr val="accent3"/>
              </a:buClr>
              <a:buFont typeface="Wingdings 2"/>
              <a:buChar char=""/>
              <a:defRPr/>
            </a:pPr>
            <a:endParaRPr lang="en-US" dirty="0">
              <a:latin typeface="Times New Roman" pitchFamily="18" charset="0"/>
              <a:cs typeface="Times New Roman" pitchFamily="18" charset="0"/>
            </a:endParaRPr>
          </a:p>
        </p:txBody>
      </p:sp>
      <p:pic>
        <p:nvPicPr>
          <p:cNvPr id="4"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3</a:t>
            </a:fld>
            <a:endParaRPr lang="en-US" dirty="0"/>
          </a:p>
        </p:txBody>
      </p:sp>
    </p:spTree>
    <p:extLst>
      <p:ext uri="{BB962C8B-B14F-4D97-AF65-F5344CB8AC3E}">
        <p14:creationId xmlns:p14="http://schemas.microsoft.com/office/powerpoint/2010/main" val="39072605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070"/>
              </a:lnSpc>
            </a:pPr>
            <a:fld id="{81D60167-4931-47E6-BA6A-407CBD079E47}" type="slidenum">
              <a:rPr dirty="0"/>
              <a:t>30</a:t>
            </a:fld>
            <a:endParaRPr dirty="0"/>
          </a:p>
        </p:txBody>
      </p:sp>
      <p:sp>
        <p:nvSpPr>
          <p:cNvPr id="3" name="object 3"/>
          <p:cNvSpPr txBox="1"/>
          <p:nvPr/>
        </p:nvSpPr>
        <p:spPr>
          <a:xfrm>
            <a:off x="304800" y="304800"/>
            <a:ext cx="8610600" cy="6348405"/>
          </a:xfrm>
          <a:prstGeom prst="rect">
            <a:avLst/>
          </a:prstGeom>
        </p:spPr>
        <p:txBody>
          <a:bodyPr vert="horz" wrap="square" lIns="0" tIns="50800" rIns="0" bIns="0" rtlCol="0">
            <a:spAutoFit/>
          </a:bodyPr>
          <a:lstStyle/>
          <a:p>
            <a:pPr marL="355600" indent="-342900">
              <a:lnSpc>
                <a:spcPct val="100000"/>
              </a:lnSpc>
              <a:spcBef>
                <a:spcPts val="400"/>
              </a:spcBef>
              <a:buClr>
                <a:srgbClr val="000000"/>
              </a:buClr>
              <a:buAutoNum type="arabicPeriod" startAt="7"/>
              <a:tabLst>
                <a:tab pos="354965" algn="l"/>
                <a:tab pos="355600" algn="l"/>
              </a:tabLst>
            </a:pPr>
            <a:r>
              <a:rPr sz="2400" spc="-5" dirty="0">
                <a:solidFill>
                  <a:srgbClr val="C00000"/>
                </a:solidFill>
                <a:latin typeface="Palladio Uralic"/>
                <a:cs typeface="Palladio Uralic"/>
              </a:rPr>
              <a:t>Working software </a:t>
            </a:r>
            <a:r>
              <a:rPr sz="2400" spc="-5" dirty="0">
                <a:latin typeface="Palladio Uralic"/>
                <a:cs typeface="Palladio Uralic"/>
              </a:rPr>
              <a:t>is the primary measure of</a:t>
            </a:r>
            <a:r>
              <a:rPr sz="2400" spc="40" dirty="0">
                <a:latin typeface="Palladio Uralic"/>
                <a:cs typeface="Palladio Uralic"/>
              </a:rPr>
              <a:t> </a:t>
            </a:r>
            <a:r>
              <a:rPr sz="2400" spc="-5" dirty="0">
                <a:latin typeface="Palladio Uralic"/>
                <a:cs typeface="Palladio Uralic"/>
              </a:rPr>
              <a:t>progress</a:t>
            </a:r>
            <a:r>
              <a:rPr sz="2400" spc="-5" dirty="0" smtClean="0">
                <a:latin typeface="Palladio Uralic"/>
                <a:cs typeface="Palladio Uralic"/>
              </a:rPr>
              <a:t>.</a:t>
            </a:r>
            <a:endParaRPr lang="en-US" sz="2400" spc="-5" dirty="0" smtClean="0">
              <a:latin typeface="Palladio Uralic"/>
              <a:cs typeface="Palladio Uralic"/>
            </a:endParaRPr>
          </a:p>
          <a:p>
            <a:pPr marL="355600" indent="-342900">
              <a:lnSpc>
                <a:spcPct val="100000"/>
              </a:lnSpc>
              <a:spcBef>
                <a:spcPts val="400"/>
              </a:spcBef>
              <a:buClr>
                <a:srgbClr val="000000"/>
              </a:buClr>
              <a:buAutoNum type="arabicPeriod" startAt="7"/>
              <a:tabLst>
                <a:tab pos="354965" algn="l"/>
                <a:tab pos="355600" algn="l"/>
              </a:tabLst>
            </a:pPr>
            <a:endParaRPr sz="2400" dirty="0">
              <a:latin typeface="Palladio Uralic"/>
              <a:cs typeface="Palladio Uralic"/>
            </a:endParaRPr>
          </a:p>
          <a:p>
            <a:pPr marL="355600" marR="138430" indent="-342900">
              <a:lnSpc>
                <a:spcPct val="89600"/>
              </a:lnSpc>
              <a:spcBef>
                <a:spcPts val="550"/>
              </a:spcBef>
              <a:buAutoNum type="arabicPeriod" startAt="7"/>
              <a:tabLst>
                <a:tab pos="354965" algn="l"/>
                <a:tab pos="355600" algn="l"/>
              </a:tabLst>
            </a:pPr>
            <a:r>
              <a:rPr sz="2400" spc="-5" dirty="0">
                <a:latin typeface="Palladio Uralic"/>
                <a:cs typeface="Palladio Uralic"/>
              </a:rPr>
              <a:t>Agile processes promote sustainable development. The  sponsors, developers, </a:t>
            </a:r>
            <a:r>
              <a:rPr sz="2400" dirty="0">
                <a:latin typeface="Palladio Uralic"/>
                <a:cs typeface="Palladio Uralic"/>
              </a:rPr>
              <a:t>and </a:t>
            </a:r>
            <a:r>
              <a:rPr sz="2400" spc="-5" dirty="0">
                <a:latin typeface="Palladio Uralic"/>
                <a:cs typeface="Palladio Uralic"/>
              </a:rPr>
              <a:t>users should </a:t>
            </a:r>
            <a:r>
              <a:rPr sz="2400" dirty="0">
                <a:latin typeface="Palladio Uralic"/>
                <a:cs typeface="Palladio Uralic"/>
              </a:rPr>
              <a:t>be </a:t>
            </a:r>
            <a:r>
              <a:rPr sz="2400" spc="-5" dirty="0">
                <a:latin typeface="Palladio Uralic"/>
                <a:cs typeface="Palladio Uralic"/>
              </a:rPr>
              <a:t>able </a:t>
            </a:r>
            <a:r>
              <a:rPr sz="2400" dirty="0">
                <a:latin typeface="Palladio Uralic"/>
                <a:cs typeface="Palladio Uralic"/>
              </a:rPr>
              <a:t>to  maintain </a:t>
            </a:r>
            <a:r>
              <a:rPr sz="2400" dirty="0">
                <a:solidFill>
                  <a:srgbClr val="C00000"/>
                </a:solidFill>
                <a:latin typeface="Palladio Uralic"/>
                <a:cs typeface="Palladio Uralic"/>
              </a:rPr>
              <a:t>a </a:t>
            </a:r>
            <a:r>
              <a:rPr sz="2400" spc="-5" dirty="0">
                <a:solidFill>
                  <a:srgbClr val="C00000"/>
                </a:solidFill>
                <a:latin typeface="Palladio Uralic"/>
                <a:cs typeface="Palladio Uralic"/>
              </a:rPr>
              <a:t>constant pace</a:t>
            </a:r>
            <a:r>
              <a:rPr sz="2400" spc="-20" dirty="0">
                <a:solidFill>
                  <a:srgbClr val="C00000"/>
                </a:solidFill>
                <a:latin typeface="Palladio Uralic"/>
                <a:cs typeface="Palladio Uralic"/>
              </a:rPr>
              <a:t> </a:t>
            </a:r>
            <a:r>
              <a:rPr sz="2400" spc="-5" dirty="0">
                <a:latin typeface="Palladio Uralic"/>
                <a:cs typeface="Palladio Uralic"/>
              </a:rPr>
              <a:t>indefinitely</a:t>
            </a:r>
            <a:r>
              <a:rPr sz="2400" spc="-5" dirty="0" smtClean="0">
                <a:latin typeface="Palladio Uralic"/>
                <a:cs typeface="Palladio Uralic"/>
              </a:rPr>
              <a:t>.</a:t>
            </a:r>
            <a:endParaRPr lang="en-US" sz="2400" spc="-5" dirty="0" smtClean="0">
              <a:latin typeface="Palladio Uralic"/>
              <a:cs typeface="Palladio Uralic"/>
            </a:endParaRPr>
          </a:p>
          <a:p>
            <a:pPr marL="355600" marR="138430" indent="-342900">
              <a:lnSpc>
                <a:spcPct val="89600"/>
              </a:lnSpc>
              <a:spcBef>
                <a:spcPts val="550"/>
              </a:spcBef>
              <a:buAutoNum type="arabicPeriod" startAt="7"/>
              <a:tabLst>
                <a:tab pos="354965" algn="l"/>
                <a:tab pos="355600" algn="l"/>
              </a:tabLst>
            </a:pPr>
            <a:endParaRPr lang="en-US" sz="2400" dirty="0" smtClean="0">
              <a:latin typeface="Palladio Uralic"/>
              <a:cs typeface="Palladio Uralic"/>
            </a:endParaRPr>
          </a:p>
          <a:p>
            <a:pPr marL="355600" marR="254635" indent="-342900">
              <a:lnSpc>
                <a:spcPts val="2200"/>
              </a:lnSpc>
              <a:spcBef>
                <a:spcPts val="640"/>
              </a:spcBef>
              <a:buAutoNum type="arabicPeriod" startAt="7"/>
              <a:tabLst>
                <a:tab pos="354965" algn="l"/>
                <a:tab pos="355600" algn="l"/>
              </a:tabLst>
            </a:pPr>
            <a:r>
              <a:rPr sz="2400" spc="-5" dirty="0" smtClean="0">
                <a:latin typeface="Palladio Uralic"/>
                <a:cs typeface="Palladio Uralic"/>
              </a:rPr>
              <a:t>Continuous </a:t>
            </a:r>
            <a:r>
              <a:rPr sz="2400" spc="-5" dirty="0">
                <a:latin typeface="Palladio Uralic"/>
                <a:cs typeface="Palladio Uralic"/>
              </a:rPr>
              <a:t>attention </a:t>
            </a:r>
            <a:r>
              <a:rPr sz="2400" dirty="0">
                <a:latin typeface="Palladio Uralic"/>
                <a:cs typeface="Palladio Uralic"/>
              </a:rPr>
              <a:t>to </a:t>
            </a:r>
            <a:r>
              <a:rPr sz="2400" spc="-5" dirty="0">
                <a:solidFill>
                  <a:srgbClr val="C00000"/>
                </a:solidFill>
                <a:latin typeface="Palladio Uralic"/>
                <a:cs typeface="Palladio Uralic"/>
              </a:rPr>
              <a:t>technical excellence </a:t>
            </a:r>
            <a:r>
              <a:rPr sz="2400" dirty="0">
                <a:latin typeface="Palladio Uralic"/>
                <a:cs typeface="Palladio Uralic"/>
              </a:rPr>
              <a:t>and </a:t>
            </a:r>
            <a:r>
              <a:rPr sz="2400" spc="-5" dirty="0">
                <a:solidFill>
                  <a:srgbClr val="C00000"/>
                </a:solidFill>
                <a:latin typeface="Palladio Uralic"/>
                <a:cs typeface="Palladio Uralic"/>
              </a:rPr>
              <a:t>good  design </a:t>
            </a:r>
            <a:r>
              <a:rPr sz="2400" spc="-5" dirty="0">
                <a:latin typeface="Palladio Uralic"/>
                <a:cs typeface="Palladio Uralic"/>
              </a:rPr>
              <a:t>enhances</a:t>
            </a:r>
            <a:r>
              <a:rPr sz="2400" spc="-10" dirty="0">
                <a:latin typeface="Palladio Uralic"/>
                <a:cs typeface="Palladio Uralic"/>
              </a:rPr>
              <a:t> </a:t>
            </a:r>
            <a:r>
              <a:rPr sz="2400" dirty="0">
                <a:latin typeface="Palladio Uralic"/>
                <a:cs typeface="Palladio Uralic"/>
              </a:rPr>
              <a:t>agility</a:t>
            </a:r>
            <a:r>
              <a:rPr sz="2400" dirty="0" smtClean="0">
                <a:latin typeface="Palladio Uralic"/>
                <a:cs typeface="Palladio Uralic"/>
              </a:rPr>
              <a:t>.</a:t>
            </a:r>
            <a:endParaRPr lang="en-US" sz="2400" dirty="0" smtClean="0">
              <a:latin typeface="Palladio Uralic"/>
              <a:cs typeface="Palladio Uralic"/>
            </a:endParaRPr>
          </a:p>
          <a:p>
            <a:pPr marL="355600" marR="254635" indent="-342900">
              <a:lnSpc>
                <a:spcPts val="2200"/>
              </a:lnSpc>
              <a:spcBef>
                <a:spcPts val="640"/>
              </a:spcBef>
              <a:buAutoNum type="arabicPeriod" startAt="7"/>
              <a:tabLst>
                <a:tab pos="354965" algn="l"/>
                <a:tab pos="355600" algn="l"/>
              </a:tabLst>
            </a:pPr>
            <a:endParaRPr sz="2400" dirty="0">
              <a:latin typeface="Palladio Uralic"/>
              <a:cs typeface="Palladio Uralic"/>
            </a:endParaRPr>
          </a:p>
          <a:p>
            <a:pPr marL="355600" marR="178435" indent="-342900">
              <a:lnSpc>
                <a:spcPts val="2200"/>
              </a:lnSpc>
              <a:spcBef>
                <a:spcPts val="500"/>
              </a:spcBef>
              <a:buClr>
                <a:srgbClr val="000000"/>
              </a:buClr>
              <a:buAutoNum type="arabicPeriod" startAt="7"/>
              <a:tabLst>
                <a:tab pos="393700" algn="l"/>
              </a:tabLst>
            </a:pPr>
            <a:r>
              <a:rPr sz="2400" spc="-5" dirty="0">
                <a:solidFill>
                  <a:srgbClr val="C00000"/>
                </a:solidFill>
                <a:latin typeface="Palladio Uralic"/>
                <a:cs typeface="Palladio Uralic"/>
              </a:rPr>
              <a:t>Simplicity </a:t>
            </a:r>
            <a:r>
              <a:rPr sz="2400" dirty="0">
                <a:latin typeface="Palladio Uralic"/>
                <a:cs typeface="Palladio Uralic"/>
              </a:rPr>
              <a:t>– </a:t>
            </a:r>
            <a:r>
              <a:rPr sz="2400" spc="-5" dirty="0">
                <a:latin typeface="Palladio Uralic"/>
                <a:cs typeface="Palladio Uralic"/>
              </a:rPr>
              <a:t>the </a:t>
            </a:r>
            <a:r>
              <a:rPr sz="2400" dirty="0">
                <a:latin typeface="Palladio Uralic"/>
                <a:cs typeface="Palladio Uralic"/>
              </a:rPr>
              <a:t>art </a:t>
            </a:r>
            <a:r>
              <a:rPr sz="2400" spc="-5" dirty="0">
                <a:latin typeface="Palladio Uralic"/>
                <a:cs typeface="Palladio Uralic"/>
              </a:rPr>
              <a:t>of maximizing the amount of work  not done </a:t>
            </a:r>
            <a:r>
              <a:rPr sz="2400" dirty="0">
                <a:latin typeface="Palladio Uralic"/>
                <a:cs typeface="Palladio Uralic"/>
              </a:rPr>
              <a:t>– </a:t>
            </a:r>
            <a:r>
              <a:rPr sz="2400" spc="-5" dirty="0">
                <a:latin typeface="Palladio Uralic"/>
                <a:cs typeface="Palladio Uralic"/>
              </a:rPr>
              <a:t>is</a:t>
            </a:r>
            <a:r>
              <a:rPr sz="2400" spc="-15" dirty="0">
                <a:latin typeface="Palladio Uralic"/>
                <a:cs typeface="Palladio Uralic"/>
              </a:rPr>
              <a:t> </a:t>
            </a:r>
            <a:r>
              <a:rPr sz="2400" spc="-5" dirty="0">
                <a:latin typeface="Palladio Uralic"/>
                <a:cs typeface="Palladio Uralic"/>
              </a:rPr>
              <a:t>essential</a:t>
            </a:r>
            <a:r>
              <a:rPr sz="2400" spc="-5" dirty="0" smtClean="0">
                <a:latin typeface="Palladio Uralic"/>
                <a:cs typeface="Palladio Uralic"/>
              </a:rPr>
              <a:t>.</a:t>
            </a:r>
            <a:endParaRPr lang="en-US" sz="2400" spc="-5" dirty="0" smtClean="0">
              <a:latin typeface="Palladio Uralic"/>
              <a:cs typeface="Palladio Uralic"/>
            </a:endParaRPr>
          </a:p>
          <a:p>
            <a:pPr marL="355600" marR="178435" indent="-342900">
              <a:lnSpc>
                <a:spcPts val="2200"/>
              </a:lnSpc>
              <a:spcBef>
                <a:spcPts val="500"/>
              </a:spcBef>
              <a:buClr>
                <a:srgbClr val="000000"/>
              </a:buClr>
              <a:buAutoNum type="arabicPeriod" startAt="7"/>
              <a:tabLst>
                <a:tab pos="393700" algn="l"/>
              </a:tabLst>
            </a:pPr>
            <a:endParaRPr sz="2400" dirty="0">
              <a:latin typeface="Palladio Uralic"/>
              <a:cs typeface="Palladio Uralic"/>
            </a:endParaRPr>
          </a:p>
          <a:p>
            <a:pPr marL="355600" marR="741680" indent="-342900">
              <a:lnSpc>
                <a:spcPts val="2200"/>
              </a:lnSpc>
              <a:spcBef>
                <a:spcPts val="500"/>
              </a:spcBef>
              <a:buAutoNum type="arabicPeriod" startAt="7"/>
              <a:tabLst>
                <a:tab pos="393700" algn="l"/>
              </a:tabLst>
            </a:pPr>
            <a:r>
              <a:rPr sz="2400" spc="-5" dirty="0">
                <a:latin typeface="Palladio Uralic"/>
                <a:cs typeface="Palladio Uralic"/>
              </a:rPr>
              <a:t>The best architectures, requirements, </a:t>
            </a:r>
            <a:r>
              <a:rPr sz="2400" dirty="0">
                <a:latin typeface="Palladio Uralic"/>
                <a:cs typeface="Palladio Uralic"/>
              </a:rPr>
              <a:t>and </a:t>
            </a:r>
            <a:r>
              <a:rPr sz="2400" spc="-5" dirty="0">
                <a:latin typeface="Palladio Uralic"/>
                <a:cs typeface="Palladio Uralic"/>
              </a:rPr>
              <a:t>designs  emerge from </a:t>
            </a:r>
            <a:r>
              <a:rPr sz="2400" spc="-5" dirty="0">
                <a:solidFill>
                  <a:srgbClr val="C00000"/>
                </a:solidFill>
                <a:latin typeface="Palladio Uralic"/>
                <a:cs typeface="Palladio Uralic"/>
              </a:rPr>
              <a:t>self–organizing </a:t>
            </a:r>
            <a:r>
              <a:rPr sz="2400" spc="-5" dirty="0">
                <a:latin typeface="Palladio Uralic"/>
                <a:cs typeface="Palladio Uralic"/>
              </a:rPr>
              <a:t>teams</a:t>
            </a:r>
            <a:r>
              <a:rPr sz="2400" spc="-5" dirty="0" smtClean="0">
                <a:latin typeface="Palladio Uralic"/>
                <a:cs typeface="Palladio Uralic"/>
              </a:rPr>
              <a:t>.</a:t>
            </a:r>
            <a:endParaRPr lang="en-US" sz="2400" spc="-5" dirty="0" smtClean="0">
              <a:latin typeface="Palladio Uralic"/>
              <a:cs typeface="Palladio Uralic"/>
            </a:endParaRPr>
          </a:p>
          <a:p>
            <a:pPr marL="355600" marR="741680" indent="-342900">
              <a:lnSpc>
                <a:spcPts val="2200"/>
              </a:lnSpc>
              <a:spcBef>
                <a:spcPts val="500"/>
              </a:spcBef>
              <a:buAutoNum type="arabicPeriod" startAt="7"/>
              <a:tabLst>
                <a:tab pos="393700" algn="l"/>
              </a:tabLst>
            </a:pPr>
            <a:endParaRPr sz="2400" dirty="0">
              <a:latin typeface="Palladio Uralic"/>
              <a:cs typeface="Palladio Uralic"/>
            </a:endParaRPr>
          </a:p>
          <a:p>
            <a:pPr marL="355600" marR="5080" indent="-342900">
              <a:lnSpc>
                <a:spcPct val="89600"/>
              </a:lnSpc>
              <a:spcBef>
                <a:spcPts val="610"/>
              </a:spcBef>
              <a:buAutoNum type="arabicPeriod" startAt="7"/>
              <a:tabLst>
                <a:tab pos="393700" algn="l"/>
              </a:tabLst>
            </a:pPr>
            <a:r>
              <a:rPr sz="2400" spc="-5" dirty="0">
                <a:latin typeface="Palladio Uralic"/>
                <a:cs typeface="Palladio Uralic"/>
              </a:rPr>
              <a:t>At regular intervals, the </a:t>
            </a:r>
            <a:r>
              <a:rPr sz="2400" dirty="0">
                <a:latin typeface="Palladio Uralic"/>
                <a:cs typeface="Palladio Uralic"/>
              </a:rPr>
              <a:t>team </a:t>
            </a:r>
            <a:r>
              <a:rPr sz="2400" spc="-10" dirty="0">
                <a:latin typeface="Palladio Uralic"/>
                <a:cs typeface="Palladio Uralic"/>
              </a:rPr>
              <a:t>reflects </a:t>
            </a:r>
            <a:r>
              <a:rPr sz="2400" spc="-5" dirty="0">
                <a:latin typeface="Palladio Uralic"/>
                <a:cs typeface="Palladio Uralic"/>
              </a:rPr>
              <a:t>on how </a:t>
            </a:r>
            <a:r>
              <a:rPr sz="2400" dirty="0">
                <a:latin typeface="Palladio Uralic"/>
                <a:cs typeface="Palladio Uralic"/>
              </a:rPr>
              <a:t>to </a:t>
            </a:r>
            <a:r>
              <a:rPr sz="2400" spc="-5" dirty="0">
                <a:latin typeface="Palladio Uralic"/>
                <a:cs typeface="Palladio Uralic"/>
              </a:rPr>
              <a:t>become  more effective, then </a:t>
            </a:r>
            <a:r>
              <a:rPr sz="2400" spc="-5" dirty="0">
                <a:solidFill>
                  <a:srgbClr val="C00000"/>
                </a:solidFill>
                <a:latin typeface="Palladio Uralic"/>
                <a:cs typeface="Palladio Uralic"/>
              </a:rPr>
              <a:t>tunes and adjusts </a:t>
            </a:r>
            <a:r>
              <a:rPr sz="2400" dirty="0">
                <a:latin typeface="Palladio Uralic"/>
                <a:cs typeface="Palladio Uralic"/>
              </a:rPr>
              <a:t>its </a:t>
            </a:r>
            <a:r>
              <a:rPr sz="2400" spc="-5" dirty="0">
                <a:latin typeface="Palladio Uralic"/>
                <a:cs typeface="Palladio Uralic"/>
              </a:rPr>
              <a:t>behavior  accordingly.</a:t>
            </a:r>
            <a:endParaRPr sz="2400" dirty="0">
              <a:latin typeface="Palladio Uralic"/>
              <a:cs typeface="Palladio Uralic"/>
            </a:endParaRP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p:txBody>
          <a:bodyPr/>
          <a:lstStyle/>
          <a:p>
            <a:pPr eaLnBrk="1" hangingPunct="1"/>
            <a:r>
              <a:rPr lang="en-US" smtClean="0"/>
              <a:t>Agile Principles (12)</a:t>
            </a:r>
          </a:p>
        </p:txBody>
      </p:sp>
      <p:sp>
        <p:nvSpPr>
          <p:cNvPr id="21507" name="Content Placeholder 4"/>
          <p:cNvSpPr>
            <a:spLocks noGrp="1"/>
          </p:cNvSpPr>
          <p:nvPr>
            <p:ph idx="1"/>
          </p:nvPr>
        </p:nvSpPr>
        <p:spPr/>
        <p:txBody>
          <a:bodyPr/>
          <a:lstStyle/>
          <a:p>
            <a:pPr eaLnBrk="1" hangingPunct="1"/>
            <a:r>
              <a:rPr lang="en-US" smtClean="0"/>
              <a:t>The following principles are those that differentiate agile processes from others.</a:t>
            </a: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31</a:t>
            </a:fld>
            <a:endParaRPr lang="en-US" dirty="0"/>
          </a:p>
        </p:txBody>
      </p:sp>
    </p:spTree>
    <p:extLst>
      <p:ext uri="{BB962C8B-B14F-4D97-AF65-F5344CB8AC3E}">
        <p14:creationId xmlns:p14="http://schemas.microsoft.com/office/powerpoint/2010/main" val="28991574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52400" y="152400"/>
            <a:ext cx="8991600" cy="1143000"/>
          </a:xfrm>
        </p:spPr>
        <p:txBody>
          <a:bodyPr>
            <a:normAutofit fontScale="90000"/>
          </a:bodyPr>
          <a:lstStyle/>
          <a:p>
            <a:pPr eaLnBrk="1" hangingPunct="1"/>
            <a:r>
              <a:rPr lang="en-US" sz="3200" b="1" smtClean="0"/>
              <a:t>Principle 1:  </a:t>
            </a:r>
            <a:r>
              <a:rPr lang="en-US" sz="3200" smtClean="0"/>
              <a:t>Our Highest Priority is to </a:t>
            </a:r>
            <a:r>
              <a:rPr lang="en-US" sz="3200" b="1" smtClean="0"/>
              <a:t>Satisfy the Customer</a:t>
            </a:r>
            <a:r>
              <a:rPr lang="en-US" sz="3200" smtClean="0"/>
              <a:t> through </a:t>
            </a:r>
            <a:r>
              <a:rPr lang="en-US" sz="3200" b="1" smtClean="0"/>
              <a:t>Early</a:t>
            </a:r>
            <a:r>
              <a:rPr lang="en-US" sz="3200" smtClean="0"/>
              <a:t> and </a:t>
            </a:r>
            <a:r>
              <a:rPr lang="en-US" sz="3200" b="1" smtClean="0"/>
              <a:t>Continuous</a:t>
            </a:r>
            <a:r>
              <a:rPr lang="en-US" sz="3200" smtClean="0"/>
              <a:t> </a:t>
            </a:r>
            <a:r>
              <a:rPr lang="en-US" sz="3200" b="1" smtClean="0"/>
              <a:t>Delivery</a:t>
            </a:r>
            <a:r>
              <a:rPr lang="en-US" sz="3200" smtClean="0"/>
              <a:t> of Valuable Software</a:t>
            </a:r>
          </a:p>
        </p:txBody>
      </p:sp>
      <p:sp>
        <p:nvSpPr>
          <p:cNvPr id="22531" name="Content Placeholder 2"/>
          <p:cNvSpPr>
            <a:spLocks noGrp="1"/>
          </p:cNvSpPr>
          <p:nvPr>
            <p:ph idx="1"/>
          </p:nvPr>
        </p:nvSpPr>
        <p:spPr>
          <a:xfrm>
            <a:off x="152400" y="1600200"/>
            <a:ext cx="8991600" cy="4876800"/>
          </a:xfrm>
        </p:spPr>
        <p:txBody>
          <a:bodyPr/>
          <a:lstStyle/>
          <a:p>
            <a:pPr eaLnBrk="1" hangingPunct="1">
              <a:lnSpc>
                <a:spcPct val="80000"/>
              </a:lnSpc>
            </a:pPr>
            <a:r>
              <a:rPr lang="en-US" sz="2200" dirty="0" smtClean="0"/>
              <a:t>Number of practices have significant impact upon quality of final system:</a:t>
            </a:r>
          </a:p>
          <a:p>
            <a:pPr eaLnBrk="1" hangingPunct="1">
              <a:lnSpc>
                <a:spcPct val="80000"/>
              </a:lnSpc>
            </a:pPr>
            <a:r>
              <a:rPr lang="en-US" sz="2200" dirty="0" smtClean="0"/>
              <a:t>1.  Strong </a:t>
            </a:r>
            <a:r>
              <a:rPr lang="en-US" sz="2200" b="1" dirty="0" smtClean="0"/>
              <a:t>correlation</a:t>
            </a:r>
            <a:r>
              <a:rPr lang="en-US" sz="2200" dirty="0" smtClean="0"/>
              <a:t> between </a:t>
            </a:r>
            <a:r>
              <a:rPr lang="en-US" sz="2200" b="1" dirty="0" smtClean="0"/>
              <a:t>quality</a:t>
            </a:r>
            <a:r>
              <a:rPr lang="en-US" sz="2200" dirty="0" smtClean="0"/>
              <a:t> and </a:t>
            </a:r>
            <a:r>
              <a:rPr lang="en-US" sz="2200" b="1" dirty="0" smtClean="0"/>
              <a:t>early delivery of a partially functioning system.</a:t>
            </a:r>
          </a:p>
          <a:p>
            <a:pPr lvl="1" eaLnBrk="1" hangingPunct="1">
              <a:lnSpc>
                <a:spcPct val="80000"/>
              </a:lnSpc>
            </a:pPr>
            <a:r>
              <a:rPr lang="en-US" sz="2000" dirty="0" smtClean="0"/>
              <a:t>The less functional the initial delivery, the higher the quality of the final delivery.</a:t>
            </a:r>
          </a:p>
          <a:p>
            <a:pPr eaLnBrk="1" hangingPunct="1">
              <a:lnSpc>
                <a:spcPct val="80000"/>
              </a:lnSpc>
            </a:pPr>
            <a:r>
              <a:rPr lang="en-US" sz="2200" dirty="0" smtClean="0"/>
              <a:t>2. Another strong </a:t>
            </a:r>
            <a:r>
              <a:rPr lang="en-US" sz="2200" b="1" dirty="0" smtClean="0"/>
              <a:t>correlation</a:t>
            </a:r>
            <a:r>
              <a:rPr lang="en-US" sz="2200" dirty="0" smtClean="0"/>
              <a:t> exists between </a:t>
            </a:r>
            <a:r>
              <a:rPr lang="en-US" sz="2200" b="1" dirty="0" smtClean="0"/>
              <a:t>final quality</a:t>
            </a:r>
            <a:r>
              <a:rPr lang="en-US" sz="2200" dirty="0" smtClean="0"/>
              <a:t> and </a:t>
            </a:r>
            <a:r>
              <a:rPr lang="en-US" sz="2200" b="1" dirty="0" smtClean="0"/>
              <a:t>frequently deliveries of increasing functionality</a:t>
            </a:r>
            <a:r>
              <a:rPr lang="en-US" sz="2200" dirty="0" smtClean="0"/>
              <a:t>.  </a:t>
            </a:r>
          </a:p>
          <a:p>
            <a:pPr lvl="1" eaLnBrk="1" hangingPunct="1">
              <a:lnSpc>
                <a:spcPct val="80000"/>
              </a:lnSpc>
            </a:pPr>
            <a:r>
              <a:rPr lang="en-US" sz="2000" dirty="0" smtClean="0"/>
              <a:t>The more frequent the deliveries, the higher the final quality.</a:t>
            </a:r>
          </a:p>
          <a:p>
            <a:pPr lvl="1" eaLnBrk="1" hangingPunct="1">
              <a:lnSpc>
                <a:spcPct val="80000"/>
              </a:lnSpc>
            </a:pPr>
            <a:endParaRPr lang="en-US" sz="2000" dirty="0" smtClean="0"/>
          </a:p>
          <a:p>
            <a:pPr eaLnBrk="1" hangingPunct="1">
              <a:lnSpc>
                <a:spcPct val="80000"/>
              </a:lnSpc>
            </a:pPr>
            <a:r>
              <a:rPr lang="en-US" sz="2200" b="1" dirty="0" smtClean="0"/>
              <a:t>Agile processes deliver early and often</a:t>
            </a:r>
            <a:r>
              <a:rPr lang="en-US" sz="2200" dirty="0" smtClean="0"/>
              <a:t>.  </a:t>
            </a:r>
          </a:p>
          <a:p>
            <a:pPr lvl="1" eaLnBrk="1" hangingPunct="1">
              <a:lnSpc>
                <a:spcPct val="80000"/>
              </a:lnSpc>
            </a:pPr>
            <a:r>
              <a:rPr lang="en-US" sz="2000" dirty="0" smtClean="0"/>
              <a:t>Simple system </a:t>
            </a:r>
            <a:r>
              <a:rPr lang="en-US" sz="2000" b="1" dirty="0" smtClean="0"/>
              <a:t>first</a:t>
            </a:r>
            <a:r>
              <a:rPr lang="en-US" sz="2000" dirty="0" smtClean="0"/>
              <a:t> followed by systems of </a:t>
            </a:r>
            <a:r>
              <a:rPr lang="en-US" sz="2000" b="1" dirty="0" smtClean="0"/>
              <a:t>increasing functionality </a:t>
            </a:r>
            <a:r>
              <a:rPr lang="en-US" sz="2000" dirty="0" smtClean="0"/>
              <a:t>every few weeks.</a:t>
            </a:r>
          </a:p>
          <a:p>
            <a:pPr lvl="1" eaLnBrk="1" hangingPunct="1">
              <a:lnSpc>
                <a:spcPct val="80000"/>
              </a:lnSpc>
            </a:pPr>
            <a:r>
              <a:rPr lang="en-US" sz="2000" dirty="0" smtClean="0"/>
              <a:t>Customers may use these systems in production, or</a:t>
            </a:r>
          </a:p>
          <a:p>
            <a:pPr lvl="1" eaLnBrk="1" hangingPunct="1">
              <a:lnSpc>
                <a:spcPct val="80000"/>
              </a:lnSpc>
            </a:pPr>
            <a:r>
              <a:rPr lang="en-US" sz="2000" dirty="0" smtClean="0"/>
              <a:t>May choose to review existing functionality and report on changes to be made.</a:t>
            </a:r>
          </a:p>
          <a:p>
            <a:pPr lvl="1" eaLnBrk="1" hangingPunct="1">
              <a:lnSpc>
                <a:spcPct val="80000"/>
              </a:lnSpc>
            </a:pPr>
            <a:r>
              <a:rPr lang="en-US" sz="2000" dirty="0" smtClean="0"/>
              <a:t>Regardless, they must provide meaningful </a:t>
            </a:r>
            <a:r>
              <a:rPr lang="en-US" sz="2000" b="1" dirty="0" smtClean="0"/>
              <a:t>feedback</a:t>
            </a:r>
            <a:r>
              <a:rPr lang="en-US" sz="2000" dirty="0" smtClean="0"/>
              <a:t>.</a:t>
            </a: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32</a:t>
            </a:fld>
            <a:endParaRPr lang="en-US" dirty="0"/>
          </a:p>
        </p:txBody>
      </p:sp>
    </p:spTree>
    <p:extLst>
      <p:ext uri="{BB962C8B-B14F-4D97-AF65-F5344CB8AC3E}">
        <p14:creationId xmlns:p14="http://schemas.microsoft.com/office/powerpoint/2010/main" val="10098481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52400" y="274638"/>
            <a:ext cx="8915400" cy="1143000"/>
          </a:xfrm>
        </p:spPr>
        <p:txBody>
          <a:bodyPr>
            <a:normAutofit fontScale="90000"/>
          </a:bodyPr>
          <a:lstStyle/>
          <a:p>
            <a:pPr algn="l" eaLnBrk="1" hangingPunct="1"/>
            <a:r>
              <a:rPr lang="en-US" sz="2800" b="1" dirty="0" smtClean="0"/>
              <a:t>Principle 2:  Welcome Changing Requirements</a:t>
            </a:r>
            <a:r>
              <a:rPr lang="en-US" sz="2800" dirty="0" smtClean="0"/>
              <a:t>, even late in Development.  Agile Processes harness change for the Customer’s Competitive Advantage.</a:t>
            </a:r>
          </a:p>
        </p:txBody>
      </p:sp>
      <p:sp>
        <p:nvSpPr>
          <p:cNvPr id="23555" name="Content Placeholder 2"/>
          <p:cNvSpPr>
            <a:spLocks noGrp="1"/>
          </p:cNvSpPr>
          <p:nvPr>
            <p:ph idx="1"/>
          </p:nvPr>
        </p:nvSpPr>
        <p:spPr>
          <a:xfrm>
            <a:off x="76200" y="1600200"/>
            <a:ext cx="8686800" cy="4953000"/>
          </a:xfrm>
        </p:spPr>
        <p:txBody>
          <a:bodyPr>
            <a:normAutofit lnSpcReduction="10000"/>
          </a:bodyPr>
          <a:lstStyle/>
          <a:p>
            <a:pPr eaLnBrk="1" hangingPunct="1"/>
            <a:r>
              <a:rPr lang="en-US" sz="2800" dirty="0" smtClean="0"/>
              <a:t>This is a statement of </a:t>
            </a:r>
            <a:r>
              <a:rPr lang="en-US" sz="2800" b="1" dirty="0" smtClean="0"/>
              <a:t>attitude</a:t>
            </a:r>
            <a:r>
              <a:rPr lang="en-US" sz="2800" dirty="0" smtClean="0"/>
              <a:t>. </a:t>
            </a:r>
          </a:p>
          <a:p>
            <a:pPr eaLnBrk="1" hangingPunct="1"/>
            <a:r>
              <a:rPr lang="en-US" sz="2800" dirty="0" smtClean="0"/>
              <a:t>Participants in an agile process are </a:t>
            </a:r>
            <a:r>
              <a:rPr lang="en-US" sz="2800" b="1" dirty="0" smtClean="0"/>
              <a:t>not</a:t>
            </a:r>
            <a:r>
              <a:rPr lang="en-US" sz="2800" dirty="0" smtClean="0"/>
              <a:t> </a:t>
            </a:r>
            <a:r>
              <a:rPr lang="en-US" sz="2800" b="1" dirty="0" smtClean="0"/>
              <a:t>afraid</a:t>
            </a:r>
            <a:r>
              <a:rPr lang="en-US" sz="2800" dirty="0" smtClean="0"/>
              <a:t> of change. </a:t>
            </a:r>
          </a:p>
          <a:p>
            <a:pPr lvl="1" eaLnBrk="1" hangingPunct="1"/>
            <a:r>
              <a:rPr lang="en-US" sz="2400" dirty="0" smtClean="0"/>
              <a:t>Requirement changes are good;  </a:t>
            </a:r>
          </a:p>
          <a:p>
            <a:pPr lvl="1" eaLnBrk="1" hangingPunct="1"/>
            <a:r>
              <a:rPr lang="en-US" sz="2400" dirty="0" smtClean="0"/>
              <a:t>Means team has learned more about what it will take to satisfy the market.</a:t>
            </a:r>
          </a:p>
          <a:p>
            <a:pPr eaLnBrk="1" hangingPunct="1"/>
            <a:endParaRPr lang="en-US" sz="2800" dirty="0" smtClean="0"/>
          </a:p>
          <a:p>
            <a:pPr eaLnBrk="1" hangingPunct="1"/>
            <a:r>
              <a:rPr lang="en-US" sz="2800" dirty="0" smtClean="0"/>
              <a:t>Agile teams work to keep the </a:t>
            </a:r>
            <a:r>
              <a:rPr lang="en-US" sz="2800" b="1" dirty="0" smtClean="0"/>
              <a:t>software</a:t>
            </a:r>
            <a:r>
              <a:rPr lang="en-US" sz="2800" dirty="0" smtClean="0"/>
              <a:t> </a:t>
            </a:r>
            <a:r>
              <a:rPr lang="en-US" sz="2800" b="1" dirty="0" smtClean="0"/>
              <a:t>structure</a:t>
            </a:r>
            <a:r>
              <a:rPr lang="en-US" sz="2800" dirty="0" smtClean="0"/>
              <a:t>  </a:t>
            </a:r>
            <a:r>
              <a:rPr lang="en-US" sz="2800" b="1" dirty="0" smtClean="0"/>
              <a:t>flexible</a:t>
            </a:r>
            <a:r>
              <a:rPr lang="en-US" sz="2800" dirty="0" smtClean="0"/>
              <a:t>, so requirement change impact is minimal.</a:t>
            </a:r>
          </a:p>
          <a:p>
            <a:pPr eaLnBrk="1" hangingPunct="1"/>
            <a:r>
              <a:rPr lang="en-US" sz="2800" dirty="0" smtClean="0"/>
              <a:t>  </a:t>
            </a:r>
          </a:p>
          <a:p>
            <a:pPr eaLnBrk="1" hangingPunct="1"/>
            <a:r>
              <a:rPr lang="en-US" sz="2800" dirty="0" err="1" smtClean="0"/>
              <a:t>Moreso</a:t>
            </a:r>
            <a:r>
              <a:rPr lang="en-US" sz="2800" dirty="0" smtClean="0"/>
              <a:t>, the </a:t>
            </a:r>
            <a:r>
              <a:rPr lang="en-US" sz="2800" b="1" dirty="0" smtClean="0"/>
              <a:t>principles of object oriented </a:t>
            </a:r>
            <a:r>
              <a:rPr lang="en-US" sz="2800" dirty="0" smtClean="0"/>
              <a:t>design help us to maintain this kind of flexibility.</a:t>
            </a:r>
          </a:p>
          <a:p>
            <a:pPr eaLnBrk="1" hangingPunct="1"/>
            <a:endParaRPr lang="en-US" sz="2800" dirty="0" smtClean="0"/>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33</a:t>
            </a:fld>
            <a:endParaRPr lang="en-US" dirty="0"/>
          </a:p>
        </p:txBody>
      </p:sp>
    </p:spTree>
    <p:extLst>
      <p:ext uri="{BB962C8B-B14F-4D97-AF65-F5344CB8AC3E}">
        <p14:creationId xmlns:p14="http://schemas.microsoft.com/office/powerpoint/2010/main" val="12204432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81000" y="381000"/>
            <a:ext cx="8305800" cy="1143000"/>
          </a:xfrm>
        </p:spPr>
        <p:txBody>
          <a:bodyPr>
            <a:normAutofit fontScale="90000"/>
          </a:bodyPr>
          <a:lstStyle/>
          <a:p>
            <a:pPr algn="l" eaLnBrk="1" hangingPunct="1"/>
            <a:r>
              <a:rPr lang="en-US" sz="3200" b="1" dirty="0" smtClean="0">
                <a:latin typeface="Times New Roman" pitchFamily="18" charset="0"/>
              </a:rPr>
              <a:t>Principle 3:  Deliver Working Software Frequently</a:t>
            </a:r>
            <a:r>
              <a:rPr lang="en-US" sz="3200" dirty="0" smtClean="0">
                <a:latin typeface="Times New Roman" pitchFamily="18" charset="0"/>
              </a:rPr>
              <a:t/>
            </a:r>
            <a:br>
              <a:rPr lang="en-US" sz="3200" dirty="0" smtClean="0">
                <a:latin typeface="Times New Roman" pitchFamily="18" charset="0"/>
              </a:rPr>
            </a:br>
            <a:r>
              <a:rPr lang="en-US" sz="3200" dirty="0" smtClean="0">
                <a:latin typeface="Times New Roman" pitchFamily="18" charset="0"/>
              </a:rPr>
              <a:t>(From a couple of weeks to a couple of months with a preference to the shorter time scale.</a:t>
            </a:r>
            <a:endParaRPr lang="en-US" sz="4800" dirty="0" smtClean="0"/>
          </a:p>
        </p:txBody>
      </p:sp>
      <p:sp>
        <p:nvSpPr>
          <p:cNvPr id="24579" name="Content Placeholder 2"/>
          <p:cNvSpPr>
            <a:spLocks noGrp="1"/>
          </p:cNvSpPr>
          <p:nvPr>
            <p:ph idx="1"/>
          </p:nvPr>
        </p:nvSpPr>
        <p:spPr>
          <a:xfrm>
            <a:off x="457200" y="2057400"/>
            <a:ext cx="8229600" cy="4068763"/>
          </a:xfrm>
        </p:spPr>
        <p:txBody>
          <a:bodyPr/>
          <a:lstStyle/>
          <a:p>
            <a:pPr eaLnBrk="1" hangingPunct="1">
              <a:lnSpc>
                <a:spcPct val="90000"/>
              </a:lnSpc>
            </a:pPr>
            <a:endParaRPr lang="en-US" dirty="0" smtClean="0"/>
          </a:p>
          <a:p>
            <a:pPr eaLnBrk="1" hangingPunct="1">
              <a:lnSpc>
                <a:spcPct val="90000"/>
              </a:lnSpc>
            </a:pPr>
            <a:r>
              <a:rPr lang="en-US" dirty="0" smtClean="0"/>
              <a:t>We deliver working software. </a:t>
            </a:r>
          </a:p>
          <a:p>
            <a:pPr lvl="1" eaLnBrk="1" hangingPunct="1">
              <a:lnSpc>
                <a:spcPct val="90000"/>
              </a:lnSpc>
            </a:pPr>
            <a:r>
              <a:rPr lang="en-US" b="1" dirty="0" smtClean="0"/>
              <a:t>Deliver early and often</a:t>
            </a:r>
            <a:r>
              <a:rPr lang="en-US" dirty="0" smtClean="0"/>
              <a:t>. </a:t>
            </a:r>
          </a:p>
          <a:p>
            <a:pPr lvl="1" eaLnBrk="1" hangingPunct="1">
              <a:lnSpc>
                <a:spcPct val="90000"/>
              </a:lnSpc>
            </a:pPr>
            <a:endParaRPr lang="en-US" dirty="0" smtClean="0"/>
          </a:p>
          <a:p>
            <a:pPr eaLnBrk="1" hangingPunct="1">
              <a:lnSpc>
                <a:spcPct val="90000"/>
              </a:lnSpc>
            </a:pPr>
            <a:r>
              <a:rPr lang="en-US" dirty="0" smtClean="0"/>
              <a:t>The </a:t>
            </a:r>
            <a:r>
              <a:rPr lang="en-US" b="1" dirty="0" smtClean="0"/>
              <a:t>goal</a:t>
            </a:r>
            <a:r>
              <a:rPr lang="en-US" dirty="0" smtClean="0"/>
              <a:t> of delivering software that satisfies the customer’s needs.</a:t>
            </a:r>
          </a:p>
          <a:p>
            <a:pPr eaLnBrk="1" hangingPunct="1">
              <a:lnSpc>
                <a:spcPct val="90000"/>
              </a:lnSpc>
            </a:pPr>
            <a:endParaRPr lang="en-US" dirty="0" smtClean="0"/>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34</a:t>
            </a:fld>
            <a:endParaRPr lang="en-US" dirty="0"/>
          </a:p>
        </p:txBody>
      </p:sp>
    </p:spTree>
    <p:extLst>
      <p:ext uri="{BB962C8B-B14F-4D97-AF65-F5344CB8AC3E}">
        <p14:creationId xmlns:p14="http://schemas.microsoft.com/office/powerpoint/2010/main" val="2944699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28600" y="152400"/>
            <a:ext cx="8534400" cy="1143000"/>
          </a:xfrm>
        </p:spPr>
        <p:txBody>
          <a:bodyPr/>
          <a:lstStyle/>
          <a:p>
            <a:pPr eaLnBrk="1" hangingPunct="1"/>
            <a:r>
              <a:rPr lang="en-US" sz="3200" b="1" smtClean="0"/>
              <a:t>Principle 4:  </a:t>
            </a:r>
            <a:r>
              <a:rPr lang="en-US" sz="3200" smtClean="0"/>
              <a:t>Business People and Developers Must </a:t>
            </a:r>
            <a:r>
              <a:rPr lang="en-US" sz="3200" b="1" smtClean="0"/>
              <a:t>Work Together Daily</a:t>
            </a:r>
            <a:r>
              <a:rPr lang="en-US" sz="3200" smtClean="0"/>
              <a:t> throughout the Project.</a:t>
            </a:r>
          </a:p>
        </p:txBody>
      </p:sp>
      <p:sp>
        <p:nvSpPr>
          <p:cNvPr id="25603" name="Content Placeholder 2"/>
          <p:cNvSpPr>
            <a:spLocks noGrp="1"/>
          </p:cNvSpPr>
          <p:nvPr>
            <p:ph idx="1"/>
          </p:nvPr>
        </p:nvSpPr>
        <p:spPr>
          <a:xfrm>
            <a:off x="457200" y="1600200"/>
            <a:ext cx="8382000" cy="4525963"/>
          </a:xfrm>
        </p:spPr>
        <p:txBody>
          <a:bodyPr/>
          <a:lstStyle/>
          <a:p>
            <a:pPr eaLnBrk="1" hangingPunct="1"/>
            <a:r>
              <a:rPr lang="en-US" smtClean="0"/>
              <a:t>For agile projects, there must be </a:t>
            </a:r>
            <a:r>
              <a:rPr lang="en-US" b="1" smtClean="0"/>
              <a:t>significant</a:t>
            </a:r>
            <a:r>
              <a:rPr lang="en-US" smtClean="0"/>
              <a:t> and </a:t>
            </a:r>
            <a:r>
              <a:rPr lang="en-US" b="1" smtClean="0"/>
              <a:t>frequent</a:t>
            </a:r>
            <a:r>
              <a:rPr lang="en-US" smtClean="0"/>
              <a:t> </a:t>
            </a:r>
            <a:r>
              <a:rPr lang="en-US" b="1" smtClean="0"/>
              <a:t>interaction</a:t>
            </a:r>
            <a:r>
              <a:rPr lang="en-US" smtClean="0"/>
              <a:t> between the</a:t>
            </a:r>
          </a:p>
          <a:p>
            <a:pPr lvl="1" eaLnBrk="1" hangingPunct="1"/>
            <a:r>
              <a:rPr lang="en-US" smtClean="0"/>
              <a:t>customers, </a:t>
            </a:r>
          </a:p>
          <a:p>
            <a:pPr lvl="1" eaLnBrk="1" hangingPunct="1"/>
            <a:r>
              <a:rPr lang="en-US" smtClean="0"/>
              <a:t>developers, and </a:t>
            </a:r>
          </a:p>
          <a:p>
            <a:pPr lvl="1" eaLnBrk="1" hangingPunct="1"/>
            <a:r>
              <a:rPr lang="en-US" smtClean="0"/>
              <a:t>stakeholders. </a:t>
            </a:r>
          </a:p>
          <a:p>
            <a:pPr eaLnBrk="1" hangingPunct="1"/>
            <a:endParaRPr lang="en-US" smtClean="0"/>
          </a:p>
          <a:p>
            <a:pPr eaLnBrk="1" hangingPunct="1">
              <a:buFont typeface="Arial" pitchFamily="34" charset="0"/>
              <a:buNone/>
            </a:pPr>
            <a:r>
              <a:rPr lang="en-US" smtClean="0"/>
              <a:t> An agile project must be </a:t>
            </a:r>
            <a:r>
              <a:rPr lang="en-US" b="1" smtClean="0"/>
              <a:t>continuously guided</a:t>
            </a:r>
            <a:r>
              <a:rPr lang="en-US" smtClean="0"/>
              <a:t>.</a:t>
            </a:r>
          </a:p>
          <a:p>
            <a:pPr eaLnBrk="1" hangingPunct="1"/>
            <a:endParaRPr lang="en-US" smtClean="0"/>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35</a:t>
            </a:fld>
            <a:endParaRPr lang="en-US" dirty="0"/>
          </a:p>
        </p:txBody>
      </p:sp>
    </p:spTree>
    <p:extLst>
      <p:ext uri="{BB962C8B-B14F-4D97-AF65-F5344CB8AC3E}">
        <p14:creationId xmlns:p14="http://schemas.microsoft.com/office/powerpoint/2010/main" val="13305441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52400" y="274638"/>
            <a:ext cx="8763000" cy="1143000"/>
          </a:xfrm>
        </p:spPr>
        <p:txBody>
          <a:bodyPr>
            <a:normAutofit fontScale="90000"/>
          </a:bodyPr>
          <a:lstStyle/>
          <a:p>
            <a:pPr eaLnBrk="1" hangingPunct="1"/>
            <a:r>
              <a:rPr lang="en-US" sz="2800" b="1" smtClean="0"/>
              <a:t>Principle 5:  Build Projects around Motivated Individuals</a:t>
            </a:r>
            <a:r>
              <a:rPr lang="en-US" sz="2800" smtClean="0"/>
              <a:t>.  (Give them the environment and support they need, and trust them to get the job done.)</a:t>
            </a:r>
          </a:p>
        </p:txBody>
      </p:sp>
      <p:sp>
        <p:nvSpPr>
          <p:cNvPr id="26627" name="Content Placeholder 2"/>
          <p:cNvSpPr>
            <a:spLocks noGrp="1"/>
          </p:cNvSpPr>
          <p:nvPr>
            <p:ph idx="1"/>
          </p:nvPr>
        </p:nvSpPr>
        <p:spPr/>
        <p:txBody>
          <a:bodyPr/>
          <a:lstStyle/>
          <a:p>
            <a:pPr eaLnBrk="1" hangingPunct="1">
              <a:lnSpc>
                <a:spcPct val="90000"/>
              </a:lnSpc>
            </a:pPr>
            <a:r>
              <a:rPr lang="en-US" sz="2700" b="1" dirty="0" smtClean="0"/>
              <a:t>An agile project has people the most important factor of success.</a:t>
            </a:r>
          </a:p>
          <a:p>
            <a:pPr lvl="1" eaLnBrk="1" hangingPunct="1">
              <a:lnSpc>
                <a:spcPct val="90000"/>
              </a:lnSpc>
            </a:pPr>
            <a:r>
              <a:rPr lang="en-US" sz="2400" dirty="0" smtClean="0"/>
              <a:t>All other factors, process, environment, management, etc., are considered to be second order effects, and are subject to change if they are having an adverse effect upon the people.</a:t>
            </a:r>
          </a:p>
          <a:p>
            <a:pPr lvl="1" eaLnBrk="1" hangingPunct="1">
              <a:lnSpc>
                <a:spcPct val="90000"/>
              </a:lnSpc>
              <a:buFont typeface="Arial" pitchFamily="34" charset="0"/>
              <a:buNone/>
            </a:pPr>
            <a:endParaRPr lang="en-US" sz="2400" dirty="0" smtClean="0"/>
          </a:p>
          <a:p>
            <a:pPr eaLnBrk="1" hangingPunct="1">
              <a:lnSpc>
                <a:spcPct val="90000"/>
              </a:lnSpc>
            </a:pPr>
            <a:r>
              <a:rPr lang="en-US" sz="2700" b="1" u="sng" dirty="0" smtClean="0"/>
              <a:t>Example:</a:t>
            </a:r>
            <a:r>
              <a:rPr lang="en-US" sz="2700" dirty="0" smtClean="0"/>
              <a:t> if the office environment is an obstacle to the team, </a:t>
            </a:r>
            <a:r>
              <a:rPr lang="en-US" sz="2700" b="1" dirty="0" smtClean="0"/>
              <a:t>change the office environment</a:t>
            </a:r>
            <a:r>
              <a:rPr lang="en-US" sz="2700" dirty="0" smtClean="0"/>
              <a:t>. </a:t>
            </a:r>
          </a:p>
          <a:p>
            <a:pPr eaLnBrk="1" hangingPunct="1">
              <a:lnSpc>
                <a:spcPct val="90000"/>
              </a:lnSpc>
            </a:pPr>
            <a:r>
              <a:rPr lang="en-US" sz="2700" dirty="0" smtClean="0"/>
              <a:t>If certain process steps are obstacles to the team, </a:t>
            </a:r>
            <a:r>
              <a:rPr lang="en-US" sz="2700" b="1" dirty="0" smtClean="0"/>
              <a:t>change the process steps.</a:t>
            </a:r>
          </a:p>
          <a:p>
            <a:pPr eaLnBrk="1" hangingPunct="1">
              <a:lnSpc>
                <a:spcPct val="90000"/>
              </a:lnSpc>
            </a:pPr>
            <a:endParaRPr lang="en-US" sz="2700" dirty="0" smtClean="0"/>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36</a:t>
            </a:fld>
            <a:endParaRPr lang="en-US" dirty="0"/>
          </a:p>
        </p:txBody>
      </p:sp>
    </p:spTree>
    <p:extLst>
      <p:ext uri="{BB962C8B-B14F-4D97-AF65-F5344CB8AC3E}">
        <p14:creationId xmlns:p14="http://schemas.microsoft.com/office/powerpoint/2010/main" val="9340948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fontScale="90000"/>
          </a:bodyPr>
          <a:lstStyle/>
          <a:p>
            <a:pPr eaLnBrk="1" hangingPunct="1"/>
            <a:r>
              <a:rPr lang="en-US" sz="2800" b="1" smtClean="0"/>
              <a:t>Principle 6</a:t>
            </a:r>
            <a:r>
              <a:rPr lang="en-US" sz="2800" smtClean="0"/>
              <a:t>:  The Most Efficient and Effective Method of Conveying Information to and within a Development Team is </a:t>
            </a:r>
            <a:r>
              <a:rPr lang="en-US" sz="2800" b="1" smtClean="0"/>
              <a:t>face-to-face Communications</a:t>
            </a:r>
            <a:r>
              <a:rPr lang="en-US" sz="2800" smtClean="0"/>
              <a:t>.</a:t>
            </a:r>
          </a:p>
        </p:txBody>
      </p:sp>
      <p:sp>
        <p:nvSpPr>
          <p:cNvPr id="3" name="Content Placeholder 2"/>
          <p:cNvSpPr>
            <a:spLocks noGrp="1"/>
          </p:cNvSpPr>
          <p:nvPr>
            <p:ph idx="1"/>
          </p:nvPr>
        </p:nvSpPr>
        <p:spPr/>
        <p:txBody>
          <a:bodyPr>
            <a:normAutofit lnSpcReduction="10000"/>
          </a:bodyPr>
          <a:lstStyle/>
          <a:p>
            <a:pPr eaLnBrk="1" hangingPunct="1">
              <a:buFont typeface="Arial" charset="0"/>
              <a:buChar char="•"/>
              <a:defRPr/>
            </a:pPr>
            <a:r>
              <a:rPr lang="en-US" sz="3000" dirty="0" smtClean="0"/>
              <a:t>In agile projects, developers </a:t>
            </a:r>
            <a:r>
              <a:rPr lang="en-US" sz="3000" b="1" i="1" dirty="0" smtClean="0"/>
              <a:t>talk</a:t>
            </a:r>
            <a:r>
              <a:rPr lang="en-US" sz="3000" dirty="0" smtClean="0"/>
              <a:t> to each other.  </a:t>
            </a:r>
          </a:p>
          <a:p>
            <a:pPr lvl="1" eaLnBrk="1" hangingPunct="1">
              <a:buFont typeface="Arial" charset="0"/>
              <a:buChar char="–"/>
              <a:defRPr/>
            </a:pPr>
            <a:r>
              <a:rPr lang="en-US" sz="2600" dirty="0" smtClean="0"/>
              <a:t>The  </a:t>
            </a:r>
            <a:r>
              <a:rPr lang="en-US" sz="2600" b="1" dirty="0" smtClean="0"/>
              <a:t>primary mode of communication is conversation</a:t>
            </a:r>
            <a:r>
              <a:rPr lang="en-US" sz="2600" dirty="0" smtClean="0"/>
              <a:t>.</a:t>
            </a:r>
          </a:p>
          <a:p>
            <a:pPr lvl="1" eaLnBrk="1" hangingPunct="1">
              <a:buFont typeface="Arial" charset="0"/>
              <a:buChar char="–"/>
              <a:defRPr/>
            </a:pPr>
            <a:r>
              <a:rPr lang="en-US" sz="2600" dirty="0" smtClean="0"/>
              <a:t>Documents may be created, but there is no attempt to capture all project information in writing. </a:t>
            </a:r>
          </a:p>
          <a:p>
            <a:pPr eaLnBrk="1" hangingPunct="1">
              <a:buFont typeface="Arial" charset="0"/>
              <a:buChar char="•"/>
              <a:defRPr/>
            </a:pPr>
            <a:r>
              <a:rPr lang="en-US" sz="3000" dirty="0" smtClean="0"/>
              <a:t>An agile project team </a:t>
            </a:r>
            <a:r>
              <a:rPr lang="en-US" sz="3000" b="1" dirty="0" smtClean="0"/>
              <a:t>does not demand written</a:t>
            </a:r>
            <a:r>
              <a:rPr lang="en-US" sz="3000" dirty="0" smtClean="0"/>
              <a:t> specs, written plans, or written designs. </a:t>
            </a:r>
          </a:p>
          <a:p>
            <a:pPr lvl="1" eaLnBrk="1" hangingPunct="1">
              <a:buFont typeface="Arial" charset="0"/>
              <a:buChar char="–"/>
              <a:defRPr/>
            </a:pPr>
            <a:r>
              <a:rPr lang="en-US" sz="2600" dirty="0" smtClean="0"/>
              <a:t>They may create them if they perceive </a:t>
            </a:r>
            <a:r>
              <a:rPr lang="en-US" sz="2600" b="1" dirty="0" smtClean="0"/>
              <a:t>an immediate and significant need</a:t>
            </a:r>
            <a:r>
              <a:rPr lang="en-US" sz="2600" dirty="0" smtClean="0"/>
              <a:t>, but they are not the default. </a:t>
            </a:r>
          </a:p>
          <a:p>
            <a:pPr lvl="1" eaLnBrk="1" hangingPunct="1">
              <a:buFont typeface="Arial" charset="0"/>
              <a:buChar char="–"/>
              <a:defRPr/>
            </a:pPr>
            <a:r>
              <a:rPr lang="en-US" sz="2600" dirty="0" smtClean="0"/>
              <a:t>The </a:t>
            </a:r>
            <a:r>
              <a:rPr lang="en-US" sz="2600" b="1" dirty="0" smtClean="0"/>
              <a:t>default is conversation</a:t>
            </a:r>
            <a:r>
              <a:rPr lang="en-US" sz="2600" dirty="0" smtClean="0"/>
              <a:t>.</a:t>
            </a:r>
          </a:p>
          <a:p>
            <a:pPr eaLnBrk="1" hangingPunct="1">
              <a:buFont typeface="Arial" charset="0"/>
              <a:buChar char="•"/>
              <a:defRPr/>
            </a:pPr>
            <a:endParaRPr lang="en-US" sz="3000" dirty="0" smtClean="0"/>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37</a:t>
            </a:fld>
            <a:endParaRPr lang="en-US" dirty="0"/>
          </a:p>
        </p:txBody>
      </p:sp>
    </p:spTree>
    <p:extLst>
      <p:ext uri="{BB962C8B-B14F-4D97-AF65-F5344CB8AC3E}">
        <p14:creationId xmlns:p14="http://schemas.microsoft.com/office/powerpoint/2010/main" val="18974418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fontScale="90000"/>
          </a:bodyPr>
          <a:lstStyle/>
          <a:p>
            <a:pPr eaLnBrk="1" hangingPunct="1"/>
            <a:r>
              <a:rPr lang="en-US" sz="3600" b="1" smtClean="0"/>
              <a:t>Principle 7</a:t>
            </a:r>
            <a:r>
              <a:rPr lang="en-US" sz="3600" smtClean="0"/>
              <a:t>:  Working Software is the Primary Measure of Progress</a:t>
            </a:r>
          </a:p>
        </p:txBody>
      </p:sp>
      <p:sp>
        <p:nvSpPr>
          <p:cNvPr id="28675" name="Content Placeholder 2"/>
          <p:cNvSpPr>
            <a:spLocks noGrp="1"/>
          </p:cNvSpPr>
          <p:nvPr>
            <p:ph idx="1"/>
          </p:nvPr>
        </p:nvSpPr>
        <p:spPr>
          <a:xfrm>
            <a:off x="457200" y="1600200"/>
            <a:ext cx="8458200" cy="4525963"/>
          </a:xfrm>
        </p:spPr>
        <p:txBody>
          <a:bodyPr/>
          <a:lstStyle/>
          <a:p>
            <a:pPr eaLnBrk="1" hangingPunct="1"/>
            <a:r>
              <a:rPr lang="en-US" smtClean="0"/>
              <a:t>Agile projects measure their progress by measuring the amount of </a:t>
            </a:r>
            <a:r>
              <a:rPr lang="en-US" b="1" smtClean="0"/>
              <a:t>working</a:t>
            </a:r>
            <a:r>
              <a:rPr lang="en-US" smtClean="0"/>
              <a:t> </a:t>
            </a:r>
            <a:r>
              <a:rPr lang="en-US" b="1" smtClean="0"/>
              <a:t>software</a:t>
            </a:r>
            <a:r>
              <a:rPr lang="en-US" smtClean="0"/>
              <a:t>.</a:t>
            </a:r>
          </a:p>
          <a:p>
            <a:pPr eaLnBrk="1" hangingPunct="1"/>
            <a:endParaRPr lang="en-US" smtClean="0"/>
          </a:p>
          <a:p>
            <a:pPr lvl="1" eaLnBrk="1" hangingPunct="1"/>
            <a:r>
              <a:rPr lang="en-US" smtClean="0"/>
              <a:t>Progress </a:t>
            </a:r>
            <a:r>
              <a:rPr lang="en-US" b="1" smtClean="0"/>
              <a:t>not</a:t>
            </a:r>
            <a:r>
              <a:rPr lang="en-US" smtClean="0"/>
              <a:t> </a:t>
            </a:r>
            <a:r>
              <a:rPr lang="en-US" b="1" smtClean="0"/>
              <a:t>measusred</a:t>
            </a:r>
            <a:r>
              <a:rPr lang="en-US" smtClean="0"/>
              <a:t> by phase we are in, </a:t>
            </a:r>
            <a:r>
              <a:rPr lang="en-US" b="1" smtClean="0"/>
              <a:t>or</a:t>
            </a:r>
            <a:r>
              <a:rPr lang="en-US" smtClean="0"/>
              <a:t> </a:t>
            </a:r>
          </a:p>
          <a:p>
            <a:pPr lvl="1" eaLnBrk="1" hangingPunct="1"/>
            <a:r>
              <a:rPr lang="en-US" smtClean="0"/>
              <a:t>by the volume of produced documentation </a:t>
            </a:r>
            <a:r>
              <a:rPr lang="en-US" b="1" smtClean="0"/>
              <a:t>or </a:t>
            </a:r>
          </a:p>
          <a:p>
            <a:pPr lvl="1" eaLnBrk="1" hangingPunct="1"/>
            <a:r>
              <a:rPr lang="en-US" smtClean="0"/>
              <a:t>by the amount of code they have created. </a:t>
            </a:r>
          </a:p>
          <a:p>
            <a:pPr eaLnBrk="1" hangingPunct="1"/>
            <a:r>
              <a:rPr lang="en-US" b="1" smtClean="0"/>
              <a:t>Agile teams are 30% done when 30% of the necessary functionality is working.</a:t>
            </a: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38</a:t>
            </a:fld>
            <a:endParaRPr lang="en-US" dirty="0"/>
          </a:p>
        </p:txBody>
      </p:sp>
    </p:spTree>
    <p:extLst>
      <p:ext uri="{BB962C8B-B14F-4D97-AF65-F5344CB8AC3E}">
        <p14:creationId xmlns:p14="http://schemas.microsoft.com/office/powerpoint/2010/main" val="1883073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304800" y="274638"/>
            <a:ext cx="8610600" cy="1143000"/>
          </a:xfrm>
        </p:spPr>
        <p:txBody>
          <a:bodyPr>
            <a:normAutofit fontScale="90000"/>
          </a:bodyPr>
          <a:lstStyle/>
          <a:p>
            <a:pPr algn="l" eaLnBrk="1" hangingPunct="1"/>
            <a:r>
              <a:rPr lang="en-US" sz="2800" b="1" dirty="0" smtClean="0"/>
              <a:t>Principle 8:  Agile Processes promote sustainable development</a:t>
            </a:r>
            <a:r>
              <a:rPr lang="en-US" sz="2800" dirty="0" smtClean="0"/>
              <a:t>    The sponsors, developers, and users should be able to </a:t>
            </a:r>
            <a:r>
              <a:rPr lang="en-US" sz="2800" b="1" dirty="0" smtClean="0"/>
              <a:t>maintain a constant pace </a:t>
            </a:r>
            <a:r>
              <a:rPr lang="en-US" sz="2800" dirty="0" smtClean="0"/>
              <a:t>indefinitely.</a:t>
            </a:r>
          </a:p>
        </p:txBody>
      </p:sp>
      <p:sp>
        <p:nvSpPr>
          <p:cNvPr id="29699" name="Content Placeholder 2"/>
          <p:cNvSpPr>
            <a:spLocks noGrp="1"/>
          </p:cNvSpPr>
          <p:nvPr>
            <p:ph idx="1"/>
          </p:nvPr>
        </p:nvSpPr>
        <p:spPr>
          <a:xfrm>
            <a:off x="228600" y="1874838"/>
            <a:ext cx="8763000" cy="4525962"/>
          </a:xfrm>
        </p:spPr>
        <p:txBody>
          <a:bodyPr/>
          <a:lstStyle/>
          <a:p>
            <a:pPr eaLnBrk="1" hangingPunct="1">
              <a:lnSpc>
                <a:spcPct val="80000"/>
              </a:lnSpc>
            </a:pPr>
            <a:r>
              <a:rPr lang="en-US" sz="2500" dirty="0" smtClean="0"/>
              <a:t>An agile project is not run like a 50 yard dash; it is run like a marathon. </a:t>
            </a:r>
          </a:p>
          <a:p>
            <a:pPr lvl="1" eaLnBrk="1" hangingPunct="1">
              <a:lnSpc>
                <a:spcPct val="80000"/>
              </a:lnSpc>
            </a:pPr>
            <a:r>
              <a:rPr lang="en-US" sz="2200" dirty="0" smtClean="0"/>
              <a:t>The team does not take off at full speed and try to maintain that speed for the duration. </a:t>
            </a:r>
          </a:p>
          <a:p>
            <a:pPr lvl="1" eaLnBrk="1" hangingPunct="1">
              <a:lnSpc>
                <a:spcPct val="80000"/>
              </a:lnSpc>
            </a:pPr>
            <a:r>
              <a:rPr lang="en-US" sz="2200" dirty="0" smtClean="0"/>
              <a:t>Rather they run at a fast, but </a:t>
            </a:r>
            <a:r>
              <a:rPr lang="en-US" sz="2200" b="1" u="sng" dirty="0" smtClean="0"/>
              <a:t>sustainable</a:t>
            </a:r>
            <a:r>
              <a:rPr lang="en-US" sz="2200" dirty="0" smtClean="0"/>
              <a:t>, pace.</a:t>
            </a:r>
          </a:p>
          <a:p>
            <a:pPr eaLnBrk="1" hangingPunct="1">
              <a:lnSpc>
                <a:spcPct val="80000"/>
              </a:lnSpc>
            </a:pPr>
            <a:endParaRPr lang="en-US" sz="2500" dirty="0" smtClean="0"/>
          </a:p>
          <a:p>
            <a:pPr eaLnBrk="1" hangingPunct="1">
              <a:lnSpc>
                <a:spcPct val="80000"/>
              </a:lnSpc>
            </a:pPr>
            <a:r>
              <a:rPr lang="en-US" sz="2500" dirty="0" smtClean="0"/>
              <a:t>Running too fast leads to stress, shortcuts. </a:t>
            </a:r>
          </a:p>
          <a:p>
            <a:pPr eaLnBrk="1" hangingPunct="1">
              <a:lnSpc>
                <a:spcPct val="80000"/>
              </a:lnSpc>
            </a:pPr>
            <a:r>
              <a:rPr lang="en-US" sz="2500" dirty="0" smtClean="0"/>
              <a:t>Agile teams pace themselves. </a:t>
            </a:r>
          </a:p>
          <a:p>
            <a:pPr lvl="1" eaLnBrk="1" hangingPunct="1">
              <a:lnSpc>
                <a:spcPct val="80000"/>
              </a:lnSpc>
            </a:pPr>
            <a:r>
              <a:rPr lang="en-US" sz="2200" dirty="0" smtClean="0"/>
              <a:t>They don’t allow themselves to get too tired. </a:t>
            </a:r>
          </a:p>
          <a:p>
            <a:pPr lvl="1" eaLnBrk="1" hangingPunct="1">
              <a:lnSpc>
                <a:spcPct val="80000"/>
              </a:lnSpc>
            </a:pPr>
            <a:r>
              <a:rPr lang="en-US" sz="2200" dirty="0" smtClean="0"/>
              <a:t>They don’t borrow tomorrow’s energy to get a bit more done today. </a:t>
            </a:r>
          </a:p>
          <a:p>
            <a:pPr lvl="1" eaLnBrk="1" hangingPunct="1">
              <a:lnSpc>
                <a:spcPct val="80000"/>
              </a:lnSpc>
            </a:pPr>
            <a:r>
              <a:rPr lang="en-US" sz="2200" dirty="0" smtClean="0"/>
              <a:t>They work at a </a:t>
            </a:r>
            <a:r>
              <a:rPr lang="en-US" sz="2200" b="1" dirty="0" smtClean="0"/>
              <a:t>rate</a:t>
            </a:r>
            <a:r>
              <a:rPr lang="en-US" sz="2200" dirty="0" smtClean="0"/>
              <a:t> that allows them to maintain the highest quality standards for the duration of the project.</a:t>
            </a: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39</a:t>
            </a:fld>
            <a:endParaRPr lang="en-US" dirty="0"/>
          </a:p>
        </p:txBody>
      </p:sp>
    </p:spTree>
    <p:extLst>
      <p:ext uri="{BB962C8B-B14F-4D97-AF65-F5344CB8AC3E}">
        <p14:creationId xmlns:p14="http://schemas.microsoft.com/office/powerpoint/2010/main" val="4021118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274638"/>
            <a:ext cx="8229600" cy="563562"/>
          </a:xfrm>
        </p:spPr>
        <p:txBody>
          <a:bodyPr>
            <a:normAutofit fontScale="90000"/>
          </a:bodyPr>
          <a:lstStyle/>
          <a:p>
            <a:r>
              <a:rPr lang="en-US" sz="4500" b="1" dirty="0" smtClean="0">
                <a:solidFill>
                  <a:srgbClr val="FF0000"/>
                </a:solidFill>
                <a:latin typeface="Times New Roman" pitchFamily="18" charset="0"/>
                <a:cs typeface="Times New Roman" pitchFamily="18" charset="0"/>
              </a:rPr>
              <a:t>Agile Software Development	</a:t>
            </a:r>
          </a:p>
        </p:txBody>
      </p:sp>
      <p:sp>
        <p:nvSpPr>
          <p:cNvPr id="8195" name="Content Placeholder 2"/>
          <p:cNvSpPr>
            <a:spLocks noGrp="1"/>
          </p:cNvSpPr>
          <p:nvPr>
            <p:ph idx="1"/>
          </p:nvPr>
        </p:nvSpPr>
        <p:spPr>
          <a:xfrm>
            <a:off x="381000" y="1066800"/>
            <a:ext cx="8229600" cy="4525963"/>
          </a:xfrm>
        </p:spPr>
        <p:txBody>
          <a:bodyPr/>
          <a:lstStyle/>
          <a:p>
            <a:r>
              <a:rPr lang="en-US" sz="2400" b="1" dirty="0" smtClean="0"/>
              <a:t>Agile software development</a:t>
            </a:r>
            <a:r>
              <a:rPr lang="en-US" sz="2400" dirty="0" smtClean="0"/>
              <a:t> is a conceptual framework for software engineering  that promotes development iterations throughout the life-cycle of the project.</a:t>
            </a:r>
          </a:p>
          <a:p>
            <a:endParaRPr lang="en-US" sz="2400" dirty="0" smtClean="0"/>
          </a:p>
          <a:p>
            <a:r>
              <a:rPr lang="en-US" sz="2400" dirty="0" smtClean="0"/>
              <a:t>Software developed during one unit of time is referred to as an iteration, which may last from one to four weeks.</a:t>
            </a:r>
          </a:p>
          <a:p>
            <a:pPr>
              <a:buFont typeface="Wingdings 2" pitchFamily="18" charset="2"/>
              <a:buNone/>
            </a:pPr>
            <a:endParaRPr lang="en-US" sz="2400" dirty="0" smtClean="0"/>
          </a:p>
          <a:p>
            <a:r>
              <a:rPr lang="en-US" sz="2400" dirty="0" smtClean="0"/>
              <a:t>Agile methods also emphasize working software as the primary measure of progress.</a:t>
            </a:r>
          </a:p>
        </p:txBody>
      </p:sp>
      <p:pic>
        <p:nvPicPr>
          <p:cNvPr id="4"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4</a:t>
            </a:fld>
            <a:endParaRPr lang="en-US" dirty="0"/>
          </a:p>
        </p:txBody>
      </p:sp>
    </p:spTree>
    <p:extLst>
      <p:ext uri="{BB962C8B-B14F-4D97-AF65-F5344CB8AC3E}">
        <p14:creationId xmlns:p14="http://schemas.microsoft.com/office/powerpoint/2010/main" val="9523352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z="3200" b="1" smtClean="0"/>
              <a:t>Principle 9: </a:t>
            </a:r>
            <a:r>
              <a:rPr lang="en-US" sz="3200" smtClean="0"/>
              <a:t>Continuous Attention to Technical Excellence and Good Design enhances Agility.</a:t>
            </a:r>
          </a:p>
        </p:txBody>
      </p:sp>
      <p:sp>
        <p:nvSpPr>
          <p:cNvPr id="30723" name="Content Placeholder 2"/>
          <p:cNvSpPr>
            <a:spLocks noGrp="1"/>
          </p:cNvSpPr>
          <p:nvPr>
            <p:ph idx="1"/>
          </p:nvPr>
        </p:nvSpPr>
        <p:spPr>
          <a:xfrm>
            <a:off x="457200" y="1600200"/>
            <a:ext cx="8458200" cy="4525963"/>
          </a:xfrm>
        </p:spPr>
        <p:txBody>
          <a:bodyPr>
            <a:normAutofit lnSpcReduction="10000"/>
          </a:bodyPr>
          <a:lstStyle/>
          <a:p>
            <a:pPr eaLnBrk="1" hangingPunct="1"/>
            <a:r>
              <a:rPr lang="en-US" b="1" dirty="0" smtClean="0"/>
              <a:t>High quality is the key to high speed</a:t>
            </a:r>
            <a:r>
              <a:rPr lang="en-US" dirty="0" smtClean="0"/>
              <a:t>. </a:t>
            </a:r>
          </a:p>
          <a:p>
            <a:pPr lvl="1" eaLnBrk="1" hangingPunct="1"/>
            <a:r>
              <a:rPr lang="en-US" dirty="0" smtClean="0"/>
              <a:t>The way to go fast is to </a:t>
            </a:r>
            <a:r>
              <a:rPr lang="en-US" b="1" dirty="0" smtClean="0"/>
              <a:t>keep the software as clean and robust as possible. </a:t>
            </a:r>
          </a:p>
          <a:p>
            <a:pPr lvl="1" eaLnBrk="1" hangingPunct="1"/>
            <a:endParaRPr lang="en-US" dirty="0" smtClean="0"/>
          </a:p>
          <a:p>
            <a:pPr lvl="1" eaLnBrk="1" hangingPunct="1"/>
            <a:r>
              <a:rPr lang="en-US" dirty="0" smtClean="0"/>
              <a:t>Thus, all agile team-members are </a:t>
            </a:r>
            <a:r>
              <a:rPr lang="en-US" b="1" dirty="0" smtClean="0"/>
              <a:t>committed</a:t>
            </a:r>
            <a:r>
              <a:rPr lang="en-US" dirty="0" smtClean="0"/>
              <a:t> to producing only the </a:t>
            </a:r>
            <a:r>
              <a:rPr lang="en-US" b="1" dirty="0" smtClean="0"/>
              <a:t>highest</a:t>
            </a:r>
            <a:r>
              <a:rPr lang="en-US" dirty="0" smtClean="0"/>
              <a:t> </a:t>
            </a:r>
            <a:r>
              <a:rPr lang="en-US" b="1" dirty="0" smtClean="0"/>
              <a:t>quality</a:t>
            </a:r>
            <a:r>
              <a:rPr lang="en-US" dirty="0" smtClean="0"/>
              <a:t> </a:t>
            </a:r>
            <a:r>
              <a:rPr lang="en-US" b="1" dirty="0" smtClean="0"/>
              <a:t>code</a:t>
            </a:r>
            <a:r>
              <a:rPr lang="en-US" dirty="0" smtClean="0"/>
              <a:t> they can. </a:t>
            </a:r>
          </a:p>
          <a:p>
            <a:pPr lvl="1" eaLnBrk="1" hangingPunct="1"/>
            <a:endParaRPr lang="en-US" dirty="0" smtClean="0"/>
          </a:p>
          <a:p>
            <a:pPr lvl="1" eaLnBrk="1" hangingPunct="1"/>
            <a:r>
              <a:rPr lang="en-US" dirty="0" smtClean="0"/>
              <a:t>They do not make messes and then tell themselves they’ll clean it up when they have more time. </a:t>
            </a:r>
          </a:p>
          <a:p>
            <a:pPr lvl="1" eaLnBrk="1" hangingPunct="1"/>
            <a:r>
              <a:rPr lang="en-US" b="1" dirty="0" smtClean="0"/>
              <a:t>Do it right the </a:t>
            </a:r>
            <a:r>
              <a:rPr lang="en-US" b="1" u="sng" dirty="0" smtClean="0"/>
              <a:t>first</a:t>
            </a:r>
            <a:r>
              <a:rPr lang="en-US" b="1" dirty="0" smtClean="0"/>
              <a:t> time!</a:t>
            </a:r>
          </a:p>
          <a:p>
            <a:pPr lvl="2" eaLnBrk="1" hangingPunct="1">
              <a:buFont typeface="Arial" pitchFamily="34" charset="0"/>
              <a:buNone/>
            </a:pPr>
            <a:endParaRPr lang="en-US" dirty="0" smtClean="0"/>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40</a:t>
            </a:fld>
            <a:endParaRPr lang="en-US" dirty="0"/>
          </a:p>
        </p:txBody>
      </p:sp>
    </p:spTree>
    <p:extLst>
      <p:ext uri="{BB962C8B-B14F-4D97-AF65-F5344CB8AC3E}">
        <p14:creationId xmlns:p14="http://schemas.microsoft.com/office/powerpoint/2010/main" val="32062957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sz="3200" smtClean="0"/>
              <a:t>Principle 10:  </a:t>
            </a:r>
            <a:r>
              <a:rPr lang="en-US" sz="3200" b="1" smtClean="0"/>
              <a:t>Simplicity</a:t>
            </a:r>
            <a:r>
              <a:rPr lang="en-US" sz="3200" smtClean="0"/>
              <a:t> – </a:t>
            </a:r>
            <a:r>
              <a:rPr lang="en-US" sz="3200" b="1" smtClean="0"/>
              <a:t>the art of maximizing the amount of work </a:t>
            </a:r>
            <a:r>
              <a:rPr lang="en-US" sz="3200" b="1" u="sng" smtClean="0"/>
              <a:t>not</a:t>
            </a:r>
            <a:r>
              <a:rPr lang="en-US" sz="3200" b="1" smtClean="0"/>
              <a:t> done – is essential.</a:t>
            </a:r>
          </a:p>
        </p:txBody>
      </p:sp>
      <p:sp>
        <p:nvSpPr>
          <p:cNvPr id="31747" name="Content Placeholder 2"/>
          <p:cNvSpPr>
            <a:spLocks noGrp="1"/>
          </p:cNvSpPr>
          <p:nvPr>
            <p:ph idx="1"/>
          </p:nvPr>
        </p:nvSpPr>
        <p:spPr/>
        <p:txBody>
          <a:bodyPr/>
          <a:lstStyle/>
          <a:p>
            <a:pPr eaLnBrk="1" hangingPunct="1"/>
            <a:r>
              <a:rPr lang="en-US" dirty="0" smtClean="0"/>
              <a:t>Agile teams take the simplest path that is consistent with their goals. </a:t>
            </a:r>
          </a:p>
          <a:p>
            <a:pPr lvl="1" eaLnBrk="1" hangingPunct="1"/>
            <a:endParaRPr lang="en-US" dirty="0" smtClean="0"/>
          </a:p>
          <a:p>
            <a:pPr lvl="1" eaLnBrk="1" hangingPunct="1"/>
            <a:r>
              <a:rPr lang="en-US" dirty="0" smtClean="0"/>
              <a:t>They don’t anticipate tomorrow’s problems and try to defend against them today. </a:t>
            </a:r>
          </a:p>
          <a:p>
            <a:pPr lvl="1" eaLnBrk="1" hangingPunct="1"/>
            <a:endParaRPr lang="en-US" dirty="0" smtClean="0"/>
          </a:p>
          <a:p>
            <a:pPr lvl="1" eaLnBrk="1" hangingPunct="1"/>
            <a:r>
              <a:rPr lang="en-US" b="1" dirty="0" smtClean="0"/>
              <a:t>Rather they do the simplest and highest quality work today, confident that it will be easy to change if and when tomorrows problems arise.</a:t>
            </a: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41</a:t>
            </a:fld>
            <a:endParaRPr lang="en-US" dirty="0"/>
          </a:p>
        </p:txBody>
      </p:sp>
    </p:spTree>
    <p:extLst>
      <p:ext uri="{BB962C8B-B14F-4D97-AF65-F5344CB8AC3E}">
        <p14:creationId xmlns:p14="http://schemas.microsoft.com/office/powerpoint/2010/main" val="9035129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228600" y="274638"/>
            <a:ext cx="8763000" cy="1143000"/>
          </a:xfrm>
        </p:spPr>
        <p:txBody>
          <a:bodyPr/>
          <a:lstStyle/>
          <a:p>
            <a:pPr eaLnBrk="1" hangingPunct="1"/>
            <a:r>
              <a:rPr lang="en-US" sz="2800" b="1" dirty="0" smtClean="0"/>
              <a:t>Principle 11:   T</a:t>
            </a:r>
            <a:r>
              <a:rPr lang="en-US" sz="2800" dirty="0" smtClean="0"/>
              <a:t>he Best Architectures, Requirements, and Designs emerge from </a:t>
            </a:r>
            <a:r>
              <a:rPr lang="en-US" sz="2800" b="1" dirty="0" smtClean="0"/>
              <a:t>Self-Organizing Teams</a:t>
            </a:r>
          </a:p>
        </p:txBody>
      </p:sp>
      <p:sp>
        <p:nvSpPr>
          <p:cNvPr id="3" name="Content Placeholder 2"/>
          <p:cNvSpPr>
            <a:spLocks noGrp="1"/>
          </p:cNvSpPr>
          <p:nvPr>
            <p:ph idx="1"/>
          </p:nvPr>
        </p:nvSpPr>
        <p:spPr/>
        <p:txBody>
          <a:bodyPr>
            <a:normAutofit lnSpcReduction="10000"/>
          </a:bodyPr>
          <a:lstStyle/>
          <a:p>
            <a:pPr eaLnBrk="1" hangingPunct="1">
              <a:lnSpc>
                <a:spcPct val="80000"/>
              </a:lnSpc>
              <a:buFont typeface="Arial" charset="0"/>
              <a:buChar char="•"/>
              <a:defRPr/>
            </a:pPr>
            <a:r>
              <a:rPr lang="en-US" sz="2700" dirty="0" smtClean="0"/>
              <a:t>An agile team is a self organizing team. </a:t>
            </a:r>
          </a:p>
          <a:p>
            <a:pPr lvl="1" eaLnBrk="1" hangingPunct="1">
              <a:lnSpc>
                <a:spcPct val="80000"/>
              </a:lnSpc>
              <a:buFont typeface="Arial" charset="0"/>
              <a:buChar char="–"/>
              <a:defRPr/>
            </a:pPr>
            <a:r>
              <a:rPr lang="en-US" sz="2400" dirty="0" smtClean="0"/>
              <a:t>Responsibilities are </a:t>
            </a:r>
            <a:r>
              <a:rPr lang="en-US" sz="2400" b="1" dirty="0" smtClean="0"/>
              <a:t>not handed to individual team members</a:t>
            </a:r>
            <a:r>
              <a:rPr lang="en-US" sz="2400" dirty="0" smtClean="0"/>
              <a:t> from the outside. </a:t>
            </a:r>
          </a:p>
          <a:p>
            <a:pPr lvl="1" eaLnBrk="1" hangingPunct="1">
              <a:lnSpc>
                <a:spcPct val="80000"/>
              </a:lnSpc>
              <a:buFont typeface="Arial" charset="0"/>
              <a:buChar char="–"/>
              <a:defRPr/>
            </a:pPr>
            <a:r>
              <a:rPr lang="en-US" sz="2400" dirty="0" smtClean="0"/>
              <a:t>Responsibilities are </a:t>
            </a:r>
            <a:r>
              <a:rPr lang="en-US" sz="2400" b="1" dirty="0" smtClean="0"/>
              <a:t>communicated</a:t>
            </a:r>
            <a:r>
              <a:rPr lang="en-US" sz="2400" dirty="0" smtClean="0"/>
              <a:t> to the team as a whole, and the </a:t>
            </a:r>
            <a:r>
              <a:rPr lang="en-US" sz="2400" b="1" dirty="0" smtClean="0"/>
              <a:t>team determines</a:t>
            </a:r>
            <a:r>
              <a:rPr lang="en-US" sz="2400" dirty="0" smtClean="0"/>
              <a:t> the best way to fulfill them.</a:t>
            </a:r>
          </a:p>
          <a:p>
            <a:pPr eaLnBrk="1" hangingPunct="1">
              <a:lnSpc>
                <a:spcPct val="80000"/>
              </a:lnSpc>
              <a:buFont typeface="Arial" charset="0"/>
              <a:buChar char="•"/>
              <a:defRPr/>
            </a:pPr>
            <a:endParaRPr lang="en-US" sz="2700" dirty="0" smtClean="0"/>
          </a:p>
          <a:p>
            <a:pPr eaLnBrk="1" hangingPunct="1">
              <a:lnSpc>
                <a:spcPct val="80000"/>
              </a:lnSpc>
              <a:buFont typeface="Arial" charset="0"/>
              <a:buChar char="•"/>
              <a:defRPr/>
            </a:pPr>
            <a:r>
              <a:rPr lang="en-US" sz="2700" dirty="0" smtClean="0"/>
              <a:t>Agile team members work together on all project aspects. </a:t>
            </a:r>
          </a:p>
          <a:p>
            <a:pPr lvl="1" eaLnBrk="1" hangingPunct="1">
              <a:lnSpc>
                <a:spcPct val="80000"/>
              </a:lnSpc>
              <a:buFont typeface="Arial" charset="0"/>
              <a:buChar char="–"/>
              <a:defRPr/>
            </a:pPr>
            <a:r>
              <a:rPr lang="en-US" sz="2400" dirty="0" smtClean="0"/>
              <a:t>Each is allowed input into the whole. </a:t>
            </a:r>
          </a:p>
          <a:p>
            <a:pPr lvl="1" eaLnBrk="1" hangingPunct="1">
              <a:lnSpc>
                <a:spcPct val="80000"/>
              </a:lnSpc>
              <a:buFont typeface="Arial" charset="0"/>
              <a:buChar char="–"/>
              <a:defRPr/>
            </a:pPr>
            <a:r>
              <a:rPr lang="en-US" sz="2400" dirty="0" smtClean="0"/>
              <a:t>No single team member is responsible for the architecture, or the requirements, or the tests, etc. </a:t>
            </a:r>
          </a:p>
          <a:p>
            <a:pPr lvl="1" eaLnBrk="1" hangingPunct="1">
              <a:lnSpc>
                <a:spcPct val="80000"/>
              </a:lnSpc>
              <a:buFont typeface="Arial" charset="0"/>
              <a:buChar char="–"/>
              <a:defRPr/>
            </a:pPr>
            <a:r>
              <a:rPr lang="en-US" sz="2400" dirty="0" smtClean="0"/>
              <a:t>The team shares those responsibilities and each team member has influence over them.</a:t>
            </a: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42</a:t>
            </a:fld>
            <a:endParaRPr lang="en-US" dirty="0"/>
          </a:p>
        </p:txBody>
      </p:sp>
    </p:spTree>
    <p:extLst>
      <p:ext uri="{BB962C8B-B14F-4D97-AF65-F5344CB8AC3E}">
        <p14:creationId xmlns:p14="http://schemas.microsoft.com/office/powerpoint/2010/main" val="36803807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sz="2900" b="1" dirty="0" smtClean="0"/>
              <a:t>Principle 12:  </a:t>
            </a:r>
            <a:r>
              <a:rPr lang="en-US" sz="2900" dirty="0" smtClean="0"/>
              <a:t>At regular Intervals, the </a:t>
            </a:r>
            <a:r>
              <a:rPr lang="en-US" sz="2900" b="1" dirty="0" smtClean="0"/>
              <a:t>Team reflects</a:t>
            </a:r>
            <a:r>
              <a:rPr lang="en-US" sz="2900" dirty="0" smtClean="0"/>
              <a:t> on how to become </a:t>
            </a:r>
            <a:r>
              <a:rPr lang="en-US" sz="2900" b="1" dirty="0" smtClean="0"/>
              <a:t>more</a:t>
            </a:r>
            <a:r>
              <a:rPr lang="en-US" sz="2900" dirty="0" smtClean="0"/>
              <a:t> effective, </a:t>
            </a:r>
            <a:r>
              <a:rPr lang="en-US" sz="2900" b="1" dirty="0" smtClean="0"/>
              <a:t>then tunes and adjusts </a:t>
            </a:r>
            <a:r>
              <a:rPr lang="en-US" sz="2900" dirty="0" smtClean="0"/>
              <a:t>its </a:t>
            </a:r>
            <a:r>
              <a:rPr lang="en-US" sz="2900" b="1" dirty="0" smtClean="0"/>
              <a:t>behavior</a:t>
            </a:r>
            <a:r>
              <a:rPr lang="en-US" sz="2900" dirty="0" smtClean="0"/>
              <a:t> accordingly.</a:t>
            </a:r>
          </a:p>
        </p:txBody>
      </p:sp>
      <p:sp>
        <p:nvSpPr>
          <p:cNvPr id="33795" name="Content Placeholder 2"/>
          <p:cNvSpPr>
            <a:spLocks noGrp="1"/>
          </p:cNvSpPr>
          <p:nvPr>
            <p:ph idx="1"/>
          </p:nvPr>
        </p:nvSpPr>
        <p:spPr/>
        <p:txBody>
          <a:bodyPr/>
          <a:lstStyle/>
          <a:p>
            <a:pPr eaLnBrk="1" hangingPunct="1"/>
            <a:endParaRPr lang="en-US" sz="2800" smtClean="0"/>
          </a:p>
          <a:p>
            <a:pPr eaLnBrk="1" hangingPunct="1"/>
            <a:r>
              <a:rPr lang="en-US" sz="2800" smtClean="0"/>
              <a:t>An agile team continually adjusts its organization, rules, conventions, relationships, etc. </a:t>
            </a:r>
          </a:p>
          <a:p>
            <a:pPr eaLnBrk="1" hangingPunct="1"/>
            <a:endParaRPr lang="en-US" sz="2800" smtClean="0"/>
          </a:p>
          <a:p>
            <a:pPr eaLnBrk="1" hangingPunct="1"/>
            <a:r>
              <a:rPr lang="en-US" sz="2800" smtClean="0"/>
              <a:t>An agile team knows that its environment is continuously changing, and knows that they must change with that environment to remain agile.</a:t>
            </a: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3" name="Slide Number Placeholder 2"/>
          <p:cNvSpPr>
            <a:spLocks noGrp="1"/>
          </p:cNvSpPr>
          <p:nvPr>
            <p:ph type="sldNum" sz="quarter" idx="12"/>
          </p:nvPr>
        </p:nvSpPr>
        <p:spPr/>
        <p:txBody>
          <a:bodyPr/>
          <a:lstStyle/>
          <a:p>
            <a:pPr marL="38100">
              <a:lnSpc>
                <a:spcPts val="1070"/>
              </a:lnSpc>
            </a:pPr>
            <a:fld id="{81D60167-4931-47E6-BA6A-407CBD079E47}" type="slidenum">
              <a:rPr lang="en-US" smtClean="0"/>
              <a:t>43</a:t>
            </a:fld>
            <a:endParaRPr lang="en-US" dirty="0"/>
          </a:p>
        </p:txBody>
      </p:sp>
    </p:spTree>
    <p:extLst>
      <p:ext uri="{BB962C8B-B14F-4D97-AF65-F5344CB8AC3E}">
        <p14:creationId xmlns:p14="http://schemas.microsoft.com/office/powerpoint/2010/main" val="12121722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228600"/>
            <a:ext cx="6887845" cy="635000"/>
          </a:xfrm>
          <a:prstGeom prst="rect">
            <a:avLst/>
          </a:prstGeom>
        </p:spPr>
        <p:txBody>
          <a:bodyPr vert="horz" wrap="square" lIns="0" tIns="12700" rIns="0" bIns="0" rtlCol="0">
            <a:spAutoFit/>
          </a:bodyPr>
          <a:lstStyle/>
          <a:p>
            <a:pPr marL="12700">
              <a:lnSpc>
                <a:spcPct val="100000"/>
              </a:lnSpc>
              <a:spcBef>
                <a:spcPts val="100"/>
              </a:spcBef>
              <a:tabLst>
                <a:tab pos="2497455" algn="l"/>
                <a:tab pos="3344545" algn="l"/>
              </a:tabLst>
            </a:pPr>
            <a:r>
              <a:rPr sz="4000" b="1" spc="-5" dirty="0">
                <a:solidFill>
                  <a:srgbClr val="FF0000"/>
                </a:solidFill>
                <a:latin typeface="Times New Roman" pitchFamily="18" charset="0"/>
                <a:cs typeface="Times New Roman" pitchFamily="18" charset="0"/>
              </a:rPr>
              <a:t>Agility</a:t>
            </a:r>
            <a:r>
              <a:rPr sz="4000" b="1" spc="10" dirty="0">
                <a:solidFill>
                  <a:srgbClr val="FF0000"/>
                </a:solidFill>
                <a:latin typeface="Times New Roman" pitchFamily="18" charset="0"/>
                <a:cs typeface="Times New Roman" pitchFamily="18" charset="0"/>
              </a:rPr>
              <a:t> </a:t>
            </a:r>
            <a:r>
              <a:rPr sz="4000" b="1" dirty="0">
                <a:solidFill>
                  <a:srgbClr val="FF0000"/>
                </a:solidFill>
                <a:latin typeface="Times New Roman" pitchFamily="18" charset="0"/>
                <a:cs typeface="Times New Roman" pitchFamily="18" charset="0"/>
              </a:rPr>
              <a:t>and	</a:t>
            </a:r>
            <a:r>
              <a:rPr sz="4000" b="1" spc="-5" dirty="0">
                <a:solidFill>
                  <a:srgbClr val="FF0000"/>
                </a:solidFill>
                <a:latin typeface="Times New Roman" pitchFamily="18" charset="0"/>
                <a:cs typeface="Times New Roman" pitchFamily="18" charset="0"/>
              </a:rPr>
              <a:t>the	</a:t>
            </a:r>
            <a:r>
              <a:rPr sz="4000" b="1" dirty="0">
                <a:solidFill>
                  <a:srgbClr val="FF0000"/>
                </a:solidFill>
                <a:latin typeface="Times New Roman" pitchFamily="18" charset="0"/>
                <a:cs typeface="Times New Roman" pitchFamily="18" charset="0"/>
              </a:rPr>
              <a:t>Cost of</a:t>
            </a:r>
            <a:r>
              <a:rPr sz="4000" b="1" spc="-110" dirty="0">
                <a:solidFill>
                  <a:srgbClr val="FF0000"/>
                </a:solidFill>
                <a:latin typeface="Times New Roman" pitchFamily="18" charset="0"/>
                <a:cs typeface="Times New Roman" pitchFamily="18" charset="0"/>
              </a:rPr>
              <a:t> </a:t>
            </a:r>
            <a:r>
              <a:rPr sz="4000" b="1" dirty="0">
                <a:solidFill>
                  <a:srgbClr val="FF0000"/>
                </a:solidFill>
                <a:latin typeface="Times New Roman" pitchFamily="18" charset="0"/>
                <a:cs typeface="Times New Roman" pitchFamily="18" charset="0"/>
              </a:rPr>
              <a:t>Change</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070"/>
              </a:lnSpc>
            </a:pPr>
            <a:fld id="{81D60167-4931-47E6-BA6A-407CBD079E47}" type="slidenum">
              <a:rPr dirty="0"/>
              <a:t>44</a:t>
            </a:fld>
            <a:endParaRPr dirty="0"/>
          </a:p>
        </p:txBody>
      </p:sp>
      <p:sp>
        <p:nvSpPr>
          <p:cNvPr id="3" name="object 3"/>
          <p:cNvSpPr txBox="1"/>
          <p:nvPr/>
        </p:nvSpPr>
        <p:spPr>
          <a:xfrm>
            <a:off x="304800" y="1219200"/>
            <a:ext cx="8610600" cy="5066515"/>
          </a:xfrm>
          <a:prstGeom prst="rect">
            <a:avLst/>
          </a:prstGeom>
        </p:spPr>
        <p:txBody>
          <a:bodyPr vert="horz" wrap="square" lIns="0" tIns="43180" rIns="0" bIns="0" rtlCol="0">
            <a:spAutoFit/>
          </a:bodyPr>
          <a:lstStyle/>
          <a:p>
            <a:pPr marL="355600" marR="5080" indent="-342900">
              <a:lnSpc>
                <a:spcPct val="89900"/>
              </a:lnSpc>
              <a:spcBef>
                <a:spcPts val="340"/>
              </a:spcBef>
              <a:buFont typeface="Arial" pitchFamily="34" charset="0"/>
              <a:buChar char="•"/>
              <a:tabLst>
                <a:tab pos="354965" algn="l"/>
              </a:tabLst>
            </a:pPr>
            <a:r>
              <a:rPr sz="2400" spc="-560" dirty="0">
                <a:solidFill>
                  <a:srgbClr val="9A0000"/>
                </a:solidFill>
                <a:latin typeface="Times New Roman" pitchFamily="18" charset="0"/>
                <a:cs typeface="Times New Roman" pitchFamily="18" charset="0"/>
              </a:rPr>
              <a:t>	</a:t>
            </a:r>
            <a:r>
              <a:rPr sz="2400" spc="-5" dirty="0">
                <a:solidFill>
                  <a:srgbClr val="C00000"/>
                </a:solidFill>
                <a:latin typeface="Times New Roman" pitchFamily="18" charset="0"/>
                <a:cs typeface="Times New Roman" pitchFamily="18" charset="0"/>
              </a:rPr>
              <a:t>Conventional </a:t>
            </a:r>
            <a:r>
              <a:rPr sz="2400" dirty="0">
                <a:solidFill>
                  <a:srgbClr val="C00000"/>
                </a:solidFill>
                <a:latin typeface="Times New Roman" pitchFamily="18" charset="0"/>
                <a:cs typeface="Times New Roman" pitchFamily="18" charset="0"/>
              </a:rPr>
              <a:t>wisdom </a:t>
            </a:r>
            <a:r>
              <a:rPr sz="2400" dirty="0">
                <a:latin typeface="Times New Roman" pitchFamily="18" charset="0"/>
                <a:cs typeface="Times New Roman" pitchFamily="18" charset="0"/>
              </a:rPr>
              <a:t>is </a:t>
            </a:r>
            <a:r>
              <a:rPr sz="2400" spc="-5" dirty="0">
                <a:latin typeface="Times New Roman" pitchFamily="18" charset="0"/>
                <a:cs typeface="Times New Roman" pitchFamily="18" charset="0"/>
              </a:rPr>
              <a:t>that the </a:t>
            </a:r>
            <a:r>
              <a:rPr sz="2400" dirty="0">
                <a:latin typeface="Times New Roman" pitchFamily="18" charset="0"/>
                <a:cs typeface="Times New Roman" pitchFamily="18" charset="0"/>
              </a:rPr>
              <a:t>cost of change increases nonlinearly  as a project progresses. </a:t>
            </a:r>
            <a:r>
              <a:rPr sz="2400" spc="-5" dirty="0">
                <a:latin typeface="Times New Roman" pitchFamily="18" charset="0"/>
                <a:cs typeface="Times New Roman" pitchFamily="18" charset="0"/>
              </a:rPr>
              <a:t>It </a:t>
            </a:r>
            <a:r>
              <a:rPr sz="2400" dirty="0">
                <a:latin typeface="Times New Roman" pitchFamily="18" charset="0"/>
                <a:cs typeface="Times New Roman" pitchFamily="18" charset="0"/>
              </a:rPr>
              <a:t>is </a:t>
            </a:r>
            <a:r>
              <a:rPr sz="2400" spc="-5" dirty="0">
                <a:latin typeface="Times New Roman" pitchFamily="18" charset="0"/>
                <a:cs typeface="Times New Roman" pitchFamily="18" charset="0"/>
              </a:rPr>
              <a:t>relatively </a:t>
            </a:r>
            <a:r>
              <a:rPr sz="2400" dirty="0">
                <a:latin typeface="Times New Roman" pitchFamily="18" charset="0"/>
                <a:cs typeface="Times New Roman" pitchFamily="18" charset="0"/>
              </a:rPr>
              <a:t>easy </a:t>
            </a:r>
            <a:r>
              <a:rPr sz="2400" spc="-5" dirty="0">
                <a:latin typeface="Times New Roman" pitchFamily="18" charset="0"/>
                <a:cs typeface="Times New Roman" pitchFamily="18" charset="0"/>
              </a:rPr>
              <a:t>to accommodate </a:t>
            </a:r>
            <a:r>
              <a:rPr sz="2400" dirty="0">
                <a:latin typeface="Times New Roman" pitchFamily="18" charset="0"/>
                <a:cs typeface="Times New Roman" pitchFamily="18" charset="0"/>
              </a:rPr>
              <a:t>a change  when a </a:t>
            </a:r>
            <a:r>
              <a:rPr sz="2400" spc="-5" dirty="0">
                <a:latin typeface="Times New Roman" pitchFamily="18" charset="0"/>
                <a:cs typeface="Times New Roman" pitchFamily="18" charset="0"/>
              </a:rPr>
              <a:t>team </a:t>
            </a:r>
            <a:r>
              <a:rPr sz="2400" dirty="0">
                <a:latin typeface="Times New Roman" pitchFamily="18" charset="0"/>
                <a:cs typeface="Times New Roman" pitchFamily="18" charset="0"/>
              </a:rPr>
              <a:t>is </a:t>
            </a:r>
            <a:r>
              <a:rPr sz="2400" spc="-5" dirty="0">
                <a:latin typeface="Times New Roman" pitchFamily="18" charset="0"/>
                <a:cs typeface="Times New Roman" pitchFamily="18" charset="0"/>
              </a:rPr>
              <a:t>gathering requirements </a:t>
            </a:r>
            <a:r>
              <a:rPr sz="2400" dirty="0">
                <a:latin typeface="Times New Roman" pitchFamily="18" charset="0"/>
                <a:cs typeface="Times New Roman" pitchFamily="18" charset="0"/>
              </a:rPr>
              <a:t>early in a </a:t>
            </a:r>
            <a:r>
              <a:rPr sz="2400" spc="-5" dirty="0">
                <a:latin typeface="Times New Roman" pitchFamily="18" charset="0"/>
                <a:cs typeface="Times New Roman" pitchFamily="18" charset="0"/>
              </a:rPr>
              <a:t>project. If there </a:t>
            </a:r>
            <a:r>
              <a:rPr sz="2400" dirty="0">
                <a:latin typeface="Times New Roman" pitchFamily="18" charset="0"/>
                <a:cs typeface="Times New Roman" pitchFamily="18" charset="0"/>
              </a:rPr>
              <a:t>are  any changes, </a:t>
            </a:r>
            <a:r>
              <a:rPr sz="2400" spc="-5" dirty="0">
                <a:latin typeface="Times New Roman" pitchFamily="18" charset="0"/>
                <a:cs typeface="Times New Roman" pitchFamily="18" charset="0"/>
              </a:rPr>
              <a:t>the costs </a:t>
            </a:r>
            <a:r>
              <a:rPr sz="2400" dirty="0">
                <a:latin typeface="Times New Roman" pitchFamily="18" charset="0"/>
                <a:cs typeface="Times New Roman" pitchFamily="18" charset="0"/>
              </a:rPr>
              <a:t>of doing </a:t>
            </a:r>
            <a:r>
              <a:rPr sz="2400" spc="-5" dirty="0">
                <a:latin typeface="Times New Roman" pitchFamily="18" charset="0"/>
                <a:cs typeface="Times New Roman" pitchFamily="18" charset="0"/>
              </a:rPr>
              <a:t>this </a:t>
            </a:r>
            <a:r>
              <a:rPr sz="2400" dirty="0">
                <a:latin typeface="Times New Roman" pitchFamily="18" charset="0"/>
                <a:cs typeface="Times New Roman" pitchFamily="18" charset="0"/>
              </a:rPr>
              <a:t>work are minimal. But if </a:t>
            </a:r>
            <a:r>
              <a:rPr sz="2400" spc="-5" dirty="0">
                <a:latin typeface="Times New Roman" pitchFamily="18" charset="0"/>
                <a:cs typeface="Times New Roman" pitchFamily="18" charset="0"/>
              </a:rPr>
              <a:t>the </a:t>
            </a:r>
            <a:r>
              <a:rPr sz="2400" dirty="0">
                <a:latin typeface="Times New Roman" pitchFamily="18" charset="0"/>
                <a:cs typeface="Times New Roman" pitchFamily="18" charset="0"/>
              </a:rPr>
              <a:t>middle  of </a:t>
            </a:r>
            <a:r>
              <a:rPr sz="2400" spc="-5" dirty="0">
                <a:latin typeface="Times New Roman" pitchFamily="18" charset="0"/>
                <a:cs typeface="Times New Roman" pitchFamily="18" charset="0"/>
              </a:rPr>
              <a:t>validation testing, </a:t>
            </a:r>
            <a:r>
              <a:rPr sz="2400" dirty="0">
                <a:latin typeface="Times New Roman" pitchFamily="18" charset="0"/>
                <a:cs typeface="Times New Roman" pitchFamily="18" charset="0"/>
              </a:rPr>
              <a:t>a </a:t>
            </a:r>
            <a:r>
              <a:rPr sz="2400" spc="-5" dirty="0">
                <a:latin typeface="Times New Roman" pitchFamily="18" charset="0"/>
                <a:cs typeface="Times New Roman" pitchFamily="18" charset="0"/>
              </a:rPr>
              <a:t>stakeholder </a:t>
            </a:r>
            <a:r>
              <a:rPr sz="2400" dirty="0">
                <a:latin typeface="Times New Roman" pitchFamily="18" charset="0"/>
                <a:cs typeface="Times New Roman" pitchFamily="18" charset="0"/>
              </a:rPr>
              <a:t>is </a:t>
            </a:r>
            <a:r>
              <a:rPr sz="2400" spc="-5" dirty="0">
                <a:latin typeface="Times New Roman" pitchFamily="18" charset="0"/>
                <a:cs typeface="Times New Roman" pitchFamily="18" charset="0"/>
              </a:rPr>
              <a:t>requesting </a:t>
            </a:r>
            <a:r>
              <a:rPr sz="2400" dirty="0">
                <a:latin typeface="Times New Roman" pitchFamily="18" charset="0"/>
                <a:cs typeface="Times New Roman" pitchFamily="18" charset="0"/>
              </a:rPr>
              <a:t>a major </a:t>
            </a:r>
            <a:r>
              <a:rPr sz="2400" spc="-5" dirty="0">
                <a:latin typeface="Times New Roman" pitchFamily="18" charset="0"/>
                <a:cs typeface="Times New Roman" pitchFamily="18" charset="0"/>
              </a:rPr>
              <a:t>functional  </a:t>
            </a:r>
            <a:r>
              <a:rPr sz="2400" dirty="0">
                <a:latin typeface="Times New Roman" pitchFamily="18" charset="0"/>
                <a:cs typeface="Times New Roman" pitchFamily="18" charset="0"/>
              </a:rPr>
              <a:t>change. </a:t>
            </a:r>
            <a:r>
              <a:rPr sz="2400" spc="-5" dirty="0">
                <a:latin typeface="Times New Roman" pitchFamily="18" charset="0"/>
                <a:cs typeface="Times New Roman" pitchFamily="18" charset="0"/>
              </a:rPr>
              <a:t>Then the </a:t>
            </a:r>
            <a:r>
              <a:rPr sz="2400" dirty="0">
                <a:latin typeface="Times New Roman" pitchFamily="18" charset="0"/>
                <a:cs typeface="Times New Roman" pitchFamily="18" charset="0"/>
              </a:rPr>
              <a:t>change requires a </a:t>
            </a:r>
            <a:r>
              <a:rPr sz="2400" spc="-5" dirty="0">
                <a:latin typeface="Times New Roman" pitchFamily="18" charset="0"/>
                <a:cs typeface="Times New Roman" pitchFamily="18" charset="0"/>
              </a:rPr>
              <a:t>modification to the architectural  </a:t>
            </a:r>
            <a:r>
              <a:rPr sz="2400" dirty="0">
                <a:latin typeface="Times New Roman" pitchFamily="18" charset="0"/>
                <a:cs typeface="Times New Roman" pitchFamily="18" charset="0"/>
              </a:rPr>
              <a:t>design, </a:t>
            </a:r>
            <a:r>
              <a:rPr sz="2400" spc="-5" dirty="0">
                <a:latin typeface="Times New Roman" pitchFamily="18" charset="0"/>
                <a:cs typeface="Times New Roman" pitchFamily="18" charset="0"/>
              </a:rPr>
              <a:t>construction </a:t>
            </a:r>
            <a:r>
              <a:rPr sz="2400" dirty="0">
                <a:latin typeface="Times New Roman" pitchFamily="18" charset="0"/>
                <a:cs typeface="Times New Roman" pitchFamily="18" charset="0"/>
              </a:rPr>
              <a:t>of new </a:t>
            </a:r>
            <a:r>
              <a:rPr sz="2400" spc="-5" dirty="0">
                <a:latin typeface="Times New Roman" pitchFamily="18" charset="0"/>
                <a:cs typeface="Times New Roman" pitchFamily="18" charset="0"/>
              </a:rPr>
              <a:t>components, </a:t>
            </a:r>
            <a:r>
              <a:rPr sz="2400" dirty="0">
                <a:latin typeface="Times New Roman" pitchFamily="18" charset="0"/>
                <a:cs typeface="Times New Roman" pitchFamily="18" charset="0"/>
              </a:rPr>
              <a:t>changes </a:t>
            </a:r>
            <a:r>
              <a:rPr sz="2400" spc="-5" dirty="0">
                <a:latin typeface="Times New Roman" pitchFamily="18" charset="0"/>
                <a:cs typeface="Times New Roman" pitchFamily="18" charset="0"/>
              </a:rPr>
              <a:t>to other existing  components, </a:t>
            </a:r>
            <a:r>
              <a:rPr sz="2400" dirty="0">
                <a:latin typeface="Times New Roman" pitchFamily="18" charset="0"/>
                <a:cs typeface="Times New Roman" pitchFamily="18" charset="0"/>
              </a:rPr>
              <a:t>new </a:t>
            </a:r>
            <a:r>
              <a:rPr sz="2400" spc="-5" dirty="0">
                <a:latin typeface="Times New Roman" pitchFamily="18" charset="0"/>
                <a:cs typeface="Times New Roman" pitchFamily="18" charset="0"/>
              </a:rPr>
              <a:t>testing </a:t>
            </a:r>
            <a:r>
              <a:rPr sz="2400" dirty="0">
                <a:latin typeface="Times New Roman" pitchFamily="18" charset="0"/>
                <a:cs typeface="Times New Roman" pitchFamily="18" charset="0"/>
              </a:rPr>
              <a:t>and so on. </a:t>
            </a:r>
            <a:r>
              <a:rPr sz="2400" spc="-5" dirty="0">
                <a:latin typeface="Times New Roman" pitchFamily="18" charset="0"/>
                <a:cs typeface="Times New Roman" pitchFamily="18" charset="0"/>
              </a:rPr>
              <a:t>Costs escalate</a:t>
            </a:r>
            <a:r>
              <a:rPr sz="2400" spc="5" dirty="0">
                <a:latin typeface="Times New Roman" pitchFamily="18" charset="0"/>
                <a:cs typeface="Times New Roman" pitchFamily="18" charset="0"/>
              </a:rPr>
              <a:t> </a:t>
            </a:r>
            <a:r>
              <a:rPr sz="2400" dirty="0">
                <a:latin typeface="Times New Roman" pitchFamily="18" charset="0"/>
                <a:cs typeface="Times New Roman" pitchFamily="18" charset="0"/>
              </a:rPr>
              <a:t>quickly.</a:t>
            </a:r>
          </a:p>
          <a:p>
            <a:pPr>
              <a:lnSpc>
                <a:spcPct val="100000"/>
              </a:lnSpc>
              <a:spcBef>
                <a:spcPts val="20"/>
              </a:spcBef>
            </a:pPr>
            <a:endParaRPr sz="2400" dirty="0">
              <a:latin typeface="Times New Roman" pitchFamily="18" charset="0"/>
              <a:cs typeface="Times New Roman" pitchFamily="18" charset="0"/>
            </a:endParaRPr>
          </a:p>
          <a:p>
            <a:pPr marL="355600" marR="223520" indent="-342900">
              <a:lnSpc>
                <a:spcPct val="89800"/>
              </a:lnSpc>
              <a:buFont typeface="Arial" pitchFamily="34" charset="0"/>
              <a:buChar char="•"/>
              <a:tabLst>
                <a:tab pos="354965" algn="l"/>
              </a:tabLst>
            </a:pPr>
            <a:r>
              <a:rPr sz="2400" dirty="0" smtClean="0">
                <a:latin typeface="Times New Roman" pitchFamily="18" charset="0"/>
                <a:cs typeface="Times New Roman" pitchFamily="18" charset="0"/>
              </a:rPr>
              <a:t>A </a:t>
            </a:r>
            <a:r>
              <a:rPr sz="2400" dirty="0">
                <a:latin typeface="Times New Roman" pitchFamily="18" charset="0"/>
                <a:cs typeface="Times New Roman" pitchFamily="18" charset="0"/>
              </a:rPr>
              <a:t>well-designed </a:t>
            </a:r>
            <a:r>
              <a:rPr sz="2400" dirty="0">
                <a:solidFill>
                  <a:srgbClr val="C00000"/>
                </a:solidFill>
                <a:latin typeface="Times New Roman" pitchFamily="18" charset="0"/>
                <a:cs typeface="Times New Roman" pitchFamily="18" charset="0"/>
              </a:rPr>
              <a:t>agile process </a:t>
            </a:r>
            <a:r>
              <a:rPr sz="2400" dirty="0">
                <a:latin typeface="Times New Roman" pitchFamily="18" charset="0"/>
                <a:cs typeface="Times New Roman" pitchFamily="18" charset="0"/>
              </a:rPr>
              <a:t>may </a:t>
            </a:r>
            <a:r>
              <a:rPr sz="2400" spc="-225" dirty="0">
                <a:latin typeface="Times New Roman" pitchFamily="18" charset="0"/>
                <a:cs typeface="Times New Roman" pitchFamily="18" charset="0"/>
              </a:rPr>
              <a:t>“</a:t>
            </a:r>
            <a:r>
              <a:rPr sz="2400" spc="-225" dirty="0">
                <a:solidFill>
                  <a:srgbClr val="C00000"/>
                </a:solidFill>
                <a:latin typeface="Times New Roman" pitchFamily="18" charset="0"/>
                <a:cs typeface="Times New Roman" pitchFamily="18" charset="0"/>
              </a:rPr>
              <a:t>flatten</a:t>
            </a:r>
            <a:r>
              <a:rPr sz="2400" spc="-225" dirty="0">
                <a:solidFill>
                  <a:srgbClr val="CE1C00"/>
                </a:solidFill>
                <a:latin typeface="Times New Roman" pitchFamily="18" charset="0"/>
                <a:cs typeface="Times New Roman" pitchFamily="18" charset="0"/>
              </a:rPr>
              <a:t>” </a:t>
            </a:r>
            <a:r>
              <a:rPr sz="2400" spc="-5" dirty="0">
                <a:latin typeface="Times New Roman" pitchFamily="18" charset="0"/>
                <a:cs typeface="Times New Roman" pitchFamily="18" charset="0"/>
              </a:rPr>
              <a:t>the </a:t>
            </a:r>
            <a:r>
              <a:rPr sz="2400" dirty="0">
                <a:latin typeface="Times New Roman" pitchFamily="18" charset="0"/>
                <a:cs typeface="Times New Roman" pitchFamily="18" charset="0"/>
              </a:rPr>
              <a:t>cost of change</a:t>
            </a:r>
            <a:r>
              <a:rPr sz="2400" spc="-275" dirty="0">
                <a:latin typeface="Times New Roman" pitchFamily="18" charset="0"/>
                <a:cs typeface="Times New Roman" pitchFamily="18" charset="0"/>
              </a:rPr>
              <a:t> </a:t>
            </a:r>
            <a:r>
              <a:rPr sz="2400" dirty="0">
                <a:latin typeface="Times New Roman" pitchFamily="18" charset="0"/>
                <a:cs typeface="Times New Roman" pitchFamily="18" charset="0"/>
              </a:rPr>
              <a:t>curve  by coupling </a:t>
            </a:r>
            <a:r>
              <a:rPr sz="2400" spc="-5" dirty="0">
                <a:solidFill>
                  <a:srgbClr val="FF0000"/>
                </a:solidFill>
                <a:latin typeface="Times New Roman" pitchFamily="18" charset="0"/>
                <a:cs typeface="Times New Roman" pitchFamily="18" charset="0"/>
              </a:rPr>
              <a:t>incremental </a:t>
            </a:r>
            <a:r>
              <a:rPr sz="2400" dirty="0">
                <a:solidFill>
                  <a:srgbClr val="FF0000"/>
                </a:solidFill>
                <a:latin typeface="Times New Roman" pitchFamily="18" charset="0"/>
                <a:cs typeface="Times New Roman" pitchFamily="18" charset="0"/>
              </a:rPr>
              <a:t>delivery </a:t>
            </a:r>
            <a:r>
              <a:rPr sz="2400" spc="-5" dirty="0">
                <a:latin typeface="Times New Roman" pitchFamily="18" charset="0"/>
                <a:cs typeface="Times New Roman" pitchFamily="18" charset="0"/>
              </a:rPr>
              <a:t>with </a:t>
            </a:r>
            <a:r>
              <a:rPr sz="2400" dirty="0">
                <a:latin typeface="Times New Roman" pitchFamily="18" charset="0"/>
                <a:cs typeface="Times New Roman" pitchFamily="18" charset="0"/>
              </a:rPr>
              <a:t>agile </a:t>
            </a:r>
            <a:r>
              <a:rPr sz="2400" spc="-5" dirty="0">
                <a:latin typeface="Times New Roman" pitchFamily="18" charset="0"/>
                <a:cs typeface="Times New Roman" pitchFamily="18" charset="0"/>
              </a:rPr>
              <a:t>practices </a:t>
            </a:r>
            <a:r>
              <a:rPr sz="2400" dirty="0">
                <a:latin typeface="Times New Roman" pitchFamily="18" charset="0"/>
                <a:cs typeface="Times New Roman" pitchFamily="18" charset="0"/>
              </a:rPr>
              <a:t>such as  </a:t>
            </a:r>
            <a:r>
              <a:rPr sz="2400" spc="-5" dirty="0">
                <a:solidFill>
                  <a:srgbClr val="FF0000"/>
                </a:solidFill>
                <a:latin typeface="Times New Roman" pitchFamily="18" charset="0"/>
                <a:cs typeface="Times New Roman" pitchFamily="18" charset="0"/>
              </a:rPr>
              <a:t>continuous </a:t>
            </a:r>
            <a:r>
              <a:rPr sz="2400" dirty="0">
                <a:solidFill>
                  <a:srgbClr val="FF0000"/>
                </a:solidFill>
                <a:latin typeface="Times New Roman" pitchFamily="18" charset="0"/>
                <a:cs typeface="Times New Roman" pitchFamily="18" charset="0"/>
              </a:rPr>
              <a:t>unit </a:t>
            </a:r>
            <a:r>
              <a:rPr sz="2400" spc="-5" dirty="0">
                <a:solidFill>
                  <a:srgbClr val="FF0000"/>
                </a:solidFill>
                <a:latin typeface="Times New Roman" pitchFamily="18" charset="0"/>
                <a:cs typeface="Times New Roman" pitchFamily="18" charset="0"/>
              </a:rPr>
              <a:t>testing </a:t>
            </a:r>
            <a:r>
              <a:rPr sz="2400" dirty="0">
                <a:latin typeface="Times New Roman" pitchFamily="18" charset="0"/>
                <a:cs typeface="Times New Roman" pitchFamily="18" charset="0"/>
              </a:rPr>
              <a:t>and </a:t>
            </a:r>
            <a:r>
              <a:rPr sz="2400" dirty="0">
                <a:solidFill>
                  <a:srgbClr val="FF0000"/>
                </a:solidFill>
                <a:latin typeface="Times New Roman" pitchFamily="18" charset="0"/>
                <a:cs typeface="Times New Roman" pitchFamily="18" charset="0"/>
              </a:rPr>
              <a:t>pair </a:t>
            </a:r>
            <a:r>
              <a:rPr sz="2400" spc="-5" dirty="0">
                <a:solidFill>
                  <a:srgbClr val="FF0000"/>
                </a:solidFill>
                <a:latin typeface="Times New Roman" pitchFamily="18" charset="0"/>
                <a:cs typeface="Times New Roman" pitchFamily="18" charset="0"/>
              </a:rPr>
              <a:t>programming</a:t>
            </a:r>
            <a:r>
              <a:rPr sz="2400" spc="-5" dirty="0">
                <a:latin typeface="Times New Roman" pitchFamily="18" charset="0"/>
                <a:cs typeface="Times New Roman" pitchFamily="18" charset="0"/>
              </a:rPr>
              <a:t>. Thus team </a:t>
            </a:r>
            <a:r>
              <a:rPr sz="2400" dirty="0">
                <a:latin typeface="Times New Roman" pitchFamily="18" charset="0"/>
                <a:cs typeface="Times New Roman" pitchFamily="18" charset="0"/>
              </a:rPr>
              <a:t>can  </a:t>
            </a:r>
            <a:r>
              <a:rPr sz="2400" spc="-5" dirty="0">
                <a:latin typeface="Times New Roman" pitchFamily="18" charset="0"/>
                <a:cs typeface="Times New Roman" pitchFamily="18" charset="0"/>
              </a:rPr>
              <a:t>accommodate </a:t>
            </a:r>
            <a:r>
              <a:rPr sz="2400" dirty="0">
                <a:latin typeface="Times New Roman" pitchFamily="18" charset="0"/>
                <a:cs typeface="Times New Roman" pitchFamily="18" charset="0"/>
              </a:rPr>
              <a:t>changes </a:t>
            </a:r>
            <a:r>
              <a:rPr sz="2400" spc="-5" dirty="0">
                <a:latin typeface="Times New Roman" pitchFamily="18" charset="0"/>
                <a:cs typeface="Times New Roman" pitchFamily="18" charset="0"/>
              </a:rPr>
              <a:t>late </a:t>
            </a:r>
            <a:r>
              <a:rPr sz="2400" dirty="0">
                <a:latin typeface="Times New Roman" pitchFamily="18" charset="0"/>
                <a:cs typeface="Times New Roman" pitchFamily="18" charset="0"/>
              </a:rPr>
              <a:t>in </a:t>
            </a:r>
            <a:r>
              <a:rPr sz="2400" spc="-5" dirty="0">
                <a:latin typeface="Times New Roman" pitchFamily="18" charset="0"/>
                <a:cs typeface="Times New Roman" pitchFamily="18" charset="0"/>
              </a:rPr>
              <a:t>the software </a:t>
            </a:r>
            <a:r>
              <a:rPr sz="2400" dirty="0">
                <a:latin typeface="Times New Roman" pitchFamily="18" charset="0"/>
                <a:cs typeface="Times New Roman" pitchFamily="18" charset="0"/>
              </a:rPr>
              <a:t>project </a:t>
            </a:r>
            <a:r>
              <a:rPr sz="2400" spc="-5" dirty="0">
                <a:latin typeface="Times New Roman" pitchFamily="18" charset="0"/>
                <a:cs typeface="Times New Roman" pitchFamily="18" charset="0"/>
              </a:rPr>
              <a:t>without dramatic  </a:t>
            </a:r>
            <a:r>
              <a:rPr sz="2400" dirty="0">
                <a:latin typeface="Times New Roman" pitchFamily="18" charset="0"/>
                <a:cs typeface="Times New Roman" pitchFamily="18" charset="0"/>
              </a:rPr>
              <a:t>cost and </a:t>
            </a:r>
            <a:r>
              <a:rPr sz="2400" spc="-5" dirty="0">
                <a:latin typeface="Times New Roman" pitchFamily="18" charset="0"/>
                <a:cs typeface="Times New Roman" pitchFamily="18" charset="0"/>
              </a:rPr>
              <a:t>time</a:t>
            </a:r>
            <a:r>
              <a:rPr sz="2400" spc="-10" dirty="0">
                <a:latin typeface="Times New Roman" pitchFamily="18" charset="0"/>
                <a:cs typeface="Times New Roman" pitchFamily="18" charset="0"/>
              </a:rPr>
              <a:t> </a:t>
            </a:r>
            <a:r>
              <a:rPr sz="2400" spc="-5" dirty="0">
                <a:latin typeface="Times New Roman" pitchFamily="18" charset="0"/>
                <a:cs typeface="Times New Roman" pitchFamily="18" charset="0"/>
              </a:rPr>
              <a:t>impact.</a:t>
            </a:r>
            <a:endParaRPr sz="2400" dirty="0">
              <a:latin typeface="Times New Roman" pitchFamily="18" charset="0"/>
              <a:cs typeface="Times New Roman" pitchFamily="18" charset="0"/>
            </a:endParaRPr>
          </a:p>
        </p:txBody>
      </p:sp>
      <p:pic>
        <p:nvPicPr>
          <p:cNvPr id="6"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42683588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457200"/>
            <a:ext cx="6887845" cy="635000"/>
          </a:xfrm>
          <a:prstGeom prst="rect">
            <a:avLst/>
          </a:prstGeom>
        </p:spPr>
        <p:txBody>
          <a:bodyPr vert="horz" wrap="square" lIns="0" tIns="12700" rIns="0" bIns="0" rtlCol="0">
            <a:spAutoFit/>
          </a:bodyPr>
          <a:lstStyle/>
          <a:p>
            <a:pPr marL="12700">
              <a:lnSpc>
                <a:spcPct val="100000"/>
              </a:lnSpc>
              <a:spcBef>
                <a:spcPts val="100"/>
              </a:spcBef>
              <a:tabLst>
                <a:tab pos="2497455" algn="l"/>
                <a:tab pos="3344545" algn="l"/>
              </a:tabLst>
            </a:pPr>
            <a:r>
              <a:rPr sz="4000" b="1" spc="-5" dirty="0">
                <a:solidFill>
                  <a:srgbClr val="FF0000"/>
                </a:solidFill>
              </a:rPr>
              <a:t>Agility</a:t>
            </a:r>
            <a:r>
              <a:rPr sz="4000" b="1" spc="10" dirty="0">
                <a:solidFill>
                  <a:srgbClr val="FF0000"/>
                </a:solidFill>
              </a:rPr>
              <a:t> </a:t>
            </a:r>
            <a:r>
              <a:rPr sz="4000" b="1" dirty="0">
                <a:solidFill>
                  <a:srgbClr val="FF0000"/>
                </a:solidFill>
              </a:rPr>
              <a:t>and	</a:t>
            </a:r>
            <a:r>
              <a:rPr sz="4000" b="1" spc="-5" dirty="0">
                <a:solidFill>
                  <a:srgbClr val="FF0000"/>
                </a:solidFill>
              </a:rPr>
              <a:t>the	</a:t>
            </a:r>
            <a:r>
              <a:rPr sz="4000" b="1" dirty="0">
                <a:solidFill>
                  <a:srgbClr val="FF0000"/>
                </a:solidFill>
              </a:rPr>
              <a:t>Cost of</a:t>
            </a:r>
            <a:r>
              <a:rPr sz="4000" b="1" spc="-110" dirty="0">
                <a:solidFill>
                  <a:srgbClr val="FF0000"/>
                </a:solidFill>
              </a:rPr>
              <a:t> </a:t>
            </a:r>
            <a:r>
              <a:rPr sz="4000" b="1" dirty="0">
                <a:solidFill>
                  <a:srgbClr val="FF0000"/>
                </a:solidFill>
              </a:rPr>
              <a:t>Change</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070"/>
              </a:lnSpc>
            </a:pPr>
            <a:fld id="{81D60167-4931-47E6-BA6A-407CBD079E47}" type="slidenum">
              <a:rPr dirty="0"/>
              <a:t>45</a:t>
            </a:fld>
            <a:endParaRPr dirty="0"/>
          </a:p>
        </p:txBody>
      </p:sp>
      <p:sp>
        <p:nvSpPr>
          <p:cNvPr id="3" name="object 3"/>
          <p:cNvSpPr/>
          <p:nvPr/>
        </p:nvSpPr>
        <p:spPr>
          <a:xfrm>
            <a:off x="914400" y="1447800"/>
            <a:ext cx="7315200" cy="4953000"/>
          </a:xfrm>
          <a:prstGeom prst="rect">
            <a:avLst/>
          </a:prstGeom>
          <a:blipFill>
            <a:blip r:embed="rId2" cstate="print"/>
            <a:stretch>
              <a:fillRect/>
            </a:stretch>
          </a:blipFill>
        </p:spPr>
        <p:txBody>
          <a:bodyPr wrap="square" lIns="0" tIns="0" rIns="0" bIns="0" rtlCol="0"/>
          <a:lstStyle/>
          <a:p>
            <a:endParaRPr/>
          </a:p>
        </p:txBody>
      </p:sp>
      <p:pic>
        <p:nvPicPr>
          <p:cNvPr id="6"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972922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b="1" dirty="0">
                <a:solidFill>
                  <a:srgbClr val="FF0000"/>
                </a:solidFill>
                <a:latin typeface="Times New Roman" pitchFamily="18" charset="0"/>
                <a:cs typeface="Times New Roman" pitchFamily="18" charset="0"/>
              </a:rPr>
              <a:t>Tools for Agile Project Management</a:t>
            </a:r>
            <a:endParaRPr lang="en-US" b="1" dirty="0">
              <a:solidFill>
                <a:srgbClr val="FF0000"/>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marL="38100">
              <a:lnSpc>
                <a:spcPts val="1070"/>
              </a:lnSpc>
            </a:pPr>
            <a:fld id="{81D60167-4931-47E6-BA6A-407CBD079E47}" type="slidenum">
              <a:rPr lang="en-US" smtClean="0"/>
              <a:t>46</a:t>
            </a:fld>
            <a:endParaRPr lang="en-US" dirty="0"/>
          </a:p>
        </p:txBody>
      </p:sp>
      <p:sp>
        <p:nvSpPr>
          <p:cNvPr id="4" name="Rectangle 3"/>
          <p:cNvSpPr/>
          <p:nvPr/>
        </p:nvSpPr>
        <p:spPr>
          <a:xfrm>
            <a:off x="228600" y="1371600"/>
            <a:ext cx="8686800" cy="4893647"/>
          </a:xfrm>
          <a:prstGeom prst="rect">
            <a:avLst/>
          </a:prstGeom>
        </p:spPr>
        <p:txBody>
          <a:bodyPr wrap="square">
            <a:spAutoFit/>
          </a:bodyPr>
          <a:lstStyle/>
          <a:p>
            <a:r>
              <a:rPr lang="en-US" sz="2400" dirty="0">
                <a:latin typeface="Times New Roman" pitchFamily="18" charset="0"/>
                <a:cs typeface="Times New Roman" pitchFamily="18" charset="0"/>
              </a:rPr>
              <a:t>In agile development, the emphasis on building the right product as per customer needs. Therefore, the agile testers needs to monitor their project constantly. There are many tools available for this purpose. </a:t>
            </a:r>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1</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hlinkClick r:id="rId2"/>
              </a:rPr>
              <a:t>Agilean</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First one on the list of agile project management tools is </a:t>
            </a:r>
            <a:r>
              <a:rPr lang="en-US" sz="2400" dirty="0" err="1">
                <a:latin typeface="Times New Roman" pitchFamily="18" charset="0"/>
                <a:cs typeface="Times New Roman" pitchFamily="18" charset="0"/>
              </a:rPr>
              <a:t>Agilean</a:t>
            </a:r>
            <a:r>
              <a:rPr lang="en-US" sz="2400" dirty="0">
                <a:latin typeface="Times New Roman" pitchFamily="18" charset="0"/>
                <a:cs typeface="Times New Roman" pitchFamily="18" charset="0"/>
              </a:rPr>
              <a:t>. It is a </a:t>
            </a:r>
            <a:r>
              <a:rPr lang="en-US" sz="2400" dirty="0" err="1">
                <a:latin typeface="Times New Roman" pitchFamily="18" charset="0"/>
                <a:cs typeface="Times New Roman" pitchFamily="18" charset="0"/>
              </a:rPr>
              <a:t>SaaS</a:t>
            </a:r>
            <a:r>
              <a:rPr lang="en-US" sz="2400" dirty="0">
                <a:latin typeface="Times New Roman" pitchFamily="18" charset="0"/>
                <a:cs typeface="Times New Roman" pitchFamily="18" charset="0"/>
              </a:rPr>
              <a:t> enterprise workflow automation and project management software solution that is basically created to be used by small-medium IT enterprises. The main features of </a:t>
            </a:r>
            <a:r>
              <a:rPr lang="en-US" sz="2400" dirty="0" err="1">
                <a:latin typeface="Times New Roman" pitchFamily="18" charset="0"/>
                <a:cs typeface="Times New Roman" pitchFamily="18" charset="0"/>
              </a:rPr>
              <a:t>Agilean</a:t>
            </a:r>
            <a:r>
              <a:rPr lang="en-US" sz="2400" dirty="0">
                <a:latin typeface="Times New Roman" pitchFamily="18" charset="0"/>
                <a:cs typeface="Times New Roman" pitchFamily="18" charset="0"/>
              </a:rPr>
              <a:t> include project planning, execution, </a:t>
            </a:r>
            <a:r>
              <a:rPr lang="en-US" sz="2400" dirty="0" smtClean="0">
                <a:latin typeface="Times New Roman" pitchFamily="18" charset="0"/>
                <a:cs typeface="Times New Roman" pitchFamily="18" charset="0"/>
              </a:rPr>
              <a:t>monitor , response </a:t>
            </a:r>
            <a:r>
              <a:rPr lang="en-US" sz="2400" dirty="0">
                <a:latin typeface="Times New Roman" pitchFamily="18" charset="0"/>
                <a:cs typeface="Times New Roman" pitchFamily="18" charset="0"/>
              </a:rPr>
              <a:t>plan, stand up meeting automation, release management, retrospective analysis, and visualized reports.</a:t>
            </a:r>
          </a:p>
          <a:p>
            <a:r>
              <a:rPr lang="en-US" sz="2400" dirty="0">
                <a:latin typeface="Times New Roman" pitchFamily="18" charset="0"/>
                <a:cs typeface="Times New Roman" pitchFamily="18" charset="0"/>
              </a:rPr>
              <a:t> </a:t>
            </a:r>
          </a:p>
          <a:p>
            <a:endParaRPr lang="en-US" sz="2400" b="1" dirty="0">
              <a:latin typeface="Times New Roman" pitchFamily="18" charset="0"/>
              <a:cs typeface="Times New Roman" pitchFamily="18" charset="0"/>
            </a:endParaRPr>
          </a:p>
        </p:txBody>
      </p:sp>
      <p:pic>
        <p:nvPicPr>
          <p:cNvPr id="5"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26939287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38100">
              <a:lnSpc>
                <a:spcPts val="1070"/>
              </a:lnSpc>
            </a:pPr>
            <a:fld id="{81D60167-4931-47E6-BA6A-407CBD079E47}" type="slidenum">
              <a:rPr lang="en-US" smtClean="0"/>
              <a:t>47</a:t>
            </a:fld>
            <a:endParaRPr lang="en-US" dirty="0"/>
          </a:p>
        </p:txBody>
      </p:sp>
      <p:sp>
        <p:nvSpPr>
          <p:cNvPr id="4" name="Rectangle 3"/>
          <p:cNvSpPr/>
          <p:nvPr/>
        </p:nvSpPr>
        <p:spPr>
          <a:xfrm>
            <a:off x="228600" y="304800"/>
            <a:ext cx="8686800" cy="4154984"/>
          </a:xfrm>
          <a:prstGeom prst="rect">
            <a:avLst/>
          </a:prstGeom>
        </p:spPr>
        <p:txBody>
          <a:bodyPr wrap="square">
            <a:spAutoFit/>
          </a:bodyPr>
          <a:lstStyle/>
          <a:p>
            <a:r>
              <a:rPr lang="en-US" sz="2400" b="1" dirty="0">
                <a:latin typeface="Times New Roman" pitchFamily="18" charset="0"/>
                <a:cs typeface="Times New Roman" pitchFamily="18" charset="0"/>
              </a:rPr>
              <a:t>2. </a:t>
            </a:r>
            <a:r>
              <a:rPr lang="en-US" sz="2400" b="1" dirty="0" err="1">
                <a:latin typeface="Times New Roman" pitchFamily="18" charset="0"/>
                <a:cs typeface="Times New Roman" pitchFamily="18" charset="0"/>
                <a:hlinkClick r:id="rId2"/>
              </a:rPr>
              <a:t>Wrike</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Another great one from the list of the best agile project management tools is </a:t>
            </a:r>
            <a:r>
              <a:rPr lang="en-US" sz="2400" dirty="0" err="1">
                <a:latin typeface="Times New Roman" pitchFamily="18" charset="0"/>
                <a:cs typeface="Times New Roman" pitchFamily="18" charset="0"/>
              </a:rPr>
              <a:t>Wrike</a:t>
            </a:r>
            <a:r>
              <a:rPr lang="en-US" sz="2400" dirty="0">
                <a:latin typeface="Times New Roman" pitchFamily="18" charset="0"/>
                <a:cs typeface="Times New Roman" pitchFamily="18" charset="0"/>
              </a:rPr>
              <a:t> that is one of the best in terms of integrating email with project management, having main features inside. It is built to scale and drive results by giving you the flexibility you might need to manage multiple projects and teams at one place. </a:t>
            </a:r>
            <a:endParaRPr lang="en-US" sz="2400"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Along </a:t>
            </a:r>
            <a:r>
              <a:rPr lang="en-US" sz="2400" dirty="0">
                <a:latin typeface="Times New Roman" pitchFamily="18" charset="0"/>
                <a:cs typeface="Times New Roman" pitchFamily="18" charset="0"/>
              </a:rPr>
              <a:t>the Agile process, you going to get the accurate, up-to-date information and you can insert &amp; add any important information inside. Planning should be easier, there will be always accurate information and real-time reports and analytics that going to save your time and help in analyzing the situation. </a:t>
            </a:r>
            <a:endParaRPr lang="en-US" sz="2400" dirty="0" smtClean="0">
              <a:latin typeface="Times New Roman" pitchFamily="18" charset="0"/>
              <a:cs typeface="Times New Roman" pitchFamily="18" charset="0"/>
            </a:endParaRPr>
          </a:p>
        </p:txBody>
      </p:sp>
      <p:pic>
        <p:nvPicPr>
          <p:cNvPr id="5"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36287419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38100">
              <a:lnSpc>
                <a:spcPts val="1070"/>
              </a:lnSpc>
            </a:pPr>
            <a:fld id="{81D60167-4931-47E6-BA6A-407CBD079E47}" type="slidenum">
              <a:rPr lang="en-US" smtClean="0"/>
              <a:t>48</a:t>
            </a:fld>
            <a:endParaRPr lang="en-US" dirty="0"/>
          </a:p>
        </p:txBody>
      </p:sp>
      <p:sp>
        <p:nvSpPr>
          <p:cNvPr id="4" name="Rectangle 3"/>
          <p:cNvSpPr/>
          <p:nvPr/>
        </p:nvSpPr>
        <p:spPr>
          <a:xfrm>
            <a:off x="228600" y="381000"/>
            <a:ext cx="8610600" cy="5016758"/>
          </a:xfrm>
          <a:prstGeom prst="rect">
            <a:avLst/>
          </a:prstGeom>
        </p:spPr>
        <p:txBody>
          <a:bodyPr wrap="square">
            <a:spAutoFit/>
          </a:bodyPr>
          <a:lstStyle/>
          <a:p>
            <a:r>
              <a:rPr lang="en-US" sz="2000" b="1" dirty="0">
                <a:latin typeface="Times New Roman" pitchFamily="18" charset="0"/>
                <a:cs typeface="Times New Roman" pitchFamily="18" charset="0"/>
              </a:rPr>
              <a:t>3. </a:t>
            </a:r>
            <a:r>
              <a:rPr lang="en-US" sz="2000" b="1" dirty="0">
                <a:latin typeface="Times New Roman" pitchFamily="18" charset="0"/>
                <a:cs typeface="Times New Roman" pitchFamily="18" charset="0"/>
                <a:hlinkClick r:id="rId2"/>
              </a:rPr>
              <a:t>JIRA</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JIRA is a tool developed for bug and issue tracking and project management to software and mobile development processes. The JIRA dashboard has many useful functions &amp; features which are able to handle different issues easily. </a:t>
            </a: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dashboard on JIRA can be customized to match your business processes.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hlinkClick r:id="rId3"/>
              </a:rPr>
              <a:t>JIRA</a:t>
            </a:r>
            <a:r>
              <a:rPr lang="en-US" sz="2000" dirty="0">
                <a:latin typeface="Times New Roman" pitchFamily="18" charset="0"/>
                <a:cs typeface="Times New Roman" pitchFamily="18" charset="0"/>
              </a:rPr>
              <a:t> is a defect tracking tool which is used for Agile testing as well as project management. This tool is not only used for recording, reporting but also integrated with code development environment.</a:t>
            </a:r>
          </a:p>
          <a:p>
            <a:r>
              <a:rPr lang="en-US" sz="2000" b="1" dirty="0">
                <a:latin typeface="Times New Roman" pitchFamily="18" charset="0"/>
                <a:cs typeface="Times New Roman" pitchFamily="18" charset="0"/>
              </a:rPr>
              <a:t>Features:</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JIRA Query Language helps to create quick filters with a single click</a:t>
            </a:r>
          </a:p>
          <a:p>
            <a:r>
              <a:rPr lang="en-US" sz="2000" dirty="0">
                <a:latin typeface="Times New Roman" pitchFamily="18" charset="0"/>
                <a:cs typeface="Times New Roman" pitchFamily="18" charset="0"/>
              </a:rPr>
              <a:t>Estimations help your team become more accurate and efficient</a:t>
            </a:r>
          </a:p>
          <a:p>
            <a:r>
              <a:rPr lang="en-US" sz="2000" dirty="0">
                <a:latin typeface="Times New Roman" pitchFamily="18" charset="0"/>
                <a:cs typeface="Times New Roman" pitchFamily="18" charset="0"/>
              </a:rPr>
              <a:t>Reporting functionality gives team critical insight into their agile process</a:t>
            </a:r>
          </a:p>
          <a:p>
            <a:r>
              <a:rPr lang="en-US" sz="2000" dirty="0">
                <a:latin typeface="Times New Roman" pitchFamily="18" charset="0"/>
                <a:cs typeface="Times New Roman" pitchFamily="18" charset="0"/>
              </a:rPr>
              <a:t>Extensive reporting functionality gives your team critical insight into their agile process.</a:t>
            </a:r>
          </a:p>
          <a:p>
            <a:endParaRPr lang="en-US" sz="2000" dirty="0">
              <a:latin typeface="Times New Roman" pitchFamily="18" charset="0"/>
              <a:cs typeface="Times New Roman" pitchFamily="18" charset="0"/>
            </a:endParaRPr>
          </a:p>
        </p:txBody>
      </p:sp>
      <p:pic>
        <p:nvPicPr>
          <p:cNvPr id="5"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20624404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38100">
              <a:lnSpc>
                <a:spcPts val="1070"/>
              </a:lnSpc>
            </a:pPr>
            <a:fld id="{81D60167-4931-47E6-BA6A-407CBD079E47}" type="slidenum">
              <a:rPr lang="en-US" smtClean="0"/>
              <a:t>49</a:t>
            </a:fld>
            <a:endParaRPr lang="en-US" dirty="0"/>
          </a:p>
        </p:txBody>
      </p:sp>
      <p:sp>
        <p:nvSpPr>
          <p:cNvPr id="4" name="Rectangle 3"/>
          <p:cNvSpPr/>
          <p:nvPr/>
        </p:nvSpPr>
        <p:spPr>
          <a:xfrm>
            <a:off x="152400" y="474345"/>
            <a:ext cx="8763000" cy="4154984"/>
          </a:xfrm>
          <a:prstGeom prst="rect">
            <a:avLst/>
          </a:prstGeom>
        </p:spPr>
        <p:txBody>
          <a:bodyPr wrap="square">
            <a:spAutoFit/>
          </a:bodyPr>
          <a:lstStyle/>
          <a:p>
            <a:r>
              <a:rPr lang="en-US" sz="2400" b="1" dirty="0" smtClean="0">
                <a:latin typeface="Times New Roman" pitchFamily="18" charset="0"/>
                <a:cs typeface="Times New Roman" pitchFamily="18" charset="0"/>
              </a:rPr>
              <a:t>4.</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hlinkClick r:id="rId2"/>
              </a:rPr>
              <a:t>Trello</a:t>
            </a:r>
            <a:endParaRPr lang="en-US" sz="2400" dirty="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Trello</a:t>
            </a:r>
            <a:r>
              <a:rPr lang="en-US" sz="2400" dirty="0">
                <a:latin typeface="Times New Roman" pitchFamily="18" charset="0"/>
                <a:cs typeface="Times New Roman" pitchFamily="18" charset="0"/>
              </a:rPr>
              <a:t>, one of the most used and well-known project management applications. </a:t>
            </a: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structure of </a:t>
            </a:r>
            <a:r>
              <a:rPr lang="en-US" sz="2400" dirty="0" err="1">
                <a:latin typeface="Times New Roman" pitchFamily="18" charset="0"/>
                <a:cs typeface="Times New Roman" pitchFamily="18" charset="0"/>
              </a:rPr>
              <a:t>Trello</a:t>
            </a:r>
            <a:r>
              <a:rPr lang="en-US" sz="2400" dirty="0">
                <a:latin typeface="Times New Roman" pitchFamily="18" charset="0"/>
                <a:cs typeface="Times New Roman" pitchFamily="18" charset="0"/>
              </a:rPr>
              <a:t> is based on the </a:t>
            </a:r>
            <a:r>
              <a:rPr lang="en-US" sz="2400" dirty="0" err="1">
                <a:latin typeface="Times New Roman" pitchFamily="18" charset="0"/>
                <a:cs typeface="Times New Roman" pitchFamily="18" charset="0"/>
              </a:rPr>
              <a:t>kanban</a:t>
            </a:r>
            <a:r>
              <a:rPr lang="en-US" sz="2400" dirty="0">
                <a:latin typeface="Times New Roman" pitchFamily="18" charset="0"/>
                <a:cs typeface="Times New Roman" pitchFamily="18" charset="0"/>
              </a:rPr>
              <a:t> methodology. All the projects are represented by boards, that contain lists</a:t>
            </a:r>
            <a:r>
              <a:rPr lang="en-US" sz="2400" dirty="0" smtClean="0">
                <a:latin typeface="Times New Roman" pitchFamily="18" charset="0"/>
                <a:cs typeface="Times New Roman" pitchFamily="18" charset="0"/>
              </a:rPr>
              <a:t>.</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Every list has progressive cards that you make as drag-and-drop. Users that are related to the board can be assigned to said cards. Also, it has many nice, small but not less useful </a:t>
            </a:r>
            <a:r>
              <a:rPr lang="en-US" sz="2400" dirty="0" smtClean="0">
                <a:latin typeface="Times New Roman" pitchFamily="18" charset="0"/>
                <a:cs typeface="Times New Roman" pitchFamily="18" charset="0"/>
              </a:rPr>
              <a:t>features: </a:t>
            </a:r>
            <a:r>
              <a:rPr lang="en-US" sz="2400" dirty="0">
                <a:latin typeface="Times New Roman" pitchFamily="18" charset="0"/>
                <a:cs typeface="Times New Roman" pitchFamily="18" charset="0"/>
              </a:rPr>
              <a:t>writing comments, inserting attachments, notes, due dates, checklists, colored labels, integration with other apps, etc. Additionally, </a:t>
            </a:r>
            <a:r>
              <a:rPr lang="en-US" sz="2400" dirty="0" err="1">
                <a:latin typeface="Times New Roman" pitchFamily="18" charset="0"/>
                <a:cs typeface="Times New Roman" pitchFamily="18" charset="0"/>
              </a:rPr>
              <a:t>Trello</a:t>
            </a:r>
            <a:r>
              <a:rPr lang="en-US" sz="2400" dirty="0">
                <a:latin typeface="Times New Roman" pitchFamily="18" charset="0"/>
                <a:cs typeface="Times New Roman" pitchFamily="18" charset="0"/>
              </a:rPr>
              <a:t> is supported by all mobile platforms. </a:t>
            </a:r>
          </a:p>
        </p:txBody>
      </p:sp>
      <p:pic>
        <p:nvPicPr>
          <p:cNvPr id="5"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4049387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sz="3400" b="1" dirty="0" smtClean="0">
                <a:solidFill>
                  <a:srgbClr val="FF0000"/>
                </a:solidFill>
              </a:rPr>
              <a:t>Agile Software Development: Intro</a:t>
            </a:r>
            <a:endParaRPr lang="en-US" sz="3400" b="1" dirty="0">
              <a:solidFill>
                <a:srgbClr val="FF0000"/>
              </a:solidFill>
            </a:endParaRPr>
          </a:p>
        </p:txBody>
      </p:sp>
      <p:sp>
        <p:nvSpPr>
          <p:cNvPr id="9219" name="Content Placeholder 2"/>
          <p:cNvSpPr>
            <a:spLocks noGrp="1"/>
          </p:cNvSpPr>
          <p:nvPr>
            <p:ph idx="1"/>
          </p:nvPr>
        </p:nvSpPr>
        <p:spPr/>
        <p:txBody>
          <a:bodyPr/>
          <a:lstStyle/>
          <a:p>
            <a:r>
              <a:rPr lang="en-US" sz="2800" dirty="0" smtClean="0"/>
              <a:t>Characteristics of Agile Software Development</a:t>
            </a:r>
          </a:p>
          <a:p>
            <a:pPr>
              <a:buFont typeface="Wingdings 2" pitchFamily="18" charset="2"/>
              <a:buNone/>
            </a:pPr>
            <a:r>
              <a:rPr lang="en-US" sz="2800" dirty="0" smtClean="0"/>
              <a:t>     -- Light Weighted methodology</a:t>
            </a:r>
          </a:p>
          <a:p>
            <a:pPr>
              <a:buFont typeface="Wingdings 2" pitchFamily="18" charset="2"/>
              <a:buNone/>
            </a:pPr>
            <a:r>
              <a:rPr lang="en-US" sz="2800" dirty="0" smtClean="0"/>
              <a:t>     -- Small to medium sized teams</a:t>
            </a:r>
          </a:p>
          <a:p>
            <a:pPr>
              <a:buFont typeface="Wingdings 2" pitchFamily="18" charset="2"/>
              <a:buNone/>
            </a:pPr>
            <a:r>
              <a:rPr lang="en-US" sz="2800" dirty="0" smtClean="0"/>
              <a:t>     -- vague and/or changing requirements</a:t>
            </a:r>
          </a:p>
          <a:p>
            <a:pPr>
              <a:buFont typeface="Wingdings 2" pitchFamily="18" charset="2"/>
              <a:buNone/>
            </a:pPr>
            <a:r>
              <a:rPr lang="en-US" sz="2800" dirty="0" smtClean="0"/>
              <a:t>     -- vague and/or changing techniques</a:t>
            </a:r>
          </a:p>
          <a:p>
            <a:pPr>
              <a:buFont typeface="Wingdings 2" pitchFamily="18" charset="2"/>
              <a:buNone/>
            </a:pPr>
            <a:r>
              <a:rPr lang="en-US" sz="2800" dirty="0" smtClean="0"/>
              <a:t>     -- Simple design</a:t>
            </a:r>
          </a:p>
          <a:p>
            <a:pPr>
              <a:buFont typeface="Wingdings 2" pitchFamily="18" charset="2"/>
              <a:buNone/>
            </a:pPr>
            <a:r>
              <a:rPr lang="en-US" sz="2800" dirty="0" smtClean="0"/>
              <a:t>     </a:t>
            </a:r>
          </a:p>
        </p:txBody>
      </p:sp>
      <p:pic>
        <p:nvPicPr>
          <p:cNvPr id="4"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3" name="Slide Number Placeholder 2"/>
          <p:cNvSpPr>
            <a:spLocks noGrp="1"/>
          </p:cNvSpPr>
          <p:nvPr>
            <p:ph type="sldNum" sz="quarter" idx="12"/>
          </p:nvPr>
        </p:nvSpPr>
        <p:spPr/>
        <p:txBody>
          <a:bodyPr/>
          <a:lstStyle/>
          <a:p>
            <a:pPr marL="38100">
              <a:lnSpc>
                <a:spcPts val="1070"/>
              </a:lnSpc>
            </a:pPr>
            <a:fld id="{81D60167-4931-47E6-BA6A-407CBD079E47}" type="slidenum">
              <a:rPr lang="en-US" smtClean="0"/>
              <a:t>5</a:t>
            </a:fld>
            <a:endParaRPr lang="en-US" dirty="0"/>
          </a:p>
        </p:txBody>
      </p:sp>
    </p:spTree>
    <p:extLst>
      <p:ext uri="{BB962C8B-B14F-4D97-AF65-F5344CB8AC3E}">
        <p14:creationId xmlns:p14="http://schemas.microsoft.com/office/powerpoint/2010/main" val="28576087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38100">
              <a:lnSpc>
                <a:spcPts val="1070"/>
              </a:lnSpc>
            </a:pPr>
            <a:fld id="{81D60167-4931-47E6-BA6A-407CBD079E47}" type="slidenum">
              <a:rPr lang="en-US" smtClean="0"/>
              <a:t>50</a:t>
            </a:fld>
            <a:endParaRPr lang="en-US" dirty="0"/>
          </a:p>
        </p:txBody>
      </p:sp>
      <p:sp>
        <p:nvSpPr>
          <p:cNvPr id="4" name="Rectangle 3"/>
          <p:cNvSpPr/>
          <p:nvPr/>
        </p:nvSpPr>
        <p:spPr>
          <a:xfrm>
            <a:off x="242455" y="228600"/>
            <a:ext cx="8534400" cy="4524315"/>
          </a:xfrm>
          <a:prstGeom prst="rect">
            <a:avLst/>
          </a:prstGeom>
        </p:spPr>
        <p:txBody>
          <a:bodyPr wrap="square">
            <a:spAutoFit/>
          </a:bodyPr>
          <a:lstStyle/>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5. </a:t>
            </a:r>
            <a:r>
              <a:rPr lang="en-US" sz="2400" b="1" dirty="0" smtClean="0">
                <a:latin typeface="Times New Roman" pitchFamily="18" charset="0"/>
                <a:cs typeface="Times New Roman" pitchFamily="18" charset="0"/>
                <a:hlinkClick r:id="rId2"/>
              </a:rPr>
              <a:t>Backlog</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Backlog is an all-in-one online project management tool for task management, version control, and bug tracking. With features like </a:t>
            </a:r>
            <a:r>
              <a:rPr lang="en-US" sz="2400" dirty="0" err="1">
                <a:latin typeface="Times New Roman" pitchFamily="18" charset="0"/>
                <a:cs typeface="Times New Roman" pitchFamily="18" charset="0"/>
              </a:rPr>
              <a:t>subtasking</a:t>
            </a:r>
            <a:r>
              <a:rPr lang="en-US" sz="2400" dirty="0">
                <a:latin typeface="Times New Roman" pitchFamily="18" charset="0"/>
                <a:cs typeface="Times New Roman" pitchFamily="18" charset="0"/>
              </a:rPr>
              <a:t>, custom issue fields, and Gantt charts, it’s easy for teams to define, organize, and track their work</a:t>
            </a:r>
            <a:r>
              <a:rPr lang="en-US" sz="2400" dirty="0" smtClean="0">
                <a:latin typeface="Times New Roman" pitchFamily="18" charset="0"/>
                <a:cs typeface="Times New Roman" pitchFamily="18" charset="0"/>
              </a:rPr>
              <a:t>.</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Bringing </a:t>
            </a:r>
            <a:r>
              <a:rPr lang="en-US" sz="2400" dirty="0">
                <a:latin typeface="Times New Roman" pitchFamily="18" charset="0"/>
                <a:cs typeface="Times New Roman" pitchFamily="18" charset="0"/>
              </a:rPr>
              <a:t>together the organizational benefits of project management with the power and convenience of code management, Backlog enhances team collaboration across organizations large and small. </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5"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39992950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38100">
              <a:lnSpc>
                <a:spcPts val="1070"/>
              </a:lnSpc>
            </a:pPr>
            <a:fld id="{81D60167-4931-47E6-BA6A-407CBD079E47}" type="slidenum">
              <a:rPr lang="en-US" smtClean="0"/>
              <a:t>51</a:t>
            </a:fld>
            <a:endParaRPr lang="en-US" dirty="0"/>
          </a:p>
        </p:txBody>
      </p:sp>
      <p:sp>
        <p:nvSpPr>
          <p:cNvPr id="4" name="Rectangle 3"/>
          <p:cNvSpPr/>
          <p:nvPr/>
        </p:nvSpPr>
        <p:spPr>
          <a:xfrm>
            <a:off x="228600" y="335846"/>
            <a:ext cx="8610600" cy="6740307"/>
          </a:xfrm>
          <a:prstGeom prst="rect">
            <a:avLst/>
          </a:prstGeom>
        </p:spPr>
        <p:txBody>
          <a:bodyPr wrap="square">
            <a:spAutoFit/>
          </a:bodyPr>
          <a:lstStyle/>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6</a:t>
            </a:r>
            <a:r>
              <a:rPr lang="en-US" sz="2400" dirty="0">
                <a:latin typeface="Times New Roman" pitchFamily="18" charset="0"/>
                <a:cs typeface="Times New Roman" pitchFamily="18" charset="0"/>
              </a:rPr>
              <a:t>.</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Jmeter</a:t>
            </a:r>
            <a:r>
              <a:rPr lang="en-US" sz="2400" b="1" dirty="0">
                <a:latin typeface="Times New Roman" pitchFamily="18" charset="0"/>
                <a:cs typeface="Times New Roman" pitchFamily="18" charset="0"/>
              </a:rPr>
              <a:t>:</a:t>
            </a:r>
          </a:p>
          <a:p>
            <a:r>
              <a:rPr lang="en-US" sz="2400" dirty="0">
                <a:latin typeface="Times New Roman" pitchFamily="18" charset="0"/>
                <a:cs typeface="Times New Roman" pitchFamily="18" charset="0"/>
                <a:hlinkClick r:id="rId2"/>
              </a:rPr>
              <a:t>The Apache </a:t>
            </a:r>
            <a:r>
              <a:rPr lang="en-US" sz="2400" dirty="0" err="1">
                <a:latin typeface="Times New Roman" pitchFamily="18" charset="0"/>
                <a:cs typeface="Times New Roman" pitchFamily="18" charset="0"/>
                <a:hlinkClick r:id="rId2"/>
              </a:rPr>
              <a:t>JMeter</a:t>
            </a:r>
            <a:r>
              <a:rPr lang="en-US" sz="2400" dirty="0">
                <a:latin typeface="Times New Roman" pitchFamily="18" charset="0"/>
                <a:cs typeface="Times New Roman" pitchFamily="18" charset="0"/>
              </a:rPr>
              <a:t> application is an open source agile performance testing tool. It is used to load functional test behavior and measure performance of the website.</a:t>
            </a:r>
          </a:p>
          <a:p>
            <a:r>
              <a:rPr lang="en-US" sz="2400" b="1" dirty="0">
                <a:latin typeface="Times New Roman" pitchFamily="18" charset="0"/>
                <a:cs typeface="Times New Roman" pitchFamily="18" charset="0"/>
              </a:rPr>
              <a:t>Features:</a:t>
            </a:r>
            <a:endParaRPr lang="en-US" sz="2400" dirty="0">
              <a:latin typeface="Times New Roman" pitchFamily="18" charset="0"/>
              <a:cs typeface="Times New Roman" pitchFamily="18" charset="0"/>
            </a:endParaRPr>
          </a:p>
          <a:p>
            <a:pPr marL="342900" indent="-342900">
              <a:buFont typeface="Arial" pitchFamily="34" charset="0"/>
              <a:buChar char="•"/>
            </a:pPr>
            <a:r>
              <a:rPr lang="en-US" sz="2400" dirty="0">
                <a:latin typeface="Times New Roman" pitchFamily="18" charset="0"/>
                <a:cs typeface="Times New Roman" pitchFamily="18" charset="0"/>
              </a:rPr>
              <a:t>Ability to load and performance test different applications/server and protocols</a:t>
            </a:r>
          </a:p>
          <a:p>
            <a:pPr marL="342900" indent="-342900">
              <a:buFont typeface="Arial" pitchFamily="34" charset="0"/>
              <a:buChar char="•"/>
            </a:pPr>
            <a:r>
              <a:rPr lang="en-US" sz="2400" dirty="0">
                <a:latin typeface="Times New Roman" pitchFamily="18" charset="0"/>
                <a:cs typeface="Times New Roman" pitchFamily="18" charset="0"/>
              </a:rPr>
              <a:t>Full featured Test IDE for fast Test Plan recording</a:t>
            </a:r>
          </a:p>
          <a:p>
            <a:pPr marL="342900" indent="-342900">
              <a:buFont typeface="Arial" pitchFamily="34" charset="0"/>
              <a:buChar char="•"/>
            </a:pPr>
            <a:r>
              <a:rPr lang="en-US" sz="2400" dirty="0">
                <a:latin typeface="Times New Roman" pitchFamily="18" charset="0"/>
                <a:cs typeface="Times New Roman" pitchFamily="18" charset="0"/>
              </a:rPr>
              <a:t>It offers complete portability and 100% Java purity</a:t>
            </a:r>
          </a:p>
          <a:p>
            <a:pPr marL="342900" indent="-342900">
              <a:buFont typeface="Arial" pitchFamily="34" charset="0"/>
              <a:buChar char="•"/>
            </a:pPr>
            <a:r>
              <a:rPr lang="en-US" sz="2400" dirty="0">
                <a:latin typeface="Times New Roman" pitchFamily="18" charset="0"/>
                <a:cs typeface="Times New Roman" pitchFamily="18" charset="0"/>
              </a:rPr>
              <a:t>Data analysis and visualization plugins offers great extensibility</a:t>
            </a:r>
          </a:p>
          <a:p>
            <a:pPr marL="342900" indent="-342900">
              <a:buFont typeface="Arial" pitchFamily="34" charset="0"/>
              <a:buChar char="•"/>
            </a:pPr>
            <a:r>
              <a:rPr lang="en-US" sz="2400" dirty="0">
                <a:latin typeface="Times New Roman" pitchFamily="18" charset="0"/>
                <a:cs typeface="Times New Roman" pitchFamily="18" charset="0"/>
              </a:rPr>
              <a:t>Functions can be used to offer dynamic input to test or provide data manipulation</a:t>
            </a:r>
          </a:p>
          <a:p>
            <a:pPr marL="342900" indent="-342900">
              <a:buFont typeface="Arial" pitchFamily="34" charset="0"/>
              <a:buChar char="•"/>
            </a:pPr>
            <a:r>
              <a:rPr lang="en-US" sz="2400" dirty="0">
                <a:latin typeface="Times New Roman" pitchFamily="18" charset="0"/>
                <a:cs typeface="Times New Roman" pitchFamily="18" charset="0"/>
              </a:rPr>
              <a:t>Easy Continuous Integration using third party libraries for tools like Maven, </a:t>
            </a:r>
            <a:r>
              <a:rPr lang="en-US" sz="2400" dirty="0" err="1">
                <a:latin typeface="Times New Roman" pitchFamily="18" charset="0"/>
                <a:cs typeface="Times New Roman" pitchFamily="18" charset="0"/>
              </a:rPr>
              <a:t>Gradle,and</a:t>
            </a:r>
            <a:r>
              <a:rPr lang="en-US" sz="2400" dirty="0">
                <a:latin typeface="Times New Roman" pitchFamily="18" charset="0"/>
                <a:cs typeface="Times New Roman" pitchFamily="18" charset="0"/>
              </a:rPr>
              <a:t> Jenkins</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p>
          <a:p>
            <a:endParaRPr lang="en-US" sz="2400" dirty="0">
              <a:latin typeface="Times New Roman" pitchFamily="18" charset="0"/>
              <a:cs typeface="Times New Roman" pitchFamily="18" charset="0"/>
            </a:endParaRPr>
          </a:p>
        </p:txBody>
      </p:sp>
      <p:pic>
        <p:nvPicPr>
          <p:cNvPr id="5"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6044288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38100">
              <a:lnSpc>
                <a:spcPts val="1070"/>
              </a:lnSpc>
            </a:pPr>
            <a:fld id="{81D60167-4931-47E6-BA6A-407CBD079E47}" type="slidenum">
              <a:rPr lang="en-US" smtClean="0"/>
              <a:t>52</a:t>
            </a:fld>
            <a:endParaRPr lang="en-US" dirty="0"/>
          </a:p>
        </p:txBody>
      </p:sp>
      <p:sp>
        <p:nvSpPr>
          <p:cNvPr id="5" name="Rectangle 4"/>
          <p:cNvSpPr/>
          <p:nvPr/>
        </p:nvSpPr>
        <p:spPr>
          <a:xfrm>
            <a:off x="394854" y="381000"/>
            <a:ext cx="8368145" cy="4154984"/>
          </a:xfrm>
          <a:prstGeom prst="rect">
            <a:avLst/>
          </a:prstGeom>
        </p:spPr>
        <p:txBody>
          <a:bodyPr wrap="square">
            <a:spAutoFit/>
          </a:bodyPr>
          <a:lstStyle/>
          <a:p>
            <a:endParaRPr lang="en-US" sz="2400" dirty="0" smtClean="0">
              <a:latin typeface="Times New Roman" pitchFamily="18" charset="0"/>
              <a:cs typeface="Times New Roman" pitchFamily="18" charset="0"/>
              <a:hlinkClick r:id="rId2"/>
            </a:endParaRPr>
          </a:p>
          <a:p>
            <a:endParaRPr lang="en-US" sz="2400" dirty="0">
              <a:latin typeface="Times New Roman" pitchFamily="18" charset="0"/>
              <a:cs typeface="Times New Roman" pitchFamily="18" charset="0"/>
              <a:hlinkClick r:id="rId2"/>
            </a:endParaRPr>
          </a:p>
          <a:p>
            <a:r>
              <a:rPr lang="en-US" sz="2400" dirty="0" smtClean="0">
                <a:latin typeface="Times New Roman" pitchFamily="18" charset="0"/>
                <a:cs typeface="Times New Roman" pitchFamily="18" charset="0"/>
                <a:hlinkClick r:id="rId2"/>
              </a:rPr>
              <a:t>7. Pivotal </a:t>
            </a:r>
            <a:r>
              <a:rPr lang="en-US" sz="2400" dirty="0">
                <a:latin typeface="Times New Roman" pitchFamily="18" charset="0"/>
                <a:cs typeface="Times New Roman" pitchFamily="18" charset="0"/>
                <a:hlinkClick r:id="rId2"/>
              </a:rPr>
              <a:t>Tracker</a:t>
            </a:r>
            <a:r>
              <a:rPr lang="en-US" sz="2400" dirty="0">
                <a:latin typeface="Times New Roman" pitchFamily="18" charset="0"/>
                <a:cs typeface="Times New Roman" pitchFamily="18" charset="0"/>
              </a:rPr>
              <a:t> is a tool that helps developers for planning project for software development. It's mainly based on agile development methods. However, it works effectively with all kinds of projects.</a:t>
            </a:r>
          </a:p>
          <a:p>
            <a:r>
              <a:rPr lang="en-US" sz="2400" b="1" dirty="0">
                <a:latin typeface="Times New Roman" pitchFamily="18" charset="0"/>
                <a:cs typeface="Times New Roman" pitchFamily="18" charset="0"/>
              </a:rPr>
              <a:t>Features:</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Support for </a:t>
            </a:r>
            <a:r>
              <a:rPr lang="en-US" sz="2400" dirty="0" err="1">
                <a:latin typeface="Times New Roman" pitchFamily="18" charset="0"/>
                <a:cs typeface="Times New Roman" pitchFamily="18" charset="0"/>
              </a:rPr>
              <a:t>ActiveResource</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Ability to get a list of all the projects</a:t>
            </a:r>
          </a:p>
          <a:p>
            <a:r>
              <a:rPr lang="en-US" sz="2400" dirty="0">
                <a:latin typeface="Times New Roman" pitchFamily="18" charset="0"/>
                <a:cs typeface="Times New Roman" pitchFamily="18" charset="0"/>
              </a:rPr>
              <a:t>Project transparency at a glance</a:t>
            </a:r>
          </a:p>
          <a:p>
            <a:r>
              <a:rPr lang="en-US" sz="2400" dirty="0">
                <a:latin typeface="Times New Roman" pitchFamily="18" charset="0"/>
                <a:cs typeface="Times New Roman" pitchFamily="18" charset="0"/>
              </a:rPr>
              <a:t>Move and edit multiple stories at once</a:t>
            </a:r>
          </a:p>
        </p:txBody>
      </p:sp>
      <p:pic>
        <p:nvPicPr>
          <p:cNvPr id="4"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32836786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38100">
              <a:lnSpc>
                <a:spcPts val="1070"/>
              </a:lnSpc>
            </a:pPr>
            <a:fld id="{81D60167-4931-47E6-BA6A-407CBD079E47}" type="slidenum">
              <a:rPr lang="en-US" smtClean="0"/>
              <a:t>53</a:t>
            </a:fld>
            <a:endParaRPr lang="en-US" dirty="0"/>
          </a:p>
        </p:txBody>
      </p:sp>
      <p:sp>
        <p:nvSpPr>
          <p:cNvPr id="5" name="Rectangle 4"/>
          <p:cNvSpPr/>
          <p:nvPr/>
        </p:nvSpPr>
        <p:spPr>
          <a:xfrm>
            <a:off x="394854" y="381000"/>
            <a:ext cx="8368145" cy="5478423"/>
          </a:xfrm>
          <a:prstGeom prst="rect">
            <a:avLst/>
          </a:prstGeom>
        </p:spPr>
        <p:txBody>
          <a:bodyPr wrap="square">
            <a:spAutoFit/>
          </a:bodyPr>
          <a:lstStyle/>
          <a:p>
            <a:pPr marL="342900" indent="-342900">
              <a:buFont typeface="Wingdings" pitchFamily="2" charset="2"/>
              <a:buChar char="Ø"/>
            </a:pPr>
            <a:endParaRPr lang="en-US" sz="2500" b="1" dirty="0" smtClean="0">
              <a:solidFill>
                <a:srgbClr val="FF0000"/>
              </a:solidFill>
              <a:latin typeface="Times New Roman" pitchFamily="18" charset="0"/>
              <a:cs typeface="Times New Roman" pitchFamily="18" charset="0"/>
            </a:endParaRPr>
          </a:p>
          <a:p>
            <a:pPr marL="342900" indent="-342900">
              <a:buFont typeface="Wingdings" pitchFamily="2" charset="2"/>
              <a:buChar char="Ø"/>
            </a:pPr>
            <a:r>
              <a:rPr lang="en-US" sz="2500" b="1" dirty="0" smtClean="0">
                <a:solidFill>
                  <a:srgbClr val="FF0000"/>
                </a:solidFill>
                <a:latin typeface="Times New Roman" pitchFamily="18" charset="0"/>
                <a:cs typeface="Times New Roman" pitchFamily="18" charset="0"/>
              </a:rPr>
              <a:t>List of other tools for Agile project management</a:t>
            </a:r>
          </a:p>
          <a:p>
            <a:pPr marL="457200" indent="-457200">
              <a:buFont typeface="+mj-lt"/>
              <a:buAutoNum type="arabicPeriod"/>
            </a:pPr>
            <a:r>
              <a:rPr lang="en-US" sz="2500" dirty="0" smtClean="0">
                <a:latin typeface="Times New Roman" pitchFamily="18" charset="0"/>
                <a:cs typeface="Times New Roman" pitchFamily="18" charset="0"/>
              </a:rPr>
              <a:t>Kanbanize</a:t>
            </a:r>
            <a:r>
              <a:rPr lang="en-US" sz="2500" dirty="0">
                <a:latin typeface="Times New Roman" pitchFamily="18" charset="0"/>
                <a:cs typeface="Times New Roman" pitchFamily="18" charset="0"/>
              </a:rPr>
              <a:t> </a:t>
            </a:r>
            <a:endParaRPr lang="en-US" sz="2500" dirty="0" smtClean="0">
              <a:latin typeface="Times New Roman" pitchFamily="18" charset="0"/>
              <a:cs typeface="Times New Roman" pitchFamily="18" charset="0"/>
            </a:endParaRPr>
          </a:p>
          <a:p>
            <a:pPr marL="457200" indent="-457200">
              <a:buFont typeface="+mj-lt"/>
              <a:buAutoNum type="arabicPeriod"/>
            </a:pPr>
            <a:r>
              <a:rPr lang="en-US" sz="2500" dirty="0" err="1" smtClean="0">
                <a:latin typeface="Times New Roman" pitchFamily="18" charset="0"/>
                <a:cs typeface="Times New Roman" pitchFamily="18" charset="0"/>
              </a:rPr>
              <a:t>Assembla</a:t>
            </a:r>
            <a:r>
              <a:rPr lang="en-US" sz="2500" dirty="0">
                <a:latin typeface="Times New Roman" pitchFamily="18" charset="0"/>
                <a:cs typeface="Times New Roman" pitchFamily="18" charset="0"/>
              </a:rPr>
              <a:t> </a:t>
            </a:r>
            <a:endParaRPr lang="en-US" sz="2500" dirty="0" smtClean="0">
              <a:latin typeface="Times New Roman" pitchFamily="18" charset="0"/>
              <a:cs typeface="Times New Roman" pitchFamily="18" charset="0"/>
            </a:endParaRPr>
          </a:p>
          <a:p>
            <a:pPr marL="457200" indent="-457200">
              <a:buFont typeface="+mj-lt"/>
              <a:buAutoNum type="arabicPeriod"/>
            </a:pPr>
            <a:r>
              <a:rPr lang="en-US" sz="2500" dirty="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Appium</a:t>
            </a:r>
            <a:r>
              <a:rPr lang="en-US" sz="2500" dirty="0" smtClean="0">
                <a:latin typeface="Times New Roman" pitchFamily="18" charset="0"/>
                <a:cs typeface="Times New Roman" pitchFamily="18" charset="0"/>
              </a:rPr>
              <a:t>:</a:t>
            </a:r>
          </a:p>
          <a:p>
            <a:pPr marL="457200" indent="-457200">
              <a:buFont typeface="+mj-lt"/>
              <a:buAutoNum type="arabicPeriod"/>
            </a:pPr>
            <a:r>
              <a:rPr lang="en-US" sz="2500" dirty="0" smtClean="0">
                <a:latin typeface="Times New Roman" pitchFamily="18" charset="0"/>
                <a:cs typeface="Times New Roman" pitchFamily="18" charset="0"/>
              </a:rPr>
              <a:t>Selenium</a:t>
            </a:r>
          </a:p>
          <a:p>
            <a:pPr marL="457200" indent="-457200">
              <a:buFont typeface="+mj-lt"/>
              <a:buAutoNum type="arabicPeriod"/>
            </a:pPr>
            <a:r>
              <a:rPr lang="en-US" sz="2500" dirty="0" smtClean="0">
                <a:latin typeface="Times New Roman" pitchFamily="18" charset="0"/>
                <a:cs typeface="Times New Roman" pitchFamily="18" charset="0"/>
              </a:rPr>
              <a:t>Bug Shooting</a:t>
            </a:r>
          </a:p>
          <a:p>
            <a:pPr marL="457200" indent="-457200">
              <a:buFont typeface="+mj-lt"/>
              <a:buAutoNum type="arabicPeriod"/>
            </a:pPr>
            <a:r>
              <a:rPr lang="en-US" sz="2500" dirty="0" err="1" smtClean="0">
                <a:latin typeface="Times New Roman" pitchFamily="18" charset="0"/>
                <a:cs typeface="Times New Roman" pitchFamily="18" charset="0"/>
              </a:rPr>
              <a:t>Usersnap</a:t>
            </a:r>
            <a:endParaRPr lang="en-US" sz="2500" dirty="0" smtClean="0">
              <a:latin typeface="Times New Roman" pitchFamily="18" charset="0"/>
              <a:cs typeface="Times New Roman" pitchFamily="18" charset="0"/>
            </a:endParaRPr>
          </a:p>
          <a:p>
            <a:pPr marL="457200" indent="-457200">
              <a:buFont typeface="+mj-lt"/>
              <a:buAutoNum type="arabicPeriod"/>
            </a:pPr>
            <a:r>
              <a:rPr lang="en-US" sz="2500" dirty="0" err="1">
                <a:latin typeface="Times New Roman" pitchFamily="18" charset="0"/>
                <a:cs typeface="Times New Roman" pitchFamily="18" charset="0"/>
              </a:rPr>
              <a:t>S</a:t>
            </a:r>
            <a:r>
              <a:rPr lang="en-US" sz="2500" dirty="0" err="1" smtClean="0">
                <a:latin typeface="Times New Roman" pitchFamily="18" charset="0"/>
                <a:cs typeface="Times New Roman" pitchFamily="18" charset="0"/>
              </a:rPr>
              <a:t>oapUI</a:t>
            </a:r>
            <a:endParaRPr lang="en-US" sz="2500" dirty="0" smtClean="0">
              <a:latin typeface="Times New Roman" pitchFamily="18" charset="0"/>
              <a:cs typeface="Times New Roman" pitchFamily="18" charset="0"/>
            </a:endParaRPr>
          </a:p>
          <a:p>
            <a:pPr marL="457200" indent="-457200">
              <a:buFont typeface="+mj-lt"/>
              <a:buAutoNum type="arabicPeriod"/>
            </a:pPr>
            <a:r>
              <a:rPr lang="en-US" sz="2500" dirty="0" err="1" smtClean="0">
                <a:latin typeface="Times New Roman" pitchFamily="18" charset="0"/>
                <a:cs typeface="Times New Roman" pitchFamily="18" charset="0"/>
              </a:rPr>
              <a:t>qTest</a:t>
            </a:r>
            <a:r>
              <a:rPr lang="en-US" sz="2500" dirty="0" smtClean="0">
                <a:latin typeface="Times New Roman" pitchFamily="18" charset="0"/>
                <a:cs typeface="Times New Roman" pitchFamily="18" charset="0"/>
              </a:rPr>
              <a:t> Scenario</a:t>
            </a:r>
          </a:p>
          <a:p>
            <a:pPr marL="457200" indent="-457200">
              <a:buFont typeface="+mj-lt"/>
              <a:buAutoNum type="arabicPeriod"/>
            </a:pPr>
            <a:r>
              <a:rPr lang="en-US" sz="2500" dirty="0" err="1" smtClean="0">
                <a:latin typeface="Times New Roman" pitchFamily="18" charset="0"/>
                <a:cs typeface="Times New Roman" pitchFamily="18" charset="0"/>
              </a:rPr>
              <a:t>Qmetry</a:t>
            </a:r>
            <a:endParaRPr lang="en-US" sz="2500" dirty="0" smtClean="0">
              <a:latin typeface="Times New Roman" pitchFamily="18" charset="0"/>
              <a:cs typeface="Times New Roman" pitchFamily="18" charset="0"/>
            </a:endParaRPr>
          </a:p>
          <a:p>
            <a:pPr marL="457200" indent="-457200">
              <a:buFont typeface="+mj-lt"/>
              <a:buAutoNum type="arabicPeriod"/>
            </a:pP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QAcomplete</a:t>
            </a:r>
            <a:endParaRPr lang="en-US" sz="2500" dirty="0" smtClean="0">
              <a:latin typeface="Times New Roman" pitchFamily="18" charset="0"/>
              <a:cs typeface="Times New Roman" pitchFamily="18" charset="0"/>
            </a:endParaRPr>
          </a:p>
          <a:p>
            <a:pPr marL="457200" indent="-457200">
              <a:buFont typeface="+mj-lt"/>
              <a:buAutoNum type="arabicPeriod"/>
            </a:pPr>
            <a:r>
              <a:rPr lang="en-US" sz="2500" dirty="0" smtClean="0">
                <a:latin typeface="Times New Roman" pitchFamily="18" charset="0"/>
                <a:cs typeface="Times New Roman" pitchFamily="18" charset="0"/>
              </a:rPr>
              <a:t>Enterprise </a:t>
            </a:r>
            <a:r>
              <a:rPr lang="en-US" sz="2500" dirty="0">
                <a:latin typeface="Times New Roman" pitchFamily="18" charset="0"/>
                <a:cs typeface="Times New Roman" pitchFamily="18" charset="0"/>
              </a:rPr>
              <a:t>Tester:</a:t>
            </a:r>
            <a:br>
              <a:rPr lang="en-US" sz="2500" dirty="0">
                <a:latin typeface="Times New Roman" pitchFamily="18" charset="0"/>
                <a:cs typeface="Times New Roman" pitchFamily="18" charset="0"/>
              </a:rPr>
            </a:br>
            <a:r>
              <a:rPr lang="en-US" sz="2500" b="1" dirty="0">
                <a:solidFill>
                  <a:srgbClr val="000099"/>
                </a:solidFill>
                <a:latin typeface="Times New Roman" pitchFamily="18" charset="0"/>
                <a:cs typeface="Times New Roman" pitchFamily="18" charset="0"/>
              </a:rPr>
              <a:t>ETC…</a:t>
            </a: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15574858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5D8CF95A-B5EF-481F-A102-4B1136BBE79E}" type="slidenum">
              <a:rPr lang="de-DE" smtClean="0"/>
              <a:pPr eaLnBrk="1" hangingPunct="1"/>
              <a:t>54</a:t>
            </a:fld>
            <a:endParaRPr lang="de-DE" smtClean="0"/>
          </a:p>
        </p:txBody>
      </p:sp>
      <p:sp>
        <p:nvSpPr>
          <p:cNvPr id="8196" name="Rectangle 2"/>
          <p:cNvSpPr>
            <a:spLocks noGrp="1" noChangeArrowheads="1"/>
          </p:cNvSpPr>
          <p:nvPr>
            <p:ph type="title"/>
          </p:nvPr>
        </p:nvSpPr>
        <p:spPr/>
        <p:txBody>
          <a:bodyPr>
            <a:normAutofit/>
          </a:bodyPr>
          <a:lstStyle/>
          <a:p>
            <a:pPr eaLnBrk="1" hangingPunct="1"/>
            <a:r>
              <a:rPr lang="en-US" sz="4500" b="1" dirty="0" smtClean="0">
                <a:solidFill>
                  <a:srgbClr val="FF0000"/>
                </a:solidFill>
                <a:latin typeface="Times New Roman" pitchFamily="18" charset="0"/>
                <a:cs typeface="Times New Roman" pitchFamily="18" charset="0"/>
              </a:rPr>
              <a:t>Agile Methods</a:t>
            </a:r>
            <a:endParaRPr lang="de-DE" sz="4500" b="1" dirty="0" smtClean="0">
              <a:solidFill>
                <a:srgbClr val="FF0000"/>
              </a:solidFill>
              <a:latin typeface="Times New Roman" pitchFamily="18" charset="0"/>
              <a:cs typeface="Times New Roman" pitchFamily="18" charset="0"/>
            </a:endParaRPr>
          </a:p>
        </p:txBody>
      </p:sp>
      <p:sp>
        <p:nvSpPr>
          <p:cNvPr id="8197" name="Rectangle 3"/>
          <p:cNvSpPr>
            <a:spLocks noGrp="1" noChangeArrowheads="1"/>
          </p:cNvSpPr>
          <p:nvPr>
            <p:ph type="body" idx="1"/>
          </p:nvPr>
        </p:nvSpPr>
        <p:spPr/>
        <p:txBody>
          <a:bodyPr>
            <a:normAutofit/>
          </a:bodyPr>
          <a:lstStyle/>
          <a:p>
            <a:pPr eaLnBrk="1" hangingPunct="1"/>
            <a:r>
              <a:rPr lang="en-US" sz="2700" dirty="0" smtClean="0">
                <a:latin typeface="Times New Roman" pitchFamily="18" charset="0"/>
                <a:cs typeface="Times New Roman" pitchFamily="18" charset="0"/>
              </a:rPr>
              <a:t>Agile methods:</a:t>
            </a:r>
          </a:p>
          <a:p>
            <a:pPr lvl="1" eaLnBrk="1" hangingPunct="1"/>
            <a:r>
              <a:rPr lang="en-US" sz="2700" b="1" dirty="0" smtClean="0">
                <a:latin typeface="Times New Roman" pitchFamily="18" charset="0"/>
                <a:cs typeface="Times New Roman" pitchFamily="18" charset="0"/>
              </a:rPr>
              <a:t>Scrum</a:t>
            </a:r>
          </a:p>
          <a:p>
            <a:pPr lvl="1" eaLnBrk="1" hangingPunct="1"/>
            <a:r>
              <a:rPr lang="en-US" sz="2700" b="1" dirty="0" smtClean="0">
                <a:latin typeface="Times New Roman" pitchFamily="18" charset="0"/>
                <a:cs typeface="Times New Roman" pitchFamily="18" charset="0"/>
              </a:rPr>
              <a:t>Extreme Programming</a:t>
            </a:r>
          </a:p>
          <a:p>
            <a:pPr lvl="1" eaLnBrk="1" hangingPunct="1"/>
            <a:r>
              <a:rPr lang="en-US" sz="2700" dirty="0" smtClean="0">
                <a:latin typeface="Times New Roman" pitchFamily="18" charset="0"/>
                <a:cs typeface="Times New Roman" pitchFamily="18" charset="0"/>
              </a:rPr>
              <a:t>Adaptive Software Development (ASD)</a:t>
            </a:r>
          </a:p>
          <a:p>
            <a:pPr lvl="1" eaLnBrk="1" hangingPunct="1"/>
            <a:r>
              <a:rPr lang="en-US" sz="2700" dirty="0" smtClean="0">
                <a:latin typeface="Times New Roman" pitchFamily="18" charset="0"/>
                <a:cs typeface="Times New Roman" pitchFamily="18" charset="0"/>
              </a:rPr>
              <a:t>Dynamic System Development Method (DSDM)</a:t>
            </a:r>
          </a:p>
        </p:txBody>
      </p:sp>
      <p:pic>
        <p:nvPicPr>
          <p:cNvPr id="5"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36974039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334C4A5F-0A29-4E0B-B058-155F641365E5}" type="slidenum">
              <a:rPr lang="de-DE" smtClean="0"/>
              <a:pPr eaLnBrk="1" hangingPunct="1"/>
              <a:t>55</a:t>
            </a:fld>
            <a:endParaRPr lang="de-DE" smtClean="0"/>
          </a:p>
        </p:txBody>
      </p:sp>
      <p:sp>
        <p:nvSpPr>
          <p:cNvPr id="9220" name="Rectangle 2"/>
          <p:cNvSpPr>
            <a:spLocks noGrp="1" noChangeArrowheads="1"/>
          </p:cNvSpPr>
          <p:nvPr>
            <p:ph type="title"/>
          </p:nvPr>
        </p:nvSpPr>
        <p:spPr>
          <a:xfrm>
            <a:off x="457200" y="274638"/>
            <a:ext cx="8229600" cy="715962"/>
          </a:xfrm>
        </p:spPr>
        <p:txBody>
          <a:bodyPr>
            <a:normAutofit fontScale="90000"/>
          </a:bodyPr>
          <a:lstStyle/>
          <a:p>
            <a:pPr eaLnBrk="1" hangingPunct="1"/>
            <a:r>
              <a:rPr lang="en-US" sz="4500" b="1" dirty="0" smtClean="0">
                <a:solidFill>
                  <a:srgbClr val="FF0000"/>
                </a:solidFill>
                <a:latin typeface="Times New Roman" pitchFamily="18" charset="0"/>
                <a:cs typeface="Times New Roman" pitchFamily="18" charset="0"/>
              </a:rPr>
              <a:t>Scrum - an agile process</a:t>
            </a:r>
            <a:endParaRPr lang="de-DE" sz="4500" b="1" dirty="0" smtClean="0">
              <a:solidFill>
                <a:srgbClr val="FF0000"/>
              </a:solidFill>
              <a:latin typeface="Times New Roman" pitchFamily="18" charset="0"/>
              <a:cs typeface="Times New Roman" pitchFamily="18" charset="0"/>
            </a:endParaRPr>
          </a:p>
        </p:txBody>
      </p:sp>
      <p:sp>
        <p:nvSpPr>
          <p:cNvPr id="9221" name="Rectangle 3"/>
          <p:cNvSpPr>
            <a:spLocks noGrp="1" noChangeArrowheads="1"/>
          </p:cNvSpPr>
          <p:nvPr>
            <p:ph type="body" idx="1"/>
          </p:nvPr>
        </p:nvSpPr>
        <p:spPr>
          <a:xfrm>
            <a:off x="457200" y="1600200"/>
            <a:ext cx="8229600" cy="5029200"/>
          </a:xfrm>
        </p:spPr>
        <p:txBody>
          <a:bodyPr>
            <a:noAutofit/>
          </a:bodyPr>
          <a:lstStyle/>
          <a:p>
            <a:pPr eaLnBrk="1" hangingPunct="1">
              <a:lnSpc>
                <a:spcPct val="90000"/>
              </a:lnSpc>
            </a:pPr>
            <a:r>
              <a:rPr lang="en-US" sz="2400" b="1" dirty="0" smtClean="0">
                <a:latin typeface="Times New Roman" pitchFamily="18" charset="0"/>
                <a:cs typeface="Times New Roman" pitchFamily="18" charset="0"/>
              </a:rPr>
              <a:t>SCRUM</a:t>
            </a:r>
            <a:r>
              <a:rPr lang="en-US" sz="2400" dirty="0" smtClean="0">
                <a:latin typeface="Times New Roman" pitchFamily="18" charset="0"/>
                <a:cs typeface="Times New Roman" pitchFamily="18" charset="0"/>
              </a:rPr>
              <a:t> is an agile, lightweight process for managing and controlling software and product development in rapidly changing environments.</a:t>
            </a:r>
          </a:p>
          <a:p>
            <a:pPr eaLnBrk="1" hangingPunct="1">
              <a:lnSpc>
                <a:spcPct val="90000"/>
              </a:lnSpc>
            </a:pPr>
            <a:endParaRPr lang="en-US" sz="2400" dirty="0" smtClean="0">
              <a:latin typeface="Times New Roman" pitchFamily="18" charset="0"/>
              <a:cs typeface="Times New Roman" pitchFamily="18" charset="0"/>
            </a:endParaRPr>
          </a:p>
          <a:p>
            <a:pPr lvl="1" eaLnBrk="1" hangingPunct="1">
              <a:lnSpc>
                <a:spcPct val="90000"/>
              </a:lnSpc>
            </a:pPr>
            <a:r>
              <a:rPr lang="en-US" sz="2400" dirty="0" smtClean="0">
                <a:latin typeface="Times New Roman" pitchFamily="18" charset="0"/>
                <a:cs typeface="Times New Roman" pitchFamily="18" charset="0"/>
              </a:rPr>
              <a:t>Iterative, incremental process</a:t>
            </a:r>
          </a:p>
          <a:p>
            <a:pPr lvl="1" eaLnBrk="1" hangingPunct="1">
              <a:lnSpc>
                <a:spcPct val="90000"/>
              </a:lnSpc>
            </a:pPr>
            <a:r>
              <a:rPr lang="en-US" sz="2400" dirty="0" smtClean="0">
                <a:latin typeface="Times New Roman" pitchFamily="18" charset="0"/>
                <a:cs typeface="Times New Roman" pitchFamily="18" charset="0"/>
              </a:rPr>
              <a:t>Team-based approach</a:t>
            </a:r>
          </a:p>
          <a:p>
            <a:pPr lvl="1" eaLnBrk="1" hangingPunct="1">
              <a:lnSpc>
                <a:spcPct val="90000"/>
              </a:lnSpc>
            </a:pPr>
            <a:r>
              <a:rPr lang="en-US" sz="2400" dirty="0" smtClean="0">
                <a:latin typeface="Times New Roman" pitchFamily="18" charset="0"/>
                <a:cs typeface="Times New Roman" pitchFamily="18" charset="0"/>
              </a:rPr>
              <a:t>developing systems/ products with rapidly changing requirements</a:t>
            </a:r>
          </a:p>
          <a:p>
            <a:pPr lvl="1" eaLnBrk="1" hangingPunct="1">
              <a:lnSpc>
                <a:spcPct val="90000"/>
              </a:lnSpc>
            </a:pPr>
            <a:r>
              <a:rPr lang="en-US" sz="2400" dirty="0" smtClean="0">
                <a:latin typeface="Times New Roman" pitchFamily="18" charset="0"/>
                <a:cs typeface="Times New Roman" pitchFamily="18" charset="0"/>
              </a:rPr>
              <a:t>Controls the confusion of conflicting interest and needs</a:t>
            </a:r>
          </a:p>
          <a:p>
            <a:pPr lvl="1" eaLnBrk="1" hangingPunct="1">
              <a:lnSpc>
                <a:spcPct val="90000"/>
              </a:lnSpc>
            </a:pPr>
            <a:r>
              <a:rPr lang="en-US" sz="2400" dirty="0" smtClean="0">
                <a:latin typeface="Times New Roman" pitchFamily="18" charset="0"/>
                <a:cs typeface="Times New Roman" pitchFamily="18" charset="0"/>
              </a:rPr>
              <a:t>Improve communication and maximize cooperation</a:t>
            </a:r>
          </a:p>
          <a:p>
            <a:pPr lvl="1" eaLnBrk="1" hangingPunct="1">
              <a:lnSpc>
                <a:spcPct val="90000"/>
              </a:lnSpc>
            </a:pPr>
            <a:r>
              <a:rPr lang="en-US" sz="2400" dirty="0" smtClean="0">
                <a:latin typeface="Times New Roman" pitchFamily="18" charset="0"/>
                <a:cs typeface="Times New Roman" pitchFamily="18" charset="0"/>
              </a:rPr>
              <a:t>Protecting the team from disturbances</a:t>
            </a:r>
          </a:p>
          <a:p>
            <a:pPr lvl="1" eaLnBrk="1" hangingPunct="1">
              <a:lnSpc>
                <a:spcPct val="90000"/>
              </a:lnSpc>
            </a:pPr>
            <a:r>
              <a:rPr lang="en-US" sz="2400" dirty="0" smtClean="0">
                <a:latin typeface="Times New Roman" pitchFamily="18" charset="0"/>
                <a:cs typeface="Times New Roman" pitchFamily="18" charset="0"/>
              </a:rPr>
              <a:t>A way to maximize productivity</a:t>
            </a:r>
          </a:p>
        </p:txBody>
      </p:sp>
      <p:pic>
        <p:nvPicPr>
          <p:cNvPr id="5"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39601827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51100" y="381000"/>
            <a:ext cx="1493520" cy="635000"/>
          </a:xfrm>
          <a:prstGeom prst="rect">
            <a:avLst/>
          </a:prstGeom>
        </p:spPr>
        <p:txBody>
          <a:bodyPr vert="horz" wrap="square" lIns="0" tIns="12700" rIns="0" bIns="0" rtlCol="0">
            <a:spAutoFit/>
          </a:bodyPr>
          <a:lstStyle/>
          <a:p>
            <a:pPr marL="12700">
              <a:lnSpc>
                <a:spcPct val="100000"/>
              </a:lnSpc>
              <a:spcBef>
                <a:spcPts val="100"/>
              </a:spcBef>
            </a:pPr>
            <a:r>
              <a:rPr sz="4000" dirty="0">
                <a:solidFill>
                  <a:srgbClr val="FF0000"/>
                </a:solidFill>
                <a:latin typeface="Times New Roman" pitchFamily="18" charset="0"/>
                <a:cs typeface="Times New Roman" pitchFamily="18" charset="0"/>
              </a:rPr>
              <a:t>Scrum</a:t>
            </a:r>
          </a:p>
        </p:txBody>
      </p:sp>
      <p:sp>
        <p:nvSpPr>
          <p:cNvPr id="10" name="object 10"/>
          <p:cNvSpPr txBox="1">
            <a:spLocks noGrp="1"/>
          </p:cNvSpPr>
          <p:nvPr>
            <p:ph type="sldNum" sz="quarter" idx="12"/>
          </p:nvPr>
        </p:nvSpPr>
        <p:spPr>
          <a:prstGeom prst="rect">
            <a:avLst/>
          </a:prstGeom>
        </p:spPr>
        <p:txBody>
          <a:bodyPr vert="horz" wrap="square" lIns="0" tIns="0" rIns="0" bIns="0" rtlCol="0">
            <a:spAutoFit/>
          </a:bodyPr>
          <a:lstStyle/>
          <a:p>
            <a:pPr marL="38100">
              <a:lnSpc>
                <a:spcPts val="1070"/>
              </a:lnSpc>
            </a:pPr>
            <a:fld id="{81D60167-4931-47E6-BA6A-407CBD079E47}" type="slidenum">
              <a:rPr dirty="0"/>
              <a:t>56</a:t>
            </a:fld>
            <a:endParaRPr dirty="0"/>
          </a:p>
        </p:txBody>
      </p:sp>
      <p:sp>
        <p:nvSpPr>
          <p:cNvPr id="4" name="object 4"/>
          <p:cNvSpPr txBox="1"/>
          <p:nvPr/>
        </p:nvSpPr>
        <p:spPr>
          <a:xfrm>
            <a:off x="231140" y="2367279"/>
            <a:ext cx="3827145" cy="330200"/>
          </a:xfrm>
          <a:prstGeom prst="rect">
            <a:avLst/>
          </a:prstGeom>
        </p:spPr>
        <p:txBody>
          <a:bodyPr vert="horz" wrap="square" lIns="0" tIns="12700" rIns="0" bIns="0" rtlCol="0">
            <a:spAutoFit/>
          </a:bodyPr>
          <a:lstStyle/>
          <a:p>
            <a:pPr marL="12700">
              <a:lnSpc>
                <a:spcPct val="100000"/>
              </a:lnSpc>
              <a:spcBef>
                <a:spcPts val="100"/>
              </a:spcBef>
              <a:tabLst>
                <a:tab pos="297815" algn="l"/>
              </a:tabLst>
            </a:pPr>
            <a:r>
              <a:rPr sz="1500" spc="-560" dirty="0">
                <a:solidFill>
                  <a:srgbClr val="9A0000"/>
                </a:solidFill>
                <a:latin typeface="Wingdings"/>
                <a:cs typeface="Wingdings"/>
              </a:rPr>
              <a:t></a:t>
            </a:r>
            <a:r>
              <a:rPr sz="1500" spc="-560" dirty="0">
                <a:solidFill>
                  <a:srgbClr val="9A0000"/>
                </a:solidFill>
                <a:latin typeface="Times New Roman"/>
                <a:cs typeface="Times New Roman"/>
              </a:rPr>
              <a:t>	</a:t>
            </a:r>
            <a:r>
              <a:rPr sz="2000" spc="-5" dirty="0">
                <a:latin typeface="Arial"/>
                <a:cs typeface="Arial"/>
              </a:rPr>
              <a:t>Scrum—distinguishing</a:t>
            </a:r>
            <a:r>
              <a:rPr sz="2000" spc="20" dirty="0">
                <a:latin typeface="Arial"/>
                <a:cs typeface="Arial"/>
              </a:rPr>
              <a:t> </a:t>
            </a:r>
            <a:r>
              <a:rPr sz="2000" spc="-5" dirty="0">
                <a:latin typeface="Arial"/>
                <a:cs typeface="Arial"/>
              </a:rPr>
              <a:t>features</a:t>
            </a:r>
            <a:endParaRPr sz="2000">
              <a:latin typeface="Arial"/>
              <a:cs typeface="Arial"/>
            </a:endParaRPr>
          </a:p>
        </p:txBody>
      </p:sp>
      <p:sp>
        <p:nvSpPr>
          <p:cNvPr id="5" name="object 5"/>
          <p:cNvSpPr txBox="1"/>
          <p:nvPr/>
        </p:nvSpPr>
        <p:spPr>
          <a:xfrm>
            <a:off x="916939" y="2998723"/>
            <a:ext cx="711644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9A0000"/>
                </a:solidFill>
                <a:latin typeface="Arial"/>
                <a:cs typeface="Arial"/>
              </a:rPr>
              <a:t>Testing </a:t>
            </a:r>
            <a:r>
              <a:rPr sz="1800" dirty="0">
                <a:solidFill>
                  <a:srgbClr val="9A0000"/>
                </a:solidFill>
                <a:latin typeface="Arial"/>
                <a:cs typeface="Arial"/>
              </a:rPr>
              <a:t>and </a:t>
            </a:r>
            <a:r>
              <a:rPr sz="1800" spc="-5" dirty="0">
                <a:solidFill>
                  <a:srgbClr val="9A0000"/>
                </a:solidFill>
                <a:latin typeface="Arial"/>
                <a:cs typeface="Arial"/>
              </a:rPr>
              <a:t>documentation </a:t>
            </a:r>
            <a:r>
              <a:rPr sz="1800" dirty="0">
                <a:solidFill>
                  <a:srgbClr val="9A0000"/>
                </a:solidFill>
                <a:latin typeface="Arial"/>
                <a:cs typeface="Arial"/>
              </a:rPr>
              <a:t>are on-going </a:t>
            </a:r>
            <a:r>
              <a:rPr sz="1800" dirty="0">
                <a:latin typeface="Arial"/>
                <a:cs typeface="Arial"/>
              </a:rPr>
              <a:t>as </a:t>
            </a:r>
            <a:r>
              <a:rPr sz="1800" spc="-5" dirty="0">
                <a:latin typeface="Arial"/>
                <a:cs typeface="Arial"/>
              </a:rPr>
              <a:t>the </a:t>
            </a:r>
            <a:r>
              <a:rPr sz="1800" dirty="0">
                <a:latin typeface="Arial"/>
                <a:cs typeface="Arial"/>
              </a:rPr>
              <a:t>product is</a:t>
            </a:r>
            <a:r>
              <a:rPr sz="1800" spc="25" dirty="0">
                <a:latin typeface="Arial"/>
                <a:cs typeface="Arial"/>
              </a:rPr>
              <a:t> </a:t>
            </a:r>
            <a:r>
              <a:rPr sz="1800" spc="-5" dirty="0">
                <a:latin typeface="Arial"/>
                <a:cs typeface="Arial"/>
              </a:rPr>
              <a:t>constructed</a:t>
            </a:r>
            <a:endParaRPr sz="1800">
              <a:latin typeface="Arial"/>
              <a:cs typeface="Arial"/>
            </a:endParaRPr>
          </a:p>
        </p:txBody>
      </p:sp>
      <p:sp>
        <p:nvSpPr>
          <p:cNvPr id="6" name="object 6"/>
          <p:cNvSpPr txBox="1"/>
          <p:nvPr/>
        </p:nvSpPr>
        <p:spPr>
          <a:xfrm>
            <a:off x="688340" y="2552409"/>
            <a:ext cx="5019040" cy="1037590"/>
          </a:xfrm>
          <a:prstGeom prst="rect">
            <a:avLst/>
          </a:prstGeom>
        </p:spPr>
        <p:txBody>
          <a:bodyPr vert="horz" wrap="square" lIns="0" tIns="154305" rIns="0" bIns="0" rtlCol="0">
            <a:spAutoFit/>
          </a:bodyPr>
          <a:lstStyle/>
          <a:p>
            <a:pPr marL="12700">
              <a:lnSpc>
                <a:spcPct val="100000"/>
              </a:lnSpc>
              <a:spcBef>
                <a:spcPts val="1215"/>
              </a:spcBef>
            </a:pPr>
            <a:r>
              <a:rPr sz="1250" spc="-465" dirty="0">
                <a:solidFill>
                  <a:srgbClr val="9A0000"/>
                </a:solidFill>
                <a:latin typeface="Wingdings"/>
                <a:cs typeface="Wingdings"/>
              </a:rPr>
              <a:t></a:t>
            </a:r>
            <a:r>
              <a:rPr sz="1250" spc="540" dirty="0">
                <a:solidFill>
                  <a:srgbClr val="9A0000"/>
                </a:solidFill>
                <a:latin typeface="Times New Roman"/>
                <a:cs typeface="Times New Roman"/>
              </a:rPr>
              <a:t> </a:t>
            </a:r>
            <a:r>
              <a:rPr sz="1800" dirty="0">
                <a:latin typeface="Arial"/>
                <a:cs typeface="Arial"/>
              </a:rPr>
              <a:t>Development work is </a:t>
            </a:r>
            <a:r>
              <a:rPr sz="1800" spc="-5" dirty="0">
                <a:latin typeface="Arial"/>
                <a:cs typeface="Arial"/>
              </a:rPr>
              <a:t>partitioned into</a:t>
            </a:r>
            <a:r>
              <a:rPr sz="1800" spc="-25" dirty="0">
                <a:latin typeface="Arial"/>
                <a:cs typeface="Arial"/>
              </a:rPr>
              <a:t> </a:t>
            </a:r>
            <a:r>
              <a:rPr sz="1800" spc="-204" dirty="0">
                <a:latin typeface="AoyagiKouzanFontT"/>
                <a:cs typeface="AoyagiKouzanFontT"/>
              </a:rPr>
              <a:t>“</a:t>
            </a:r>
            <a:r>
              <a:rPr sz="1800" spc="-204" dirty="0">
                <a:solidFill>
                  <a:srgbClr val="9A0000"/>
                </a:solidFill>
                <a:latin typeface="Arial"/>
                <a:cs typeface="Arial"/>
              </a:rPr>
              <a:t>packets</a:t>
            </a:r>
            <a:r>
              <a:rPr sz="1800" spc="-204" dirty="0">
                <a:latin typeface="AoyagiKouzanFontT"/>
                <a:cs typeface="AoyagiKouzanFontT"/>
              </a:rPr>
              <a:t>”</a:t>
            </a:r>
            <a:endParaRPr sz="1800" dirty="0">
              <a:latin typeface="AoyagiKouzanFontT"/>
              <a:cs typeface="AoyagiKouzanFontT"/>
            </a:endParaRPr>
          </a:p>
          <a:p>
            <a:pPr marL="12700">
              <a:lnSpc>
                <a:spcPct val="100000"/>
              </a:lnSpc>
              <a:spcBef>
                <a:spcPts val="790"/>
              </a:spcBef>
            </a:pPr>
            <a:r>
              <a:rPr sz="1250" spc="-465" dirty="0">
                <a:solidFill>
                  <a:srgbClr val="9A0000"/>
                </a:solidFill>
                <a:latin typeface="Wingdings"/>
                <a:cs typeface="Wingdings"/>
              </a:rPr>
              <a:t></a:t>
            </a:r>
            <a:endParaRPr sz="1250" dirty="0">
              <a:latin typeface="Wingdings"/>
              <a:cs typeface="Wingdings"/>
            </a:endParaRPr>
          </a:p>
          <a:p>
            <a:pPr marL="12700">
              <a:lnSpc>
                <a:spcPct val="100000"/>
              </a:lnSpc>
              <a:spcBef>
                <a:spcPts val="900"/>
              </a:spcBef>
            </a:pPr>
            <a:r>
              <a:rPr sz="1250" spc="-465" dirty="0">
                <a:solidFill>
                  <a:srgbClr val="9A0000"/>
                </a:solidFill>
                <a:latin typeface="Wingdings"/>
                <a:cs typeface="Wingdings"/>
              </a:rPr>
              <a:t></a:t>
            </a:r>
            <a:endParaRPr sz="1250" dirty="0">
              <a:latin typeface="Wingdings"/>
              <a:cs typeface="Wingdings"/>
            </a:endParaRPr>
          </a:p>
        </p:txBody>
      </p:sp>
      <p:sp>
        <p:nvSpPr>
          <p:cNvPr id="7" name="object 7"/>
          <p:cNvSpPr txBox="1"/>
          <p:nvPr/>
        </p:nvSpPr>
        <p:spPr>
          <a:xfrm>
            <a:off x="916939" y="3303523"/>
            <a:ext cx="741997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Work units </a:t>
            </a:r>
            <a:r>
              <a:rPr sz="1800" dirty="0">
                <a:latin typeface="Arial"/>
                <a:cs typeface="Arial"/>
              </a:rPr>
              <a:t>occurs in </a:t>
            </a:r>
            <a:r>
              <a:rPr sz="1800" spc="-204" dirty="0">
                <a:latin typeface="AoyagiKouzanFontT"/>
                <a:cs typeface="AoyagiKouzanFontT"/>
              </a:rPr>
              <a:t>“</a:t>
            </a:r>
            <a:r>
              <a:rPr sz="1800" spc="-204" dirty="0">
                <a:solidFill>
                  <a:srgbClr val="9A0000"/>
                </a:solidFill>
                <a:latin typeface="Arial"/>
                <a:cs typeface="Arial"/>
              </a:rPr>
              <a:t>sprints</a:t>
            </a:r>
            <a:r>
              <a:rPr sz="1800" spc="-204" dirty="0">
                <a:latin typeface="AoyagiKouzanFontT"/>
                <a:cs typeface="AoyagiKouzanFontT"/>
              </a:rPr>
              <a:t>” </a:t>
            </a:r>
            <a:r>
              <a:rPr sz="1800" dirty="0">
                <a:latin typeface="Arial"/>
                <a:cs typeface="Arial"/>
              </a:rPr>
              <a:t>and is derived </a:t>
            </a:r>
            <a:r>
              <a:rPr sz="1800" spc="-5" dirty="0">
                <a:latin typeface="Arial"/>
                <a:cs typeface="Arial"/>
              </a:rPr>
              <a:t>from </a:t>
            </a:r>
            <a:r>
              <a:rPr sz="1800" dirty="0">
                <a:latin typeface="Arial"/>
                <a:cs typeface="Arial"/>
              </a:rPr>
              <a:t>a </a:t>
            </a:r>
            <a:r>
              <a:rPr sz="1800" spc="-204" dirty="0">
                <a:latin typeface="AoyagiKouzanFontT"/>
                <a:cs typeface="AoyagiKouzanFontT"/>
              </a:rPr>
              <a:t>“</a:t>
            </a:r>
            <a:r>
              <a:rPr sz="1800" spc="-204" dirty="0">
                <a:solidFill>
                  <a:srgbClr val="9A0000"/>
                </a:solidFill>
                <a:latin typeface="Arial"/>
                <a:cs typeface="Arial"/>
              </a:rPr>
              <a:t>backlog</a:t>
            </a:r>
            <a:r>
              <a:rPr sz="1800" spc="-204" dirty="0">
                <a:latin typeface="AoyagiKouzanFontT"/>
                <a:cs typeface="AoyagiKouzanFontT"/>
              </a:rPr>
              <a:t>”</a:t>
            </a:r>
            <a:r>
              <a:rPr sz="1800" spc="-580" dirty="0">
                <a:latin typeface="AoyagiKouzanFontT"/>
                <a:cs typeface="AoyagiKouzanFontT"/>
              </a:rPr>
              <a:t> </a:t>
            </a:r>
            <a:r>
              <a:rPr sz="1800" dirty="0">
                <a:latin typeface="Arial"/>
                <a:cs typeface="Arial"/>
              </a:rPr>
              <a:t>of </a:t>
            </a:r>
            <a:r>
              <a:rPr sz="1800" spc="-5" dirty="0">
                <a:latin typeface="Arial"/>
                <a:cs typeface="Arial"/>
              </a:rPr>
              <a:t>existing</a:t>
            </a:r>
            <a:endParaRPr sz="1800" dirty="0">
              <a:latin typeface="Arial"/>
              <a:cs typeface="Arial"/>
            </a:endParaRPr>
          </a:p>
        </p:txBody>
      </p:sp>
      <p:sp>
        <p:nvSpPr>
          <p:cNvPr id="8" name="object 8"/>
          <p:cNvSpPr txBox="1"/>
          <p:nvPr/>
        </p:nvSpPr>
        <p:spPr>
          <a:xfrm>
            <a:off x="688340" y="3506216"/>
            <a:ext cx="7522209" cy="2480945"/>
          </a:xfrm>
          <a:prstGeom prst="rect">
            <a:avLst/>
          </a:prstGeom>
        </p:spPr>
        <p:txBody>
          <a:bodyPr vert="horz" wrap="square" lIns="0" tIns="46990" rIns="0" bIns="0" rtlCol="0">
            <a:spAutoFit/>
          </a:bodyPr>
          <a:lstStyle/>
          <a:p>
            <a:pPr marL="241300">
              <a:lnSpc>
                <a:spcPct val="100000"/>
              </a:lnSpc>
              <a:spcBef>
                <a:spcPts val="370"/>
              </a:spcBef>
            </a:pPr>
            <a:r>
              <a:rPr sz="1800" dirty="0">
                <a:latin typeface="Arial"/>
                <a:cs typeface="Arial"/>
              </a:rPr>
              <a:t>changing </a:t>
            </a:r>
            <a:r>
              <a:rPr sz="1800" spc="-5" dirty="0">
                <a:latin typeface="Arial"/>
                <a:cs typeface="Arial"/>
              </a:rPr>
              <a:t>prioritized</a:t>
            </a:r>
            <a:r>
              <a:rPr sz="1800" dirty="0">
                <a:latin typeface="Arial"/>
                <a:cs typeface="Arial"/>
              </a:rPr>
              <a:t> </a:t>
            </a:r>
            <a:r>
              <a:rPr sz="1800" spc="-5" dirty="0">
                <a:latin typeface="Arial"/>
                <a:cs typeface="Arial"/>
              </a:rPr>
              <a:t>requirements</a:t>
            </a:r>
            <a:endParaRPr sz="1800" dirty="0">
              <a:latin typeface="Arial"/>
              <a:cs typeface="Arial"/>
            </a:endParaRPr>
          </a:p>
          <a:p>
            <a:pPr marL="241300" marR="550545" indent="-228600">
              <a:lnSpc>
                <a:spcPts val="1970"/>
              </a:lnSpc>
              <a:spcBef>
                <a:spcPts val="495"/>
              </a:spcBef>
            </a:pPr>
            <a:r>
              <a:rPr sz="1250" spc="-465" dirty="0">
                <a:solidFill>
                  <a:srgbClr val="9A0000"/>
                </a:solidFill>
                <a:latin typeface="Wingdings"/>
                <a:cs typeface="Wingdings"/>
              </a:rPr>
              <a:t></a:t>
            </a:r>
            <a:r>
              <a:rPr sz="1250" spc="545" dirty="0">
                <a:solidFill>
                  <a:srgbClr val="9A0000"/>
                </a:solidFill>
                <a:latin typeface="Times New Roman"/>
                <a:cs typeface="Times New Roman"/>
              </a:rPr>
              <a:t> </a:t>
            </a:r>
            <a:r>
              <a:rPr sz="1800" dirty="0">
                <a:latin typeface="Arial"/>
                <a:cs typeface="Arial"/>
              </a:rPr>
              <a:t>Changes are not </a:t>
            </a:r>
            <a:r>
              <a:rPr sz="1800" spc="-5" dirty="0">
                <a:latin typeface="Arial"/>
                <a:cs typeface="Arial"/>
              </a:rPr>
              <a:t>introduced </a:t>
            </a:r>
            <a:r>
              <a:rPr sz="1800" dirty="0">
                <a:latin typeface="Arial"/>
                <a:cs typeface="Arial"/>
              </a:rPr>
              <a:t>in </a:t>
            </a:r>
            <a:r>
              <a:rPr sz="1800" spc="-5" dirty="0">
                <a:latin typeface="Arial"/>
                <a:cs typeface="Arial"/>
              </a:rPr>
              <a:t>sprints </a:t>
            </a:r>
            <a:r>
              <a:rPr sz="1800" dirty="0">
                <a:latin typeface="Arial"/>
                <a:cs typeface="Arial"/>
              </a:rPr>
              <a:t>(short </a:t>
            </a:r>
            <a:r>
              <a:rPr sz="1800" spc="-5" dirty="0">
                <a:latin typeface="Arial"/>
                <a:cs typeface="Arial"/>
              </a:rPr>
              <a:t>term </a:t>
            </a:r>
            <a:r>
              <a:rPr sz="1800" dirty="0">
                <a:latin typeface="Arial"/>
                <a:cs typeface="Arial"/>
              </a:rPr>
              <a:t>but </a:t>
            </a:r>
            <a:r>
              <a:rPr sz="1800" spc="-5" dirty="0">
                <a:latin typeface="Arial"/>
                <a:cs typeface="Arial"/>
              </a:rPr>
              <a:t>stable) </a:t>
            </a:r>
            <a:r>
              <a:rPr sz="1800" dirty="0">
                <a:latin typeface="Arial"/>
                <a:cs typeface="Arial"/>
              </a:rPr>
              <a:t>but in  backlog.</a:t>
            </a:r>
          </a:p>
          <a:p>
            <a:pPr marL="241300" marR="29845" indent="-228600">
              <a:lnSpc>
                <a:spcPct val="89500"/>
              </a:lnSpc>
              <a:spcBef>
                <a:spcPts val="365"/>
              </a:spcBef>
            </a:pPr>
            <a:r>
              <a:rPr sz="1250" spc="-465" dirty="0">
                <a:solidFill>
                  <a:srgbClr val="9A0000"/>
                </a:solidFill>
                <a:latin typeface="Wingdings"/>
                <a:cs typeface="Wingdings"/>
              </a:rPr>
              <a:t></a:t>
            </a:r>
            <a:r>
              <a:rPr sz="1250" spc="550" dirty="0">
                <a:solidFill>
                  <a:srgbClr val="9A0000"/>
                </a:solidFill>
                <a:latin typeface="Times New Roman"/>
                <a:cs typeface="Times New Roman"/>
              </a:rPr>
              <a:t> </a:t>
            </a:r>
            <a:r>
              <a:rPr sz="1800" spc="-5" dirty="0">
                <a:solidFill>
                  <a:srgbClr val="9A0000"/>
                </a:solidFill>
                <a:latin typeface="Arial"/>
                <a:cs typeface="Arial"/>
              </a:rPr>
              <a:t>Meetings </a:t>
            </a:r>
            <a:r>
              <a:rPr sz="1800" dirty="0">
                <a:solidFill>
                  <a:srgbClr val="9A0000"/>
                </a:solidFill>
                <a:latin typeface="Arial"/>
                <a:cs typeface="Arial"/>
              </a:rPr>
              <a:t>are very short </a:t>
            </a:r>
            <a:r>
              <a:rPr sz="1800" dirty="0">
                <a:latin typeface="Arial"/>
                <a:cs typeface="Arial"/>
              </a:rPr>
              <a:t>(15 </a:t>
            </a:r>
            <a:r>
              <a:rPr sz="1800" spc="-5" dirty="0">
                <a:latin typeface="Arial"/>
                <a:cs typeface="Arial"/>
              </a:rPr>
              <a:t>minutes </a:t>
            </a:r>
            <a:r>
              <a:rPr sz="1800" dirty="0">
                <a:latin typeface="Arial"/>
                <a:cs typeface="Arial"/>
              </a:rPr>
              <a:t>daily) and </a:t>
            </a:r>
            <a:r>
              <a:rPr sz="1800" spc="-5" dirty="0">
                <a:latin typeface="Arial"/>
                <a:cs typeface="Arial"/>
              </a:rPr>
              <a:t>sometimes conducted  without </a:t>
            </a:r>
            <a:r>
              <a:rPr sz="1800" dirty="0">
                <a:latin typeface="Arial"/>
                <a:cs typeface="Arial"/>
              </a:rPr>
              <a:t>chairs ( what did you do since last </a:t>
            </a:r>
            <a:r>
              <a:rPr sz="1800" spc="-5" dirty="0">
                <a:latin typeface="Arial"/>
                <a:cs typeface="Arial"/>
              </a:rPr>
              <a:t>meeting? What obstacles </a:t>
            </a:r>
            <a:r>
              <a:rPr sz="1800" dirty="0">
                <a:latin typeface="Arial"/>
                <a:cs typeface="Arial"/>
              </a:rPr>
              <a:t>are  you </a:t>
            </a:r>
            <a:r>
              <a:rPr sz="1800" spc="-5" dirty="0">
                <a:latin typeface="Arial"/>
                <a:cs typeface="Arial"/>
              </a:rPr>
              <a:t>encountering? What </a:t>
            </a:r>
            <a:r>
              <a:rPr sz="1800" dirty="0">
                <a:latin typeface="Arial"/>
                <a:cs typeface="Arial"/>
              </a:rPr>
              <a:t>do you plan </a:t>
            </a:r>
            <a:r>
              <a:rPr sz="1800" spc="-5" dirty="0">
                <a:latin typeface="Arial"/>
                <a:cs typeface="Arial"/>
              </a:rPr>
              <a:t>to </a:t>
            </a:r>
            <a:r>
              <a:rPr sz="1800" dirty="0">
                <a:latin typeface="Arial"/>
                <a:cs typeface="Arial"/>
              </a:rPr>
              <a:t>accomplish by next</a:t>
            </a:r>
            <a:r>
              <a:rPr sz="1800" spc="15" dirty="0">
                <a:latin typeface="Arial"/>
                <a:cs typeface="Arial"/>
              </a:rPr>
              <a:t> </a:t>
            </a:r>
            <a:r>
              <a:rPr sz="1800" spc="-5" dirty="0">
                <a:latin typeface="Arial"/>
                <a:cs typeface="Arial"/>
              </a:rPr>
              <a:t>meeting?)</a:t>
            </a:r>
            <a:endParaRPr sz="1800" dirty="0">
              <a:latin typeface="Arial"/>
              <a:cs typeface="Arial"/>
            </a:endParaRPr>
          </a:p>
          <a:p>
            <a:pPr marL="241300" marR="5080" indent="-228600">
              <a:lnSpc>
                <a:spcPct val="89500"/>
              </a:lnSpc>
              <a:spcBef>
                <a:spcPts val="500"/>
              </a:spcBef>
            </a:pPr>
            <a:r>
              <a:rPr sz="1250" spc="-465" dirty="0">
                <a:solidFill>
                  <a:srgbClr val="9A0000"/>
                </a:solidFill>
                <a:latin typeface="Wingdings"/>
                <a:cs typeface="Wingdings"/>
              </a:rPr>
              <a:t></a:t>
            </a:r>
            <a:r>
              <a:rPr sz="1250" spc="555" dirty="0">
                <a:solidFill>
                  <a:srgbClr val="9A0000"/>
                </a:solidFill>
                <a:latin typeface="Times New Roman"/>
                <a:cs typeface="Times New Roman"/>
              </a:rPr>
              <a:t> </a:t>
            </a:r>
            <a:r>
              <a:rPr sz="1800" spc="-260" dirty="0">
                <a:latin typeface="AoyagiKouzanFontT"/>
                <a:cs typeface="AoyagiKouzanFontT"/>
              </a:rPr>
              <a:t>“</a:t>
            </a:r>
            <a:r>
              <a:rPr sz="1800" spc="-260" dirty="0">
                <a:solidFill>
                  <a:srgbClr val="9A0000"/>
                </a:solidFill>
                <a:latin typeface="Arial"/>
                <a:cs typeface="Arial"/>
              </a:rPr>
              <a:t>demos</a:t>
            </a:r>
            <a:r>
              <a:rPr sz="1800" spc="-260" dirty="0">
                <a:latin typeface="AoyagiKouzanFontT"/>
                <a:cs typeface="AoyagiKouzanFontT"/>
              </a:rPr>
              <a:t>” </a:t>
            </a:r>
            <a:r>
              <a:rPr sz="1800" dirty="0">
                <a:latin typeface="Arial"/>
                <a:cs typeface="Arial"/>
              </a:rPr>
              <a:t>are delivered </a:t>
            </a:r>
            <a:r>
              <a:rPr sz="1800" spc="-5" dirty="0">
                <a:latin typeface="Arial"/>
                <a:cs typeface="Arial"/>
              </a:rPr>
              <a:t>to the customer with the time-box allocated.</a:t>
            </a:r>
            <a:r>
              <a:rPr sz="1800" spc="-70" dirty="0">
                <a:latin typeface="Arial"/>
                <a:cs typeface="Arial"/>
              </a:rPr>
              <a:t> </a:t>
            </a:r>
            <a:r>
              <a:rPr sz="1800" dirty="0">
                <a:latin typeface="Arial"/>
                <a:cs typeface="Arial"/>
              </a:rPr>
              <a:t>May  not </a:t>
            </a:r>
            <a:r>
              <a:rPr sz="1800" spc="-5" dirty="0">
                <a:latin typeface="Arial"/>
                <a:cs typeface="Arial"/>
              </a:rPr>
              <a:t>contain </a:t>
            </a:r>
            <a:r>
              <a:rPr sz="1800" dirty="0">
                <a:latin typeface="Arial"/>
                <a:cs typeface="Arial"/>
              </a:rPr>
              <a:t>all </a:t>
            </a:r>
            <a:r>
              <a:rPr sz="1800" spc="-5" dirty="0">
                <a:latin typeface="Arial"/>
                <a:cs typeface="Arial"/>
              </a:rPr>
              <a:t>functionalities. </a:t>
            </a:r>
            <a:r>
              <a:rPr sz="1800" dirty="0">
                <a:latin typeface="Arial"/>
                <a:cs typeface="Arial"/>
              </a:rPr>
              <a:t>So </a:t>
            </a:r>
            <a:r>
              <a:rPr sz="1800" spc="-5" dirty="0">
                <a:latin typeface="Arial"/>
                <a:cs typeface="Arial"/>
              </a:rPr>
              <a:t>customers </a:t>
            </a:r>
            <a:r>
              <a:rPr sz="1800" dirty="0">
                <a:latin typeface="Arial"/>
                <a:cs typeface="Arial"/>
              </a:rPr>
              <a:t>can </a:t>
            </a:r>
            <a:r>
              <a:rPr sz="1800" spc="-5" dirty="0">
                <a:latin typeface="Arial"/>
                <a:cs typeface="Arial"/>
              </a:rPr>
              <a:t>evaluate </a:t>
            </a:r>
            <a:r>
              <a:rPr sz="1800" dirty="0">
                <a:latin typeface="Arial"/>
                <a:cs typeface="Arial"/>
              </a:rPr>
              <a:t>and give  </a:t>
            </a:r>
            <a:r>
              <a:rPr sz="1800" spc="-5" dirty="0">
                <a:latin typeface="Arial"/>
                <a:cs typeface="Arial"/>
              </a:rPr>
              <a:t>feedbacks.</a:t>
            </a:r>
            <a:endParaRPr sz="1800" dirty="0">
              <a:latin typeface="Arial"/>
              <a:cs typeface="Arial"/>
            </a:endParaRPr>
          </a:p>
        </p:txBody>
      </p:sp>
      <p:pic>
        <p:nvPicPr>
          <p:cNvPr id="9"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20054734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3298" name="Rectangle 2"/>
          <p:cNvSpPr>
            <a:spLocks noGrp="1" noChangeArrowheads="1"/>
          </p:cNvSpPr>
          <p:nvPr>
            <p:ph type="title"/>
          </p:nvPr>
        </p:nvSpPr>
        <p:spPr>
          <a:xfrm>
            <a:off x="609600" y="381000"/>
            <a:ext cx="3657600" cy="990600"/>
          </a:xfrm>
        </p:spPr>
        <p:txBody>
          <a:bodyPr>
            <a:normAutofit/>
          </a:bodyPr>
          <a:lstStyle/>
          <a:p>
            <a:pPr algn="r"/>
            <a:r>
              <a:rPr lang="en-US" sz="4000" b="1" dirty="0">
                <a:solidFill>
                  <a:srgbClr val="FF0000"/>
                </a:solidFill>
                <a:latin typeface="Times New Roman" pitchFamily="18" charset="0"/>
                <a:cs typeface="Times New Roman" pitchFamily="18" charset="0"/>
              </a:rPr>
              <a:t>Characteristics</a:t>
            </a:r>
          </a:p>
        </p:txBody>
      </p:sp>
      <p:sp>
        <p:nvSpPr>
          <p:cNvPr id="1463299" name="Rectangle 3"/>
          <p:cNvSpPr>
            <a:spLocks noGrp="1" noChangeArrowheads="1"/>
          </p:cNvSpPr>
          <p:nvPr>
            <p:ph type="body" idx="1"/>
          </p:nvPr>
        </p:nvSpPr>
        <p:spPr/>
        <p:txBody>
          <a:bodyPr/>
          <a:lstStyle/>
          <a:p>
            <a:r>
              <a:rPr lang="en-US" sz="2400" dirty="0">
                <a:latin typeface="Times New Roman" pitchFamily="18" charset="0"/>
                <a:cs typeface="Times New Roman" pitchFamily="18" charset="0"/>
              </a:rPr>
              <a:t>Self-organizing </a:t>
            </a:r>
            <a:r>
              <a:rPr lang="en-US" sz="2400" dirty="0" smtClean="0">
                <a:latin typeface="Times New Roman" pitchFamily="18" charset="0"/>
                <a:cs typeface="Times New Roman" pitchFamily="18" charset="0"/>
              </a:rPr>
              <a:t>teams.</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Product progresses in a series of month-long “sprints</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Requirements are captured as items in a list of “product backlog”</a:t>
            </a:r>
          </a:p>
          <a:p>
            <a:r>
              <a:rPr lang="en-US" sz="2400" dirty="0">
                <a:latin typeface="Times New Roman" pitchFamily="18" charset="0"/>
                <a:cs typeface="Times New Roman" pitchFamily="18" charset="0"/>
              </a:rPr>
              <a:t>No specific engineering practices </a:t>
            </a:r>
            <a:r>
              <a:rPr lang="en-US" sz="2400" dirty="0" smtClean="0">
                <a:latin typeface="Times New Roman" pitchFamily="18" charset="0"/>
                <a:cs typeface="Times New Roman" pitchFamily="18" charset="0"/>
              </a:rPr>
              <a:t>prescribed.</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Uses generative rules to create an agile environment for delivering </a:t>
            </a:r>
            <a:r>
              <a:rPr lang="en-US" sz="2400" dirty="0" smtClean="0">
                <a:latin typeface="Times New Roman" pitchFamily="18" charset="0"/>
                <a:cs typeface="Times New Roman" pitchFamily="18" charset="0"/>
              </a:rPr>
              <a:t>projects.</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One of the “agile processes</a:t>
            </a:r>
            <a:r>
              <a:rPr lang="en-US" sz="2400" dirty="0" smtClean="0">
                <a:latin typeface="Times New Roman" pitchFamily="18" charset="0"/>
                <a:cs typeface="Times New Roman" pitchFamily="18" charset="0"/>
              </a:rPr>
              <a:t>”.</a:t>
            </a:r>
            <a:endParaRPr lang="en-US" sz="2400" dirty="0">
              <a:solidFill>
                <a:schemeClr val="accent2"/>
              </a:solidFill>
              <a:latin typeface="Times New Roman" pitchFamily="18" charset="0"/>
              <a:cs typeface="Times New Roman" pitchFamily="18" charset="0"/>
            </a:endParaRPr>
          </a:p>
          <a:p>
            <a:pPr>
              <a:buFont typeface="Wingdings" pitchFamily="2" charset="2"/>
              <a:buNone/>
            </a:pPr>
            <a:endParaRPr lang="en-US" sz="2400" dirty="0">
              <a:latin typeface="Times New Roman" pitchFamily="18" charset="0"/>
              <a:cs typeface="Times New Roman" pitchFamily="18" charset="0"/>
            </a:endParaRP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1847513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858172EA-020D-44FF-B5C8-B8C37965BE45}" type="slidenum">
              <a:rPr lang="de-DE" smtClean="0"/>
              <a:pPr eaLnBrk="1" hangingPunct="1"/>
              <a:t>58</a:t>
            </a:fld>
            <a:endParaRPr lang="de-DE" smtClean="0"/>
          </a:p>
        </p:txBody>
      </p:sp>
      <p:sp>
        <p:nvSpPr>
          <p:cNvPr id="10244" name="Rectangle 2"/>
          <p:cNvSpPr>
            <a:spLocks noGrp="1" noChangeArrowheads="1"/>
          </p:cNvSpPr>
          <p:nvPr>
            <p:ph type="title"/>
          </p:nvPr>
        </p:nvSpPr>
        <p:spPr/>
        <p:txBody>
          <a:bodyPr/>
          <a:lstStyle/>
          <a:p>
            <a:pPr eaLnBrk="1" hangingPunct="1"/>
            <a:r>
              <a:rPr lang="en-US" sz="3400" b="1" dirty="0" smtClean="0">
                <a:solidFill>
                  <a:srgbClr val="FF0000"/>
                </a:solidFill>
                <a:latin typeface="Times New Roman" pitchFamily="18" charset="0"/>
                <a:cs typeface="Times New Roman" pitchFamily="18" charset="0"/>
              </a:rPr>
              <a:t>Functionality of Scrum</a:t>
            </a:r>
          </a:p>
        </p:txBody>
      </p:sp>
      <p:sp>
        <p:nvSpPr>
          <p:cNvPr id="10245" name="Rectangle 3"/>
          <p:cNvSpPr>
            <a:spLocks noGrp="1" noChangeArrowheads="1"/>
          </p:cNvSpPr>
          <p:nvPr>
            <p:ph type="body" idx="1"/>
          </p:nvPr>
        </p:nvSpPr>
        <p:spPr/>
        <p:txBody>
          <a:bodyPr/>
          <a:lstStyle/>
          <a:p>
            <a:pPr eaLnBrk="1" hangingPunct="1">
              <a:buFont typeface="Wingdings" pitchFamily="2" charset="2"/>
              <a:buNone/>
            </a:pPr>
            <a:r>
              <a:rPr lang="de-DE" smtClean="0"/>
              <a:t> </a:t>
            </a:r>
          </a:p>
          <a:p>
            <a:pPr eaLnBrk="1" hangingPunct="1">
              <a:buFont typeface="Wingdings" pitchFamily="2" charset="2"/>
              <a:buNone/>
            </a:pPr>
            <a:endParaRPr lang="de-DE" smtClean="0"/>
          </a:p>
        </p:txBody>
      </p:sp>
      <p:pic>
        <p:nvPicPr>
          <p:cNvPr id="10246" name="Picture 4" descr="Scr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24000"/>
            <a:ext cx="8305799" cy="4876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79841014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rmAutofit fontScale="90000"/>
          </a:bodyPr>
          <a:lstStyle/>
          <a:p>
            <a:pPr eaLnBrk="1" hangingPunct="1">
              <a:defRPr/>
            </a:pPr>
            <a:r>
              <a:rPr lang="en-US" sz="4000" b="1" dirty="0" smtClean="0">
                <a:solidFill>
                  <a:srgbClr val="FF0000"/>
                </a:solidFill>
                <a:latin typeface="Times New Roman" pitchFamily="18" charset="0"/>
                <a:cs typeface="Times New Roman" pitchFamily="18" charset="0"/>
              </a:rPr>
              <a:t>Project Management Emphasis based on a Standard 30-day Sprint</a:t>
            </a:r>
          </a:p>
        </p:txBody>
      </p:sp>
      <p:sp>
        <p:nvSpPr>
          <p:cNvPr id="3" name="Content Placeholder 2"/>
          <p:cNvSpPr>
            <a:spLocks noGrp="1"/>
          </p:cNvSpPr>
          <p:nvPr>
            <p:ph idx="1"/>
          </p:nvPr>
        </p:nvSpPr>
        <p:spPr>
          <a:xfrm>
            <a:off x="457200" y="1600200"/>
            <a:ext cx="8229600" cy="4953000"/>
          </a:xfrm>
        </p:spPr>
        <p:txBody>
          <a:bodyPr>
            <a:normAutofit fontScale="92500" lnSpcReduction="10000"/>
          </a:bodyPr>
          <a:lstStyle/>
          <a:p>
            <a:pPr eaLnBrk="1" hangingPunct="1">
              <a:lnSpc>
                <a:spcPct val="80000"/>
              </a:lnSpc>
              <a:defRPr/>
            </a:pPr>
            <a:r>
              <a:rPr lang="en-US" sz="3000" b="1" dirty="0" smtClean="0">
                <a:latin typeface="Times New Roman" pitchFamily="18" charset="0"/>
                <a:cs typeface="Times New Roman" pitchFamily="18" charset="0"/>
              </a:rPr>
              <a:t>Scrum:</a:t>
            </a:r>
            <a:r>
              <a:rPr lang="en-US" sz="3000" dirty="0" smtClean="0">
                <a:latin typeface="Times New Roman" pitchFamily="18" charset="0"/>
                <a:cs typeface="Times New Roman" pitchFamily="18" charset="0"/>
              </a:rPr>
              <a:t> a definite project management emphasis.</a:t>
            </a:r>
          </a:p>
          <a:p>
            <a:pPr eaLnBrk="1" hangingPunct="1">
              <a:lnSpc>
                <a:spcPct val="80000"/>
              </a:lnSpc>
              <a:defRPr/>
            </a:pPr>
            <a:endParaRPr lang="en-US" sz="3000" dirty="0" smtClean="0">
              <a:latin typeface="Times New Roman" pitchFamily="18" charset="0"/>
              <a:cs typeface="Times New Roman" pitchFamily="18" charset="0"/>
            </a:endParaRPr>
          </a:p>
          <a:p>
            <a:pPr eaLnBrk="1" hangingPunct="1">
              <a:lnSpc>
                <a:spcPct val="80000"/>
              </a:lnSpc>
              <a:defRPr/>
            </a:pPr>
            <a:r>
              <a:rPr lang="en-US" sz="3000" b="1" dirty="0" smtClean="0">
                <a:latin typeface="Times New Roman" pitchFamily="18" charset="0"/>
                <a:cs typeface="Times New Roman" pitchFamily="18" charset="0"/>
              </a:rPr>
              <a:t>Scrum Master</a:t>
            </a:r>
            <a:r>
              <a:rPr lang="en-US" sz="3000" dirty="0" smtClean="0">
                <a:latin typeface="Times New Roman" pitchFamily="18" charset="0"/>
                <a:cs typeface="Times New Roman" pitchFamily="18" charset="0"/>
              </a:rPr>
              <a:t>:  A </a:t>
            </a:r>
            <a:r>
              <a:rPr lang="en-US" sz="3000" b="1" dirty="0" smtClean="0">
                <a:latin typeface="Times New Roman" pitchFamily="18" charset="0"/>
                <a:cs typeface="Times New Roman" pitchFamily="18" charset="0"/>
              </a:rPr>
              <a:t>Scrum project</a:t>
            </a:r>
            <a:r>
              <a:rPr lang="en-US" sz="3000" dirty="0" smtClean="0">
                <a:latin typeface="Times New Roman" pitchFamily="18" charset="0"/>
                <a:cs typeface="Times New Roman" pitchFamily="18" charset="0"/>
              </a:rPr>
              <a:t> is managed by a Scrum Master, who can be considered as much a </a:t>
            </a:r>
            <a:r>
              <a:rPr lang="en-US" sz="3000" u="sng" dirty="0" smtClean="0">
                <a:latin typeface="Times New Roman" pitchFamily="18" charset="0"/>
                <a:cs typeface="Times New Roman" pitchFamily="18" charset="0"/>
              </a:rPr>
              <a:t>consultant or coach as a manager</a:t>
            </a:r>
            <a:r>
              <a:rPr lang="en-US" sz="3000" dirty="0" smtClean="0">
                <a:latin typeface="Times New Roman" pitchFamily="18" charset="0"/>
                <a:cs typeface="Times New Roman" pitchFamily="18" charset="0"/>
              </a:rPr>
              <a:t>.</a:t>
            </a:r>
          </a:p>
          <a:p>
            <a:pPr eaLnBrk="1" hangingPunct="1">
              <a:lnSpc>
                <a:spcPct val="80000"/>
              </a:lnSpc>
              <a:defRPr/>
            </a:pPr>
            <a:endParaRPr lang="en-US" sz="3000" b="1" dirty="0" smtClean="0">
              <a:latin typeface="Times New Roman" pitchFamily="18" charset="0"/>
              <a:cs typeface="Times New Roman" pitchFamily="18" charset="0"/>
            </a:endParaRPr>
          </a:p>
          <a:p>
            <a:pPr eaLnBrk="1" hangingPunct="1">
              <a:lnSpc>
                <a:spcPct val="80000"/>
              </a:lnSpc>
              <a:defRPr/>
            </a:pPr>
            <a:r>
              <a:rPr lang="en-US" sz="3000" b="1" dirty="0" smtClean="0">
                <a:latin typeface="Times New Roman" pitchFamily="18" charset="0"/>
                <a:cs typeface="Times New Roman" pitchFamily="18" charset="0"/>
              </a:rPr>
              <a:t>Sprint</a:t>
            </a:r>
            <a:r>
              <a:rPr lang="en-US" sz="3000" dirty="0" smtClean="0">
                <a:latin typeface="Times New Roman" pitchFamily="18" charset="0"/>
                <a:cs typeface="Times New Roman" pitchFamily="18" charset="0"/>
              </a:rPr>
              <a:t>.  Scrum has a fundamental 30-day development cycle called a </a:t>
            </a:r>
            <a:r>
              <a:rPr lang="en-US" sz="3000" b="1" dirty="0" smtClean="0">
                <a:latin typeface="Times New Roman" pitchFamily="18" charset="0"/>
                <a:cs typeface="Times New Roman" pitchFamily="18" charset="0"/>
              </a:rPr>
              <a:t>Sprint</a:t>
            </a:r>
            <a:r>
              <a:rPr lang="en-US" sz="3000" dirty="0" smtClean="0">
                <a:latin typeface="Times New Roman" pitchFamily="18" charset="0"/>
                <a:cs typeface="Times New Roman" pitchFamily="18" charset="0"/>
              </a:rPr>
              <a:t>, preceded by </a:t>
            </a:r>
          </a:p>
          <a:p>
            <a:pPr lvl="1" eaLnBrk="1" hangingPunct="1">
              <a:lnSpc>
                <a:spcPct val="80000"/>
              </a:lnSpc>
              <a:defRPr/>
            </a:pPr>
            <a:r>
              <a:rPr lang="en-US" sz="2600" b="1" dirty="0" smtClean="0">
                <a:latin typeface="Times New Roman" pitchFamily="18" charset="0"/>
                <a:cs typeface="Times New Roman" pitchFamily="18" charset="0"/>
              </a:rPr>
              <a:t>pre-Sprint</a:t>
            </a:r>
            <a:r>
              <a:rPr lang="en-US" sz="2600" dirty="0" smtClean="0">
                <a:latin typeface="Times New Roman" pitchFamily="18" charset="0"/>
                <a:cs typeface="Times New Roman" pitchFamily="18" charset="0"/>
              </a:rPr>
              <a:t> activities and </a:t>
            </a:r>
            <a:r>
              <a:rPr lang="en-US" sz="2600" b="1" dirty="0" smtClean="0">
                <a:latin typeface="Times New Roman" pitchFamily="18" charset="0"/>
                <a:cs typeface="Times New Roman" pitchFamily="18" charset="0"/>
              </a:rPr>
              <a:t>post-Sprint</a:t>
            </a:r>
            <a:r>
              <a:rPr lang="en-US" sz="2600" dirty="0" smtClean="0">
                <a:latin typeface="Times New Roman" pitchFamily="18" charset="0"/>
                <a:cs typeface="Times New Roman" pitchFamily="18" charset="0"/>
              </a:rPr>
              <a:t> activities.</a:t>
            </a:r>
          </a:p>
          <a:p>
            <a:pPr lvl="1" eaLnBrk="1" hangingPunct="1">
              <a:lnSpc>
                <a:spcPct val="80000"/>
              </a:lnSpc>
              <a:buFont typeface="Arial" charset="0"/>
              <a:buNone/>
              <a:defRPr/>
            </a:pPr>
            <a:endParaRPr lang="en-US" sz="2600" dirty="0" smtClean="0">
              <a:latin typeface="Times New Roman" pitchFamily="18" charset="0"/>
              <a:cs typeface="Times New Roman" pitchFamily="18" charset="0"/>
            </a:endParaRPr>
          </a:p>
          <a:p>
            <a:pPr eaLnBrk="1" hangingPunct="1">
              <a:lnSpc>
                <a:spcPct val="80000"/>
              </a:lnSpc>
              <a:defRPr/>
            </a:pPr>
            <a:r>
              <a:rPr lang="en-US" sz="3000" b="1" dirty="0" smtClean="0">
                <a:latin typeface="Times New Roman" pitchFamily="18" charset="0"/>
                <a:cs typeface="Times New Roman" pitchFamily="18" charset="0"/>
              </a:rPr>
              <a:t>Daily Scrum</a:t>
            </a:r>
            <a:r>
              <a:rPr lang="en-US" sz="3000" dirty="0" smtClean="0">
                <a:latin typeface="Times New Roman" pitchFamily="18" charset="0"/>
                <a:cs typeface="Times New Roman" pitchFamily="18" charset="0"/>
              </a:rPr>
              <a:t>:  A short (less than 30 minutes) daily Scrum Meeting allows the team to monitor status and communicate problems.</a:t>
            </a: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1704440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274638"/>
            <a:ext cx="8229600" cy="563562"/>
          </a:xfrm>
        </p:spPr>
        <p:txBody>
          <a:bodyPr>
            <a:normAutofit fontScale="90000"/>
          </a:bodyPr>
          <a:lstStyle/>
          <a:p>
            <a:pPr eaLnBrk="1" hangingPunct="1"/>
            <a:r>
              <a:rPr lang="en-US" b="1" dirty="0">
                <a:solidFill>
                  <a:srgbClr val="FF0000"/>
                </a:solidFill>
                <a:latin typeface="Times New Roman" pitchFamily="18" charset="0"/>
                <a:cs typeface="Times New Roman" pitchFamily="18" charset="0"/>
              </a:rPr>
              <a:t>1</a:t>
            </a:r>
            <a:r>
              <a:rPr lang="en-US" b="1" dirty="0" smtClean="0">
                <a:solidFill>
                  <a:srgbClr val="FF0000"/>
                </a:solidFill>
                <a:latin typeface="Times New Roman" pitchFamily="18" charset="0"/>
                <a:cs typeface="Times New Roman" pitchFamily="18" charset="0"/>
              </a:rPr>
              <a:t>.  Agile Software Development</a:t>
            </a:r>
          </a:p>
        </p:txBody>
      </p:sp>
      <p:sp>
        <p:nvSpPr>
          <p:cNvPr id="3" name="Content Placeholder 2"/>
          <p:cNvSpPr>
            <a:spLocks noGrp="1"/>
          </p:cNvSpPr>
          <p:nvPr>
            <p:ph idx="1"/>
          </p:nvPr>
        </p:nvSpPr>
        <p:spPr>
          <a:xfrm>
            <a:off x="228600" y="1066800"/>
            <a:ext cx="8610600" cy="5486400"/>
          </a:xfrm>
        </p:spPr>
        <p:txBody>
          <a:bodyPr rtlCol="0">
            <a:normAutofit fontScale="62500" lnSpcReduction="20000"/>
          </a:bodyPr>
          <a:lstStyle/>
          <a:p>
            <a:pPr eaLnBrk="1" fontAlgn="auto" hangingPunct="1">
              <a:spcAft>
                <a:spcPts val="0"/>
              </a:spcAft>
              <a:defRPr/>
            </a:pPr>
            <a:r>
              <a:rPr lang="en-US" b="1" dirty="0" smtClean="0">
                <a:solidFill>
                  <a:srgbClr val="000000"/>
                </a:solidFill>
                <a:latin typeface="Arial"/>
              </a:rPr>
              <a:t>Agile software development</a:t>
            </a:r>
            <a:r>
              <a:rPr lang="en-US" dirty="0" smtClean="0">
                <a:solidFill>
                  <a:srgbClr val="000000"/>
                </a:solidFill>
                <a:latin typeface="Arial"/>
              </a:rPr>
              <a:t> is a group of </a:t>
            </a:r>
            <a:r>
              <a:rPr lang="en-US" u="sng" dirty="0" smtClean="0">
                <a:solidFill>
                  <a:srgbClr val="0B0080"/>
                </a:solidFill>
                <a:latin typeface="Arial"/>
              </a:rPr>
              <a:t>software development methods</a:t>
            </a:r>
            <a:r>
              <a:rPr lang="en-US" dirty="0" smtClean="0">
                <a:solidFill>
                  <a:srgbClr val="000000"/>
                </a:solidFill>
                <a:latin typeface="Arial"/>
              </a:rPr>
              <a:t> based on </a:t>
            </a:r>
            <a:r>
              <a:rPr lang="en-US" u="sng" dirty="0" smtClean="0">
                <a:solidFill>
                  <a:srgbClr val="0B0080"/>
                </a:solidFill>
                <a:latin typeface="Arial"/>
              </a:rPr>
              <a:t>iterative and incremental development</a:t>
            </a:r>
            <a:r>
              <a:rPr lang="en-US" dirty="0" smtClean="0">
                <a:solidFill>
                  <a:srgbClr val="000000"/>
                </a:solidFill>
                <a:latin typeface="Arial"/>
              </a:rPr>
              <a:t>, where requirements and solutions evolve through collaboration between </a:t>
            </a:r>
            <a:r>
              <a:rPr lang="en-US" u="sng" dirty="0" smtClean="0">
                <a:solidFill>
                  <a:srgbClr val="0B0080"/>
                </a:solidFill>
                <a:latin typeface="Arial"/>
              </a:rPr>
              <a:t>self-organizing</a:t>
            </a:r>
            <a:r>
              <a:rPr lang="en-US" u="sng" dirty="0" smtClean="0">
                <a:solidFill>
                  <a:srgbClr val="000000"/>
                </a:solidFill>
                <a:latin typeface="Arial"/>
              </a:rPr>
              <a:t>, </a:t>
            </a:r>
            <a:r>
              <a:rPr lang="en-US" u="sng" dirty="0" smtClean="0">
                <a:solidFill>
                  <a:srgbClr val="0B0080"/>
                </a:solidFill>
                <a:latin typeface="Arial"/>
              </a:rPr>
              <a:t>cross-functional teams</a:t>
            </a:r>
            <a:r>
              <a:rPr lang="en-US" dirty="0" smtClean="0">
                <a:solidFill>
                  <a:srgbClr val="000000"/>
                </a:solidFill>
                <a:latin typeface="Arial"/>
              </a:rPr>
              <a:t>. </a:t>
            </a:r>
          </a:p>
          <a:p>
            <a:pPr lvl="1" eaLnBrk="1" fontAlgn="auto" hangingPunct="1">
              <a:spcAft>
                <a:spcPts val="0"/>
              </a:spcAft>
              <a:defRPr/>
            </a:pPr>
            <a:r>
              <a:rPr lang="en-US" dirty="0" smtClean="0">
                <a:solidFill>
                  <a:srgbClr val="000000"/>
                </a:solidFill>
                <a:latin typeface="Arial"/>
              </a:rPr>
              <a:t>Methods</a:t>
            </a:r>
          </a:p>
          <a:p>
            <a:pPr lvl="1" eaLnBrk="1" fontAlgn="auto" hangingPunct="1">
              <a:spcAft>
                <a:spcPts val="0"/>
              </a:spcAft>
              <a:defRPr/>
            </a:pPr>
            <a:r>
              <a:rPr lang="en-US" dirty="0" smtClean="0">
                <a:solidFill>
                  <a:srgbClr val="000000"/>
                </a:solidFill>
                <a:latin typeface="Arial"/>
              </a:rPr>
              <a:t>Iterative</a:t>
            </a:r>
          </a:p>
          <a:p>
            <a:pPr lvl="1" eaLnBrk="1" fontAlgn="auto" hangingPunct="1">
              <a:spcAft>
                <a:spcPts val="0"/>
              </a:spcAft>
              <a:defRPr/>
            </a:pPr>
            <a:r>
              <a:rPr lang="en-US" dirty="0" smtClean="0">
                <a:solidFill>
                  <a:srgbClr val="000000"/>
                </a:solidFill>
                <a:latin typeface="Arial"/>
              </a:rPr>
              <a:t>Incremental</a:t>
            </a:r>
          </a:p>
          <a:p>
            <a:pPr eaLnBrk="1" fontAlgn="auto" hangingPunct="1">
              <a:spcAft>
                <a:spcPts val="0"/>
              </a:spcAft>
              <a:defRPr/>
            </a:pPr>
            <a:endParaRPr lang="en-US" dirty="0" smtClean="0">
              <a:solidFill>
                <a:srgbClr val="000000"/>
              </a:solidFill>
              <a:latin typeface="Arial"/>
            </a:endParaRPr>
          </a:p>
          <a:p>
            <a:pPr eaLnBrk="1" fontAlgn="auto" hangingPunct="1">
              <a:spcAft>
                <a:spcPts val="0"/>
              </a:spcAft>
              <a:defRPr/>
            </a:pPr>
            <a:r>
              <a:rPr lang="en-US" dirty="0" smtClean="0">
                <a:solidFill>
                  <a:srgbClr val="000000"/>
                </a:solidFill>
                <a:latin typeface="Arial"/>
              </a:rPr>
              <a:t>It promotes </a:t>
            </a:r>
            <a:r>
              <a:rPr lang="en-US" b="1" dirty="0" smtClean="0">
                <a:solidFill>
                  <a:srgbClr val="000000"/>
                </a:solidFill>
                <a:latin typeface="Arial"/>
              </a:rPr>
              <a:t>adaptive</a:t>
            </a:r>
            <a:r>
              <a:rPr lang="en-US" dirty="0" smtClean="0">
                <a:solidFill>
                  <a:srgbClr val="000000"/>
                </a:solidFill>
                <a:latin typeface="Arial"/>
              </a:rPr>
              <a:t> planning, </a:t>
            </a:r>
            <a:r>
              <a:rPr lang="en-US" b="1" dirty="0" smtClean="0">
                <a:solidFill>
                  <a:srgbClr val="000000"/>
                </a:solidFill>
                <a:latin typeface="Arial"/>
              </a:rPr>
              <a:t>evolutionary</a:t>
            </a:r>
            <a:r>
              <a:rPr lang="en-US" dirty="0" smtClean="0">
                <a:solidFill>
                  <a:srgbClr val="000000"/>
                </a:solidFill>
                <a:latin typeface="Arial"/>
              </a:rPr>
              <a:t> development and delivery, a </a:t>
            </a:r>
            <a:r>
              <a:rPr lang="en-US" u="sng" dirty="0" smtClean="0">
                <a:solidFill>
                  <a:srgbClr val="0B0080"/>
                </a:solidFill>
                <a:latin typeface="Arial"/>
              </a:rPr>
              <a:t>time-boxed</a:t>
            </a:r>
            <a:r>
              <a:rPr lang="en-US" dirty="0" smtClean="0">
                <a:solidFill>
                  <a:srgbClr val="000000"/>
                </a:solidFill>
                <a:latin typeface="Arial"/>
              </a:rPr>
              <a:t> </a:t>
            </a:r>
            <a:r>
              <a:rPr lang="en-US" b="1" dirty="0" smtClean="0">
                <a:solidFill>
                  <a:srgbClr val="000000"/>
                </a:solidFill>
                <a:latin typeface="Arial"/>
              </a:rPr>
              <a:t>iterative</a:t>
            </a:r>
            <a:r>
              <a:rPr lang="en-US" dirty="0" smtClean="0">
                <a:solidFill>
                  <a:srgbClr val="000000"/>
                </a:solidFill>
                <a:latin typeface="Arial"/>
              </a:rPr>
              <a:t> approach, and encourages rapid and flexible response to </a:t>
            </a:r>
            <a:r>
              <a:rPr lang="en-US" b="1" dirty="0" smtClean="0">
                <a:solidFill>
                  <a:srgbClr val="000000"/>
                </a:solidFill>
                <a:latin typeface="Arial"/>
              </a:rPr>
              <a:t>change</a:t>
            </a:r>
            <a:r>
              <a:rPr lang="en-US" dirty="0" smtClean="0">
                <a:solidFill>
                  <a:srgbClr val="000000"/>
                </a:solidFill>
                <a:latin typeface="Arial"/>
              </a:rPr>
              <a:t>. </a:t>
            </a:r>
          </a:p>
          <a:p>
            <a:pPr eaLnBrk="1" fontAlgn="auto" hangingPunct="1">
              <a:spcAft>
                <a:spcPts val="0"/>
              </a:spcAft>
              <a:defRPr/>
            </a:pPr>
            <a:endParaRPr lang="en-US" dirty="0" smtClean="0">
              <a:solidFill>
                <a:srgbClr val="000000"/>
              </a:solidFill>
              <a:latin typeface="Arial"/>
            </a:endParaRPr>
          </a:p>
          <a:p>
            <a:pPr eaLnBrk="1" fontAlgn="auto" hangingPunct="1">
              <a:spcAft>
                <a:spcPts val="0"/>
              </a:spcAft>
              <a:defRPr/>
            </a:pPr>
            <a:r>
              <a:rPr lang="en-US" dirty="0" smtClean="0">
                <a:solidFill>
                  <a:srgbClr val="000000"/>
                </a:solidFill>
                <a:latin typeface="Arial"/>
              </a:rPr>
              <a:t>It is a conceptual framework that promotes </a:t>
            </a:r>
            <a:r>
              <a:rPr lang="en-US" b="1" dirty="0" smtClean="0">
                <a:solidFill>
                  <a:srgbClr val="000000"/>
                </a:solidFill>
                <a:latin typeface="Arial"/>
              </a:rPr>
              <a:t>foreseen</a:t>
            </a:r>
            <a:r>
              <a:rPr lang="en-US" dirty="0" smtClean="0">
                <a:solidFill>
                  <a:srgbClr val="000000"/>
                </a:solidFill>
                <a:latin typeface="Arial"/>
              </a:rPr>
              <a:t> </a:t>
            </a:r>
            <a:r>
              <a:rPr lang="en-US" b="1" dirty="0" smtClean="0">
                <a:solidFill>
                  <a:srgbClr val="000000"/>
                </a:solidFill>
                <a:latin typeface="Arial"/>
              </a:rPr>
              <a:t>interactions</a:t>
            </a:r>
            <a:r>
              <a:rPr lang="en-US" dirty="0" smtClean="0">
                <a:solidFill>
                  <a:srgbClr val="000000"/>
                </a:solidFill>
                <a:latin typeface="Arial"/>
              </a:rPr>
              <a:t> throughout the development cycle. </a:t>
            </a:r>
          </a:p>
          <a:p>
            <a:pPr eaLnBrk="1" fontAlgn="auto" hangingPunct="1">
              <a:spcAft>
                <a:spcPts val="0"/>
              </a:spcAft>
              <a:defRPr/>
            </a:pPr>
            <a:endParaRPr lang="en-US" dirty="0" smtClean="0">
              <a:solidFill>
                <a:srgbClr val="000000"/>
              </a:solidFill>
              <a:latin typeface="Arial"/>
            </a:endParaRPr>
          </a:p>
          <a:p>
            <a:pPr eaLnBrk="1" fontAlgn="auto" hangingPunct="1">
              <a:spcAft>
                <a:spcPts val="0"/>
              </a:spcAft>
              <a:defRPr/>
            </a:pPr>
            <a:r>
              <a:rPr lang="en-US" dirty="0" smtClean="0">
                <a:solidFill>
                  <a:srgbClr val="000000"/>
                </a:solidFill>
                <a:latin typeface="Arial"/>
              </a:rPr>
              <a:t>The </a:t>
            </a:r>
            <a:r>
              <a:rPr lang="en-US" i="1" dirty="0" smtClean="0">
                <a:solidFill>
                  <a:srgbClr val="000000"/>
                </a:solidFill>
                <a:latin typeface="Arial"/>
              </a:rPr>
              <a:t>Agile Manifesto</a:t>
            </a:r>
            <a:r>
              <a:rPr lang="en-US" baseline="30000" dirty="0" smtClean="0">
                <a:solidFill>
                  <a:srgbClr val="0B0080"/>
                </a:solidFill>
                <a:latin typeface="Arial"/>
              </a:rPr>
              <a:t>[</a:t>
            </a:r>
            <a:r>
              <a:rPr lang="en-US" dirty="0" smtClean="0">
                <a:solidFill>
                  <a:srgbClr val="0B0080"/>
                </a:solidFill>
                <a:latin typeface="Arial"/>
              </a:rPr>
              <a:t> </a:t>
            </a:r>
            <a:r>
              <a:rPr lang="en-US" dirty="0" smtClean="0">
                <a:solidFill>
                  <a:srgbClr val="000000"/>
                </a:solidFill>
                <a:latin typeface="Arial"/>
              </a:rPr>
              <a:t>introduced the term in 2001.  (Wiki, 21 Aug 12)</a:t>
            </a:r>
          </a:p>
          <a:p>
            <a:pPr eaLnBrk="1" fontAlgn="auto" hangingPunct="1">
              <a:spcAft>
                <a:spcPts val="0"/>
              </a:spcAft>
              <a:defRPr/>
            </a:pPr>
            <a:endParaRPr lang="en-US" dirty="0" smtClean="0">
              <a:solidFill>
                <a:srgbClr val="000000"/>
              </a:solidFill>
              <a:latin typeface="Arial"/>
            </a:endParaRPr>
          </a:p>
          <a:p>
            <a:pPr eaLnBrk="1" fontAlgn="auto" hangingPunct="1">
              <a:spcAft>
                <a:spcPts val="0"/>
              </a:spcAft>
              <a:defRPr/>
            </a:pPr>
            <a:r>
              <a:rPr lang="en-US" dirty="0" smtClean="0">
                <a:solidFill>
                  <a:srgbClr val="000000"/>
                </a:solidFill>
                <a:latin typeface="Arial"/>
              </a:rPr>
              <a:t>Let’s take this definition apart.</a:t>
            </a:r>
            <a:endParaRPr lang="en-US" dirty="0"/>
          </a:p>
        </p:txBody>
      </p:sp>
      <p:pic>
        <p:nvPicPr>
          <p:cNvPr id="7"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6</a:t>
            </a:fld>
            <a:endParaRPr lang="en-US" dirty="0"/>
          </a:p>
        </p:txBody>
      </p:sp>
    </p:spTree>
    <p:extLst>
      <p:ext uri="{BB962C8B-B14F-4D97-AF65-F5344CB8AC3E}">
        <p14:creationId xmlns:p14="http://schemas.microsoft.com/office/powerpoint/2010/main" val="28228436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normAutofit/>
          </a:bodyPr>
          <a:lstStyle/>
          <a:p>
            <a:pPr eaLnBrk="1" hangingPunct="1"/>
            <a:r>
              <a:rPr lang="en-US" sz="4000" b="1" dirty="0" smtClean="0">
                <a:solidFill>
                  <a:srgbClr val="FF0000"/>
                </a:solidFill>
                <a:latin typeface="Times New Roman" pitchFamily="18" charset="0"/>
                <a:cs typeface="Times New Roman" pitchFamily="18" charset="0"/>
              </a:rPr>
              <a:t>Product Backlog for Planning</a:t>
            </a:r>
          </a:p>
        </p:txBody>
      </p:sp>
      <p:sp>
        <p:nvSpPr>
          <p:cNvPr id="5123" name="Content Placeholder 2"/>
          <p:cNvSpPr>
            <a:spLocks noGrp="1"/>
          </p:cNvSpPr>
          <p:nvPr>
            <p:ph idx="1"/>
          </p:nvPr>
        </p:nvSpPr>
        <p:spPr/>
        <p:txBody>
          <a:bodyPr/>
          <a:lstStyle/>
          <a:p>
            <a:pPr eaLnBrk="1" hangingPunct="1">
              <a:lnSpc>
                <a:spcPct val="80000"/>
              </a:lnSpc>
            </a:pPr>
            <a:r>
              <a:rPr lang="en-US" sz="3000" b="1" dirty="0" smtClean="0"/>
              <a:t>Project planning</a:t>
            </a:r>
            <a:r>
              <a:rPr lang="en-US" sz="3000" dirty="0" smtClean="0"/>
              <a:t> is based on a </a:t>
            </a:r>
            <a:r>
              <a:rPr lang="en-US" sz="3000" b="1" dirty="0" smtClean="0"/>
              <a:t>Product Backlog</a:t>
            </a:r>
            <a:r>
              <a:rPr lang="en-US" sz="3000" dirty="0" smtClean="0"/>
              <a:t>, which contains </a:t>
            </a:r>
          </a:p>
          <a:p>
            <a:pPr lvl="1" eaLnBrk="1" hangingPunct="1">
              <a:lnSpc>
                <a:spcPct val="80000"/>
              </a:lnSpc>
            </a:pPr>
            <a:r>
              <a:rPr lang="en-US" sz="2600" dirty="0" smtClean="0"/>
              <a:t>functions and </a:t>
            </a:r>
          </a:p>
          <a:p>
            <a:pPr lvl="1" eaLnBrk="1" hangingPunct="1">
              <a:lnSpc>
                <a:spcPct val="80000"/>
              </a:lnSpc>
            </a:pPr>
            <a:r>
              <a:rPr lang="en-US" sz="2600" dirty="0" smtClean="0"/>
              <a:t>technology enhancements </a:t>
            </a:r>
          </a:p>
          <a:p>
            <a:pPr eaLnBrk="1" hangingPunct="1">
              <a:lnSpc>
                <a:spcPct val="80000"/>
              </a:lnSpc>
            </a:pPr>
            <a:r>
              <a:rPr lang="en-US" sz="3000" dirty="0" smtClean="0"/>
              <a:t>intended for the project.</a:t>
            </a:r>
          </a:p>
          <a:p>
            <a:pPr eaLnBrk="1" hangingPunct="1">
              <a:lnSpc>
                <a:spcPct val="80000"/>
              </a:lnSpc>
            </a:pPr>
            <a:endParaRPr lang="en-US" sz="3000" dirty="0" smtClean="0"/>
          </a:p>
          <a:p>
            <a:pPr eaLnBrk="1" hangingPunct="1">
              <a:lnSpc>
                <a:spcPct val="80000"/>
              </a:lnSpc>
            </a:pPr>
            <a:r>
              <a:rPr lang="en-US" sz="3000" dirty="0" smtClean="0"/>
              <a:t>Two meetings are held – </a:t>
            </a:r>
          </a:p>
          <a:p>
            <a:pPr lvl="1" eaLnBrk="1" hangingPunct="1">
              <a:lnSpc>
                <a:spcPct val="80000"/>
              </a:lnSpc>
            </a:pPr>
            <a:r>
              <a:rPr lang="en-US" sz="2600" dirty="0" smtClean="0"/>
              <a:t>one to decide the </a:t>
            </a:r>
            <a:r>
              <a:rPr lang="en-US" sz="2600" b="1" dirty="0" smtClean="0"/>
              <a:t>features</a:t>
            </a:r>
            <a:r>
              <a:rPr lang="en-US" sz="2600" dirty="0" smtClean="0"/>
              <a:t> </a:t>
            </a:r>
            <a:r>
              <a:rPr lang="en-US" sz="2600" b="1" dirty="0" smtClean="0"/>
              <a:t>for the next Sprint</a:t>
            </a:r>
            <a:r>
              <a:rPr lang="en-US" sz="2600" dirty="0" smtClean="0"/>
              <a:t> and </a:t>
            </a:r>
          </a:p>
          <a:p>
            <a:pPr lvl="1" eaLnBrk="1" hangingPunct="1">
              <a:lnSpc>
                <a:spcPct val="80000"/>
              </a:lnSpc>
            </a:pPr>
            <a:r>
              <a:rPr lang="en-US" sz="2600" dirty="0" smtClean="0"/>
              <a:t>the other to </a:t>
            </a:r>
            <a:r>
              <a:rPr lang="en-US" sz="2600" b="1" dirty="0" smtClean="0"/>
              <a:t>plan out the work</a:t>
            </a:r>
            <a:r>
              <a:rPr lang="en-US" sz="2600" dirty="0" smtClean="0"/>
              <a:t>.</a:t>
            </a:r>
          </a:p>
        </p:txBody>
      </p:sp>
    </p:spTree>
    <p:extLst>
      <p:ext uri="{BB962C8B-B14F-4D97-AF65-F5344CB8AC3E}">
        <p14:creationId xmlns:p14="http://schemas.microsoft.com/office/powerpoint/2010/main" val="37341436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304800"/>
            <a:ext cx="8229600" cy="685800"/>
          </a:xfrm>
        </p:spPr>
        <p:txBody>
          <a:bodyPr>
            <a:normAutofit fontScale="90000"/>
          </a:bodyPr>
          <a:lstStyle/>
          <a:p>
            <a:pPr eaLnBrk="1" hangingPunct="1"/>
            <a:r>
              <a:rPr lang="en-US" b="1" dirty="0" smtClean="0">
                <a:solidFill>
                  <a:srgbClr val="FF0000"/>
                </a:solidFill>
                <a:latin typeface="Times New Roman" pitchFamily="18" charset="0"/>
                <a:cs typeface="Times New Roman" pitchFamily="18" charset="0"/>
              </a:rPr>
              <a:t>Scrum - Queues</a:t>
            </a:r>
          </a:p>
        </p:txBody>
      </p:sp>
      <p:sp>
        <p:nvSpPr>
          <p:cNvPr id="3" name="Content Placeholder 2"/>
          <p:cNvSpPr>
            <a:spLocks noGrp="1"/>
          </p:cNvSpPr>
          <p:nvPr>
            <p:ph idx="1"/>
          </p:nvPr>
        </p:nvSpPr>
        <p:spPr>
          <a:xfrm>
            <a:off x="228600" y="1219200"/>
            <a:ext cx="8534400" cy="5105400"/>
          </a:xfrm>
        </p:spPr>
        <p:txBody>
          <a:bodyPr>
            <a:normAutofit fontScale="92500" lnSpcReduction="20000"/>
          </a:bodyPr>
          <a:lstStyle/>
          <a:p>
            <a:pPr eaLnBrk="1" hangingPunct="1">
              <a:lnSpc>
                <a:spcPct val="80000"/>
              </a:lnSpc>
              <a:defRPr/>
            </a:pPr>
            <a:endParaRPr lang="en-US" dirty="0" smtClean="0"/>
          </a:p>
          <a:p>
            <a:pPr eaLnBrk="1" hangingPunct="1">
              <a:lnSpc>
                <a:spcPct val="80000"/>
              </a:lnSpc>
              <a:defRPr/>
            </a:pPr>
            <a:r>
              <a:rPr lang="en-US" dirty="0" smtClean="0"/>
              <a:t>Product Backlog </a:t>
            </a:r>
            <a:r>
              <a:rPr lang="en-US" dirty="0" smtClean="0">
                <a:sym typeface="Wingdings" pitchFamily="2" charset="2"/>
              </a:rPr>
              <a:t> Sprint Backlog  Sprint  Working increment of the Software</a:t>
            </a:r>
          </a:p>
          <a:p>
            <a:pPr eaLnBrk="1" hangingPunct="1">
              <a:lnSpc>
                <a:spcPct val="80000"/>
              </a:lnSpc>
              <a:defRPr/>
            </a:pPr>
            <a:endParaRPr lang="en-US" dirty="0" smtClean="0">
              <a:sym typeface="Wingdings" pitchFamily="2" charset="2"/>
            </a:endParaRPr>
          </a:p>
          <a:p>
            <a:pPr eaLnBrk="1" hangingPunct="1">
              <a:lnSpc>
                <a:spcPct val="80000"/>
              </a:lnSpc>
              <a:defRPr/>
            </a:pPr>
            <a:r>
              <a:rPr lang="en-US" b="1" dirty="0" smtClean="0">
                <a:sym typeface="Wingdings" pitchFamily="2" charset="2"/>
              </a:rPr>
              <a:t>Scrum</a:t>
            </a:r>
            <a:r>
              <a:rPr lang="en-US" dirty="0" smtClean="0">
                <a:sym typeface="Wingdings" pitchFamily="2" charset="2"/>
              </a:rPr>
              <a:t> uses </a:t>
            </a:r>
            <a:r>
              <a:rPr lang="en-US" b="1" dirty="0" smtClean="0">
                <a:sym typeface="Wingdings" pitchFamily="2" charset="2"/>
              </a:rPr>
              <a:t>lightweight queue-based management</a:t>
            </a:r>
            <a:r>
              <a:rPr lang="en-US" dirty="0" smtClean="0">
                <a:sym typeface="Wingdings" pitchFamily="2" charset="2"/>
              </a:rPr>
              <a:t> and work-breakdown mechanisms.</a:t>
            </a:r>
          </a:p>
          <a:p>
            <a:pPr eaLnBrk="1" hangingPunct="1">
              <a:lnSpc>
                <a:spcPct val="80000"/>
              </a:lnSpc>
              <a:defRPr/>
            </a:pPr>
            <a:endParaRPr lang="en-US" dirty="0" smtClean="0">
              <a:sym typeface="Wingdings" pitchFamily="2" charset="2"/>
            </a:endParaRPr>
          </a:p>
          <a:p>
            <a:pPr eaLnBrk="1" hangingPunct="1">
              <a:lnSpc>
                <a:spcPct val="80000"/>
              </a:lnSpc>
              <a:defRPr/>
            </a:pPr>
            <a:r>
              <a:rPr lang="en-US" b="1" dirty="0" smtClean="0">
                <a:sym typeface="Wingdings" pitchFamily="2" charset="2"/>
              </a:rPr>
              <a:t>Product Backlog queue</a:t>
            </a:r>
            <a:r>
              <a:rPr lang="en-US" dirty="0" smtClean="0">
                <a:sym typeface="Wingdings" pitchFamily="2" charset="2"/>
              </a:rPr>
              <a:t>:  a low-tech customer-managed queue of demand requests for products.</a:t>
            </a:r>
          </a:p>
          <a:p>
            <a:pPr marL="0" indent="0" eaLnBrk="1" hangingPunct="1">
              <a:lnSpc>
                <a:spcPct val="80000"/>
              </a:lnSpc>
              <a:buNone/>
              <a:defRPr/>
            </a:pPr>
            <a:endParaRPr lang="en-US" dirty="0" smtClean="0">
              <a:sym typeface="Wingdings" pitchFamily="2" charset="2"/>
            </a:endParaRPr>
          </a:p>
          <a:p>
            <a:pPr eaLnBrk="1" hangingPunct="1">
              <a:lnSpc>
                <a:spcPct val="80000"/>
              </a:lnSpc>
              <a:defRPr/>
            </a:pPr>
            <a:r>
              <a:rPr lang="en-US" b="1" dirty="0" smtClean="0">
                <a:sym typeface="Wingdings" pitchFamily="2" charset="2"/>
              </a:rPr>
              <a:t>Sprint</a:t>
            </a:r>
            <a:r>
              <a:rPr lang="en-US" dirty="0" smtClean="0">
                <a:sym typeface="Wingdings" pitchFamily="2" charset="2"/>
              </a:rPr>
              <a:t>:  At launch time, a Sprint (30-day time-boxed iteration) does </a:t>
            </a:r>
            <a:r>
              <a:rPr lang="en-US" b="1" dirty="0" smtClean="0">
                <a:sym typeface="Wingdings" pitchFamily="2" charset="2"/>
              </a:rPr>
              <a:t>just-in-time planning</a:t>
            </a:r>
            <a:r>
              <a:rPr lang="en-US" dirty="0" smtClean="0">
                <a:sym typeface="Wingdings" pitchFamily="2" charset="2"/>
              </a:rPr>
              <a:t> </a:t>
            </a:r>
          </a:p>
          <a:p>
            <a:pPr eaLnBrk="1" hangingPunct="1">
              <a:lnSpc>
                <a:spcPct val="80000"/>
              </a:lnSpc>
              <a:defRPr/>
            </a:pPr>
            <a:endParaRPr lang="en-US" dirty="0" smtClean="0">
              <a:sym typeface="Wingdings" pitchFamily="2" charset="2"/>
            </a:endParaRPr>
          </a:p>
          <a:p>
            <a:pPr eaLnBrk="1" hangingPunct="1">
              <a:lnSpc>
                <a:spcPct val="80000"/>
              </a:lnSpc>
              <a:defRPr/>
            </a:pPr>
            <a:r>
              <a:rPr lang="en-US" b="1" dirty="0" smtClean="0">
                <a:sym typeface="Wingdings" pitchFamily="2" charset="2"/>
              </a:rPr>
              <a:t>Sprint</a:t>
            </a:r>
            <a:r>
              <a:rPr lang="en-US" dirty="0" smtClean="0">
                <a:sym typeface="Wingdings" pitchFamily="2" charset="2"/>
              </a:rPr>
              <a:t> </a:t>
            </a:r>
            <a:r>
              <a:rPr lang="en-US" b="1" dirty="0" smtClean="0">
                <a:sym typeface="Wingdings" pitchFamily="2" charset="2"/>
              </a:rPr>
              <a:t>Backlog</a:t>
            </a:r>
            <a:r>
              <a:rPr lang="en-US" dirty="0" smtClean="0">
                <a:sym typeface="Wingdings" pitchFamily="2" charset="2"/>
              </a:rPr>
              <a:t>: queue for Sprint work-mgmt</a:t>
            </a:r>
            <a:r>
              <a:rPr lang="en-US" b="1" dirty="0" smtClean="0">
                <a:sym typeface="Wingdings" pitchFamily="2" charset="2"/>
              </a:rPr>
              <a:t>. </a:t>
            </a:r>
            <a:endParaRPr lang="en-US" dirty="0" smtClean="0"/>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49764229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idx="4294967295"/>
          </p:nvPr>
        </p:nvSpPr>
        <p:spPr>
          <a:xfrm>
            <a:off x="457200" y="228600"/>
            <a:ext cx="8229600" cy="838200"/>
          </a:xfrm>
        </p:spPr>
        <p:txBody>
          <a:bodyPr>
            <a:normAutofit/>
          </a:bodyPr>
          <a:lstStyle/>
          <a:p>
            <a:pPr eaLnBrk="1" hangingPunct="1"/>
            <a:r>
              <a:rPr lang="en-US" sz="4500" b="1" dirty="0" smtClean="0">
                <a:solidFill>
                  <a:srgbClr val="FF0000"/>
                </a:solidFill>
                <a:latin typeface="Times New Roman" pitchFamily="18" charset="0"/>
                <a:cs typeface="Times New Roman" pitchFamily="18" charset="0"/>
              </a:rPr>
              <a:t>Scrum - Management</a:t>
            </a:r>
          </a:p>
        </p:txBody>
      </p:sp>
      <p:sp>
        <p:nvSpPr>
          <p:cNvPr id="3" name="Content Placeholder 2"/>
          <p:cNvSpPr>
            <a:spLocks noGrp="1"/>
          </p:cNvSpPr>
          <p:nvPr>
            <p:ph idx="4294967295"/>
          </p:nvPr>
        </p:nvSpPr>
        <p:spPr>
          <a:xfrm>
            <a:off x="457200" y="1219200"/>
            <a:ext cx="8458200" cy="5257800"/>
          </a:xfrm>
        </p:spPr>
        <p:txBody>
          <a:bodyPr>
            <a:normAutofit/>
          </a:bodyPr>
          <a:lstStyle/>
          <a:p>
            <a:pPr eaLnBrk="1" hangingPunct="1">
              <a:lnSpc>
                <a:spcPct val="80000"/>
              </a:lnSpc>
              <a:buFont typeface="Arial" charset="0"/>
              <a:buNone/>
              <a:defRPr/>
            </a:pPr>
            <a:r>
              <a:rPr lang="en-US" i="1" dirty="0" smtClean="0">
                <a:sym typeface="Wingdings" pitchFamily="2" charset="2"/>
              </a:rPr>
              <a:t> </a:t>
            </a:r>
          </a:p>
          <a:p>
            <a:pPr eaLnBrk="1" hangingPunct="1">
              <a:lnSpc>
                <a:spcPct val="80000"/>
              </a:lnSpc>
              <a:defRPr/>
            </a:pPr>
            <a:r>
              <a:rPr lang="en-US" b="1" dirty="0" smtClean="0">
                <a:sym typeface="Wingdings" pitchFamily="2" charset="2"/>
              </a:rPr>
              <a:t>Daily Scrum:  </a:t>
            </a:r>
            <a:r>
              <a:rPr lang="en-US" dirty="0" smtClean="0">
                <a:sym typeface="Wingdings" pitchFamily="2" charset="2"/>
              </a:rPr>
              <a:t>Very</a:t>
            </a:r>
            <a:r>
              <a:rPr lang="en-US" b="1" dirty="0" smtClean="0">
                <a:sym typeface="Wingdings" pitchFamily="2" charset="2"/>
              </a:rPr>
              <a:t> </a:t>
            </a:r>
            <a:r>
              <a:rPr lang="en-US" dirty="0" smtClean="0">
                <a:sym typeface="Wingdings" pitchFamily="2" charset="2"/>
              </a:rPr>
              <a:t>notable and very visible</a:t>
            </a:r>
          </a:p>
          <a:p>
            <a:pPr eaLnBrk="1" hangingPunct="1">
              <a:lnSpc>
                <a:spcPct val="80000"/>
              </a:lnSpc>
              <a:defRPr/>
            </a:pPr>
            <a:r>
              <a:rPr lang="en-US" dirty="0" smtClean="0">
                <a:sym typeface="Wingdings" pitchFamily="2" charset="2"/>
              </a:rPr>
              <a:t>Is a </a:t>
            </a:r>
            <a:r>
              <a:rPr lang="en-US" b="1" dirty="0" smtClean="0">
                <a:sym typeface="Wingdings" pitchFamily="2" charset="2"/>
              </a:rPr>
              <a:t>daily standup</a:t>
            </a:r>
            <a:r>
              <a:rPr lang="en-US" dirty="0" smtClean="0">
                <a:sym typeface="Wingdings" pitchFamily="2" charset="2"/>
              </a:rPr>
              <a:t>, </a:t>
            </a:r>
          </a:p>
          <a:p>
            <a:pPr lvl="1" eaLnBrk="1" hangingPunct="1">
              <a:lnSpc>
                <a:spcPct val="80000"/>
              </a:lnSpc>
              <a:defRPr/>
            </a:pPr>
            <a:r>
              <a:rPr lang="en-US" b="1" dirty="0" smtClean="0">
                <a:sym typeface="Wingdings" pitchFamily="2" charset="2"/>
              </a:rPr>
              <a:t>except</a:t>
            </a:r>
            <a:r>
              <a:rPr lang="en-US" dirty="0" smtClean="0">
                <a:sym typeface="Wingdings" pitchFamily="2" charset="2"/>
              </a:rPr>
              <a:t> that it is the </a:t>
            </a:r>
            <a:r>
              <a:rPr lang="en-US" b="1" dirty="0" smtClean="0">
                <a:sym typeface="Wingdings" pitchFamily="2" charset="2"/>
              </a:rPr>
              <a:t>team</a:t>
            </a:r>
            <a:r>
              <a:rPr lang="en-US" dirty="0" smtClean="0">
                <a:sym typeface="Wingdings" pitchFamily="2" charset="2"/>
              </a:rPr>
              <a:t> that is participating and sharing coordination information </a:t>
            </a:r>
            <a:r>
              <a:rPr lang="en-US" b="1" dirty="0" smtClean="0">
                <a:sym typeface="Wingdings" pitchFamily="2" charset="2"/>
              </a:rPr>
              <a:t>not</a:t>
            </a:r>
            <a:r>
              <a:rPr lang="en-US" dirty="0" smtClean="0">
                <a:sym typeface="Wingdings" pitchFamily="2" charset="2"/>
              </a:rPr>
              <a:t> a </a:t>
            </a:r>
            <a:r>
              <a:rPr lang="en-US" b="1" dirty="0" smtClean="0">
                <a:sym typeface="Wingdings" pitchFamily="2" charset="2"/>
              </a:rPr>
              <a:t>central</a:t>
            </a:r>
            <a:r>
              <a:rPr lang="en-US" dirty="0" smtClean="0">
                <a:sym typeface="Wingdings" pitchFamily="2" charset="2"/>
              </a:rPr>
              <a:t> </a:t>
            </a:r>
            <a:r>
              <a:rPr lang="en-US" b="1" dirty="0" smtClean="0">
                <a:sym typeface="Wingdings" pitchFamily="2" charset="2"/>
              </a:rPr>
              <a:t>project</a:t>
            </a:r>
            <a:r>
              <a:rPr lang="en-US" dirty="0" smtClean="0">
                <a:sym typeface="Wingdings" pitchFamily="2" charset="2"/>
              </a:rPr>
              <a:t> </a:t>
            </a:r>
            <a:r>
              <a:rPr lang="en-US" b="1" dirty="0" smtClean="0">
                <a:sym typeface="Wingdings" pitchFamily="2" charset="2"/>
              </a:rPr>
              <a:t>manager</a:t>
            </a:r>
            <a:r>
              <a:rPr lang="en-US" dirty="0" smtClean="0">
                <a:sym typeface="Wingdings" pitchFamily="2" charset="2"/>
              </a:rPr>
              <a:t>.</a:t>
            </a:r>
          </a:p>
          <a:p>
            <a:pPr marL="0" indent="0" eaLnBrk="1" hangingPunct="1">
              <a:lnSpc>
                <a:spcPct val="80000"/>
              </a:lnSpc>
              <a:buFont typeface="Arial" charset="0"/>
              <a:buNone/>
              <a:defRPr/>
            </a:pPr>
            <a:endParaRPr lang="en-US" dirty="0" smtClean="0">
              <a:sym typeface="Wingdings" pitchFamily="2" charset="2"/>
            </a:endParaRPr>
          </a:p>
          <a:p>
            <a:pPr eaLnBrk="1" hangingPunct="1">
              <a:lnSpc>
                <a:spcPct val="80000"/>
              </a:lnSpc>
              <a:defRPr/>
            </a:pPr>
            <a:r>
              <a:rPr lang="en-US" b="1" dirty="0" smtClean="0">
                <a:sym typeface="Wingdings" pitchFamily="2" charset="2"/>
              </a:rPr>
              <a:t>Scrum Master</a:t>
            </a:r>
            <a:r>
              <a:rPr lang="en-US" i="1" dirty="0" smtClean="0">
                <a:sym typeface="Wingdings" pitchFamily="2" charset="2"/>
              </a:rPr>
              <a:t> </a:t>
            </a:r>
          </a:p>
          <a:p>
            <a:pPr lvl="1" eaLnBrk="1" hangingPunct="1">
              <a:lnSpc>
                <a:spcPct val="80000"/>
              </a:lnSpc>
              <a:defRPr/>
            </a:pPr>
            <a:r>
              <a:rPr lang="en-US" dirty="0" smtClean="0">
                <a:sym typeface="Wingdings" pitchFamily="2" charset="2"/>
              </a:rPr>
              <a:t>holds daily scrum and </a:t>
            </a:r>
          </a:p>
          <a:p>
            <a:pPr lvl="1" eaLnBrk="1" hangingPunct="1">
              <a:lnSpc>
                <a:spcPct val="80000"/>
              </a:lnSpc>
              <a:defRPr/>
            </a:pPr>
            <a:r>
              <a:rPr lang="en-US" dirty="0" smtClean="0">
                <a:sym typeface="Wingdings" pitchFamily="2" charset="2"/>
              </a:rPr>
              <a:t>acts more as a </a:t>
            </a:r>
            <a:r>
              <a:rPr lang="en-US" b="1" dirty="0" smtClean="0">
                <a:sym typeface="Wingdings" pitchFamily="2" charset="2"/>
              </a:rPr>
              <a:t>facilitator</a:t>
            </a:r>
            <a:r>
              <a:rPr lang="en-US" dirty="0" smtClean="0">
                <a:sym typeface="Wingdings" pitchFamily="2" charset="2"/>
              </a:rPr>
              <a:t> and </a:t>
            </a:r>
            <a:r>
              <a:rPr lang="en-US" b="1" dirty="0" smtClean="0">
                <a:sym typeface="Wingdings" pitchFamily="2" charset="2"/>
              </a:rPr>
              <a:t>runs</a:t>
            </a:r>
            <a:r>
              <a:rPr lang="en-US" dirty="0" smtClean="0">
                <a:sym typeface="Wingdings" pitchFamily="2" charset="2"/>
              </a:rPr>
              <a:t> </a:t>
            </a:r>
            <a:r>
              <a:rPr lang="en-US" b="1" dirty="0" smtClean="0">
                <a:sym typeface="Wingdings" pitchFamily="2" charset="2"/>
              </a:rPr>
              <a:t>interference</a:t>
            </a:r>
            <a:r>
              <a:rPr lang="en-US" dirty="0" smtClean="0">
                <a:sym typeface="Wingdings" pitchFamily="2" charset="2"/>
              </a:rPr>
              <a:t> for the core team when </a:t>
            </a:r>
            <a:r>
              <a:rPr lang="en-US" b="1" dirty="0" smtClean="0">
                <a:sym typeface="Wingdings" pitchFamily="2" charset="2"/>
              </a:rPr>
              <a:t>blocks</a:t>
            </a:r>
            <a:r>
              <a:rPr lang="en-US" dirty="0" smtClean="0">
                <a:sym typeface="Wingdings" pitchFamily="2" charset="2"/>
              </a:rPr>
              <a:t> or </a:t>
            </a:r>
            <a:r>
              <a:rPr lang="en-US" b="1" dirty="0" smtClean="0">
                <a:sym typeface="Wingdings" pitchFamily="2" charset="2"/>
              </a:rPr>
              <a:t>issues</a:t>
            </a:r>
            <a:r>
              <a:rPr lang="en-US" dirty="0" smtClean="0">
                <a:sym typeface="Wingdings" pitchFamily="2" charset="2"/>
              </a:rPr>
              <a:t> arise.  (</a:t>
            </a:r>
            <a:r>
              <a:rPr lang="en-US" dirty="0" err="1" smtClean="0">
                <a:sym typeface="Wingdings" pitchFamily="2" charset="2"/>
              </a:rPr>
              <a:t>Kennaley</a:t>
            </a:r>
            <a:r>
              <a:rPr lang="en-US" dirty="0" smtClean="0">
                <a:sym typeface="Wingdings" pitchFamily="2" charset="2"/>
              </a:rPr>
              <a:t>, SDLC 3.0, p. 31)</a:t>
            </a:r>
            <a:endParaRPr lang="en-US" dirty="0" smtClean="0"/>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22641107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226DE3B0-A5DE-4736-B052-DEEE4129CE8E}" type="slidenum">
              <a:rPr lang="de-DE" smtClean="0"/>
              <a:pPr eaLnBrk="1" hangingPunct="1"/>
              <a:t>63</a:t>
            </a:fld>
            <a:endParaRPr lang="de-DE" smtClean="0"/>
          </a:p>
        </p:txBody>
      </p:sp>
      <p:sp>
        <p:nvSpPr>
          <p:cNvPr id="11268" name="Rectangle 2"/>
          <p:cNvSpPr>
            <a:spLocks noGrp="1" noChangeArrowheads="1"/>
          </p:cNvSpPr>
          <p:nvPr>
            <p:ph type="title"/>
          </p:nvPr>
        </p:nvSpPr>
        <p:spPr/>
        <p:txBody>
          <a:bodyPr/>
          <a:lstStyle/>
          <a:p>
            <a:pPr eaLnBrk="1" hangingPunct="1"/>
            <a:r>
              <a:rPr lang="en-US" dirty="0" smtClean="0">
                <a:solidFill>
                  <a:srgbClr val="FF0000"/>
                </a:solidFill>
              </a:rPr>
              <a:t>Components of Scrum</a:t>
            </a:r>
          </a:p>
        </p:txBody>
      </p:sp>
      <p:sp>
        <p:nvSpPr>
          <p:cNvPr id="11269" name="Rectangle 3"/>
          <p:cNvSpPr>
            <a:spLocks noGrp="1" noChangeArrowheads="1"/>
          </p:cNvSpPr>
          <p:nvPr>
            <p:ph type="body" idx="1"/>
          </p:nvPr>
        </p:nvSpPr>
        <p:spPr/>
        <p:txBody>
          <a:bodyPr/>
          <a:lstStyle/>
          <a:p>
            <a:pPr lvl="1" eaLnBrk="1" hangingPunct="1"/>
            <a:r>
              <a:rPr lang="en-US" dirty="0" smtClean="0">
                <a:solidFill>
                  <a:schemeClr val="folHlink"/>
                </a:solidFill>
              </a:rPr>
              <a:t>Scrum Roles</a:t>
            </a:r>
          </a:p>
          <a:p>
            <a:pPr lvl="1" eaLnBrk="1" hangingPunct="1"/>
            <a:r>
              <a:rPr lang="en-US" dirty="0" smtClean="0">
                <a:solidFill>
                  <a:schemeClr val="folHlink"/>
                </a:solidFill>
              </a:rPr>
              <a:t>The Process</a:t>
            </a:r>
          </a:p>
          <a:p>
            <a:pPr lvl="1" eaLnBrk="1" hangingPunct="1"/>
            <a:r>
              <a:rPr lang="en-US" dirty="0" smtClean="0">
                <a:solidFill>
                  <a:schemeClr val="folHlink"/>
                </a:solidFill>
              </a:rPr>
              <a:t>Scrum Artifacts</a:t>
            </a:r>
          </a:p>
          <a:p>
            <a:pPr lvl="1" eaLnBrk="1" hangingPunct="1"/>
            <a:endParaRPr lang="en-US" dirty="0" smtClean="0">
              <a:solidFill>
                <a:schemeClr val="folHlink"/>
              </a:solidFill>
            </a:endParaRPr>
          </a:p>
        </p:txBody>
      </p:sp>
      <p:pic>
        <p:nvPicPr>
          <p:cNvPr id="5"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261031342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28600"/>
            <a:ext cx="8229600" cy="914400"/>
          </a:xfrm>
        </p:spPr>
        <p:txBody>
          <a:bodyPr>
            <a:normAutofit/>
          </a:bodyPr>
          <a:lstStyle/>
          <a:p>
            <a:pPr eaLnBrk="1" hangingPunct="1"/>
            <a:r>
              <a:rPr lang="en-US" sz="3600" b="1" dirty="0" smtClean="0">
                <a:solidFill>
                  <a:srgbClr val="FF0000"/>
                </a:solidFill>
              </a:rPr>
              <a:t>Core Roles – Scrum Master</a:t>
            </a:r>
          </a:p>
        </p:txBody>
      </p:sp>
      <p:sp>
        <p:nvSpPr>
          <p:cNvPr id="3" name="Content Placeholder 2"/>
          <p:cNvSpPr>
            <a:spLocks noGrp="1"/>
          </p:cNvSpPr>
          <p:nvPr>
            <p:ph idx="1"/>
          </p:nvPr>
        </p:nvSpPr>
        <p:spPr>
          <a:xfrm>
            <a:off x="381000" y="1066800"/>
            <a:ext cx="8229600" cy="5562600"/>
          </a:xfrm>
        </p:spPr>
        <p:txBody>
          <a:bodyPr>
            <a:normAutofit/>
          </a:bodyPr>
          <a:lstStyle/>
          <a:p>
            <a:pPr eaLnBrk="1" hangingPunct="1">
              <a:lnSpc>
                <a:spcPct val="80000"/>
              </a:lnSpc>
              <a:defRPr/>
            </a:pPr>
            <a:r>
              <a:rPr lang="en-US" sz="2800" b="1" dirty="0" smtClean="0">
                <a:latin typeface="Times New Roman" pitchFamily="18" charset="0"/>
                <a:cs typeface="Times New Roman" pitchFamily="18" charset="0"/>
              </a:rPr>
              <a:t>Scrum</a:t>
            </a:r>
            <a:r>
              <a:rPr lang="en-US" sz="2800" dirty="0" smtClean="0">
                <a:latin typeface="Times New Roman" pitchFamily="18" charset="0"/>
                <a:cs typeface="Times New Roman" pitchFamily="18" charset="0"/>
              </a:rPr>
              <a:t> is facilitated by a Scrum Master –</a:t>
            </a:r>
          </a:p>
          <a:p>
            <a:pPr eaLnBrk="1" hangingPunct="1">
              <a:lnSpc>
                <a:spcPct val="80000"/>
              </a:lnSpc>
              <a:defRPr/>
            </a:pPr>
            <a:r>
              <a:rPr lang="en-US" sz="2800" dirty="0" smtClean="0">
                <a:latin typeface="Times New Roman" pitchFamily="18" charset="0"/>
                <a:cs typeface="Times New Roman" pitchFamily="18" charset="0"/>
              </a:rPr>
              <a:t>Accountable for </a:t>
            </a:r>
            <a:r>
              <a:rPr lang="en-US" sz="2800" b="1" dirty="0" smtClean="0">
                <a:latin typeface="Times New Roman" pitchFamily="18" charset="0"/>
                <a:cs typeface="Times New Roman" pitchFamily="18" charset="0"/>
              </a:rPr>
              <a:t>removing</a:t>
            </a:r>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impediments</a:t>
            </a:r>
            <a:r>
              <a:rPr lang="en-US" sz="2800" dirty="0" smtClean="0">
                <a:latin typeface="Times New Roman" pitchFamily="18" charset="0"/>
                <a:cs typeface="Times New Roman" pitchFamily="18" charset="0"/>
              </a:rPr>
              <a:t> for team to deliver sprint goal / deliverables. </a:t>
            </a:r>
          </a:p>
          <a:p>
            <a:pPr eaLnBrk="1" hangingPunct="1">
              <a:lnSpc>
                <a:spcPct val="80000"/>
              </a:lnSpc>
              <a:defRPr/>
            </a:pPr>
            <a:r>
              <a:rPr lang="en-US" sz="2800" b="1" dirty="0" smtClean="0">
                <a:latin typeface="Times New Roman" pitchFamily="18" charset="0"/>
                <a:cs typeface="Times New Roman" pitchFamily="18" charset="0"/>
              </a:rPr>
              <a:t>Scrum Master is not the team leader,</a:t>
            </a:r>
            <a:r>
              <a:rPr lang="en-US" sz="2800" dirty="0" smtClean="0">
                <a:latin typeface="Times New Roman" pitchFamily="18" charset="0"/>
                <a:cs typeface="Times New Roman" pitchFamily="18" charset="0"/>
              </a:rPr>
              <a:t> but acts as a </a:t>
            </a:r>
            <a:r>
              <a:rPr lang="en-US" sz="2800" b="1" dirty="0" smtClean="0">
                <a:latin typeface="Times New Roman" pitchFamily="18" charset="0"/>
                <a:cs typeface="Times New Roman" pitchFamily="18" charset="0"/>
              </a:rPr>
              <a:t>buffer</a:t>
            </a:r>
            <a:r>
              <a:rPr lang="en-US" sz="2800" dirty="0" smtClean="0">
                <a:latin typeface="Times New Roman" pitchFamily="18" charset="0"/>
                <a:cs typeface="Times New Roman" pitchFamily="18" charset="0"/>
              </a:rPr>
              <a:t> between the team and any distracting influences. </a:t>
            </a:r>
          </a:p>
          <a:p>
            <a:pPr eaLnBrk="1" hangingPunct="1">
              <a:lnSpc>
                <a:spcPct val="80000"/>
              </a:lnSpc>
              <a:defRPr/>
            </a:pPr>
            <a:r>
              <a:rPr lang="en-US" sz="2800" dirty="0" smtClean="0">
                <a:latin typeface="Times New Roman" pitchFamily="18" charset="0"/>
                <a:cs typeface="Times New Roman" pitchFamily="18" charset="0"/>
              </a:rPr>
              <a:t>Scrum Master ensures </a:t>
            </a:r>
            <a:r>
              <a:rPr lang="en-US" sz="2800" b="1" u="sng" dirty="0" smtClean="0">
                <a:latin typeface="Times New Roman" pitchFamily="18" charset="0"/>
                <a:cs typeface="Times New Roman" pitchFamily="18" charset="0"/>
              </a:rPr>
              <a:t>process</a:t>
            </a:r>
            <a:r>
              <a:rPr lang="en-US" sz="2800" dirty="0" smtClean="0">
                <a:latin typeface="Times New Roman" pitchFamily="18" charset="0"/>
                <a:cs typeface="Times New Roman" pitchFamily="18" charset="0"/>
              </a:rPr>
              <a:t> is used as intended. </a:t>
            </a:r>
          </a:p>
          <a:p>
            <a:pPr eaLnBrk="1" hangingPunct="1">
              <a:lnSpc>
                <a:spcPct val="80000"/>
              </a:lnSpc>
              <a:defRPr/>
            </a:pPr>
            <a:r>
              <a:rPr lang="en-US" sz="2800" dirty="0" smtClean="0">
                <a:latin typeface="Times New Roman" pitchFamily="18" charset="0"/>
                <a:cs typeface="Times New Roman" pitchFamily="18" charset="0"/>
              </a:rPr>
              <a:t>Scrum Master is the </a:t>
            </a:r>
            <a:r>
              <a:rPr lang="en-US" sz="2800" b="1" dirty="0" smtClean="0">
                <a:latin typeface="Times New Roman" pitchFamily="18" charset="0"/>
                <a:cs typeface="Times New Roman" pitchFamily="18" charset="0"/>
              </a:rPr>
              <a:t>enforcer of rules</a:t>
            </a:r>
            <a:r>
              <a:rPr lang="en-US" sz="2800" dirty="0" smtClean="0">
                <a:latin typeface="Times New Roman" pitchFamily="18" charset="0"/>
                <a:cs typeface="Times New Roman" pitchFamily="18" charset="0"/>
              </a:rPr>
              <a:t>. </a:t>
            </a:r>
          </a:p>
          <a:p>
            <a:pPr eaLnBrk="1" hangingPunct="1">
              <a:lnSpc>
                <a:spcPct val="80000"/>
              </a:lnSpc>
              <a:defRPr/>
            </a:pPr>
            <a:r>
              <a:rPr lang="en-US" sz="2800" dirty="0" smtClean="0">
                <a:latin typeface="Times New Roman" pitchFamily="18" charset="0"/>
                <a:cs typeface="Times New Roman" pitchFamily="18" charset="0"/>
              </a:rPr>
              <a:t>Scrum Master’s role: </a:t>
            </a:r>
            <a:r>
              <a:rPr lang="en-US" sz="2800" b="1" dirty="0" smtClean="0">
                <a:latin typeface="Times New Roman" pitchFamily="18" charset="0"/>
                <a:cs typeface="Times New Roman" pitchFamily="18" charset="0"/>
              </a:rPr>
              <a:t>protect</a:t>
            </a:r>
            <a:r>
              <a:rPr lang="en-US" sz="2800" dirty="0" smtClean="0">
                <a:latin typeface="Times New Roman" pitchFamily="18" charset="0"/>
                <a:cs typeface="Times New Roman" pitchFamily="18" charset="0"/>
              </a:rPr>
              <a:t> the Team and keep it </a:t>
            </a:r>
            <a:r>
              <a:rPr lang="en-US" sz="2800" b="1" dirty="0" smtClean="0">
                <a:latin typeface="Times New Roman" pitchFamily="18" charset="0"/>
                <a:cs typeface="Times New Roman" pitchFamily="18" charset="0"/>
              </a:rPr>
              <a:t>focused</a:t>
            </a:r>
            <a:r>
              <a:rPr lang="en-US" sz="2800" dirty="0" smtClean="0">
                <a:latin typeface="Times New Roman" pitchFamily="18" charset="0"/>
                <a:cs typeface="Times New Roman" pitchFamily="18" charset="0"/>
              </a:rPr>
              <a:t> on the tasks at hand. </a:t>
            </a:r>
          </a:p>
          <a:p>
            <a:pPr eaLnBrk="1" hangingPunct="1">
              <a:lnSpc>
                <a:spcPct val="80000"/>
              </a:lnSpc>
              <a:defRPr/>
            </a:pPr>
            <a:endParaRPr lang="en-US" sz="2800" dirty="0" smtClean="0">
              <a:latin typeface="Times New Roman" pitchFamily="18" charset="0"/>
              <a:cs typeface="Times New Roman" pitchFamily="18" charset="0"/>
            </a:endParaRPr>
          </a:p>
          <a:p>
            <a:pPr eaLnBrk="1" hangingPunct="1">
              <a:lnSpc>
                <a:spcPct val="80000"/>
              </a:lnSpc>
              <a:defRPr/>
            </a:pPr>
            <a:endParaRPr lang="en-US" sz="2800" dirty="0" smtClean="0">
              <a:latin typeface="Times New Roman" pitchFamily="18" charset="0"/>
              <a:cs typeface="Times New Roman" pitchFamily="18" charset="0"/>
            </a:endParaRP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40175656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8418" name="Rectangle 2"/>
          <p:cNvSpPr>
            <a:spLocks noGrp="1" noChangeArrowheads="1"/>
          </p:cNvSpPr>
          <p:nvPr>
            <p:ph type="title"/>
          </p:nvPr>
        </p:nvSpPr>
        <p:spPr>
          <a:xfrm>
            <a:off x="228600" y="274638"/>
            <a:ext cx="4572000" cy="1143000"/>
          </a:xfrm>
        </p:spPr>
        <p:txBody>
          <a:bodyPr>
            <a:normAutofit/>
          </a:bodyPr>
          <a:lstStyle/>
          <a:p>
            <a:pPr algn="r"/>
            <a:r>
              <a:rPr lang="en-US" sz="4000" b="1" dirty="0">
                <a:solidFill>
                  <a:srgbClr val="FF0000"/>
                </a:solidFill>
              </a:rPr>
              <a:t>The Scrum Master</a:t>
            </a:r>
          </a:p>
        </p:txBody>
      </p:sp>
      <p:sp>
        <p:nvSpPr>
          <p:cNvPr id="1468419" name="Rectangle 3"/>
          <p:cNvSpPr>
            <a:spLocks noGrp="1" noChangeArrowheads="1"/>
          </p:cNvSpPr>
          <p:nvPr>
            <p:ph type="body" idx="1"/>
          </p:nvPr>
        </p:nvSpPr>
        <p:spPr/>
        <p:txBody>
          <a:bodyPr/>
          <a:lstStyle/>
          <a:p>
            <a:r>
              <a:rPr lang="en-US" sz="2400" dirty="0"/>
              <a:t>Represents management to the project</a:t>
            </a:r>
          </a:p>
          <a:p>
            <a:r>
              <a:rPr lang="en-US" sz="2400" dirty="0"/>
              <a:t>Responsible for enacting Scrum values and practices</a:t>
            </a:r>
          </a:p>
          <a:p>
            <a:r>
              <a:rPr lang="en-US" sz="2400" dirty="0"/>
              <a:t>Removes impediments </a:t>
            </a:r>
          </a:p>
          <a:p>
            <a:r>
              <a:rPr lang="en-US" sz="2400" dirty="0"/>
              <a:t>Ensure that the team is fully functional and productive</a:t>
            </a:r>
          </a:p>
          <a:p>
            <a:r>
              <a:rPr lang="en-US" sz="2400" dirty="0"/>
              <a:t>Enable close cooperation across all roles and functions</a:t>
            </a:r>
          </a:p>
          <a:p>
            <a:r>
              <a:rPr lang="en-US" sz="2400" dirty="0"/>
              <a:t>Shield the team from external interferences</a:t>
            </a:r>
          </a:p>
          <a:p>
            <a:pPr>
              <a:buFont typeface="Wingdings" pitchFamily="2" charset="2"/>
              <a:buNone/>
            </a:pPr>
            <a:endParaRPr lang="en-US" sz="2400" dirty="0"/>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1369502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609600"/>
            <a:ext cx="8229600" cy="304800"/>
          </a:xfrm>
        </p:spPr>
        <p:txBody>
          <a:bodyPr>
            <a:normAutofit fontScale="90000"/>
          </a:bodyPr>
          <a:lstStyle/>
          <a:p>
            <a:pPr eaLnBrk="1" hangingPunct="1"/>
            <a:r>
              <a:rPr lang="en-US" dirty="0" smtClean="0">
                <a:solidFill>
                  <a:srgbClr val="FF0000"/>
                </a:solidFill>
                <a:latin typeface="Times New Roman" pitchFamily="18" charset="0"/>
                <a:cs typeface="Times New Roman" pitchFamily="18" charset="0"/>
              </a:rPr>
              <a:t>Core Roles – </a:t>
            </a:r>
            <a:r>
              <a:rPr lang="en-US" b="1" dirty="0" smtClean="0">
                <a:solidFill>
                  <a:srgbClr val="FF0000"/>
                </a:solidFill>
                <a:latin typeface="Times New Roman" pitchFamily="18" charset="0"/>
                <a:cs typeface="Times New Roman" pitchFamily="18" charset="0"/>
              </a:rPr>
              <a:t>Development Team</a:t>
            </a:r>
          </a:p>
        </p:txBody>
      </p:sp>
      <p:sp>
        <p:nvSpPr>
          <p:cNvPr id="3" name="Content Placeholder 2"/>
          <p:cNvSpPr>
            <a:spLocks noGrp="1"/>
          </p:cNvSpPr>
          <p:nvPr>
            <p:ph idx="1"/>
          </p:nvPr>
        </p:nvSpPr>
        <p:spPr>
          <a:xfrm>
            <a:off x="457200" y="1219200"/>
            <a:ext cx="8229600" cy="5105400"/>
          </a:xfrm>
        </p:spPr>
        <p:txBody>
          <a:bodyPr>
            <a:noAutofit/>
          </a:bodyPr>
          <a:lstStyle/>
          <a:p>
            <a:pPr eaLnBrk="1" hangingPunct="1">
              <a:lnSpc>
                <a:spcPct val="80000"/>
              </a:lnSpc>
              <a:defRPr/>
            </a:pPr>
            <a:r>
              <a:rPr lang="en-US" sz="2400" dirty="0" smtClean="0">
                <a:latin typeface="Times New Roman" pitchFamily="18" charset="0"/>
                <a:cs typeface="Times New Roman" pitchFamily="18" charset="0"/>
              </a:rPr>
              <a:t>The Development Team is responsible for </a:t>
            </a:r>
            <a:r>
              <a:rPr lang="en-US" sz="2400" b="1" dirty="0" smtClean="0">
                <a:latin typeface="Times New Roman" pitchFamily="18" charset="0"/>
                <a:cs typeface="Times New Roman" pitchFamily="18" charset="0"/>
              </a:rPr>
              <a:t>delivering</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potentially shippable product</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increments</a:t>
            </a:r>
            <a:r>
              <a:rPr lang="en-US" sz="2400" dirty="0" smtClean="0">
                <a:latin typeface="Times New Roman" pitchFamily="18" charset="0"/>
                <a:cs typeface="Times New Roman" pitchFamily="18" charset="0"/>
              </a:rPr>
              <a:t> at end of each Sprint. </a:t>
            </a:r>
          </a:p>
          <a:p>
            <a:r>
              <a:rPr lang="en-US" sz="2400" dirty="0">
                <a:latin typeface="Times New Roman" pitchFamily="18" charset="0"/>
                <a:cs typeface="Times New Roman" pitchFamily="18" charset="0"/>
              </a:rPr>
              <a:t>Cross-functional</a:t>
            </a:r>
          </a:p>
          <a:p>
            <a:pPr lvl="1"/>
            <a:r>
              <a:rPr lang="en-US" sz="2400" dirty="0">
                <a:latin typeface="Times New Roman" pitchFamily="18" charset="0"/>
                <a:cs typeface="Times New Roman" pitchFamily="18" charset="0"/>
              </a:rPr>
              <a:t>QA, Programmers, UI Designers, etc.</a:t>
            </a:r>
          </a:p>
          <a:p>
            <a:pPr eaLnBrk="1" hangingPunct="1">
              <a:lnSpc>
                <a:spcPct val="80000"/>
              </a:lnSpc>
              <a:defRPr/>
            </a:pPr>
            <a:endParaRPr lang="en-US" sz="2400" dirty="0" smtClean="0">
              <a:latin typeface="Times New Roman" pitchFamily="18" charset="0"/>
              <a:cs typeface="Times New Roman" pitchFamily="18" charset="0"/>
            </a:endParaRPr>
          </a:p>
          <a:p>
            <a:pPr eaLnBrk="1" hangingPunct="1">
              <a:lnSpc>
                <a:spcPct val="80000"/>
              </a:lnSpc>
              <a:defRPr/>
            </a:pPr>
            <a:r>
              <a:rPr lang="en-US" sz="2400" dirty="0" smtClean="0">
                <a:latin typeface="Times New Roman" pitchFamily="18" charset="0"/>
                <a:cs typeface="Times New Roman" pitchFamily="18" charset="0"/>
              </a:rPr>
              <a:t>Team = 3–9 people with cross-functional skills.</a:t>
            </a:r>
          </a:p>
          <a:p>
            <a:pPr eaLnBrk="1" hangingPunct="1">
              <a:lnSpc>
                <a:spcPct val="80000"/>
              </a:lnSpc>
              <a:defRPr/>
            </a:pPr>
            <a:r>
              <a:rPr lang="en-US" sz="2400" dirty="0" smtClean="0">
                <a:latin typeface="Times New Roman" pitchFamily="18" charset="0"/>
                <a:cs typeface="Times New Roman" pitchFamily="18" charset="0"/>
              </a:rPr>
              <a:t>Team does actual work </a:t>
            </a:r>
          </a:p>
          <a:p>
            <a:pPr lvl="1" eaLnBrk="1" hangingPunct="1">
              <a:lnSpc>
                <a:spcPct val="80000"/>
              </a:lnSpc>
              <a:defRPr/>
            </a:pPr>
            <a:r>
              <a:rPr lang="en-US" sz="2400" dirty="0" smtClean="0">
                <a:latin typeface="Times New Roman" pitchFamily="18" charset="0"/>
                <a:cs typeface="Times New Roman" pitchFamily="18" charset="0"/>
              </a:rPr>
              <a:t>(analyze, design, develop, test, technical communication, document, etc.). </a:t>
            </a:r>
          </a:p>
          <a:p>
            <a:pPr eaLnBrk="1" hangingPunct="1">
              <a:lnSpc>
                <a:spcPct val="80000"/>
              </a:lnSpc>
              <a:defRPr/>
            </a:pPr>
            <a:endParaRPr lang="en-US" sz="2400" dirty="0" smtClean="0">
              <a:latin typeface="Times New Roman" pitchFamily="18" charset="0"/>
              <a:cs typeface="Times New Roman" pitchFamily="18" charset="0"/>
            </a:endParaRPr>
          </a:p>
          <a:p>
            <a:pPr eaLnBrk="1" hangingPunct="1">
              <a:lnSpc>
                <a:spcPct val="80000"/>
              </a:lnSpc>
              <a:defRPr/>
            </a:pPr>
            <a:r>
              <a:rPr lang="en-US" sz="2400" dirty="0" smtClean="0">
                <a:latin typeface="Times New Roman" pitchFamily="18" charset="0"/>
                <a:cs typeface="Times New Roman" pitchFamily="18" charset="0"/>
              </a:rPr>
              <a:t>Team is </a:t>
            </a:r>
            <a:r>
              <a:rPr lang="en-US" sz="2400" b="1" u="sng" dirty="0" smtClean="0">
                <a:latin typeface="Times New Roman" pitchFamily="18" charset="0"/>
                <a:cs typeface="Times New Roman" pitchFamily="18" charset="0"/>
              </a:rPr>
              <a:t>self-organizing</a:t>
            </a:r>
            <a:r>
              <a:rPr lang="en-US" sz="2400" dirty="0" smtClean="0">
                <a:latin typeface="Times New Roman" pitchFamily="18" charset="0"/>
                <a:cs typeface="Times New Roman" pitchFamily="18" charset="0"/>
              </a:rPr>
              <a:t>, even though they may interface with project management organizations (PMOs).</a:t>
            </a:r>
          </a:p>
          <a:p>
            <a:pPr>
              <a:lnSpc>
                <a:spcPct val="80000"/>
              </a:lnSpc>
              <a:defRPr/>
            </a:pPr>
            <a:r>
              <a:rPr lang="en-US" sz="2400" dirty="0">
                <a:latin typeface="Times New Roman" pitchFamily="18" charset="0"/>
                <a:cs typeface="Times New Roman" pitchFamily="18" charset="0"/>
              </a:rPr>
              <a:t>Membership can change only between sprints</a:t>
            </a:r>
          </a:p>
          <a:p>
            <a:pPr eaLnBrk="1" hangingPunct="1">
              <a:lnSpc>
                <a:spcPct val="80000"/>
              </a:lnSpc>
              <a:defRPr/>
            </a:pPr>
            <a:endParaRPr lang="en-US" sz="2400" dirty="0" smtClean="0">
              <a:latin typeface="Times New Roman" pitchFamily="18" charset="0"/>
              <a:cs typeface="Times New Roman" pitchFamily="18" charset="0"/>
            </a:endParaRPr>
          </a:p>
          <a:p>
            <a:pPr eaLnBrk="1" hangingPunct="1">
              <a:lnSpc>
                <a:spcPct val="80000"/>
              </a:lnSpc>
              <a:defRPr/>
            </a:pPr>
            <a:endParaRPr lang="en-US" sz="2400" dirty="0" smtClean="0">
              <a:latin typeface="Times New Roman" pitchFamily="18" charset="0"/>
              <a:cs typeface="Times New Roman" pitchFamily="18" charset="0"/>
            </a:endParaRP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13728717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381000"/>
            <a:ext cx="8229600" cy="609600"/>
          </a:xfrm>
        </p:spPr>
        <p:txBody>
          <a:bodyPr>
            <a:normAutofit fontScale="90000"/>
          </a:bodyPr>
          <a:lstStyle/>
          <a:p>
            <a:pPr eaLnBrk="1" hangingPunct="1"/>
            <a:r>
              <a:rPr lang="en-US" dirty="0" smtClean="0">
                <a:solidFill>
                  <a:srgbClr val="FF0000"/>
                </a:solidFill>
                <a:latin typeface="Times New Roman" pitchFamily="18" charset="0"/>
                <a:cs typeface="Times New Roman" pitchFamily="18" charset="0"/>
              </a:rPr>
              <a:t>Core Roles – </a:t>
            </a:r>
            <a:r>
              <a:rPr lang="en-US" b="1" dirty="0" smtClean="0">
                <a:solidFill>
                  <a:srgbClr val="FF0000"/>
                </a:solidFill>
                <a:latin typeface="Times New Roman" pitchFamily="18" charset="0"/>
                <a:cs typeface="Times New Roman" pitchFamily="18" charset="0"/>
              </a:rPr>
              <a:t>Product Owner</a:t>
            </a:r>
          </a:p>
        </p:txBody>
      </p:sp>
      <p:sp>
        <p:nvSpPr>
          <p:cNvPr id="11267" name="Content Placeholder 2"/>
          <p:cNvSpPr>
            <a:spLocks noGrp="1"/>
          </p:cNvSpPr>
          <p:nvPr>
            <p:ph idx="1"/>
          </p:nvPr>
        </p:nvSpPr>
        <p:spPr>
          <a:xfrm>
            <a:off x="457200" y="990600"/>
            <a:ext cx="8686800" cy="5715000"/>
          </a:xfrm>
        </p:spPr>
        <p:txBody>
          <a:bodyPr/>
          <a:lstStyle/>
          <a:p>
            <a:pPr eaLnBrk="1" hangingPunct="1">
              <a:lnSpc>
                <a:spcPct val="80000"/>
              </a:lnSpc>
            </a:pPr>
            <a:r>
              <a:rPr lang="en-US" sz="3000" dirty="0" smtClean="0">
                <a:latin typeface="Times New Roman" pitchFamily="18" charset="0"/>
                <a:cs typeface="Times New Roman" pitchFamily="18" charset="0"/>
              </a:rPr>
              <a:t>The Product Owner represents </a:t>
            </a:r>
            <a:r>
              <a:rPr lang="en-US" sz="3000" b="1" dirty="0" smtClean="0">
                <a:latin typeface="Times New Roman" pitchFamily="18" charset="0"/>
                <a:cs typeface="Times New Roman" pitchFamily="18" charset="0"/>
              </a:rPr>
              <a:t>stakeholders</a:t>
            </a:r>
            <a:r>
              <a:rPr lang="en-US" sz="3000" dirty="0" smtClean="0">
                <a:latin typeface="Times New Roman" pitchFamily="18" charset="0"/>
                <a:cs typeface="Times New Roman" pitchFamily="18" charset="0"/>
              </a:rPr>
              <a:t> and is the </a:t>
            </a:r>
            <a:r>
              <a:rPr lang="en-US" sz="3000" b="1" dirty="0" smtClean="0">
                <a:latin typeface="Times New Roman" pitchFamily="18" charset="0"/>
                <a:cs typeface="Times New Roman" pitchFamily="18" charset="0"/>
              </a:rPr>
              <a:t>voice of the customer</a:t>
            </a:r>
            <a:r>
              <a:rPr lang="en-US" sz="3000" dirty="0" smtClean="0">
                <a:latin typeface="Times New Roman" pitchFamily="18" charset="0"/>
                <a:cs typeface="Times New Roman" pitchFamily="18" charset="0"/>
              </a:rPr>
              <a:t>. </a:t>
            </a:r>
          </a:p>
          <a:p>
            <a:pPr eaLnBrk="1" hangingPunct="1">
              <a:lnSpc>
                <a:spcPct val="80000"/>
              </a:lnSpc>
            </a:pPr>
            <a:r>
              <a:rPr lang="en-US" sz="3000" dirty="0" smtClean="0">
                <a:latin typeface="Times New Roman" pitchFamily="18" charset="0"/>
                <a:cs typeface="Times New Roman" pitchFamily="18" charset="0"/>
              </a:rPr>
              <a:t>Product Owner is </a:t>
            </a:r>
            <a:r>
              <a:rPr lang="en-US" sz="3000" b="1" dirty="0" smtClean="0">
                <a:latin typeface="Times New Roman" pitchFamily="18" charset="0"/>
                <a:cs typeface="Times New Roman" pitchFamily="18" charset="0"/>
              </a:rPr>
              <a:t>accountable</a:t>
            </a:r>
            <a:r>
              <a:rPr lang="en-US" sz="3000" dirty="0" smtClean="0">
                <a:latin typeface="Times New Roman" pitchFamily="18" charset="0"/>
                <a:cs typeface="Times New Roman" pitchFamily="18" charset="0"/>
              </a:rPr>
              <a:t> for ensuring that the team </a:t>
            </a:r>
            <a:r>
              <a:rPr lang="en-US" sz="3000" b="1" dirty="0" smtClean="0">
                <a:latin typeface="Times New Roman" pitchFamily="18" charset="0"/>
                <a:cs typeface="Times New Roman" pitchFamily="18" charset="0"/>
              </a:rPr>
              <a:t>delivers value</a:t>
            </a:r>
            <a:r>
              <a:rPr lang="en-US" sz="3000" dirty="0" smtClean="0">
                <a:latin typeface="Times New Roman" pitchFamily="18" charset="0"/>
                <a:cs typeface="Times New Roman" pitchFamily="18" charset="0"/>
              </a:rPr>
              <a:t> to the business. </a:t>
            </a:r>
          </a:p>
          <a:p>
            <a:pPr eaLnBrk="1" hangingPunct="1">
              <a:lnSpc>
                <a:spcPct val="80000"/>
              </a:lnSpc>
            </a:pPr>
            <a:r>
              <a:rPr lang="en-US" sz="3000" b="1" dirty="0" smtClean="0">
                <a:latin typeface="Times New Roman" pitchFamily="18" charset="0"/>
                <a:cs typeface="Times New Roman" pitchFamily="18" charset="0"/>
              </a:rPr>
              <a:t>Product Owner</a:t>
            </a:r>
            <a:r>
              <a:rPr lang="en-US" sz="3000" dirty="0" smtClean="0">
                <a:latin typeface="Times New Roman" pitchFamily="18" charset="0"/>
                <a:cs typeface="Times New Roman" pitchFamily="18" charset="0"/>
              </a:rPr>
              <a:t> </a:t>
            </a:r>
          </a:p>
          <a:p>
            <a:pPr lvl="1" eaLnBrk="1" hangingPunct="1">
              <a:lnSpc>
                <a:spcPct val="80000"/>
              </a:lnSpc>
            </a:pPr>
            <a:r>
              <a:rPr lang="en-US" sz="2600" b="1" dirty="0" smtClean="0">
                <a:latin typeface="Times New Roman" pitchFamily="18" charset="0"/>
                <a:cs typeface="Times New Roman" pitchFamily="18" charset="0"/>
              </a:rPr>
              <a:t>writes</a:t>
            </a:r>
            <a:r>
              <a:rPr lang="en-US" sz="2600" dirty="0" smtClean="0">
                <a:latin typeface="Times New Roman" pitchFamily="18" charset="0"/>
                <a:cs typeface="Times New Roman" pitchFamily="18" charset="0"/>
              </a:rPr>
              <a:t> customer-centric items (typically </a:t>
            </a:r>
            <a:r>
              <a:rPr lang="en-US" sz="3000" b="1" dirty="0" smtClean="0">
                <a:latin typeface="Times New Roman" pitchFamily="18" charset="0"/>
                <a:cs typeface="Times New Roman" pitchFamily="18" charset="0"/>
              </a:rPr>
              <a:t>user stories</a:t>
            </a:r>
            <a:r>
              <a:rPr lang="en-US" sz="2600" dirty="0" smtClean="0">
                <a:latin typeface="Times New Roman" pitchFamily="18" charset="0"/>
                <a:cs typeface="Times New Roman" pitchFamily="18" charset="0"/>
              </a:rPr>
              <a:t>),</a:t>
            </a:r>
          </a:p>
          <a:p>
            <a:pPr lvl="1" eaLnBrk="1" hangingPunct="1">
              <a:lnSpc>
                <a:spcPct val="80000"/>
              </a:lnSpc>
            </a:pPr>
            <a:r>
              <a:rPr lang="en-US" sz="2600" b="1" dirty="0" smtClean="0">
                <a:latin typeface="Times New Roman" pitchFamily="18" charset="0"/>
                <a:cs typeface="Times New Roman" pitchFamily="18" charset="0"/>
              </a:rPr>
              <a:t>prioritizes</a:t>
            </a:r>
            <a:r>
              <a:rPr lang="en-US" sz="2600" dirty="0" smtClean="0">
                <a:latin typeface="Times New Roman" pitchFamily="18" charset="0"/>
                <a:cs typeface="Times New Roman" pitchFamily="18" charset="0"/>
              </a:rPr>
              <a:t> them, and </a:t>
            </a:r>
          </a:p>
          <a:p>
            <a:pPr lvl="1" eaLnBrk="1" hangingPunct="1">
              <a:lnSpc>
                <a:spcPct val="80000"/>
              </a:lnSpc>
            </a:pPr>
            <a:r>
              <a:rPr lang="en-US" sz="2600" b="1" dirty="0" smtClean="0">
                <a:latin typeface="Times New Roman" pitchFamily="18" charset="0"/>
                <a:cs typeface="Times New Roman" pitchFamily="18" charset="0"/>
              </a:rPr>
              <a:t>adds</a:t>
            </a:r>
            <a:r>
              <a:rPr lang="en-US" sz="2600" dirty="0" smtClean="0">
                <a:latin typeface="Times New Roman" pitchFamily="18" charset="0"/>
                <a:cs typeface="Times New Roman" pitchFamily="18" charset="0"/>
              </a:rPr>
              <a:t> them to the </a:t>
            </a:r>
            <a:r>
              <a:rPr lang="en-US" sz="3000" b="1" dirty="0" smtClean="0">
                <a:latin typeface="Times New Roman" pitchFamily="18" charset="0"/>
                <a:cs typeface="Times New Roman" pitchFamily="18" charset="0"/>
              </a:rPr>
              <a:t>product backlog</a:t>
            </a:r>
            <a:r>
              <a:rPr lang="en-US" sz="2600" dirty="0" smtClean="0">
                <a:latin typeface="Times New Roman" pitchFamily="18" charset="0"/>
                <a:cs typeface="Times New Roman" pitchFamily="18" charset="0"/>
              </a:rPr>
              <a:t>. </a:t>
            </a:r>
          </a:p>
          <a:p>
            <a:pPr eaLnBrk="1" hangingPunct="1">
              <a:lnSpc>
                <a:spcPct val="80000"/>
              </a:lnSpc>
              <a:buFont typeface="Arial" charset="0"/>
              <a:buNone/>
            </a:pPr>
            <a:endParaRPr lang="en-US" sz="3000" dirty="0" smtClean="0">
              <a:latin typeface="Times New Roman" pitchFamily="18" charset="0"/>
              <a:cs typeface="Times New Roman" pitchFamily="18" charset="0"/>
            </a:endParaRPr>
          </a:p>
          <a:p>
            <a:pPr eaLnBrk="1" hangingPunct="1">
              <a:lnSpc>
                <a:spcPct val="80000"/>
              </a:lnSpc>
              <a:buFont typeface="Arial" charset="0"/>
              <a:buNone/>
            </a:pPr>
            <a:r>
              <a:rPr lang="en-US" sz="3000" dirty="0" smtClean="0">
                <a:latin typeface="Times New Roman" pitchFamily="18" charset="0"/>
                <a:cs typeface="Times New Roman" pitchFamily="18" charset="0"/>
              </a:rPr>
              <a:t>Note:  </a:t>
            </a:r>
          </a:p>
          <a:p>
            <a:pPr eaLnBrk="1" hangingPunct="1">
              <a:lnSpc>
                <a:spcPct val="80000"/>
              </a:lnSpc>
            </a:pPr>
            <a:r>
              <a:rPr lang="en-US" sz="3000" dirty="0" smtClean="0">
                <a:latin typeface="Times New Roman" pitchFamily="18" charset="0"/>
                <a:cs typeface="Times New Roman" pitchFamily="18" charset="0"/>
              </a:rPr>
              <a:t>Scrum teams should have </a:t>
            </a:r>
            <a:r>
              <a:rPr lang="en-US" sz="3000" b="1" dirty="0" smtClean="0">
                <a:latin typeface="Times New Roman" pitchFamily="18" charset="0"/>
                <a:cs typeface="Times New Roman" pitchFamily="18" charset="0"/>
              </a:rPr>
              <a:t>one</a:t>
            </a:r>
            <a:r>
              <a:rPr lang="en-US" sz="3000" dirty="0" smtClean="0">
                <a:latin typeface="Times New Roman" pitchFamily="18" charset="0"/>
                <a:cs typeface="Times New Roman" pitchFamily="18" charset="0"/>
              </a:rPr>
              <a:t> </a:t>
            </a:r>
            <a:r>
              <a:rPr lang="en-US" sz="3000" b="1" dirty="0" smtClean="0">
                <a:latin typeface="Times New Roman" pitchFamily="18" charset="0"/>
                <a:cs typeface="Times New Roman" pitchFamily="18" charset="0"/>
              </a:rPr>
              <a:t>Product Owner</a:t>
            </a:r>
            <a:r>
              <a:rPr lang="en-US" sz="3000" dirty="0" smtClean="0">
                <a:latin typeface="Times New Roman" pitchFamily="18" charset="0"/>
                <a:cs typeface="Times New Roman" pitchFamily="18" charset="0"/>
              </a:rPr>
              <a:t>.</a:t>
            </a:r>
          </a:p>
          <a:p>
            <a:pPr eaLnBrk="1" hangingPunct="1">
              <a:lnSpc>
                <a:spcPct val="80000"/>
              </a:lnSpc>
            </a:pPr>
            <a:r>
              <a:rPr lang="en-US" sz="3000" dirty="0" smtClean="0">
                <a:latin typeface="Times New Roman" pitchFamily="18" charset="0"/>
                <a:cs typeface="Times New Roman" pitchFamily="18" charset="0"/>
              </a:rPr>
              <a:t>May also be a member of the development team</a:t>
            </a:r>
          </a:p>
          <a:p>
            <a:pPr eaLnBrk="1" hangingPunct="1">
              <a:lnSpc>
                <a:spcPct val="80000"/>
              </a:lnSpc>
            </a:pPr>
            <a:r>
              <a:rPr lang="en-US" sz="3000" dirty="0" smtClean="0">
                <a:latin typeface="Times New Roman" pitchFamily="18" charset="0"/>
                <a:cs typeface="Times New Roman" pitchFamily="18" charset="0"/>
              </a:rPr>
              <a:t>Not recommend this person be Scrum Master.  </a:t>
            </a:r>
            <a:endParaRPr lang="en-US" sz="3000" baseline="30000" dirty="0" smtClean="0">
              <a:solidFill>
                <a:srgbClr val="0B0080"/>
              </a:solidFill>
              <a:latin typeface="Times New Roman" pitchFamily="18" charset="0"/>
              <a:cs typeface="Times New Roman" pitchFamily="18" charset="0"/>
            </a:endParaRP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28360472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7394" name="Rectangle 2"/>
          <p:cNvSpPr>
            <a:spLocks noGrp="1" noChangeArrowheads="1"/>
          </p:cNvSpPr>
          <p:nvPr>
            <p:ph type="title"/>
          </p:nvPr>
        </p:nvSpPr>
        <p:spPr>
          <a:xfrm>
            <a:off x="457200" y="274638"/>
            <a:ext cx="4191000" cy="1143000"/>
          </a:xfrm>
        </p:spPr>
        <p:txBody>
          <a:bodyPr>
            <a:normAutofit fontScale="90000"/>
          </a:bodyPr>
          <a:lstStyle/>
          <a:p>
            <a:pPr algn="r"/>
            <a:r>
              <a:rPr lang="en-US" b="1" dirty="0">
                <a:solidFill>
                  <a:srgbClr val="FF0000"/>
                </a:solidFill>
                <a:latin typeface="Times New Roman" pitchFamily="18" charset="0"/>
                <a:cs typeface="Times New Roman" pitchFamily="18" charset="0"/>
              </a:rPr>
              <a:t>Product Owner</a:t>
            </a:r>
            <a:r>
              <a:rPr lang="en-US" dirty="0"/>
              <a:t/>
            </a:r>
            <a:br>
              <a:rPr lang="en-US" dirty="0"/>
            </a:br>
            <a:endParaRPr lang="en-US" dirty="0"/>
          </a:p>
        </p:txBody>
      </p:sp>
      <p:sp>
        <p:nvSpPr>
          <p:cNvPr id="1467395" name="Rectangle 3"/>
          <p:cNvSpPr>
            <a:spLocks noGrp="1" noChangeArrowheads="1"/>
          </p:cNvSpPr>
          <p:nvPr>
            <p:ph type="body" idx="1"/>
          </p:nvPr>
        </p:nvSpPr>
        <p:spPr/>
        <p:txBody>
          <a:bodyPr>
            <a:normAutofit fontScale="85000" lnSpcReduction="10000"/>
          </a:bodyPr>
          <a:lstStyle/>
          <a:p>
            <a:r>
              <a:rPr lang="en-US" dirty="0">
                <a:latin typeface="Times New Roman" pitchFamily="18" charset="0"/>
                <a:cs typeface="Times New Roman" pitchFamily="18" charset="0"/>
              </a:rPr>
              <a:t>Define the features of the product</a:t>
            </a:r>
          </a:p>
          <a:p>
            <a:r>
              <a:rPr lang="en-US" dirty="0">
                <a:latin typeface="Times New Roman" pitchFamily="18" charset="0"/>
                <a:cs typeface="Times New Roman" pitchFamily="18" charset="0"/>
              </a:rPr>
              <a:t>Decide on release date and content</a:t>
            </a:r>
          </a:p>
          <a:p>
            <a:r>
              <a:rPr lang="en-US" dirty="0">
                <a:latin typeface="Times New Roman" pitchFamily="18" charset="0"/>
                <a:cs typeface="Times New Roman" pitchFamily="18" charset="0"/>
              </a:rPr>
              <a:t>Be responsible for the profitability of the product (ROI)</a:t>
            </a:r>
          </a:p>
          <a:p>
            <a:r>
              <a:rPr lang="en-US" dirty="0">
                <a:latin typeface="Times New Roman" pitchFamily="18" charset="0"/>
                <a:cs typeface="Times New Roman" pitchFamily="18" charset="0"/>
              </a:rPr>
              <a:t>Prioritize features according to market value </a:t>
            </a:r>
          </a:p>
          <a:p>
            <a:r>
              <a:rPr lang="en-US" dirty="0">
                <a:latin typeface="Times New Roman" pitchFamily="18" charset="0"/>
                <a:cs typeface="Times New Roman" pitchFamily="18" charset="0"/>
              </a:rPr>
              <a:t>Adjust features and priority every iteration, as needed  </a:t>
            </a:r>
          </a:p>
          <a:p>
            <a:r>
              <a:rPr lang="en-US" dirty="0">
                <a:latin typeface="Times New Roman" pitchFamily="18" charset="0"/>
                <a:cs typeface="Times New Roman" pitchFamily="18" charset="0"/>
              </a:rPr>
              <a:t>Accept or reject work results. </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Knows what needs to be build and in what sequence this should be done</a:t>
            </a:r>
          </a:p>
          <a:p>
            <a:r>
              <a:rPr lang="en-US" dirty="0">
                <a:latin typeface="Times New Roman" pitchFamily="18" charset="0"/>
                <a:cs typeface="Times New Roman" pitchFamily="18" charset="0"/>
              </a:rPr>
              <a:t>Typically a product manager </a:t>
            </a:r>
          </a:p>
          <a:p>
            <a:endParaRPr lang="en-US" dirty="0">
              <a:latin typeface="Times New Roman" pitchFamily="18" charset="0"/>
              <a:cs typeface="Times New Roman" pitchFamily="18" charset="0"/>
            </a:endParaRPr>
          </a:p>
          <a:p>
            <a:pPr>
              <a:buFont typeface="Wingdings" pitchFamily="2" charset="2"/>
              <a:buNone/>
            </a:pPr>
            <a:endParaRPr lang="en-US" dirty="0">
              <a:latin typeface="Times New Roman" pitchFamily="18" charset="0"/>
              <a:cs typeface="Times New Roman" pitchFamily="18" charset="0"/>
            </a:endParaRP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4029779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D875D5B9-FEC1-4467-83A4-C6B789F636C1}" type="slidenum">
              <a:rPr lang="de-DE" smtClean="0"/>
              <a:pPr eaLnBrk="1" hangingPunct="1"/>
              <a:t>69</a:t>
            </a:fld>
            <a:endParaRPr lang="de-DE" smtClean="0"/>
          </a:p>
        </p:txBody>
      </p:sp>
      <p:sp>
        <p:nvSpPr>
          <p:cNvPr id="15364" name="Rectangle 2"/>
          <p:cNvSpPr>
            <a:spLocks noGrp="1" noChangeArrowheads="1"/>
          </p:cNvSpPr>
          <p:nvPr>
            <p:ph type="title"/>
          </p:nvPr>
        </p:nvSpPr>
        <p:spPr/>
        <p:txBody>
          <a:bodyPr>
            <a:normAutofit/>
          </a:bodyPr>
          <a:lstStyle/>
          <a:p>
            <a:pPr eaLnBrk="1" hangingPunct="1"/>
            <a:r>
              <a:rPr lang="en-US" sz="4500" b="1" dirty="0" smtClean="0">
                <a:solidFill>
                  <a:srgbClr val="FF0000"/>
                </a:solidFill>
                <a:latin typeface="Times New Roman" pitchFamily="18" charset="0"/>
                <a:cs typeface="Times New Roman" pitchFamily="18" charset="0"/>
              </a:rPr>
              <a:t>The Process</a:t>
            </a:r>
            <a:endParaRPr lang="ru-RU" sz="4500" b="1" dirty="0" smtClean="0">
              <a:solidFill>
                <a:srgbClr val="FF0000"/>
              </a:solidFill>
              <a:latin typeface="Times New Roman" pitchFamily="18" charset="0"/>
              <a:cs typeface="Times New Roman" pitchFamily="18" charset="0"/>
            </a:endParaRPr>
          </a:p>
        </p:txBody>
      </p:sp>
      <p:sp>
        <p:nvSpPr>
          <p:cNvPr id="15365" name="Rectangle 3"/>
          <p:cNvSpPr>
            <a:spLocks noGrp="1" noChangeArrowheads="1"/>
          </p:cNvSpPr>
          <p:nvPr>
            <p:ph type="body" idx="1"/>
          </p:nvPr>
        </p:nvSpPr>
        <p:spPr/>
        <p:txBody>
          <a:bodyPr/>
          <a:lstStyle/>
          <a:p>
            <a:pPr eaLnBrk="1" hangingPunct="1"/>
            <a:r>
              <a:rPr lang="en-US" smtClean="0"/>
              <a:t>Sprint Planning Meeting</a:t>
            </a:r>
          </a:p>
          <a:p>
            <a:pPr eaLnBrk="1" hangingPunct="1"/>
            <a:r>
              <a:rPr lang="en-US" smtClean="0"/>
              <a:t>Sprint</a:t>
            </a:r>
          </a:p>
          <a:p>
            <a:pPr eaLnBrk="1" hangingPunct="1"/>
            <a:r>
              <a:rPr lang="en-US" smtClean="0"/>
              <a:t>Daily Scrum</a:t>
            </a:r>
          </a:p>
          <a:p>
            <a:pPr eaLnBrk="1" hangingPunct="1"/>
            <a:r>
              <a:rPr lang="en-US" smtClean="0"/>
              <a:t>Sprint Review Meeting</a:t>
            </a:r>
          </a:p>
          <a:p>
            <a:pPr eaLnBrk="1" hangingPunct="1">
              <a:buFont typeface="Wingdings" pitchFamily="2" charset="2"/>
              <a:buNone/>
            </a:pPr>
            <a:endParaRPr lang="ru-RU" smtClean="0"/>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16942475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dirty="0" smtClean="0"/>
              <a:t>a. Software Development Method</a:t>
            </a:r>
          </a:p>
        </p:txBody>
      </p:sp>
      <p:sp>
        <p:nvSpPr>
          <p:cNvPr id="4099" name="Content Placeholder 2"/>
          <p:cNvSpPr>
            <a:spLocks noGrp="1"/>
          </p:cNvSpPr>
          <p:nvPr>
            <p:ph idx="1"/>
          </p:nvPr>
        </p:nvSpPr>
        <p:spPr/>
        <p:txBody>
          <a:bodyPr/>
          <a:lstStyle/>
          <a:p>
            <a:pPr eaLnBrk="1" hangingPunct="1"/>
            <a:r>
              <a:rPr lang="en-US" dirty="0" smtClean="0"/>
              <a:t>A </a:t>
            </a:r>
            <a:r>
              <a:rPr lang="en-US" b="1" dirty="0" smtClean="0"/>
              <a:t>software development methodology </a:t>
            </a:r>
            <a:r>
              <a:rPr lang="en-US" dirty="0" smtClean="0"/>
              <a:t>or </a:t>
            </a:r>
            <a:r>
              <a:rPr lang="en-US" b="1" dirty="0" smtClean="0"/>
              <a:t>system development methodology </a:t>
            </a:r>
            <a:r>
              <a:rPr lang="en-US" dirty="0" smtClean="0"/>
              <a:t>in </a:t>
            </a:r>
            <a:r>
              <a:rPr lang="en-US" i="1" u="sng" dirty="0" smtClean="0"/>
              <a:t>software engineering </a:t>
            </a:r>
            <a:r>
              <a:rPr lang="en-US" dirty="0" smtClean="0"/>
              <a:t>is a framework that is used to structure, plan, and control the </a:t>
            </a:r>
            <a:r>
              <a:rPr lang="en-US" u="sng" dirty="0" smtClean="0"/>
              <a:t>process</a:t>
            </a:r>
            <a:r>
              <a:rPr lang="en-US" dirty="0" smtClean="0"/>
              <a:t> of developing an </a:t>
            </a:r>
            <a:r>
              <a:rPr lang="en-US" i="1" u="sng" dirty="0" smtClean="0"/>
              <a:t>information</a:t>
            </a:r>
            <a:r>
              <a:rPr lang="en-US" i="1" dirty="0" smtClean="0"/>
              <a:t> </a:t>
            </a:r>
            <a:r>
              <a:rPr lang="en-US" i="1" u="sng" dirty="0" smtClean="0"/>
              <a:t>system</a:t>
            </a:r>
            <a:r>
              <a:rPr lang="en-US" dirty="0" smtClean="0"/>
              <a:t>.</a:t>
            </a:r>
          </a:p>
          <a:p>
            <a:pPr eaLnBrk="1" hangingPunct="1"/>
            <a:endParaRPr lang="en-US" dirty="0" smtClean="0"/>
          </a:p>
          <a:p>
            <a:pPr eaLnBrk="1" hangingPunct="1"/>
            <a:endParaRPr lang="en-US" dirty="0" smtClean="0"/>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7</a:t>
            </a:fld>
            <a:endParaRPr lang="en-US" dirty="0"/>
          </a:p>
        </p:txBody>
      </p:sp>
    </p:spTree>
    <p:extLst>
      <p:ext uri="{BB962C8B-B14F-4D97-AF65-F5344CB8AC3E}">
        <p14:creationId xmlns:p14="http://schemas.microsoft.com/office/powerpoint/2010/main" val="33341598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D65D83F2-6786-4C91-91A9-843852363099}" type="slidenum">
              <a:rPr lang="de-DE" smtClean="0"/>
              <a:pPr eaLnBrk="1" hangingPunct="1"/>
              <a:t>70</a:t>
            </a:fld>
            <a:endParaRPr lang="de-DE" smtClean="0"/>
          </a:p>
        </p:txBody>
      </p:sp>
      <p:sp>
        <p:nvSpPr>
          <p:cNvPr id="16388" name="Rectangle 2"/>
          <p:cNvSpPr>
            <a:spLocks noGrp="1" noChangeArrowheads="1"/>
          </p:cNvSpPr>
          <p:nvPr>
            <p:ph type="title"/>
          </p:nvPr>
        </p:nvSpPr>
        <p:spPr/>
        <p:txBody>
          <a:bodyPr>
            <a:normAutofit/>
          </a:bodyPr>
          <a:lstStyle/>
          <a:p>
            <a:pPr eaLnBrk="1" hangingPunct="1"/>
            <a:r>
              <a:rPr lang="en-US" sz="4500" b="1" dirty="0" smtClean="0">
                <a:solidFill>
                  <a:srgbClr val="FF0000"/>
                </a:solidFill>
              </a:rPr>
              <a:t>Sprint Planning Meeting</a:t>
            </a:r>
            <a:endParaRPr lang="ru-RU" sz="4500" b="1" dirty="0" smtClean="0">
              <a:solidFill>
                <a:srgbClr val="FF0000"/>
              </a:solidFill>
            </a:endParaRPr>
          </a:p>
        </p:txBody>
      </p:sp>
      <p:sp>
        <p:nvSpPr>
          <p:cNvPr id="16389" name="Rectangle 3"/>
          <p:cNvSpPr>
            <a:spLocks noGrp="1" noChangeArrowheads="1"/>
          </p:cNvSpPr>
          <p:nvPr>
            <p:ph type="body" idx="1"/>
          </p:nvPr>
        </p:nvSpPr>
        <p:spPr/>
        <p:txBody>
          <a:bodyPr/>
          <a:lstStyle/>
          <a:p>
            <a:pPr eaLnBrk="1" hangingPunct="1"/>
            <a:r>
              <a:rPr lang="en-US" dirty="0" smtClean="0">
                <a:latin typeface="Times New Roman" pitchFamily="18" charset="0"/>
                <a:cs typeface="Times New Roman" pitchFamily="18" charset="0"/>
              </a:rPr>
              <a:t>A collaborative meeting in the beginning of each Sprint between the Product Owner, the Scrum Master and the Team.</a:t>
            </a:r>
          </a:p>
          <a:p>
            <a:pPr eaLnBrk="1" hangingPunct="1"/>
            <a:endParaRPr lang="en-US" dirty="0" smtClean="0">
              <a:latin typeface="Times New Roman" pitchFamily="18" charset="0"/>
              <a:cs typeface="Times New Roman" pitchFamily="18" charset="0"/>
            </a:endParaRPr>
          </a:p>
          <a:p>
            <a:pPr eaLnBrk="1" hangingPunct="1"/>
            <a:r>
              <a:rPr lang="en-US" dirty="0" smtClean="0">
                <a:latin typeface="Times New Roman" pitchFamily="18" charset="0"/>
                <a:cs typeface="Times New Roman" pitchFamily="18" charset="0"/>
              </a:rPr>
              <a:t>Takes 8 hours and consists of 2 parts (“before lunch and after lunch”)</a:t>
            </a:r>
          </a:p>
          <a:p>
            <a:pPr eaLnBrk="1" hangingPunct="1">
              <a:buFont typeface="Wingdings" pitchFamily="2" charset="2"/>
              <a:buNone/>
            </a:pPr>
            <a:endParaRPr lang="en-US" dirty="0" smtClean="0">
              <a:latin typeface="Times New Roman" pitchFamily="18" charset="0"/>
              <a:cs typeface="Times New Roman" pitchFamily="18" charset="0"/>
            </a:endParaRPr>
          </a:p>
          <a:p>
            <a:pPr eaLnBrk="1" hangingPunct="1"/>
            <a:endParaRPr lang="en-US" dirty="0" smtClean="0">
              <a:latin typeface="Times New Roman" pitchFamily="18" charset="0"/>
              <a:cs typeface="Times New Roman" pitchFamily="18" charset="0"/>
            </a:endParaRPr>
          </a:p>
          <a:p>
            <a:pPr eaLnBrk="1" hangingPunct="1"/>
            <a:endParaRPr lang="ru-RU" dirty="0" smtClean="0">
              <a:latin typeface="Times New Roman" pitchFamily="18" charset="0"/>
              <a:cs typeface="Times New Roman" pitchFamily="18" charset="0"/>
            </a:endParaRPr>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313184239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9442" name="Rectangle 2"/>
          <p:cNvSpPr>
            <a:spLocks noGrp="1" noChangeArrowheads="1"/>
          </p:cNvSpPr>
          <p:nvPr>
            <p:ph type="title"/>
          </p:nvPr>
        </p:nvSpPr>
        <p:spPr/>
        <p:txBody>
          <a:bodyPr/>
          <a:lstStyle/>
          <a:p>
            <a:pPr algn="r"/>
            <a:r>
              <a:rPr lang="en-US" dirty="0" smtClean="0"/>
              <a:t>Sprint </a:t>
            </a:r>
            <a:r>
              <a:rPr lang="en-US" dirty="0"/>
              <a:t>Planning Meeting</a:t>
            </a:r>
          </a:p>
        </p:txBody>
      </p:sp>
      <p:sp>
        <p:nvSpPr>
          <p:cNvPr id="1469444" name="Rectangle 4"/>
          <p:cNvSpPr>
            <a:spLocks noChangeArrowheads="1"/>
          </p:cNvSpPr>
          <p:nvPr/>
        </p:nvSpPr>
        <p:spPr bwMode="auto">
          <a:xfrm>
            <a:off x="3581400" y="3743325"/>
            <a:ext cx="2514600" cy="2047875"/>
          </a:xfrm>
          <a:prstGeom prst="rect">
            <a:avLst/>
          </a:prstGeom>
          <a:solidFill>
            <a:srgbClr val="CCFFFF"/>
          </a:solidFill>
          <a:ln w="31750" algn="ctr">
            <a:solidFill>
              <a:srgbClr val="33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spcBef>
                <a:spcPct val="50000"/>
              </a:spcBef>
              <a:buClrTx/>
              <a:buSzTx/>
              <a:buFontTx/>
              <a:buNone/>
            </a:pPr>
            <a:r>
              <a:rPr lang="en-US" sz="2000">
                <a:latin typeface="Arial" charset="0"/>
              </a:rPr>
              <a:t>Sprint Planning</a:t>
            </a:r>
          </a:p>
          <a:p>
            <a:pPr algn="ctr" eaLnBrk="1" hangingPunct="1">
              <a:lnSpc>
                <a:spcPct val="100000"/>
              </a:lnSpc>
              <a:spcBef>
                <a:spcPct val="50000"/>
              </a:spcBef>
              <a:buClrTx/>
              <a:buSzTx/>
              <a:buFontTx/>
              <a:buNone/>
            </a:pPr>
            <a:r>
              <a:rPr lang="en-US" sz="2000">
                <a:latin typeface="Arial" charset="0"/>
              </a:rPr>
              <a:t>Meeting</a:t>
            </a:r>
          </a:p>
        </p:txBody>
      </p:sp>
      <p:grpSp>
        <p:nvGrpSpPr>
          <p:cNvPr id="1469445" name="Group 5"/>
          <p:cNvGrpSpPr>
            <a:grpSpLocks/>
          </p:cNvGrpSpPr>
          <p:nvPr/>
        </p:nvGrpSpPr>
        <p:grpSpPr bwMode="auto">
          <a:xfrm>
            <a:off x="1143000" y="3733800"/>
            <a:ext cx="2438400" cy="304800"/>
            <a:chOff x="576" y="1392"/>
            <a:chExt cx="1536" cy="192"/>
          </a:xfrm>
        </p:grpSpPr>
        <p:sp>
          <p:nvSpPr>
            <p:cNvPr id="1469446" name="Line 6"/>
            <p:cNvSpPr>
              <a:spLocks noChangeShapeType="1"/>
            </p:cNvSpPr>
            <p:nvPr/>
          </p:nvSpPr>
          <p:spPr bwMode="auto">
            <a:xfrm>
              <a:off x="1680" y="1488"/>
              <a:ext cx="432"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9447" name="Rectangle 7"/>
            <p:cNvSpPr>
              <a:spLocks noChangeArrowheads="1"/>
            </p:cNvSpPr>
            <p:nvPr/>
          </p:nvSpPr>
          <p:spPr bwMode="auto">
            <a:xfrm>
              <a:off x="576" y="1392"/>
              <a:ext cx="1104" cy="192"/>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spcBef>
                  <a:spcPct val="0"/>
                </a:spcBef>
                <a:buClrTx/>
                <a:buSzTx/>
                <a:buFontTx/>
                <a:buNone/>
              </a:pPr>
              <a:r>
                <a:rPr lang="en-US" sz="1400">
                  <a:latin typeface="Arial" charset="0"/>
                </a:rPr>
                <a:t>Product Backlog</a:t>
              </a:r>
            </a:p>
          </p:txBody>
        </p:sp>
      </p:grpSp>
      <p:grpSp>
        <p:nvGrpSpPr>
          <p:cNvPr id="1469448" name="Group 8"/>
          <p:cNvGrpSpPr>
            <a:grpSpLocks/>
          </p:cNvGrpSpPr>
          <p:nvPr/>
        </p:nvGrpSpPr>
        <p:grpSpPr bwMode="auto">
          <a:xfrm>
            <a:off x="1143000" y="4171950"/>
            <a:ext cx="2438400" cy="304800"/>
            <a:chOff x="576" y="1668"/>
            <a:chExt cx="1536" cy="192"/>
          </a:xfrm>
        </p:grpSpPr>
        <p:sp>
          <p:nvSpPr>
            <p:cNvPr id="1469449" name="Rectangle 9"/>
            <p:cNvSpPr>
              <a:spLocks noChangeArrowheads="1"/>
            </p:cNvSpPr>
            <p:nvPr/>
          </p:nvSpPr>
          <p:spPr bwMode="auto">
            <a:xfrm>
              <a:off x="576" y="1668"/>
              <a:ext cx="1104" cy="192"/>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lnSpc>
                  <a:spcPct val="100000"/>
                </a:lnSpc>
                <a:spcBef>
                  <a:spcPct val="0"/>
                </a:spcBef>
                <a:buClrTx/>
                <a:buSzTx/>
                <a:buFontTx/>
                <a:buNone/>
              </a:pPr>
              <a:r>
                <a:rPr lang="en-US" sz="1400">
                  <a:latin typeface="Arial" charset="0"/>
                </a:rPr>
                <a:t>Team Capabilities</a:t>
              </a:r>
            </a:p>
          </p:txBody>
        </p:sp>
        <p:sp>
          <p:nvSpPr>
            <p:cNvPr id="1469450" name="Line 10"/>
            <p:cNvSpPr>
              <a:spLocks noChangeShapeType="1"/>
            </p:cNvSpPr>
            <p:nvPr/>
          </p:nvSpPr>
          <p:spPr bwMode="auto">
            <a:xfrm>
              <a:off x="1680" y="1764"/>
              <a:ext cx="432"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69451" name="Group 11"/>
          <p:cNvGrpSpPr>
            <a:grpSpLocks/>
          </p:cNvGrpSpPr>
          <p:nvPr/>
        </p:nvGrpSpPr>
        <p:grpSpPr bwMode="auto">
          <a:xfrm>
            <a:off x="1143000" y="4610100"/>
            <a:ext cx="2438400" cy="304800"/>
            <a:chOff x="576" y="1944"/>
            <a:chExt cx="1536" cy="192"/>
          </a:xfrm>
        </p:grpSpPr>
        <p:sp>
          <p:nvSpPr>
            <p:cNvPr id="1469452" name="Rectangle 12"/>
            <p:cNvSpPr>
              <a:spLocks noChangeArrowheads="1"/>
            </p:cNvSpPr>
            <p:nvPr/>
          </p:nvSpPr>
          <p:spPr bwMode="auto">
            <a:xfrm>
              <a:off x="576" y="1944"/>
              <a:ext cx="1104" cy="192"/>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spcBef>
                  <a:spcPct val="0"/>
                </a:spcBef>
                <a:buClrTx/>
                <a:buSzTx/>
                <a:buFontTx/>
                <a:buNone/>
              </a:pPr>
              <a:r>
                <a:rPr lang="en-US" sz="1400">
                  <a:latin typeface="Arial" charset="0"/>
                </a:rPr>
                <a:t>Business Conditions</a:t>
              </a:r>
            </a:p>
          </p:txBody>
        </p:sp>
        <p:sp>
          <p:nvSpPr>
            <p:cNvPr id="1469453" name="Line 13"/>
            <p:cNvSpPr>
              <a:spLocks noChangeShapeType="1"/>
            </p:cNvSpPr>
            <p:nvPr/>
          </p:nvSpPr>
          <p:spPr bwMode="auto">
            <a:xfrm>
              <a:off x="1680" y="2040"/>
              <a:ext cx="432"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69454" name="Group 14"/>
          <p:cNvGrpSpPr>
            <a:grpSpLocks/>
          </p:cNvGrpSpPr>
          <p:nvPr/>
        </p:nvGrpSpPr>
        <p:grpSpPr bwMode="auto">
          <a:xfrm>
            <a:off x="1143000" y="5048250"/>
            <a:ext cx="2438400" cy="304800"/>
            <a:chOff x="576" y="2220"/>
            <a:chExt cx="1536" cy="192"/>
          </a:xfrm>
        </p:grpSpPr>
        <p:sp>
          <p:nvSpPr>
            <p:cNvPr id="1469455" name="Rectangle 15"/>
            <p:cNvSpPr>
              <a:spLocks noChangeArrowheads="1"/>
            </p:cNvSpPr>
            <p:nvPr/>
          </p:nvSpPr>
          <p:spPr bwMode="auto">
            <a:xfrm>
              <a:off x="576" y="2220"/>
              <a:ext cx="1104" cy="192"/>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spcBef>
                  <a:spcPct val="0"/>
                </a:spcBef>
                <a:buClrTx/>
                <a:buSzTx/>
                <a:buFontTx/>
                <a:buNone/>
              </a:pPr>
              <a:r>
                <a:rPr lang="en-US" sz="1400">
                  <a:latin typeface="Arial" charset="0"/>
                </a:rPr>
                <a:t>Technology</a:t>
              </a:r>
            </a:p>
          </p:txBody>
        </p:sp>
        <p:sp>
          <p:nvSpPr>
            <p:cNvPr id="1469456" name="Line 16"/>
            <p:cNvSpPr>
              <a:spLocks noChangeShapeType="1"/>
            </p:cNvSpPr>
            <p:nvPr/>
          </p:nvSpPr>
          <p:spPr bwMode="auto">
            <a:xfrm>
              <a:off x="1680" y="2316"/>
              <a:ext cx="432"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69457" name="Group 17"/>
          <p:cNvGrpSpPr>
            <a:grpSpLocks/>
          </p:cNvGrpSpPr>
          <p:nvPr/>
        </p:nvGrpSpPr>
        <p:grpSpPr bwMode="auto">
          <a:xfrm>
            <a:off x="1143000" y="5486400"/>
            <a:ext cx="2438400" cy="304800"/>
            <a:chOff x="576" y="2496"/>
            <a:chExt cx="1536" cy="192"/>
          </a:xfrm>
        </p:grpSpPr>
        <p:sp>
          <p:nvSpPr>
            <p:cNvPr id="1469458" name="Rectangle 18"/>
            <p:cNvSpPr>
              <a:spLocks noChangeArrowheads="1"/>
            </p:cNvSpPr>
            <p:nvPr/>
          </p:nvSpPr>
          <p:spPr bwMode="auto">
            <a:xfrm>
              <a:off x="576" y="2496"/>
              <a:ext cx="1104" cy="192"/>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spcBef>
                  <a:spcPct val="0"/>
                </a:spcBef>
                <a:buClrTx/>
                <a:buSzTx/>
                <a:buFontTx/>
                <a:buNone/>
              </a:pPr>
              <a:r>
                <a:rPr lang="en-US" sz="1400">
                  <a:latin typeface="Arial" charset="0"/>
                </a:rPr>
                <a:t>Current Product</a:t>
              </a:r>
            </a:p>
          </p:txBody>
        </p:sp>
        <p:sp>
          <p:nvSpPr>
            <p:cNvPr id="1469459" name="Line 19"/>
            <p:cNvSpPr>
              <a:spLocks noChangeShapeType="1"/>
            </p:cNvSpPr>
            <p:nvPr/>
          </p:nvSpPr>
          <p:spPr bwMode="auto">
            <a:xfrm>
              <a:off x="1680" y="2592"/>
              <a:ext cx="432"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69460" name="Rectangle 20"/>
          <p:cNvSpPr>
            <a:spLocks noChangeArrowheads="1"/>
          </p:cNvSpPr>
          <p:nvPr/>
        </p:nvSpPr>
        <p:spPr bwMode="auto">
          <a:xfrm>
            <a:off x="6781800" y="4953000"/>
            <a:ext cx="1752600" cy="304800"/>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spcBef>
                <a:spcPct val="0"/>
              </a:spcBef>
              <a:buClrTx/>
              <a:buSzTx/>
              <a:buFontTx/>
              <a:buNone/>
            </a:pPr>
            <a:r>
              <a:rPr lang="en-US" sz="1400">
                <a:latin typeface="Arial" charset="0"/>
              </a:rPr>
              <a:t>Sprint Backlog</a:t>
            </a:r>
          </a:p>
        </p:txBody>
      </p:sp>
      <p:sp>
        <p:nvSpPr>
          <p:cNvPr id="1469461" name="Line 21"/>
          <p:cNvSpPr>
            <a:spLocks noChangeShapeType="1"/>
          </p:cNvSpPr>
          <p:nvPr/>
        </p:nvSpPr>
        <p:spPr bwMode="auto">
          <a:xfrm>
            <a:off x="6096000" y="5105400"/>
            <a:ext cx="685800"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9462" name="Line 22"/>
          <p:cNvSpPr>
            <a:spLocks noChangeShapeType="1"/>
          </p:cNvSpPr>
          <p:nvPr/>
        </p:nvSpPr>
        <p:spPr bwMode="auto">
          <a:xfrm>
            <a:off x="3781425" y="2590800"/>
            <a:ext cx="0" cy="11430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9463" name="Line 23"/>
          <p:cNvSpPr>
            <a:spLocks noChangeShapeType="1"/>
          </p:cNvSpPr>
          <p:nvPr/>
        </p:nvSpPr>
        <p:spPr bwMode="auto">
          <a:xfrm>
            <a:off x="4381500" y="2590800"/>
            <a:ext cx="0" cy="11430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9464" name="Line 24"/>
          <p:cNvSpPr>
            <a:spLocks noChangeShapeType="1"/>
          </p:cNvSpPr>
          <p:nvPr/>
        </p:nvSpPr>
        <p:spPr bwMode="auto">
          <a:xfrm>
            <a:off x="4972050" y="2590800"/>
            <a:ext cx="0" cy="11430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9465" name="Line 25"/>
          <p:cNvSpPr>
            <a:spLocks noChangeShapeType="1"/>
          </p:cNvSpPr>
          <p:nvPr/>
        </p:nvSpPr>
        <p:spPr bwMode="auto">
          <a:xfrm>
            <a:off x="5572125" y="2590800"/>
            <a:ext cx="0" cy="11430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9466" name="Rectangle 26"/>
          <p:cNvSpPr>
            <a:spLocks noChangeArrowheads="1"/>
          </p:cNvSpPr>
          <p:nvPr/>
        </p:nvSpPr>
        <p:spPr bwMode="auto">
          <a:xfrm rot="18765165">
            <a:off x="3390900" y="2095500"/>
            <a:ext cx="1752600" cy="304800"/>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spcBef>
                <a:spcPct val="0"/>
              </a:spcBef>
              <a:buClrTx/>
              <a:buSzTx/>
              <a:buFontTx/>
              <a:buNone/>
            </a:pPr>
            <a:r>
              <a:rPr lang="en-US" sz="1400">
                <a:latin typeface="Arial" charset="0"/>
              </a:rPr>
              <a:t>Product Owner</a:t>
            </a:r>
          </a:p>
        </p:txBody>
      </p:sp>
      <p:sp>
        <p:nvSpPr>
          <p:cNvPr id="1469467" name="Rectangle 27"/>
          <p:cNvSpPr>
            <a:spLocks noChangeArrowheads="1"/>
          </p:cNvSpPr>
          <p:nvPr/>
        </p:nvSpPr>
        <p:spPr bwMode="auto">
          <a:xfrm rot="18765165">
            <a:off x="3987800" y="2095500"/>
            <a:ext cx="1752600" cy="304800"/>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spcBef>
                <a:spcPct val="0"/>
              </a:spcBef>
              <a:buClrTx/>
              <a:buSzTx/>
              <a:buFontTx/>
              <a:buNone/>
            </a:pPr>
            <a:r>
              <a:rPr lang="en-US" sz="1400">
                <a:latin typeface="Arial" charset="0"/>
              </a:rPr>
              <a:t>Scrum Team</a:t>
            </a:r>
          </a:p>
        </p:txBody>
      </p:sp>
      <p:sp>
        <p:nvSpPr>
          <p:cNvPr id="1469468" name="Rectangle 28"/>
          <p:cNvSpPr>
            <a:spLocks noChangeArrowheads="1"/>
          </p:cNvSpPr>
          <p:nvPr/>
        </p:nvSpPr>
        <p:spPr bwMode="auto">
          <a:xfrm rot="18765165">
            <a:off x="5181600" y="2095500"/>
            <a:ext cx="1752600" cy="304800"/>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spcBef>
                <a:spcPct val="0"/>
              </a:spcBef>
              <a:buClrTx/>
              <a:buSzTx/>
              <a:buFontTx/>
              <a:buNone/>
            </a:pPr>
            <a:r>
              <a:rPr lang="en-US" sz="1400">
                <a:latin typeface="Arial" charset="0"/>
              </a:rPr>
              <a:t>Management</a:t>
            </a:r>
          </a:p>
        </p:txBody>
      </p:sp>
      <p:sp>
        <p:nvSpPr>
          <p:cNvPr id="1469469" name="Rectangle 29"/>
          <p:cNvSpPr>
            <a:spLocks noChangeArrowheads="1"/>
          </p:cNvSpPr>
          <p:nvPr/>
        </p:nvSpPr>
        <p:spPr bwMode="auto">
          <a:xfrm rot="18765165">
            <a:off x="4584700" y="2095500"/>
            <a:ext cx="1752600" cy="304800"/>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spcBef>
                <a:spcPct val="0"/>
              </a:spcBef>
              <a:buClrTx/>
              <a:buSzTx/>
              <a:buFontTx/>
              <a:buNone/>
            </a:pPr>
            <a:r>
              <a:rPr lang="en-US" sz="1400">
                <a:latin typeface="Arial" charset="0"/>
              </a:rPr>
              <a:t>Customers</a:t>
            </a:r>
          </a:p>
        </p:txBody>
      </p:sp>
      <p:sp>
        <p:nvSpPr>
          <p:cNvPr id="1469470" name="Rectangle 30"/>
          <p:cNvSpPr>
            <a:spLocks noChangeArrowheads="1"/>
          </p:cNvSpPr>
          <p:nvPr/>
        </p:nvSpPr>
        <p:spPr bwMode="auto">
          <a:xfrm>
            <a:off x="6781800" y="4267200"/>
            <a:ext cx="1752600" cy="304800"/>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spcBef>
                <a:spcPct val="0"/>
              </a:spcBef>
              <a:buClrTx/>
              <a:buSzTx/>
              <a:buFontTx/>
              <a:buNone/>
            </a:pPr>
            <a:r>
              <a:rPr lang="en-US" sz="1400">
                <a:latin typeface="Arial" charset="0"/>
              </a:rPr>
              <a:t>Sprint Goal</a:t>
            </a:r>
          </a:p>
        </p:txBody>
      </p:sp>
      <p:sp>
        <p:nvSpPr>
          <p:cNvPr id="1469471" name="Line 31"/>
          <p:cNvSpPr>
            <a:spLocks noChangeShapeType="1"/>
          </p:cNvSpPr>
          <p:nvPr/>
        </p:nvSpPr>
        <p:spPr bwMode="auto">
          <a:xfrm>
            <a:off x="6096000" y="4419600"/>
            <a:ext cx="685800"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1"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ectangle 31"/>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2095837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651E3E5D-85E4-4D5E-84F2-CA1D1905D247}" type="slidenum">
              <a:rPr lang="de-DE" smtClean="0"/>
              <a:pPr eaLnBrk="1" hangingPunct="1"/>
              <a:t>72</a:t>
            </a:fld>
            <a:endParaRPr lang="de-DE" smtClean="0"/>
          </a:p>
        </p:txBody>
      </p:sp>
      <p:sp>
        <p:nvSpPr>
          <p:cNvPr id="17412" name="Rectangle 2"/>
          <p:cNvSpPr>
            <a:spLocks noGrp="1" noChangeArrowheads="1"/>
          </p:cNvSpPr>
          <p:nvPr>
            <p:ph type="title"/>
          </p:nvPr>
        </p:nvSpPr>
        <p:spPr/>
        <p:txBody>
          <a:bodyPr>
            <a:normAutofit/>
          </a:bodyPr>
          <a:lstStyle/>
          <a:p>
            <a:pPr eaLnBrk="1" hangingPunct="1"/>
            <a:r>
              <a:rPr lang="en-US" sz="4500" dirty="0" smtClean="0">
                <a:solidFill>
                  <a:srgbClr val="FF0000"/>
                </a:solidFill>
              </a:rPr>
              <a:t>Parts of Sprint Planning Meeting</a:t>
            </a:r>
            <a:endParaRPr lang="ru-RU" sz="4500" dirty="0" smtClean="0">
              <a:solidFill>
                <a:srgbClr val="FF0000"/>
              </a:solidFill>
            </a:endParaRPr>
          </a:p>
        </p:txBody>
      </p:sp>
      <p:sp>
        <p:nvSpPr>
          <p:cNvPr id="17413" name="Rectangle 3"/>
          <p:cNvSpPr>
            <a:spLocks noGrp="1" noChangeArrowheads="1"/>
          </p:cNvSpPr>
          <p:nvPr>
            <p:ph type="body" idx="1"/>
          </p:nvPr>
        </p:nvSpPr>
        <p:spPr/>
        <p:txBody>
          <a:bodyPr/>
          <a:lstStyle/>
          <a:p>
            <a:pPr eaLnBrk="1" hangingPunct="1"/>
            <a:r>
              <a:rPr lang="en-US" dirty="0" smtClean="0"/>
              <a:t>1</a:t>
            </a:r>
            <a:r>
              <a:rPr lang="en-US" baseline="30000" dirty="0" smtClean="0"/>
              <a:t>st</a:t>
            </a:r>
            <a:r>
              <a:rPr lang="en-US" dirty="0" smtClean="0"/>
              <a:t> Part:</a:t>
            </a:r>
          </a:p>
          <a:p>
            <a:pPr lvl="1" eaLnBrk="1" hangingPunct="1"/>
            <a:r>
              <a:rPr lang="en-US" dirty="0" smtClean="0"/>
              <a:t>Creating Product Backlog </a:t>
            </a:r>
          </a:p>
          <a:p>
            <a:pPr lvl="1" eaLnBrk="1" hangingPunct="1"/>
            <a:r>
              <a:rPr lang="en-US" dirty="0" smtClean="0"/>
              <a:t>Determining the Sprint Goal. </a:t>
            </a:r>
          </a:p>
          <a:p>
            <a:pPr lvl="1" eaLnBrk="1" hangingPunct="1"/>
            <a:r>
              <a:rPr lang="en-US" dirty="0" smtClean="0"/>
              <a:t>Participants: Product Owner, Scrum Master, Scrum Team</a:t>
            </a:r>
          </a:p>
          <a:p>
            <a:pPr eaLnBrk="1" hangingPunct="1"/>
            <a:r>
              <a:rPr lang="en-US" dirty="0" smtClean="0"/>
              <a:t>2</a:t>
            </a:r>
            <a:r>
              <a:rPr lang="en-US" baseline="30000" dirty="0" smtClean="0"/>
              <a:t>nd</a:t>
            </a:r>
            <a:r>
              <a:rPr lang="en-US" dirty="0" smtClean="0"/>
              <a:t> Part:</a:t>
            </a:r>
          </a:p>
          <a:p>
            <a:pPr lvl="1" eaLnBrk="1" hangingPunct="1"/>
            <a:r>
              <a:rPr lang="en-US" dirty="0" smtClean="0"/>
              <a:t>Participants: Scrum Master, Scrum Team</a:t>
            </a:r>
          </a:p>
          <a:p>
            <a:pPr lvl="1" eaLnBrk="1" hangingPunct="1"/>
            <a:r>
              <a:rPr lang="en-US" dirty="0" smtClean="0"/>
              <a:t>Creating Sprint Backlog </a:t>
            </a:r>
          </a:p>
          <a:p>
            <a:pPr eaLnBrk="1" hangingPunct="1">
              <a:buFont typeface="Wingdings" pitchFamily="2" charset="2"/>
              <a:buNone/>
            </a:pPr>
            <a:endParaRPr lang="en-US" dirty="0" smtClean="0"/>
          </a:p>
          <a:p>
            <a:pPr eaLnBrk="1" hangingPunct="1">
              <a:buFont typeface="Wingdings" pitchFamily="2" charset="2"/>
              <a:buNone/>
            </a:pPr>
            <a:endParaRPr lang="ru-RU" dirty="0" smtClean="0"/>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172347141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7824EACB-E3BA-44D4-80C2-1B35C10FC42C}" type="slidenum">
              <a:rPr lang="de-DE" smtClean="0"/>
              <a:pPr eaLnBrk="1" hangingPunct="1"/>
              <a:t>73</a:t>
            </a:fld>
            <a:endParaRPr lang="de-DE" smtClean="0"/>
          </a:p>
        </p:txBody>
      </p:sp>
      <p:sp>
        <p:nvSpPr>
          <p:cNvPr id="18436" name="Rectangle 2"/>
          <p:cNvSpPr>
            <a:spLocks noGrp="1" noChangeArrowheads="1"/>
          </p:cNvSpPr>
          <p:nvPr>
            <p:ph type="title"/>
          </p:nvPr>
        </p:nvSpPr>
        <p:spPr/>
        <p:txBody>
          <a:bodyPr>
            <a:normAutofit/>
          </a:bodyPr>
          <a:lstStyle/>
          <a:p>
            <a:pPr eaLnBrk="1" hangingPunct="1"/>
            <a:r>
              <a:rPr lang="en-US" sz="4500" dirty="0" smtClean="0">
                <a:solidFill>
                  <a:srgbClr val="FF0000"/>
                </a:solidFill>
              </a:rPr>
              <a:t>Pre-Project/Kickoff Meeting</a:t>
            </a:r>
            <a:endParaRPr lang="ru-RU" sz="4500" dirty="0" smtClean="0">
              <a:solidFill>
                <a:srgbClr val="FF0000"/>
              </a:solidFill>
            </a:endParaRPr>
          </a:p>
        </p:txBody>
      </p:sp>
      <p:sp>
        <p:nvSpPr>
          <p:cNvPr id="18437" name="Rectangle 3"/>
          <p:cNvSpPr>
            <a:spLocks noGrp="1" noChangeArrowheads="1"/>
          </p:cNvSpPr>
          <p:nvPr>
            <p:ph type="body" idx="1"/>
          </p:nvPr>
        </p:nvSpPr>
        <p:spPr/>
        <p:txBody>
          <a:bodyPr/>
          <a:lstStyle/>
          <a:p>
            <a:pPr eaLnBrk="1" hangingPunct="1"/>
            <a:r>
              <a:rPr lang="en-US" dirty="0" smtClean="0"/>
              <a:t>A special form of Sprint Planning Meeting.</a:t>
            </a:r>
          </a:p>
          <a:p>
            <a:pPr eaLnBrk="1" hangingPunct="1"/>
            <a:r>
              <a:rPr lang="en-US" dirty="0" smtClean="0"/>
              <a:t>Meeting before the begin of the Project.</a:t>
            </a:r>
          </a:p>
          <a:p>
            <a:pPr eaLnBrk="1" hangingPunct="1"/>
            <a:endParaRPr lang="ru-RU" dirty="0" smtClean="0"/>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28948436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C29AB217-A510-4DB7-BC92-740D2E21D3A6}" type="slidenum">
              <a:rPr lang="de-DE" smtClean="0"/>
              <a:pPr eaLnBrk="1" hangingPunct="1"/>
              <a:t>74</a:t>
            </a:fld>
            <a:endParaRPr lang="de-DE" smtClean="0"/>
          </a:p>
        </p:txBody>
      </p:sp>
      <p:sp>
        <p:nvSpPr>
          <p:cNvPr id="19460" name="Rectangle 2"/>
          <p:cNvSpPr>
            <a:spLocks noGrp="1" noChangeArrowheads="1"/>
          </p:cNvSpPr>
          <p:nvPr>
            <p:ph type="title"/>
          </p:nvPr>
        </p:nvSpPr>
        <p:spPr/>
        <p:txBody>
          <a:bodyPr>
            <a:normAutofit/>
          </a:bodyPr>
          <a:lstStyle/>
          <a:p>
            <a:pPr eaLnBrk="1" hangingPunct="1"/>
            <a:r>
              <a:rPr lang="en-US" sz="5000" b="1" dirty="0" smtClean="0">
                <a:solidFill>
                  <a:srgbClr val="FF0000"/>
                </a:solidFill>
                <a:latin typeface="Times New Roman" pitchFamily="18" charset="0"/>
                <a:cs typeface="Times New Roman" pitchFamily="18" charset="0"/>
              </a:rPr>
              <a:t>Sprint</a:t>
            </a:r>
            <a:endParaRPr lang="ru-RU" sz="5000" b="1" dirty="0" smtClean="0">
              <a:solidFill>
                <a:srgbClr val="FF0000"/>
              </a:solidFill>
              <a:latin typeface="Times New Roman" pitchFamily="18" charset="0"/>
              <a:cs typeface="Times New Roman" pitchFamily="18" charset="0"/>
            </a:endParaRPr>
          </a:p>
        </p:txBody>
      </p:sp>
      <p:sp>
        <p:nvSpPr>
          <p:cNvPr id="19461" name="Rectangle 3"/>
          <p:cNvSpPr>
            <a:spLocks noGrp="1" noChangeArrowheads="1"/>
          </p:cNvSpPr>
          <p:nvPr>
            <p:ph type="body" idx="1"/>
          </p:nvPr>
        </p:nvSpPr>
        <p:spPr/>
        <p:txBody>
          <a:bodyPr/>
          <a:lstStyle/>
          <a:p>
            <a:pPr eaLnBrk="1" hangingPunct="1"/>
            <a:r>
              <a:rPr lang="en-US" dirty="0" smtClean="0">
                <a:latin typeface="Times New Roman" pitchFamily="18" charset="0"/>
                <a:cs typeface="Times New Roman" pitchFamily="18" charset="0"/>
              </a:rPr>
              <a:t>A </a:t>
            </a:r>
            <a:r>
              <a:rPr lang="ru-RU" dirty="0" smtClean="0">
                <a:latin typeface="Times New Roman" pitchFamily="18" charset="0"/>
                <a:cs typeface="Times New Roman" pitchFamily="18" charset="0"/>
              </a:rPr>
              <a:t>month-long iteration</a:t>
            </a:r>
            <a:r>
              <a:rPr lang="en-US" dirty="0" smtClean="0">
                <a:latin typeface="Times New Roman" pitchFamily="18" charset="0"/>
                <a:cs typeface="Times New Roman" pitchFamily="18" charset="0"/>
              </a:rPr>
              <a:t>, during which is incremented a product functionality</a:t>
            </a:r>
          </a:p>
          <a:p>
            <a:pPr eaLnBrk="1" hangingPunct="1"/>
            <a:r>
              <a:rPr lang="en-US" dirty="0" smtClean="0">
                <a:latin typeface="Times New Roman" pitchFamily="18" charset="0"/>
                <a:cs typeface="Times New Roman" pitchFamily="18" charset="0"/>
              </a:rPr>
              <a:t>NO outside influence can interference with the Scrum team during the Sprint</a:t>
            </a:r>
          </a:p>
          <a:p>
            <a:pPr eaLnBrk="1" hangingPunct="1"/>
            <a:r>
              <a:rPr lang="en-US" dirty="0" smtClean="0">
                <a:latin typeface="Times New Roman" pitchFamily="18" charset="0"/>
                <a:cs typeface="Times New Roman" pitchFamily="18" charset="0"/>
              </a:rPr>
              <a:t>Each Sprint begins with the Daily Scrum Meeting</a:t>
            </a:r>
            <a:endParaRPr lang="ru-RU" dirty="0" smtClean="0">
              <a:latin typeface="Times New Roman" pitchFamily="18" charset="0"/>
              <a:cs typeface="Times New Roman" pitchFamily="18" charset="0"/>
            </a:endParaRPr>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106418194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22" name="Rectangle 2"/>
          <p:cNvSpPr>
            <a:spLocks noGrp="1" noChangeArrowheads="1"/>
          </p:cNvSpPr>
          <p:nvPr>
            <p:ph type="title"/>
          </p:nvPr>
        </p:nvSpPr>
        <p:spPr>
          <a:xfrm>
            <a:off x="457200" y="274638"/>
            <a:ext cx="2133600" cy="1143000"/>
          </a:xfrm>
        </p:spPr>
        <p:txBody>
          <a:bodyPr>
            <a:normAutofit/>
          </a:bodyPr>
          <a:lstStyle/>
          <a:p>
            <a:pPr algn="r"/>
            <a:r>
              <a:rPr lang="en-US" sz="4500" b="1" dirty="0">
                <a:solidFill>
                  <a:srgbClr val="FF0000"/>
                </a:solidFill>
                <a:latin typeface="Times New Roman" pitchFamily="18" charset="0"/>
                <a:cs typeface="Times New Roman" pitchFamily="18" charset="0"/>
              </a:rPr>
              <a:t>Sprints</a:t>
            </a:r>
          </a:p>
        </p:txBody>
      </p:sp>
      <p:sp>
        <p:nvSpPr>
          <p:cNvPr id="1464323" name="Rectangle 3"/>
          <p:cNvSpPr>
            <a:spLocks noGrp="1" noChangeArrowheads="1"/>
          </p:cNvSpPr>
          <p:nvPr>
            <p:ph type="body" idx="1"/>
          </p:nvPr>
        </p:nvSpPr>
        <p:spPr/>
        <p:txBody>
          <a:bodyPr/>
          <a:lstStyle/>
          <a:p>
            <a:pPr>
              <a:lnSpc>
                <a:spcPct val="90000"/>
              </a:lnSpc>
            </a:pPr>
            <a:r>
              <a:rPr lang="en-US" dirty="0"/>
              <a:t>Scrum projects make progress in a series of “sprints”</a:t>
            </a:r>
          </a:p>
          <a:p>
            <a:pPr lvl="1">
              <a:lnSpc>
                <a:spcPct val="90000"/>
              </a:lnSpc>
            </a:pPr>
            <a:r>
              <a:rPr lang="en-US" dirty="0"/>
              <a:t>Analogous to XP </a:t>
            </a:r>
            <a:r>
              <a:rPr lang="en-US" dirty="0" smtClean="0"/>
              <a:t>iterations.</a:t>
            </a:r>
            <a:endParaRPr lang="en-US" dirty="0"/>
          </a:p>
          <a:p>
            <a:pPr>
              <a:lnSpc>
                <a:spcPct val="90000"/>
              </a:lnSpc>
            </a:pPr>
            <a:r>
              <a:rPr lang="en-US" dirty="0"/>
              <a:t>Target duration is one month</a:t>
            </a:r>
          </a:p>
          <a:p>
            <a:pPr lvl="1">
              <a:lnSpc>
                <a:spcPct val="90000"/>
              </a:lnSpc>
            </a:pPr>
            <a:r>
              <a:rPr lang="en-US" dirty="0" smtClean="0"/>
              <a:t> +/- </a:t>
            </a:r>
            <a:r>
              <a:rPr lang="en-US" dirty="0"/>
              <a:t>a week or two</a:t>
            </a:r>
          </a:p>
          <a:p>
            <a:pPr lvl="2">
              <a:lnSpc>
                <a:spcPct val="90000"/>
              </a:lnSpc>
            </a:pPr>
            <a:r>
              <a:rPr lang="en-US" dirty="0"/>
              <a:t>But, a constant duration leads to a better rhythm</a:t>
            </a:r>
          </a:p>
          <a:p>
            <a:pPr>
              <a:lnSpc>
                <a:spcPct val="90000"/>
              </a:lnSpc>
            </a:pPr>
            <a:r>
              <a:rPr lang="en-US" dirty="0"/>
              <a:t>Product is designed, coded, and tested during the </a:t>
            </a:r>
            <a:r>
              <a:rPr lang="en-US" dirty="0" smtClean="0"/>
              <a:t>sprint.</a:t>
            </a:r>
            <a:endParaRPr lang="en-US" dirty="0"/>
          </a:p>
          <a:p>
            <a:pPr>
              <a:lnSpc>
                <a:spcPct val="90000"/>
              </a:lnSpc>
              <a:buFont typeface="Wingdings" pitchFamily="2" charset="2"/>
              <a:buNone/>
            </a:pPr>
            <a:endParaRPr lang="en-US" dirty="0"/>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2798600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a:xfrm>
            <a:off x="457200" y="1066800"/>
            <a:ext cx="8458200" cy="5059363"/>
          </a:xfrm>
        </p:spPr>
        <p:txBody>
          <a:bodyPr/>
          <a:lstStyle/>
          <a:p>
            <a:pPr eaLnBrk="1" hangingPunct="1">
              <a:lnSpc>
                <a:spcPct val="80000"/>
              </a:lnSpc>
            </a:pPr>
            <a:r>
              <a:rPr lang="en-US" sz="3000" b="1" dirty="0" smtClean="0">
                <a:solidFill>
                  <a:srgbClr val="000000"/>
                </a:solidFill>
                <a:latin typeface="Times New Roman" pitchFamily="18" charset="0"/>
                <a:cs typeface="Times New Roman" pitchFamily="18" charset="0"/>
              </a:rPr>
              <a:t>Sprint</a:t>
            </a:r>
            <a:r>
              <a:rPr lang="en-US" sz="3000" dirty="0" smtClean="0">
                <a:solidFill>
                  <a:srgbClr val="000000"/>
                </a:solidFill>
                <a:latin typeface="Times New Roman" pitchFamily="18" charset="0"/>
                <a:cs typeface="Times New Roman" pitchFamily="18" charset="0"/>
              </a:rPr>
              <a:t>:  basic unit of development in Scrum. </a:t>
            </a:r>
          </a:p>
          <a:p>
            <a:pPr eaLnBrk="1" hangingPunct="1">
              <a:lnSpc>
                <a:spcPct val="80000"/>
              </a:lnSpc>
            </a:pPr>
            <a:r>
              <a:rPr lang="en-US" sz="3000" b="1" dirty="0" smtClean="0">
                <a:solidFill>
                  <a:srgbClr val="000000"/>
                </a:solidFill>
                <a:latin typeface="Times New Roman" pitchFamily="18" charset="0"/>
                <a:cs typeface="Times New Roman" pitchFamily="18" charset="0"/>
              </a:rPr>
              <a:t>Sprint duration</a:t>
            </a:r>
            <a:r>
              <a:rPr lang="en-US" sz="3000" dirty="0" smtClean="0">
                <a:solidFill>
                  <a:srgbClr val="000000"/>
                </a:solidFill>
                <a:latin typeface="Times New Roman" pitchFamily="18" charset="0"/>
                <a:cs typeface="Times New Roman" pitchFamily="18" charset="0"/>
              </a:rPr>
              <a:t>:  one week to one month;</a:t>
            </a:r>
          </a:p>
          <a:p>
            <a:pPr eaLnBrk="1" hangingPunct="1">
              <a:lnSpc>
                <a:spcPct val="80000"/>
              </a:lnSpc>
            </a:pPr>
            <a:r>
              <a:rPr lang="en-US" sz="3000" b="1" dirty="0" smtClean="0">
                <a:solidFill>
                  <a:srgbClr val="000000"/>
                </a:solidFill>
                <a:latin typeface="Times New Roman" pitchFamily="18" charset="0"/>
                <a:cs typeface="Times New Roman" pitchFamily="18" charset="0"/>
              </a:rPr>
              <a:t>“Time Boxed</a:t>
            </a:r>
            <a:r>
              <a:rPr lang="en-US" sz="3000" dirty="0" smtClean="0">
                <a:solidFill>
                  <a:srgbClr val="000000"/>
                </a:solidFill>
                <a:latin typeface="Times New Roman" pitchFamily="18" charset="0"/>
                <a:cs typeface="Times New Roman" pitchFamily="18" charset="0"/>
              </a:rPr>
              <a:t>" effort of a constant length.</a:t>
            </a:r>
            <a:endParaRPr lang="en-US" sz="3000" baseline="30000" dirty="0" smtClean="0">
              <a:solidFill>
                <a:srgbClr val="0B0080"/>
              </a:solidFill>
              <a:latin typeface="Times New Roman" pitchFamily="18" charset="0"/>
              <a:cs typeface="Times New Roman" pitchFamily="18" charset="0"/>
            </a:endParaRPr>
          </a:p>
          <a:p>
            <a:pPr eaLnBrk="1" hangingPunct="1">
              <a:lnSpc>
                <a:spcPct val="80000"/>
              </a:lnSpc>
            </a:pPr>
            <a:endParaRPr lang="en-US" sz="3000" dirty="0" smtClean="0">
              <a:solidFill>
                <a:srgbClr val="000000"/>
              </a:solidFill>
              <a:latin typeface="Times New Roman" pitchFamily="18" charset="0"/>
              <a:cs typeface="Times New Roman" pitchFamily="18" charset="0"/>
            </a:endParaRPr>
          </a:p>
          <a:p>
            <a:pPr eaLnBrk="1" hangingPunct="1">
              <a:lnSpc>
                <a:spcPct val="80000"/>
              </a:lnSpc>
            </a:pPr>
            <a:r>
              <a:rPr lang="en-US" sz="3000" dirty="0" smtClean="0">
                <a:solidFill>
                  <a:srgbClr val="000000"/>
                </a:solidFill>
                <a:latin typeface="Times New Roman" pitchFamily="18" charset="0"/>
                <a:cs typeface="Times New Roman" pitchFamily="18" charset="0"/>
              </a:rPr>
              <a:t>Each sprint:</a:t>
            </a:r>
          </a:p>
          <a:p>
            <a:pPr eaLnBrk="1" hangingPunct="1">
              <a:lnSpc>
                <a:spcPct val="80000"/>
              </a:lnSpc>
            </a:pPr>
            <a:r>
              <a:rPr lang="en-US" sz="3000" dirty="0" smtClean="0">
                <a:solidFill>
                  <a:srgbClr val="000000"/>
                </a:solidFill>
                <a:latin typeface="Times New Roman" pitchFamily="18" charset="0"/>
                <a:cs typeface="Times New Roman" pitchFamily="18" charset="0"/>
              </a:rPr>
              <a:t>Preceded by a </a:t>
            </a:r>
            <a:r>
              <a:rPr lang="en-US" sz="3000" b="1" dirty="0" smtClean="0">
                <a:solidFill>
                  <a:srgbClr val="000000"/>
                </a:solidFill>
                <a:latin typeface="Times New Roman" pitchFamily="18" charset="0"/>
                <a:cs typeface="Times New Roman" pitchFamily="18" charset="0"/>
              </a:rPr>
              <a:t>planning meeting</a:t>
            </a:r>
            <a:r>
              <a:rPr lang="en-US" sz="3000" dirty="0" smtClean="0">
                <a:solidFill>
                  <a:srgbClr val="000000"/>
                </a:solidFill>
                <a:latin typeface="Times New Roman" pitchFamily="18" charset="0"/>
                <a:cs typeface="Times New Roman" pitchFamily="18" charset="0"/>
              </a:rPr>
              <a:t>, </a:t>
            </a:r>
          </a:p>
          <a:p>
            <a:pPr lvl="1" eaLnBrk="1" hangingPunct="1">
              <a:lnSpc>
                <a:spcPct val="80000"/>
              </a:lnSpc>
            </a:pPr>
            <a:r>
              <a:rPr lang="en-US" sz="2600" dirty="0" smtClean="0">
                <a:solidFill>
                  <a:srgbClr val="000000"/>
                </a:solidFill>
                <a:latin typeface="Times New Roman" pitchFamily="18" charset="0"/>
                <a:cs typeface="Times New Roman" pitchFamily="18" charset="0"/>
              </a:rPr>
              <a:t>where the </a:t>
            </a:r>
            <a:r>
              <a:rPr lang="en-US" sz="3000" b="1" dirty="0" smtClean="0">
                <a:solidFill>
                  <a:srgbClr val="000000"/>
                </a:solidFill>
                <a:latin typeface="Times New Roman" pitchFamily="18" charset="0"/>
                <a:cs typeface="Times New Roman" pitchFamily="18" charset="0"/>
              </a:rPr>
              <a:t>tasks</a:t>
            </a:r>
            <a:r>
              <a:rPr lang="en-US" sz="2600" dirty="0" smtClean="0">
                <a:solidFill>
                  <a:srgbClr val="000000"/>
                </a:solidFill>
                <a:latin typeface="Times New Roman" pitchFamily="18" charset="0"/>
                <a:cs typeface="Times New Roman" pitchFamily="18" charset="0"/>
              </a:rPr>
              <a:t> for sprint are </a:t>
            </a:r>
            <a:r>
              <a:rPr lang="en-US" sz="2600" b="1" dirty="0" smtClean="0">
                <a:solidFill>
                  <a:srgbClr val="000000"/>
                </a:solidFill>
                <a:latin typeface="Times New Roman" pitchFamily="18" charset="0"/>
                <a:cs typeface="Times New Roman" pitchFamily="18" charset="0"/>
              </a:rPr>
              <a:t>identified</a:t>
            </a:r>
            <a:r>
              <a:rPr lang="en-US" sz="2600" dirty="0" smtClean="0">
                <a:solidFill>
                  <a:srgbClr val="000000"/>
                </a:solidFill>
                <a:latin typeface="Times New Roman" pitchFamily="18" charset="0"/>
                <a:cs typeface="Times New Roman" pitchFamily="18" charset="0"/>
              </a:rPr>
              <a:t> and an </a:t>
            </a:r>
          </a:p>
          <a:p>
            <a:pPr marL="457200" lvl="1" indent="0" eaLnBrk="1" hangingPunct="1">
              <a:lnSpc>
                <a:spcPct val="80000"/>
              </a:lnSpc>
              <a:buNone/>
            </a:pPr>
            <a:r>
              <a:rPr lang="en-US" sz="2600" b="1" dirty="0" smtClean="0">
                <a:solidFill>
                  <a:srgbClr val="000000"/>
                </a:solidFill>
                <a:latin typeface="Times New Roman" pitchFamily="18" charset="0"/>
                <a:cs typeface="Times New Roman" pitchFamily="18" charset="0"/>
              </a:rPr>
              <a:t> estimated commitment for the sprint goal</a:t>
            </a:r>
            <a:r>
              <a:rPr lang="en-US" sz="2600" dirty="0" smtClean="0">
                <a:solidFill>
                  <a:srgbClr val="000000"/>
                </a:solidFill>
                <a:latin typeface="Times New Roman" pitchFamily="18" charset="0"/>
                <a:cs typeface="Times New Roman" pitchFamily="18" charset="0"/>
              </a:rPr>
              <a:t> made, and followed by a </a:t>
            </a:r>
            <a:r>
              <a:rPr lang="en-US" sz="2600" b="1" dirty="0" smtClean="0">
                <a:solidFill>
                  <a:srgbClr val="000000"/>
                </a:solidFill>
                <a:latin typeface="Times New Roman" pitchFamily="18" charset="0"/>
                <a:cs typeface="Times New Roman" pitchFamily="18" charset="0"/>
              </a:rPr>
              <a:t>review or retrospective meeting</a:t>
            </a:r>
            <a:r>
              <a:rPr lang="en-US" sz="2600" dirty="0" smtClean="0">
                <a:solidFill>
                  <a:srgbClr val="000000"/>
                </a:solidFill>
                <a:latin typeface="Times New Roman" pitchFamily="18" charset="0"/>
                <a:cs typeface="Times New Roman" pitchFamily="18" charset="0"/>
              </a:rPr>
              <a:t>,</a:t>
            </a:r>
            <a:r>
              <a:rPr lang="en-US" sz="2600" dirty="0" smtClean="0">
                <a:solidFill>
                  <a:srgbClr val="0B0080"/>
                </a:solidFill>
                <a:latin typeface="Times New Roman" pitchFamily="18" charset="0"/>
                <a:cs typeface="Times New Roman" pitchFamily="18" charset="0"/>
              </a:rPr>
              <a:t> </a:t>
            </a:r>
            <a:r>
              <a:rPr lang="en-US" sz="2600" dirty="0" smtClean="0">
                <a:solidFill>
                  <a:srgbClr val="000000"/>
                </a:solidFill>
                <a:latin typeface="Times New Roman" pitchFamily="18" charset="0"/>
                <a:cs typeface="Times New Roman" pitchFamily="18" charset="0"/>
              </a:rPr>
              <a:t>where the progress is reviewed and lessons for the next sprint are identified.</a:t>
            </a:r>
            <a:endParaRPr lang="en-US" sz="2600" dirty="0" smtClean="0">
              <a:latin typeface="Times New Roman" pitchFamily="18" charset="0"/>
              <a:cs typeface="Times New Roman" pitchFamily="18" charset="0"/>
            </a:endParaRP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36761673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a:xfrm>
            <a:off x="381000" y="838200"/>
            <a:ext cx="8382000" cy="5867400"/>
          </a:xfrm>
        </p:spPr>
        <p:txBody>
          <a:bodyPr>
            <a:normAutofit/>
          </a:bodyPr>
          <a:lstStyle/>
          <a:p>
            <a:pPr eaLnBrk="1" hangingPunct="1">
              <a:lnSpc>
                <a:spcPct val="80000"/>
              </a:lnSpc>
            </a:pPr>
            <a:endParaRPr lang="en-US" sz="2500" dirty="0" smtClean="0">
              <a:solidFill>
                <a:srgbClr val="000000"/>
              </a:solidFill>
              <a:latin typeface="Arial" charset="0"/>
            </a:endParaRPr>
          </a:p>
          <a:p>
            <a:pPr eaLnBrk="1" hangingPunct="1">
              <a:lnSpc>
                <a:spcPct val="80000"/>
              </a:lnSpc>
            </a:pPr>
            <a:r>
              <a:rPr lang="en-US" sz="2500" dirty="0" smtClean="0">
                <a:solidFill>
                  <a:srgbClr val="000000"/>
                </a:solidFill>
                <a:latin typeface="Arial" charset="0"/>
              </a:rPr>
              <a:t>During Sprint, </a:t>
            </a:r>
            <a:r>
              <a:rPr lang="en-US" sz="2500" b="1" dirty="0" smtClean="0">
                <a:solidFill>
                  <a:srgbClr val="000000"/>
                </a:solidFill>
                <a:latin typeface="Arial" charset="0"/>
              </a:rPr>
              <a:t>team creates finished portions</a:t>
            </a:r>
            <a:r>
              <a:rPr lang="en-US" sz="2500" dirty="0" smtClean="0">
                <a:solidFill>
                  <a:srgbClr val="000000"/>
                </a:solidFill>
                <a:latin typeface="Arial" charset="0"/>
              </a:rPr>
              <a:t> of a product. (an </a:t>
            </a:r>
            <a:r>
              <a:rPr lang="en-US" sz="2500" b="1" u="sng" dirty="0" smtClean="0">
                <a:solidFill>
                  <a:srgbClr val="000000"/>
                </a:solidFill>
                <a:latin typeface="Arial" charset="0"/>
              </a:rPr>
              <a:t>increment</a:t>
            </a:r>
            <a:r>
              <a:rPr lang="en-US" sz="2500" dirty="0" smtClean="0">
                <a:solidFill>
                  <a:srgbClr val="000000"/>
                </a:solidFill>
                <a:latin typeface="Arial" charset="0"/>
              </a:rPr>
              <a:t>)</a:t>
            </a:r>
          </a:p>
          <a:p>
            <a:pPr eaLnBrk="1" hangingPunct="1">
              <a:lnSpc>
                <a:spcPct val="80000"/>
              </a:lnSpc>
            </a:pPr>
            <a:endParaRPr lang="en-US" sz="2500" b="1" u="sng" dirty="0" smtClean="0">
              <a:solidFill>
                <a:srgbClr val="000000"/>
              </a:solidFill>
              <a:latin typeface="Arial" charset="0"/>
            </a:endParaRPr>
          </a:p>
          <a:p>
            <a:pPr eaLnBrk="1" hangingPunct="1">
              <a:lnSpc>
                <a:spcPct val="80000"/>
              </a:lnSpc>
            </a:pPr>
            <a:r>
              <a:rPr lang="en-US" sz="2500" b="1" u="sng" dirty="0" smtClean="0">
                <a:solidFill>
                  <a:srgbClr val="000000"/>
                </a:solidFill>
                <a:latin typeface="Arial" charset="0"/>
              </a:rPr>
              <a:t>Features</a:t>
            </a:r>
            <a:r>
              <a:rPr lang="en-US" sz="2500" dirty="0" smtClean="0">
                <a:solidFill>
                  <a:srgbClr val="000000"/>
                </a:solidFill>
                <a:latin typeface="Arial" charset="0"/>
              </a:rPr>
              <a:t> going  into a Sprint come from the </a:t>
            </a:r>
            <a:r>
              <a:rPr lang="en-US" sz="2500" b="1" i="1" dirty="0" smtClean="0">
                <a:solidFill>
                  <a:srgbClr val="000000"/>
                </a:solidFill>
                <a:latin typeface="Arial" charset="0"/>
              </a:rPr>
              <a:t>product</a:t>
            </a:r>
            <a:r>
              <a:rPr lang="en-US" sz="2500" b="1" dirty="0" smtClean="0">
                <a:solidFill>
                  <a:srgbClr val="000000"/>
                </a:solidFill>
                <a:latin typeface="Arial" charset="0"/>
              </a:rPr>
              <a:t> </a:t>
            </a:r>
            <a:r>
              <a:rPr lang="en-US" sz="2500" b="1" i="1" dirty="0" smtClean="0">
                <a:solidFill>
                  <a:srgbClr val="000000"/>
                </a:solidFill>
                <a:latin typeface="Arial" charset="0"/>
              </a:rPr>
              <a:t>backlog</a:t>
            </a:r>
            <a:r>
              <a:rPr lang="en-US" sz="2500" dirty="0" smtClean="0">
                <a:solidFill>
                  <a:srgbClr val="000000"/>
                </a:solidFill>
                <a:latin typeface="Arial" charset="0"/>
              </a:rPr>
              <a:t>: a prioritized list of requirements.</a:t>
            </a:r>
          </a:p>
          <a:p>
            <a:pPr eaLnBrk="1" hangingPunct="1">
              <a:lnSpc>
                <a:spcPct val="80000"/>
              </a:lnSpc>
            </a:pPr>
            <a:endParaRPr lang="en-US" sz="2500" dirty="0" smtClean="0">
              <a:solidFill>
                <a:srgbClr val="000000"/>
              </a:solidFill>
              <a:latin typeface="Arial" charset="0"/>
            </a:endParaRPr>
          </a:p>
          <a:p>
            <a:pPr lvl="1" eaLnBrk="1" hangingPunct="1">
              <a:lnSpc>
                <a:spcPct val="80000"/>
              </a:lnSpc>
            </a:pPr>
            <a:r>
              <a:rPr lang="en-US" sz="2500" b="1" u="sng" dirty="0" smtClean="0">
                <a:solidFill>
                  <a:srgbClr val="000000"/>
                </a:solidFill>
                <a:latin typeface="Arial" charset="0"/>
              </a:rPr>
              <a:t>Which</a:t>
            </a:r>
            <a:r>
              <a:rPr lang="en-US" sz="2500" b="1" dirty="0" smtClean="0">
                <a:solidFill>
                  <a:srgbClr val="000000"/>
                </a:solidFill>
                <a:latin typeface="Arial" charset="0"/>
              </a:rPr>
              <a:t> backlog items</a:t>
            </a:r>
            <a:r>
              <a:rPr lang="en-US" sz="2500" dirty="0" smtClean="0">
                <a:solidFill>
                  <a:srgbClr val="000000"/>
                </a:solidFill>
                <a:latin typeface="Arial" charset="0"/>
              </a:rPr>
              <a:t> go into sprint (</a:t>
            </a:r>
            <a:r>
              <a:rPr lang="en-US" sz="2500" b="1" dirty="0" smtClean="0">
                <a:solidFill>
                  <a:srgbClr val="000000"/>
                </a:solidFill>
                <a:latin typeface="Arial" charset="0"/>
              </a:rPr>
              <a:t>sprint goals)</a:t>
            </a:r>
            <a:r>
              <a:rPr lang="en-US" sz="2500" dirty="0" smtClean="0">
                <a:solidFill>
                  <a:srgbClr val="000000"/>
                </a:solidFill>
                <a:latin typeface="Arial" charset="0"/>
              </a:rPr>
              <a:t>  determined during Sprint Planning Mtg.  </a:t>
            </a:r>
          </a:p>
          <a:p>
            <a:pPr eaLnBrk="1" hangingPunct="1">
              <a:lnSpc>
                <a:spcPct val="80000"/>
              </a:lnSpc>
            </a:pPr>
            <a:endParaRPr lang="en-US" sz="2500" b="1" dirty="0" smtClean="0"/>
          </a:p>
          <a:p>
            <a:pPr eaLnBrk="1" hangingPunct="1">
              <a:lnSpc>
                <a:spcPct val="80000"/>
              </a:lnSpc>
            </a:pPr>
            <a:r>
              <a:rPr lang="en-US" sz="2500" b="1" dirty="0" smtClean="0"/>
              <a:t>Sprint</a:t>
            </a:r>
            <a:r>
              <a:rPr lang="en-US" sz="2500" dirty="0" smtClean="0"/>
              <a:t> </a:t>
            </a:r>
            <a:r>
              <a:rPr lang="en-US" sz="2500" b="1" dirty="0" smtClean="0"/>
              <a:t>Goal</a:t>
            </a:r>
            <a:r>
              <a:rPr lang="en-US" sz="2500" dirty="0" smtClean="0"/>
              <a:t> </a:t>
            </a:r>
          </a:p>
          <a:p>
            <a:pPr lvl="1" eaLnBrk="1" hangingPunct="1">
              <a:lnSpc>
                <a:spcPct val="80000"/>
              </a:lnSpc>
            </a:pPr>
            <a:r>
              <a:rPr lang="en-US" sz="2500" dirty="0" smtClean="0"/>
              <a:t>sets up </a:t>
            </a:r>
            <a:r>
              <a:rPr lang="en-US" sz="2500" b="1" dirty="0" smtClean="0"/>
              <a:t>minimum success criterion</a:t>
            </a:r>
            <a:r>
              <a:rPr lang="en-US" sz="2500" dirty="0" smtClean="0"/>
              <a:t> for the Sprint and </a:t>
            </a:r>
          </a:p>
          <a:p>
            <a:pPr lvl="1" eaLnBrk="1" hangingPunct="1">
              <a:lnSpc>
                <a:spcPct val="80000"/>
              </a:lnSpc>
            </a:pPr>
            <a:r>
              <a:rPr lang="en-US" sz="2500" b="1" dirty="0" smtClean="0"/>
              <a:t>keeps the team focused</a:t>
            </a:r>
            <a:r>
              <a:rPr lang="en-US" sz="2500" dirty="0" smtClean="0"/>
              <a:t> on the broader picture rather than narrowly on the task at hand. </a:t>
            </a:r>
          </a:p>
          <a:p>
            <a:pPr eaLnBrk="1" hangingPunct="1">
              <a:lnSpc>
                <a:spcPct val="80000"/>
              </a:lnSpc>
            </a:pPr>
            <a:endParaRPr lang="en-US" sz="2500" dirty="0" smtClean="0">
              <a:solidFill>
                <a:srgbClr val="000000"/>
              </a:solidFill>
              <a:latin typeface="Arial" charset="0"/>
            </a:endParaRPr>
          </a:p>
          <a:p>
            <a:pPr eaLnBrk="1" hangingPunct="1">
              <a:lnSpc>
                <a:spcPct val="80000"/>
              </a:lnSpc>
            </a:pPr>
            <a:endParaRPr lang="en-US" sz="2500" dirty="0" smtClean="0">
              <a:solidFill>
                <a:srgbClr val="000000"/>
              </a:solidFill>
              <a:latin typeface="Arial" charset="0"/>
            </a:endParaRP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27686231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81000" y="1143000"/>
            <a:ext cx="8382000" cy="5562600"/>
          </a:xfrm>
        </p:spPr>
        <p:txBody>
          <a:bodyPr>
            <a:normAutofit/>
          </a:bodyPr>
          <a:lstStyle/>
          <a:p>
            <a:pPr eaLnBrk="1" hangingPunct="1">
              <a:lnSpc>
                <a:spcPct val="80000"/>
              </a:lnSpc>
              <a:defRPr/>
            </a:pPr>
            <a:r>
              <a:rPr lang="en-US" sz="2400" dirty="0" smtClean="0">
                <a:solidFill>
                  <a:srgbClr val="000000"/>
                </a:solidFill>
                <a:latin typeface="Times New Roman" pitchFamily="18" charset="0"/>
                <a:cs typeface="Times New Roman" pitchFamily="18" charset="0"/>
              </a:rPr>
              <a:t>The </a:t>
            </a:r>
            <a:r>
              <a:rPr lang="en-US" sz="2400" b="1" u="sng" dirty="0" smtClean="0">
                <a:solidFill>
                  <a:srgbClr val="000000"/>
                </a:solidFill>
                <a:latin typeface="Times New Roman" pitchFamily="18" charset="0"/>
                <a:cs typeface="Times New Roman" pitchFamily="18" charset="0"/>
              </a:rPr>
              <a:t>team</a:t>
            </a:r>
            <a:r>
              <a:rPr lang="en-US" sz="2400" dirty="0" smtClean="0">
                <a:solidFill>
                  <a:srgbClr val="000000"/>
                </a:solidFill>
                <a:latin typeface="Times New Roman" pitchFamily="18" charset="0"/>
                <a:cs typeface="Times New Roman" pitchFamily="18" charset="0"/>
              </a:rPr>
              <a:t> </a:t>
            </a:r>
            <a:r>
              <a:rPr lang="en-US" sz="2400" b="1" dirty="0" smtClean="0">
                <a:solidFill>
                  <a:srgbClr val="000000"/>
                </a:solidFill>
                <a:latin typeface="Times New Roman" pitchFamily="18" charset="0"/>
                <a:cs typeface="Times New Roman" pitchFamily="18" charset="0"/>
              </a:rPr>
              <a:t>then</a:t>
            </a:r>
            <a:r>
              <a:rPr lang="en-US" sz="2400" dirty="0" smtClean="0">
                <a:solidFill>
                  <a:srgbClr val="000000"/>
                </a:solidFill>
                <a:latin typeface="Times New Roman" pitchFamily="18" charset="0"/>
                <a:cs typeface="Times New Roman" pitchFamily="18" charset="0"/>
              </a:rPr>
              <a:t> determines </a:t>
            </a:r>
            <a:r>
              <a:rPr lang="en-US" sz="2400" b="1" dirty="0" smtClean="0">
                <a:solidFill>
                  <a:srgbClr val="000000"/>
                </a:solidFill>
                <a:latin typeface="Times New Roman" pitchFamily="18" charset="0"/>
                <a:cs typeface="Times New Roman" pitchFamily="18" charset="0"/>
              </a:rPr>
              <a:t>how </a:t>
            </a:r>
            <a:r>
              <a:rPr lang="en-US" sz="2400" b="1" u="sng" dirty="0" smtClean="0">
                <a:solidFill>
                  <a:srgbClr val="000000"/>
                </a:solidFill>
                <a:latin typeface="Times New Roman" pitchFamily="18" charset="0"/>
                <a:cs typeface="Times New Roman" pitchFamily="18" charset="0"/>
              </a:rPr>
              <a:t>many</a:t>
            </a:r>
            <a:r>
              <a:rPr lang="en-US" sz="2400" b="1" dirty="0" smtClean="0">
                <a:solidFill>
                  <a:srgbClr val="000000"/>
                </a:solidFill>
                <a:latin typeface="Times New Roman" pitchFamily="18" charset="0"/>
                <a:cs typeface="Times New Roman" pitchFamily="18" charset="0"/>
              </a:rPr>
              <a:t> selected items</a:t>
            </a:r>
            <a:r>
              <a:rPr lang="en-US" sz="2400" dirty="0" smtClean="0">
                <a:solidFill>
                  <a:srgbClr val="000000"/>
                </a:solidFill>
                <a:latin typeface="Times New Roman" pitchFamily="18" charset="0"/>
                <a:cs typeface="Times New Roman" pitchFamily="18" charset="0"/>
              </a:rPr>
              <a:t> can be  </a:t>
            </a:r>
            <a:r>
              <a:rPr lang="en-US" sz="2400" b="1" dirty="0" smtClean="0">
                <a:solidFill>
                  <a:srgbClr val="000000"/>
                </a:solidFill>
                <a:latin typeface="Times New Roman" pitchFamily="18" charset="0"/>
                <a:cs typeface="Times New Roman" pitchFamily="18" charset="0"/>
              </a:rPr>
              <a:t>completed</a:t>
            </a:r>
            <a:r>
              <a:rPr lang="en-US" sz="2400" dirty="0" smtClean="0">
                <a:solidFill>
                  <a:srgbClr val="000000"/>
                </a:solidFill>
                <a:latin typeface="Times New Roman" pitchFamily="18" charset="0"/>
                <a:cs typeface="Times New Roman" pitchFamily="18" charset="0"/>
              </a:rPr>
              <a:t> during the next sprint.</a:t>
            </a:r>
          </a:p>
          <a:p>
            <a:pPr eaLnBrk="1" hangingPunct="1">
              <a:lnSpc>
                <a:spcPct val="80000"/>
              </a:lnSpc>
              <a:defRPr/>
            </a:pPr>
            <a:r>
              <a:rPr lang="en-US" sz="2400" dirty="0" smtClean="0">
                <a:solidFill>
                  <a:srgbClr val="000000"/>
                </a:solidFill>
                <a:latin typeface="Times New Roman" pitchFamily="18" charset="0"/>
                <a:cs typeface="Times New Roman" pitchFamily="18" charset="0"/>
              </a:rPr>
              <a:t/>
            </a:r>
            <a:br>
              <a:rPr lang="en-US" sz="2400" dirty="0" smtClean="0">
                <a:solidFill>
                  <a:srgbClr val="000000"/>
                </a:solidFill>
                <a:latin typeface="Times New Roman" pitchFamily="18" charset="0"/>
                <a:cs typeface="Times New Roman" pitchFamily="18" charset="0"/>
              </a:rPr>
            </a:br>
            <a:r>
              <a:rPr lang="en-US" sz="2400" dirty="0" smtClean="0">
                <a:solidFill>
                  <a:srgbClr val="000000"/>
                </a:solidFill>
                <a:latin typeface="Times New Roman" pitchFamily="18" charset="0"/>
                <a:cs typeface="Times New Roman" pitchFamily="18" charset="0"/>
              </a:rPr>
              <a:t>These then go into the </a:t>
            </a:r>
            <a:r>
              <a:rPr lang="en-US" sz="2400" b="1" u="sng" dirty="0" smtClean="0">
                <a:solidFill>
                  <a:srgbClr val="000000"/>
                </a:solidFill>
                <a:latin typeface="Times New Roman" pitchFamily="18" charset="0"/>
                <a:cs typeface="Times New Roman" pitchFamily="18" charset="0"/>
              </a:rPr>
              <a:t>Sprint</a:t>
            </a:r>
            <a:r>
              <a:rPr lang="en-US" sz="2400" dirty="0" smtClean="0">
                <a:solidFill>
                  <a:srgbClr val="000000"/>
                </a:solidFill>
                <a:latin typeface="Times New Roman" pitchFamily="18" charset="0"/>
                <a:cs typeface="Times New Roman" pitchFamily="18" charset="0"/>
              </a:rPr>
              <a:t> </a:t>
            </a:r>
            <a:r>
              <a:rPr lang="en-US" sz="2400" b="1" dirty="0" smtClean="0">
                <a:solidFill>
                  <a:srgbClr val="000000"/>
                </a:solidFill>
                <a:latin typeface="Times New Roman" pitchFamily="18" charset="0"/>
                <a:cs typeface="Times New Roman" pitchFamily="18" charset="0"/>
              </a:rPr>
              <a:t>Backlog</a:t>
            </a:r>
            <a:r>
              <a:rPr lang="en-US" sz="2400" dirty="0" smtClean="0">
                <a:solidFill>
                  <a:srgbClr val="000000"/>
                </a:solidFill>
                <a:latin typeface="Times New Roman" pitchFamily="18" charset="0"/>
                <a:cs typeface="Times New Roman" pitchFamily="18" charset="0"/>
              </a:rPr>
              <a:t>. </a:t>
            </a:r>
          </a:p>
          <a:p>
            <a:pPr eaLnBrk="1" hangingPunct="1">
              <a:lnSpc>
                <a:spcPct val="80000"/>
              </a:lnSpc>
              <a:defRPr/>
            </a:pPr>
            <a:endParaRPr lang="en-US" sz="2400" dirty="0" smtClean="0">
              <a:solidFill>
                <a:srgbClr val="000000"/>
              </a:solidFill>
              <a:latin typeface="Times New Roman" pitchFamily="18" charset="0"/>
              <a:cs typeface="Times New Roman" pitchFamily="18" charset="0"/>
            </a:endParaRPr>
          </a:p>
          <a:p>
            <a:pPr eaLnBrk="1" hangingPunct="1">
              <a:lnSpc>
                <a:spcPct val="80000"/>
              </a:lnSpc>
              <a:defRPr/>
            </a:pPr>
            <a:r>
              <a:rPr lang="en-US" sz="2400" b="1" dirty="0" smtClean="0">
                <a:solidFill>
                  <a:srgbClr val="000000"/>
                </a:solidFill>
                <a:latin typeface="Times New Roman" pitchFamily="18" charset="0"/>
                <a:cs typeface="Times New Roman" pitchFamily="18" charset="0"/>
              </a:rPr>
              <a:t>Sprint Backlog</a:t>
            </a:r>
            <a:r>
              <a:rPr lang="en-US" sz="2400" dirty="0" smtClean="0">
                <a:solidFill>
                  <a:srgbClr val="000000"/>
                </a:solidFill>
                <a:latin typeface="Times New Roman" pitchFamily="18" charset="0"/>
                <a:cs typeface="Times New Roman" pitchFamily="18" charset="0"/>
              </a:rPr>
              <a:t> is </a:t>
            </a:r>
            <a:r>
              <a:rPr lang="en-US" sz="2400" b="1" dirty="0" smtClean="0">
                <a:solidFill>
                  <a:srgbClr val="000000"/>
                </a:solidFill>
                <a:latin typeface="Times New Roman" pitchFamily="18" charset="0"/>
                <a:cs typeface="Times New Roman" pitchFamily="18" charset="0"/>
              </a:rPr>
              <a:t>property</a:t>
            </a:r>
            <a:r>
              <a:rPr lang="en-US" sz="2400" dirty="0" smtClean="0">
                <a:solidFill>
                  <a:srgbClr val="000000"/>
                </a:solidFill>
                <a:latin typeface="Times New Roman" pitchFamily="18" charset="0"/>
                <a:cs typeface="Times New Roman" pitchFamily="18" charset="0"/>
              </a:rPr>
              <a:t> of the development team, During a sprint, </a:t>
            </a:r>
            <a:r>
              <a:rPr lang="en-US" sz="2400" b="1" dirty="0" smtClean="0">
                <a:solidFill>
                  <a:srgbClr val="000000"/>
                </a:solidFill>
                <a:latin typeface="Times New Roman" pitchFamily="18" charset="0"/>
                <a:cs typeface="Times New Roman" pitchFamily="18" charset="0"/>
              </a:rPr>
              <a:t>no one is allowed to </a:t>
            </a:r>
            <a:r>
              <a:rPr lang="en-US" sz="2400" b="1" u="sng" dirty="0" smtClean="0">
                <a:solidFill>
                  <a:srgbClr val="000000"/>
                </a:solidFill>
                <a:latin typeface="Times New Roman" pitchFamily="18" charset="0"/>
                <a:cs typeface="Times New Roman" pitchFamily="18" charset="0"/>
              </a:rPr>
              <a:t>edit</a:t>
            </a:r>
            <a:r>
              <a:rPr lang="en-US" sz="2400" b="1" dirty="0" smtClean="0">
                <a:solidFill>
                  <a:srgbClr val="000000"/>
                </a:solidFill>
                <a:latin typeface="Times New Roman" pitchFamily="18" charset="0"/>
                <a:cs typeface="Times New Roman" pitchFamily="18" charset="0"/>
              </a:rPr>
              <a:t> the sprint backlog </a:t>
            </a:r>
            <a:r>
              <a:rPr lang="en-US" sz="2400" b="1" u="sng" dirty="0" smtClean="0">
                <a:solidFill>
                  <a:srgbClr val="000000"/>
                </a:solidFill>
                <a:latin typeface="Times New Roman" pitchFamily="18" charset="0"/>
                <a:cs typeface="Times New Roman" pitchFamily="18" charset="0"/>
              </a:rPr>
              <a:t>except</a:t>
            </a:r>
            <a:r>
              <a:rPr lang="en-US" sz="2400" b="1" dirty="0" smtClean="0">
                <a:solidFill>
                  <a:srgbClr val="000000"/>
                </a:solidFill>
                <a:latin typeface="Times New Roman" pitchFamily="18" charset="0"/>
                <a:cs typeface="Times New Roman" pitchFamily="18" charset="0"/>
              </a:rPr>
              <a:t> for development team.</a:t>
            </a:r>
            <a:r>
              <a:rPr lang="en-US" sz="2400" dirty="0" smtClean="0">
                <a:solidFill>
                  <a:srgbClr val="000000"/>
                </a:solidFill>
                <a:latin typeface="Times New Roman" pitchFamily="18" charset="0"/>
                <a:cs typeface="Times New Roman" pitchFamily="18" charset="0"/>
              </a:rPr>
              <a:t> </a:t>
            </a:r>
          </a:p>
          <a:p>
            <a:pPr eaLnBrk="1" hangingPunct="1">
              <a:lnSpc>
                <a:spcPct val="80000"/>
              </a:lnSpc>
              <a:defRPr/>
            </a:pPr>
            <a:endParaRPr lang="en-US" sz="2400" dirty="0" smtClean="0">
              <a:solidFill>
                <a:srgbClr val="000000"/>
              </a:solidFill>
              <a:latin typeface="Times New Roman" pitchFamily="18" charset="0"/>
              <a:cs typeface="Times New Roman" pitchFamily="18" charset="0"/>
            </a:endParaRPr>
          </a:p>
          <a:p>
            <a:pPr eaLnBrk="1" hangingPunct="1">
              <a:lnSpc>
                <a:spcPct val="80000"/>
              </a:lnSpc>
              <a:defRPr/>
            </a:pPr>
            <a:r>
              <a:rPr lang="en-US" sz="2400" b="1" dirty="0" smtClean="0">
                <a:solidFill>
                  <a:srgbClr val="000000"/>
                </a:solidFill>
                <a:latin typeface="Times New Roman" pitchFamily="18" charset="0"/>
                <a:cs typeface="Times New Roman" pitchFamily="18" charset="0"/>
              </a:rPr>
              <a:t>Development:</a:t>
            </a:r>
            <a:r>
              <a:rPr lang="en-US" sz="2400" dirty="0" smtClean="0">
                <a:solidFill>
                  <a:srgbClr val="000000"/>
                </a:solidFill>
                <a:latin typeface="Times New Roman" pitchFamily="18" charset="0"/>
                <a:cs typeface="Times New Roman" pitchFamily="18" charset="0"/>
              </a:rPr>
              <a:t> </a:t>
            </a:r>
            <a:r>
              <a:rPr lang="en-US" sz="2400" b="1" u="sng" dirty="0" smtClean="0">
                <a:latin typeface="Times New Roman" pitchFamily="18" charset="0"/>
                <a:cs typeface="Times New Roman" pitchFamily="18" charset="0"/>
              </a:rPr>
              <a:t>time-boxed</a:t>
            </a:r>
            <a:r>
              <a:rPr lang="en-US" sz="2400" dirty="0" smtClean="0">
                <a:solidFill>
                  <a:srgbClr val="0B0080"/>
                </a:solidFill>
                <a:latin typeface="Times New Roman" pitchFamily="18" charset="0"/>
                <a:cs typeface="Times New Roman" pitchFamily="18" charset="0"/>
              </a:rPr>
              <a:t>; </a:t>
            </a:r>
            <a:r>
              <a:rPr lang="en-US" sz="2400" dirty="0" smtClean="0">
                <a:solidFill>
                  <a:srgbClr val="000000"/>
                </a:solidFill>
                <a:latin typeface="Times New Roman" pitchFamily="18" charset="0"/>
                <a:cs typeface="Times New Roman" pitchFamily="18" charset="0"/>
              </a:rPr>
              <a:t>Sprint </a:t>
            </a:r>
            <a:r>
              <a:rPr lang="en-US" sz="2400" b="1" u="sng" dirty="0" smtClean="0">
                <a:solidFill>
                  <a:srgbClr val="000000"/>
                </a:solidFill>
                <a:latin typeface="Times New Roman" pitchFamily="18" charset="0"/>
                <a:cs typeface="Times New Roman" pitchFamily="18" charset="0"/>
              </a:rPr>
              <a:t>must</a:t>
            </a:r>
            <a:r>
              <a:rPr lang="en-US" sz="2400" dirty="0" smtClean="0">
                <a:solidFill>
                  <a:srgbClr val="000000"/>
                </a:solidFill>
                <a:latin typeface="Times New Roman" pitchFamily="18" charset="0"/>
                <a:cs typeface="Times New Roman" pitchFamily="18" charset="0"/>
              </a:rPr>
              <a:t> end on time; </a:t>
            </a:r>
          </a:p>
          <a:p>
            <a:pPr eaLnBrk="1" hangingPunct="1">
              <a:lnSpc>
                <a:spcPct val="80000"/>
              </a:lnSpc>
              <a:defRPr/>
            </a:pPr>
            <a:endParaRPr lang="en-US" sz="2400" dirty="0" smtClean="0">
              <a:solidFill>
                <a:srgbClr val="000000"/>
              </a:solidFill>
              <a:latin typeface="Times New Roman" pitchFamily="18" charset="0"/>
              <a:cs typeface="Times New Roman" pitchFamily="18" charset="0"/>
            </a:endParaRPr>
          </a:p>
          <a:p>
            <a:pPr eaLnBrk="1" hangingPunct="1">
              <a:lnSpc>
                <a:spcPct val="80000"/>
              </a:lnSpc>
              <a:defRPr/>
            </a:pPr>
            <a:r>
              <a:rPr lang="en-US" sz="2400" dirty="0" smtClean="0">
                <a:solidFill>
                  <a:srgbClr val="000000"/>
                </a:solidFill>
                <a:latin typeface="Times New Roman" pitchFamily="18" charset="0"/>
                <a:cs typeface="Times New Roman" pitchFamily="18" charset="0"/>
              </a:rPr>
              <a:t>Requirements not completed for any reason?</a:t>
            </a:r>
          </a:p>
          <a:p>
            <a:pPr marL="0" indent="0" eaLnBrk="1" hangingPunct="1">
              <a:lnSpc>
                <a:spcPct val="80000"/>
              </a:lnSpc>
              <a:buFont typeface="Arial" charset="0"/>
              <a:buNone/>
              <a:defRPr/>
            </a:pPr>
            <a:r>
              <a:rPr lang="en-US" sz="2400" dirty="0">
                <a:solidFill>
                  <a:srgbClr val="000000"/>
                </a:solidFill>
                <a:latin typeface="Times New Roman" pitchFamily="18" charset="0"/>
                <a:cs typeface="Times New Roman" pitchFamily="18" charset="0"/>
              </a:rPr>
              <a:t> </a:t>
            </a:r>
            <a:r>
              <a:rPr lang="en-US" sz="2400" dirty="0" smtClean="0">
                <a:solidFill>
                  <a:srgbClr val="000000"/>
                </a:solidFill>
                <a:latin typeface="Times New Roman" pitchFamily="18" charset="0"/>
                <a:cs typeface="Times New Roman" pitchFamily="18" charset="0"/>
              </a:rPr>
              <a:t>     are omitted and </a:t>
            </a:r>
            <a:r>
              <a:rPr lang="en-US" sz="2400" b="1" dirty="0" smtClean="0">
                <a:solidFill>
                  <a:srgbClr val="000000"/>
                </a:solidFill>
                <a:latin typeface="Times New Roman" pitchFamily="18" charset="0"/>
                <a:cs typeface="Times New Roman" pitchFamily="18" charset="0"/>
              </a:rPr>
              <a:t>returned</a:t>
            </a:r>
            <a:r>
              <a:rPr lang="en-US" sz="2400" dirty="0" smtClean="0">
                <a:solidFill>
                  <a:srgbClr val="000000"/>
                </a:solidFill>
                <a:latin typeface="Times New Roman" pitchFamily="18" charset="0"/>
                <a:cs typeface="Times New Roman" pitchFamily="18" charset="0"/>
              </a:rPr>
              <a:t> to </a:t>
            </a:r>
            <a:r>
              <a:rPr lang="en-US" sz="2400" b="1" dirty="0" smtClean="0">
                <a:solidFill>
                  <a:srgbClr val="000000"/>
                </a:solidFill>
                <a:latin typeface="Times New Roman" pitchFamily="18" charset="0"/>
                <a:cs typeface="Times New Roman" pitchFamily="18" charset="0"/>
              </a:rPr>
              <a:t>Product</a:t>
            </a:r>
            <a:r>
              <a:rPr lang="en-US" sz="2400" dirty="0" smtClean="0">
                <a:solidFill>
                  <a:srgbClr val="000000"/>
                </a:solidFill>
                <a:latin typeface="Times New Roman" pitchFamily="18" charset="0"/>
                <a:cs typeface="Times New Roman" pitchFamily="18" charset="0"/>
              </a:rPr>
              <a:t> </a:t>
            </a:r>
            <a:r>
              <a:rPr lang="en-US" sz="2400" b="1" dirty="0" smtClean="0">
                <a:solidFill>
                  <a:srgbClr val="000000"/>
                </a:solidFill>
                <a:latin typeface="Times New Roman" pitchFamily="18" charset="0"/>
                <a:cs typeface="Times New Roman" pitchFamily="18" charset="0"/>
              </a:rPr>
              <a:t>Backlog</a:t>
            </a:r>
            <a:r>
              <a:rPr lang="en-US" sz="2400" dirty="0" smtClean="0">
                <a:solidFill>
                  <a:srgbClr val="000000"/>
                </a:solidFill>
                <a:latin typeface="Times New Roman" pitchFamily="18" charset="0"/>
                <a:cs typeface="Times New Roman" pitchFamily="18" charset="0"/>
              </a:rPr>
              <a:t>.</a:t>
            </a:r>
          </a:p>
          <a:p>
            <a:pPr eaLnBrk="1" hangingPunct="1">
              <a:lnSpc>
                <a:spcPct val="80000"/>
              </a:lnSpc>
              <a:buFont typeface="Arial" charset="0"/>
              <a:buNone/>
              <a:defRPr/>
            </a:pPr>
            <a:r>
              <a:rPr lang="en-US" sz="2400" dirty="0" smtClean="0">
                <a:solidFill>
                  <a:srgbClr val="000000"/>
                </a:solidFill>
                <a:latin typeface="Times New Roman" pitchFamily="18" charset="0"/>
                <a:cs typeface="Times New Roman" pitchFamily="18" charset="0"/>
              </a:rPr>
              <a:t> </a:t>
            </a:r>
          </a:p>
          <a:p>
            <a:pPr eaLnBrk="1" hangingPunct="1">
              <a:lnSpc>
                <a:spcPct val="80000"/>
              </a:lnSpc>
              <a:defRPr/>
            </a:pPr>
            <a:r>
              <a:rPr lang="en-US" sz="2400" dirty="0" smtClean="0">
                <a:solidFill>
                  <a:srgbClr val="000000"/>
                </a:solidFill>
                <a:latin typeface="Times New Roman" pitchFamily="18" charset="0"/>
                <a:cs typeface="Times New Roman" pitchFamily="18" charset="0"/>
              </a:rPr>
              <a:t>When Sprint is done, team </a:t>
            </a:r>
            <a:r>
              <a:rPr lang="en-US" sz="2400" b="1" dirty="0" smtClean="0">
                <a:solidFill>
                  <a:srgbClr val="000000"/>
                </a:solidFill>
                <a:latin typeface="Times New Roman" pitchFamily="18" charset="0"/>
                <a:cs typeface="Times New Roman" pitchFamily="18" charset="0"/>
              </a:rPr>
              <a:t>demonstrates</a:t>
            </a:r>
            <a:r>
              <a:rPr lang="en-US" sz="2400" dirty="0" smtClean="0">
                <a:solidFill>
                  <a:srgbClr val="000000"/>
                </a:solidFill>
                <a:latin typeface="Times New Roman" pitchFamily="18" charset="0"/>
                <a:cs typeface="Times New Roman" pitchFamily="18" charset="0"/>
              </a:rPr>
              <a:t> software.</a:t>
            </a:r>
            <a:endParaRPr lang="en-US" sz="2400" dirty="0" smtClean="0">
              <a:latin typeface="Times New Roman" pitchFamily="18" charset="0"/>
              <a:cs typeface="Times New Roman" pitchFamily="18" charset="0"/>
            </a:endParaRP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227707012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3C3D2290-0B22-4FC6-AF7E-9A867855F377}" type="slidenum">
              <a:rPr lang="de-DE" smtClean="0"/>
              <a:pPr eaLnBrk="1" hangingPunct="1"/>
              <a:t>79</a:t>
            </a:fld>
            <a:endParaRPr lang="de-DE" smtClean="0"/>
          </a:p>
        </p:txBody>
      </p:sp>
      <p:sp>
        <p:nvSpPr>
          <p:cNvPr id="20484" name="Rectangle 2"/>
          <p:cNvSpPr>
            <a:spLocks noGrp="1" noChangeArrowheads="1"/>
          </p:cNvSpPr>
          <p:nvPr>
            <p:ph type="title"/>
          </p:nvPr>
        </p:nvSpPr>
        <p:spPr/>
        <p:txBody>
          <a:bodyPr>
            <a:normAutofit/>
          </a:bodyPr>
          <a:lstStyle/>
          <a:p>
            <a:pPr eaLnBrk="1" hangingPunct="1"/>
            <a:r>
              <a:rPr lang="en-US" sz="4500" b="1" dirty="0" smtClean="0">
                <a:solidFill>
                  <a:srgbClr val="FF0000"/>
                </a:solidFill>
                <a:latin typeface="Times New Roman" pitchFamily="18" charset="0"/>
                <a:cs typeface="Times New Roman" pitchFamily="18" charset="0"/>
              </a:rPr>
              <a:t>Daily Scrum</a:t>
            </a:r>
            <a:endParaRPr lang="ru-RU" sz="4500" b="1" dirty="0" smtClean="0">
              <a:solidFill>
                <a:srgbClr val="FF0000"/>
              </a:solidFill>
              <a:latin typeface="Times New Roman" pitchFamily="18" charset="0"/>
              <a:cs typeface="Times New Roman" pitchFamily="18" charset="0"/>
            </a:endParaRPr>
          </a:p>
        </p:txBody>
      </p:sp>
      <p:sp>
        <p:nvSpPr>
          <p:cNvPr id="20485" name="Rectangle 3"/>
          <p:cNvSpPr>
            <a:spLocks noGrp="1" noChangeArrowheads="1"/>
          </p:cNvSpPr>
          <p:nvPr>
            <p:ph type="body" idx="1"/>
          </p:nvPr>
        </p:nvSpPr>
        <p:spPr/>
        <p:txBody>
          <a:bodyPr/>
          <a:lstStyle/>
          <a:p>
            <a:pPr eaLnBrk="1" hangingPunct="1"/>
            <a:r>
              <a:rPr lang="en-US" smtClean="0"/>
              <a:t>Is a short (15 minutes long) meeting, which is held every day before the Team starts working</a:t>
            </a:r>
          </a:p>
          <a:p>
            <a:pPr eaLnBrk="1" hangingPunct="1"/>
            <a:r>
              <a:rPr lang="en-US" smtClean="0"/>
              <a:t>Participants: Scrum Master (which is the chairman), Scrum Team</a:t>
            </a:r>
          </a:p>
          <a:p>
            <a:pPr eaLnBrk="1" hangingPunct="1"/>
            <a:r>
              <a:rPr lang="en-US" smtClean="0"/>
              <a:t>Every Team member should answer on 3 questions</a:t>
            </a:r>
          </a:p>
          <a:p>
            <a:pPr eaLnBrk="1" hangingPunct="1">
              <a:buFont typeface="Wingdings" pitchFamily="2" charset="2"/>
              <a:buNone/>
            </a:pPr>
            <a:endParaRPr lang="ru-RU" smtClean="0"/>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36434383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792162"/>
          </a:xfrm>
        </p:spPr>
        <p:txBody>
          <a:bodyPr rtlCol="0">
            <a:normAutofit fontScale="90000"/>
          </a:bodyPr>
          <a:lstStyle/>
          <a:p>
            <a:pPr eaLnBrk="1" fontAlgn="auto" hangingPunct="1">
              <a:spcAft>
                <a:spcPts val="0"/>
              </a:spcAft>
              <a:defRPr/>
            </a:pPr>
            <a:r>
              <a:rPr lang="en-US" sz="3600" dirty="0"/>
              <a:t>b</a:t>
            </a:r>
            <a:r>
              <a:rPr lang="en-US" sz="3600" dirty="0" smtClean="0"/>
              <a:t>. Software Engineering / Software Development</a:t>
            </a:r>
            <a:endParaRPr lang="en-US" sz="3600" dirty="0"/>
          </a:p>
        </p:txBody>
      </p:sp>
      <p:sp>
        <p:nvSpPr>
          <p:cNvPr id="3" name="Content Placeholder 2"/>
          <p:cNvSpPr>
            <a:spLocks noGrp="1"/>
          </p:cNvSpPr>
          <p:nvPr>
            <p:ph idx="1"/>
          </p:nvPr>
        </p:nvSpPr>
        <p:spPr>
          <a:xfrm>
            <a:off x="228600" y="1447800"/>
            <a:ext cx="8763000" cy="5257800"/>
          </a:xfrm>
        </p:spPr>
        <p:txBody>
          <a:bodyPr rtlCol="0">
            <a:noAutofit/>
          </a:bodyPr>
          <a:lstStyle/>
          <a:p>
            <a:pPr eaLnBrk="1" fontAlgn="auto" hangingPunct="1">
              <a:spcAft>
                <a:spcPts val="0"/>
              </a:spcAft>
              <a:defRPr/>
            </a:pPr>
            <a:r>
              <a:rPr lang="en-US" sz="2400" b="1" dirty="0" smtClean="0"/>
              <a:t>Software Engineering </a:t>
            </a:r>
            <a:r>
              <a:rPr lang="en-US" sz="2400" dirty="0" smtClean="0"/>
              <a:t>(WIKI)  (SE) is the application of a systematic, disciplined, quantifiable approach to the </a:t>
            </a:r>
            <a:r>
              <a:rPr lang="en-US" sz="2400" u="sng" dirty="0" smtClean="0"/>
              <a:t>design, development, operation, and maintenance of software</a:t>
            </a:r>
            <a:r>
              <a:rPr lang="en-US" sz="2400" dirty="0" smtClean="0"/>
              <a:t>, and the </a:t>
            </a:r>
            <a:r>
              <a:rPr lang="en-US" sz="2400" u="sng" dirty="0" smtClean="0"/>
              <a:t>study</a:t>
            </a:r>
            <a:r>
              <a:rPr lang="en-US" sz="2400" dirty="0" smtClean="0"/>
              <a:t> of these approaches; that is, the application of engineering to software.</a:t>
            </a:r>
          </a:p>
          <a:p>
            <a:pPr eaLnBrk="1" fontAlgn="auto" hangingPunct="1">
              <a:spcAft>
                <a:spcPts val="0"/>
              </a:spcAft>
              <a:defRPr/>
            </a:pPr>
            <a:endParaRPr lang="en-US" sz="2400" b="1" dirty="0" smtClean="0"/>
          </a:p>
          <a:p>
            <a:pPr>
              <a:defRPr/>
            </a:pPr>
            <a:r>
              <a:rPr lang="en-US" sz="2400" b="1" dirty="0" smtClean="0"/>
              <a:t>Software </a:t>
            </a:r>
            <a:r>
              <a:rPr lang="en-US" sz="2400" b="1" dirty="0"/>
              <a:t>development</a:t>
            </a:r>
            <a:r>
              <a:rPr lang="en-US" sz="2400" dirty="0"/>
              <a:t> is the process of conceiving, </a:t>
            </a:r>
            <a:r>
              <a:rPr lang="en-US" sz="2400" dirty="0" smtClean="0"/>
              <a:t>specifying, designing,</a:t>
            </a:r>
            <a:r>
              <a:rPr lang="en-US" sz="2400" dirty="0"/>
              <a:t> </a:t>
            </a:r>
            <a:r>
              <a:rPr lang="en-US" sz="2400" dirty="0">
                <a:hlinkClick r:id="rId2" tooltip="Computer programming"/>
              </a:rPr>
              <a:t>programming</a:t>
            </a:r>
            <a:r>
              <a:rPr lang="en-US" sz="2400" dirty="0"/>
              <a:t>, </a:t>
            </a:r>
            <a:r>
              <a:rPr lang="en-US" sz="2400" dirty="0">
                <a:hlinkClick r:id="rId3" tooltip="Software documentation"/>
              </a:rPr>
              <a:t>documenting</a:t>
            </a:r>
            <a:r>
              <a:rPr lang="en-US" sz="2400" dirty="0"/>
              <a:t>, </a:t>
            </a:r>
            <a:r>
              <a:rPr lang="en-US" sz="2400" dirty="0">
                <a:hlinkClick r:id="rId4" tooltip="Software testing"/>
              </a:rPr>
              <a:t>testing</a:t>
            </a:r>
            <a:r>
              <a:rPr lang="en-US" sz="2400" dirty="0"/>
              <a:t>, and </a:t>
            </a:r>
            <a:r>
              <a:rPr lang="en-US" sz="2400" dirty="0">
                <a:hlinkClick r:id="rId5" tooltip="Software bugs"/>
              </a:rPr>
              <a:t>bug fixing</a:t>
            </a:r>
            <a:r>
              <a:rPr lang="en-US" sz="2400" dirty="0"/>
              <a:t> involved in creating and </a:t>
            </a:r>
            <a:r>
              <a:rPr lang="en-US" sz="2400" dirty="0" smtClean="0"/>
              <a:t>maintaining</a:t>
            </a:r>
            <a:r>
              <a:rPr lang="en-US" sz="2400" dirty="0"/>
              <a:t> </a:t>
            </a:r>
            <a:r>
              <a:rPr lang="en-US" sz="2400" dirty="0">
                <a:hlinkClick r:id="rId6" tooltip="Application software"/>
              </a:rPr>
              <a:t>applications</a:t>
            </a:r>
            <a:r>
              <a:rPr lang="en-US" sz="2400" dirty="0"/>
              <a:t>, </a:t>
            </a:r>
            <a:r>
              <a:rPr lang="en-US" sz="2400" dirty="0">
                <a:hlinkClick r:id="rId7" tooltip="Software framework"/>
              </a:rPr>
              <a:t>frameworks</a:t>
            </a:r>
            <a:r>
              <a:rPr lang="en-US" sz="2400" dirty="0"/>
              <a:t>, or other software components</a:t>
            </a:r>
            <a:r>
              <a:rPr lang="en-US" sz="2400" dirty="0" smtClean="0"/>
              <a:t>.(WIKI)</a:t>
            </a:r>
            <a:endParaRPr lang="en-US" sz="2400" dirty="0"/>
          </a:p>
        </p:txBody>
      </p:sp>
      <p:pic>
        <p:nvPicPr>
          <p:cNvPr id="4" name="Picture 1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6" name="Slide Number Placeholder 5"/>
          <p:cNvSpPr>
            <a:spLocks noGrp="1"/>
          </p:cNvSpPr>
          <p:nvPr>
            <p:ph type="sldNum" sz="quarter" idx="12"/>
          </p:nvPr>
        </p:nvSpPr>
        <p:spPr/>
        <p:txBody>
          <a:bodyPr/>
          <a:lstStyle/>
          <a:p>
            <a:pPr marL="38100">
              <a:lnSpc>
                <a:spcPts val="1070"/>
              </a:lnSpc>
            </a:pPr>
            <a:fld id="{81D60167-4931-47E6-BA6A-407CBD079E47}" type="slidenum">
              <a:rPr lang="en-US" smtClean="0"/>
              <a:t>8</a:t>
            </a:fld>
            <a:endParaRPr lang="en-US" dirty="0"/>
          </a:p>
        </p:txBody>
      </p:sp>
    </p:spTree>
    <p:extLst>
      <p:ext uri="{BB962C8B-B14F-4D97-AF65-F5344CB8AC3E}">
        <p14:creationId xmlns:p14="http://schemas.microsoft.com/office/powerpoint/2010/main" val="382868309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8694A781-17DB-4562-8A90-D89D808E4243}" type="slidenum">
              <a:rPr lang="de-DE" smtClean="0"/>
              <a:pPr eaLnBrk="1" hangingPunct="1"/>
              <a:t>80</a:t>
            </a:fld>
            <a:endParaRPr lang="de-DE" smtClean="0"/>
          </a:p>
        </p:txBody>
      </p:sp>
      <p:sp>
        <p:nvSpPr>
          <p:cNvPr id="22532" name="Rectangle 2"/>
          <p:cNvSpPr>
            <a:spLocks noGrp="1" noChangeArrowheads="1"/>
          </p:cNvSpPr>
          <p:nvPr>
            <p:ph type="title"/>
          </p:nvPr>
        </p:nvSpPr>
        <p:spPr/>
        <p:txBody>
          <a:bodyPr>
            <a:normAutofit/>
          </a:bodyPr>
          <a:lstStyle/>
          <a:p>
            <a:pPr eaLnBrk="1" hangingPunct="1"/>
            <a:r>
              <a:rPr lang="en-US" sz="4500" b="1" dirty="0" smtClean="0">
                <a:solidFill>
                  <a:srgbClr val="FF0000"/>
                </a:solidFill>
              </a:rPr>
              <a:t>Daily Scrum</a:t>
            </a:r>
            <a:endParaRPr lang="ru-RU" sz="4500" b="1" dirty="0" smtClean="0">
              <a:solidFill>
                <a:srgbClr val="FF0000"/>
              </a:solidFill>
            </a:endParaRPr>
          </a:p>
        </p:txBody>
      </p:sp>
      <p:sp>
        <p:nvSpPr>
          <p:cNvPr id="22533" name="Rectangle 3"/>
          <p:cNvSpPr>
            <a:spLocks noGrp="1" noChangeArrowheads="1"/>
          </p:cNvSpPr>
          <p:nvPr>
            <p:ph type="body" idx="1"/>
          </p:nvPr>
        </p:nvSpPr>
        <p:spPr/>
        <p:txBody>
          <a:bodyPr/>
          <a:lstStyle/>
          <a:p>
            <a:pPr eaLnBrk="1" hangingPunct="1"/>
            <a:r>
              <a:rPr lang="en-US" dirty="0" smtClean="0">
                <a:latin typeface="Times New Roman" pitchFamily="18" charset="0"/>
                <a:cs typeface="Times New Roman" pitchFamily="18" charset="0"/>
              </a:rPr>
              <a:t>Is NOT a problem solving session</a:t>
            </a:r>
          </a:p>
          <a:p>
            <a:pPr eaLnBrk="1" hangingPunct="1"/>
            <a:r>
              <a:rPr lang="en-US" dirty="0" smtClean="0">
                <a:latin typeface="Times New Roman" pitchFamily="18" charset="0"/>
                <a:cs typeface="Times New Roman" pitchFamily="18" charset="0"/>
              </a:rPr>
              <a:t>Is NOT a way to collect information about WHO is behind the schedule</a:t>
            </a:r>
          </a:p>
          <a:p>
            <a:pPr eaLnBrk="1" hangingPunct="1"/>
            <a:r>
              <a:rPr lang="en-US" dirty="0" smtClean="0">
                <a:latin typeface="Times New Roman" pitchFamily="18" charset="0"/>
                <a:cs typeface="Times New Roman" pitchFamily="18" charset="0"/>
              </a:rPr>
              <a:t>Is a meeting in which team members make commitments to each other and to the Scrum Master</a:t>
            </a:r>
          </a:p>
          <a:p>
            <a:pPr eaLnBrk="1" hangingPunct="1"/>
            <a:r>
              <a:rPr lang="en-US" dirty="0" smtClean="0">
                <a:latin typeface="Times New Roman" pitchFamily="18" charset="0"/>
                <a:cs typeface="Times New Roman" pitchFamily="18" charset="0"/>
              </a:rPr>
              <a:t>Is a good way for a Scrum Master to track the progress of the Team</a:t>
            </a:r>
            <a:endParaRPr lang="ru-RU" dirty="0" smtClean="0">
              <a:latin typeface="Times New Roman" pitchFamily="18" charset="0"/>
              <a:cs typeface="Times New Roman" pitchFamily="18" charset="0"/>
            </a:endParaRPr>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378423910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D05A53D7-D015-4E02-91B9-00843847705A}" type="slidenum">
              <a:rPr lang="de-DE" smtClean="0"/>
              <a:pPr eaLnBrk="1" hangingPunct="1"/>
              <a:t>81</a:t>
            </a:fld>
            <a:endParaRPr lang="de-DE" smtClean="0"/>
          </a:p>
        </p:txBody>
      </p:sp>
      <p:sp>
        <p:nvSpPr>
          <p:cNvPr id="21508" name="Rectangle 2"/>
          <p:cNvSpPr>
            <a:spLocks noGrp="1" noChangeArrowheads="1"/>
          </p:cNvSpPr>
          <p:nvPr>
            <p:ph type="title"/>
          </p:nvPr>
        </p:nvSpPr>
        <p:spPr/>
        <p:txBody>
          <a:bodyPr/>
          <a:lstStyle/>
          <a:p>
            <a:pPr eaLnBrk="1" hangingPunct="1"/>
            <a:r>
              <a:rPr lang="en-US" b="1" dirty="0" smtClean="0">
                <a:solidFill>
                  <a:srgbClr val="FF0000"/>
                </a:solidFill>
              </a:rPr>
              <a:t>Questions</a:t>
            </a:r>
            <a:endParaRPr lang="ru-RU" b="1" dirty="0" smtClean="0">
              <a:solidFill>
                <a:srgbClr val="FF0000"/>
              </a:solidFill>
            </a:endParaRPr>
          </a:p>
        </p:txBody>
      </p:sp>
      <p:sp>
        <p:nvSpPr>
          <p:cNvPr id="21509" name="Rectangle 3"/>
          <p:cNvSpPr>
            <a:spLocks noGrp="1" noChangeArrowheads="1"/>
          </p:cNvSpPr>
          <p:nvPr>
            <p:ph type="body" idx="1"/>
          </p:nvPr>
        </p:nvSpPr>
        <p:spPr/>
        <p:txBody>
          <a:bodyPr/>
          <a:lstStyle/>
          <a:p>
            <a:pPr eaLnBrk="1" hangingPunct="1"/>
            <a:r>
              <a:rPr lang="en-US" smtClean="0"/>
              <a:t>What did you do since the last Scrum? </a:t>
            </a:r>
          </a:p>
          <a:p>
            <a:pPr eaLnBrk="1" hangingPunct="1"/>
            <a:r>
              <a:rPr lang="en-US" smtClean="0"/>
              <a:t>What are you doing until the next Scrum?</a:t>
            </a:r>
          </a:p>
          <a:p>
            <a:pPr eaLnBrk="1" hangingPunct="1"/>
            <a:r>
              <a:rPr lang="en-US" smtClean="0"/>
              <a:t>What is stopping you getting on with the work?</a:t>
            </a:r>
            <a:endParaRPr lang="ru-RU" smtClean="0"/>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52440335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EC4EF469-0C91-43A0-8B10-99AD58B9D9E7}" type="slidenum">
              <a:rPr lang="de-DE" smtClean="0"/>
              <a:pPr eaLnBrk="1" hangingPunct="1"/>
              <a:t>82</a:t>
            </a:fld>
            <a:endParaRPr lang="de-DE" smtClean="0"/>
          </a:p>
        </p:txBody>
      </p:sp>
      <p:sp>
        <p:nvSpPr>
          <p:cNvPr id="23556" name="Rectangle 2"/>
          <p:cNvSpPr>
            <a:spLocks noGrp="1" noChangeArrowheads="1"/>
          </p:cNvSpPr>
          <p:nvPr>
            <p:ph type="title"/>
          </p:nvPr>
        </p:nvSpPr>
        <p:spPr/>
        <p:txBody>
          <a:bodyPr/>
          <a:lstStyle/>
          <a:p>
            <a:pPr eaLnBrk="1" hangingPunct="1"/>
            <a:r>
              <a:rPr lang="en-US" b="1" dirty="0" smtClean="0">
                <a:solidFill>
                  <a:srgbClr val="FF0000"/>
                </a:solidFill>
              </a:rPr>
              <a:t>Sprint Review Meeting</a:t>
            </a:r>
            <a:endParaRPr lang="ru-RU" b="1" dirty="0" smtClean="0">
              <a:solidFill>
                <a:srgbClr val="FF0000"/>
              </a:solidFill>
            </a:endParaRPr>
          </a:p>
        </p:txBody>
      </p:sp>
      <p:sp>
        <p:nvSpPr>
          <p:cNvPr id="23557" name="Rectangle 3"/>
          <p:cNvSpPr>
            <a:spLocks noGrp="1" noChangeArrowheads="1"/>
          </p:cNvSpPr>
          <p:nvPr>
            <p:ph type="body" idx="1"/>
          </p:nvPr>
        </p:nvSpPr>
        <p:spPr/>
        <p:txBody>
          <a:bodyPr/>
          <a:lstStyle/>
          <a:p>
            <a:pPr eaLnBrk="1" hangingPunct="1"/>
            <a:r>
              <a:rPr lang="en-US" smtClean="0"/>
              <a:t>Is held at the end of each Sprint</a:t>
            </a:r>
          </a:p>
          <a:p>
            <a:pPr eaLnBrk="1" hangingPunct="1"/>
            <a:r>
              <a:rPr lang="en-US" smtClean="0"/>
              <a:t>Business functionality which was created during the Sprint is demonstrated to the Product Owner</a:t>
            </a:r>
          </a:p>
          <a:p>
            <a:pPr eaLnBrk="1" hangingPunct="1"/>
            <a:r>
              <a:rPr lang="en-US" smtClean="0"/>
              <a:t>Informal, should not distract Team members of doing their work</a:t>
            </a:r>
            <a:endParaRPr lang="ru-RU" smtClean="0"/>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341979857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3538" name="Rectangle 2"/>
          <p:cNvSpPr>
            <a:spLocks noGrp="1" noChangeArrowheads="1"/>
          </p:cNvSpPr>
          <p:nvPr>
            <p:ph type="title"/>
          </p:nvPr>
        </p:nvSpPr>
        <p:spPr/>
        <p:txBody>
          <a:bodyPr/>
          <a:lstStyle/>
          <a:p>
            <a:pPr algn="r"/>
            <a:r>
              <a:rPr lang="en-US" b="1" dirty="0">
                <a:solidFill>
                  <a:srgbClr val="FF0000"/>
                </a:solidFill>
              </a:rPr>
              <a:t>Sprint Retrospective Meeting</a:t>
            </a:r>
          </a:p>
        </p:txBody>
      </p:sp>
      <p:sp>
        <p:nvSpPr>
          <p:cNvPr id="1473539" name="Rectangle 3"/>
          <p:cNvSpPr>
            <a:spLocks noGrp="1" noChangeArrowheads="1"/>
          </p:cNvSpPr>
          <p:nvPr>
            <p:ph type="body" idx="1"/>
          </p:nvPr>
        </p:nvSpPr>
        <p:spPr/>
        <p:txBody>
          <a:bodyPr/>
          <a:lstStyle/>
          <a:p>
            <a:r>
              <a:rPr lang="en-US"/>
              <a:t>Scrum Team only</a:t>
            </a:r>
          </a:p>
          <a:p>
            <a:r>
              <a:rPr lang="en-US"/>
              <a:t>Feedback meeting</a:t>
            </a:r>
          </a:p>
          <a:p>
            <a:r>
              <a:rPr lang="en-US"/>
              <a:t>Three questions</a:t>
            </a:r>
          </a:p>
          <a:p>
            <a:pPr lvl="1"/>
            <a:r>
              <a:rPr lang="en-US"/>
              <a:t>Start</a:t>
            </a:r>
          </a:p>
          <a:p>
            <a:pPr lvl="1"/>
            <a:r>
              <a:rPr lang="en-US"/>
              <a:t>Stop</a:t>
            </a:r>
          </a:p>
          <a:p>
            <a:pPr lvl="1"/>
            <a:r>
              <a:rPr lang="en-US"/>
              <a:t>Continue</a:t>
            </a:r>
          </a:p>
          <a:p>
            <a:r>
              <a:rPr lang="en-US"/>
              <a:t>Don’t skip for the first 5-6 sprints!!!</a:t>
            </a:r>
          </a:p>
          <a:p>
            <a:pPr>
              <a:buFont typeface="Wingdings" pitchFamily="2" charset="2"/>
              <a:buNone/>
            </a:pPr>
            <a:endParaRPr lang="en-US"/>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715831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52470B31-49ED-428F-B16B-376D82A6229E}" type="slidenum">
              <a:rPr lang="de-DE" smtClean="0"/>
              <a:pPr eaLnBrk="1" hangingPunct="1"/>
              <a:t>84</a:t>
            </a:fld>
            <a:endParaRPr lang="de-DE" smtClean="0"/>
          </a:p>
        </p:txBody>
      </p:sp>
      <p:sp>
        <p:nvSpPr>
          <p:cNvPr id="24580" name="Rectangle 2"/>
          <p:cNvSpPr>
            <a:spLocks noGrp="1" noChangeArrowheads="1"/>
          </p:cNvSpPr>
          <p:nvPr>
            <p:ph type="title"/>
          </p:nvPr>
        </p:nvSpPr>
        <p:spPr/>
        <p:txBody>
          <a:bodyPr>
            <a:normAutofit/>
          </a:bodyPr>
          <a:lstStyle/>
          <a:p>
            <a:pPr eaLnBrk="1" hangingPunct="1"/>
            <a:r>
              <a:rPr lang="en-US" sz="4500" b="1" dirty="0" smtClean="0">
                <a:solidFill>
                  <a:srgbClr val="FF0000"/>
                </a:solidFill>
              </a:rPr>
              <a:t>Scrum Artifacts</a:t>
            </a:r>
            <a:endParaRPr lang="ru-RU" sz="4500" b="1" dirty="0" smtClean="0">
              <a:solidFill>
                <a:srgbClr val="FF0000"/>
              </a:solidFill>
            </a:endParaRPr>
          </a:p>
        </p:txBody>
      </p:sp>
      <p:sp>
        <p:nvSpPr>
          <p:cNvPr id="24581" name="Rectangle 3"/>
          <p:cNvSpPr>
            <a:spLocks noGrp="1" noChangeArrowheads="1"/>
          </p:cNvSpPr>
          <p:nvPr>
            <p:ph type="body" idx="1"/>
          </p:nvPr>
        </p:nvSpPr>
        <p:spPr/>
        <p:txBody>
          <a:bodyPr/>
          <a:lstStyle/>
          <a:p>
            <a:pPr eaLnBrk="1" hangingPunct="1"/>
            <a:r>
              <a:rPr lang="en-US" smtClean="0"/>
              <a:t>Product Backlog</a:t>
            </a:r>
          </a:p>
          <a:p>
            <a:pPr eaLnBrk="1" hangingPunct="1"/>
            <a:r>
              <a:rPr lang="en-US" smtClean="0"/>
              <a:t>Sprint Backlog</a:t>
            </a:r>
          </a:p>
          <a:p>
            <a:pPr eaLnBrk="1" hangingPunct="1"/>
            <a:r>
              <a:rPr lang="en-US" smtClean="0"/>
              <a:t>Burn down Charts</a:t>
            </a:r>
            <a:endParaRPr lang="ru-RU" smtClean="0"/>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100002424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095DAD5C-C828-48EE-BA56-F9A75298B759}" type="slidenum">
              <a:rPr lang="de-DE" smtClean="0"/>
              <a:pPr eaLnBrk="1" hangingPunct="1"/>
              <a:t>85</a:t>
            </a:fld>
            <a:endParaRPr lang="de-DE" smtClean="0"/>
          </a:p>
        </p:txBody>
      </p:sp>
      <p:sp>
        <p:nvSpPr>
          <p:cNvPr id="25604" name="Rectangle 2"/>
          <p:cNvSpPr>
            <a:spLocks noGrp="1" noChangeArrowheads="1"/>
          </p:cNvSpPr>
          <p:nvPr>
            <p:ph type="title"/>
          </p:nvPr>
        </p:nvSpPr>
        <p:spPr/>
        <p:txBody>
          <a:bodyPr>
            <a:normAutofit/>
          </a:bodyPr>
          <a:lstStyle/>
          <a:p>
            <a:pPr eaLnBrk="1" hangingPunct="1"/>
            <a:r>
              <a:rPr lang="en-US" sz="4500" b="1" dirty="0" smtClean="0">
                <a:solidFill>
                  <a:srgbClr val="FF0000"/>
                </a:solidFill>
              </a:rPr>
              <a:t>Product Backlog</a:t>
            </a:r>
            <a:endParaRPr lang="ru-RU" sz="4500" b="1" dirty="0" smtClean="0">
              <a:solidFill>
                <a:srgbClr val="FF0000"/>
              </a:solidFill>
            </a:endParaRPr>
          </a:p>
        </p:txBody>
      </p:sp>
      <p:sp>
        <p:nvSpPr>
          <p:cNvPr id="25605" name="Rectangle 3"/>
          <p:cNvSpPr>
            <a:spLocks noGrp="1" noChangeArrowheads="1"/>
          </p:cNvSpPr>
          <p:nvPr>
            <p:ph type="body" idx="1"/>
          </p:nvPr>
        </p:nvSpPr>
        <p:spPr/>
        <p:txBody>
          <a:bodyPr/>
          <a:lstStyle/>
          <a:p>
            <a:pPr eaLnBrk="1" hangingPunct="1"/>
            <a:r>
              <a:rPr lang="en-US" sz="2600" smtClean="0"/>
              <a:t>Requirements for a system, expressed as a prioritized list of Backlog Items</a:t>
            </a:r>
          </a:p>
          <a:p>
            <a:pPr eaLnBrk="1" hangingPunct="1"/>
            <a:r>
              <a:rPr lang="en-US" sz="2600" smtClean="0"/>
              <a:t>Is managed and owned by a Product Owner</a:t>
            </a:r>
          </a:p>
          <a:p>
            <a:pPr eaLnBrk="1" hangingPunct="1"/>
            <a:r>
              <a:rPr lang="en-US" sz="2600" smtClean="0"/>
              <a:t>Spreadsheet (typically)</a:t>
            </a:r>
          </a:p>
          <a:p>
            <a:pPr eaLnBrk="1" hangingPunct="1"/>
            <a:r>
              <a:rPr lang="en-US" sz="2600" smtClean="0"/>
              <a:t>Usually is created during the Sprint Planning Meeting</a:t>
            </a:r>
          </a:p>
          <a:p>
            <a:pPr eaLnBrk="1" hangingPunct="1"/>
            <a:r>
              <a:rPr lang="en-US" sz="2600" smtClean="0"/>
              <a:t>Can be changed and re-prioritized before each Planning Meeting</a:t>
            </a:r>
            <a:endParaRPr lang="ru-RU" sz="2600" smtClean="0"/>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36994168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8722" name="Rectangle 2"/>
          <p:cNvSpPr>
            <a:spLocks noGrp="1" noChangeArrowheads="1"/>
          </p:cNvSpPr>
          <p:nvPr>
            <p:ph type="title"/>
          </p:nvPr>
        </p:nvSpPr>
        <p:spPr/>
        <p:txBody>
          <a:bodyPr>
            <a:normAutofit/>
          </a:bodyPr>
          <a:lstStyle/>
          <a:p>
            <a:pPr algn="r"/>
            <a:r>
              <a:rPr lang="en-US" sz="4500" b="1" dirty="0">
                <a:solidFill>
                  <a:srgbClr val="FF0000"/>
                </a:solidFill>
              </a:rPr>
              <a:t>Product Backlog</a:t>
            </a:r>
          </a:p>
        </p:txBody>
      </p:sp>
      <p:sp>
        <p:nvSpPr>
          <p:cNvPr id="1438723" name="Rectangle 3"/>
          <p:cNvSpPr>
            <a:spLocks noGrp="1" noChangeArrowheads="1"/>
          </p:cNvSpPr>
          <p:nvPr>
            <p:ph type="body" idx="1"/>
          </p:nvPr>
        </p:nvSpPr>
        <p:spPr/>
        <p:txBody>
          <a:bodyPr/>
          <a:lstStyle/>
          <a:p>
            <a:r>
              <a:rPr lang="en-US" dirty="0"/>
              <a:t>A list of all desired work on the project</a:t>
            </a:r>
          </a:p>
          <a:p>
            <a:pPr lvl="1"/>
            <a:r>
              <a:rPr lang="en-US" dirty="0"/>
              <a:t>Usually a combination of </a:t>
            </a:r>
          </a:p>
          <a:p>
            <a:pPr lvl="2"/>
            <a:r>
              <a:rPr lang="en-US" dirty="0"/>
              <a:t>story-based work (“let user search and replace”)</a:t>
            </a:r>
          </a:p>
          <a:p>
            <a:pPr lvl="2"/>
            <a:r>
              <a:rPr lang="en-US" dirty="0"/>
              <a:t>task-based work (“improve exception handling”)</a:t>
            </a:r>
          </a:p>
          <a:p>
            <a:r>
              <a:rPr lang="en-US" dirty="0"/>
              <a:t>List is prioritized by the Product Owner</a:t>
            </a:r>
          </a:p>
          <a:p>
            <a:pPr lvl="1"/>
            <a:r>
              <a:rPr lang="en-US" dirty="0"/>
              <a:t>Typically a Product Manager, Marketing, Internal Customer, etc.</a:t>
            </a:r>
          </a:p>
          <a:p>
            <a:pPr>
              <a:buFont typeface="Wingdings" pitchFamily="2" charset="2"/>
              <a:buNone/>
            </a:pPr>
            <a:endParaRPr lang="en-US" dirty="0"/>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1912601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698" name="Rectangle 2"/>
          <p:cNvSpPr>
            <a:spLocks noGrp="1" noChangeArrowheads="1"/>
          </p:cNvSpPr>
          <p:nvPr>
            <p:ph type="title"/>
          </p:nvPr>
        </p:nvSpPr>
        <p:spPr/>
        <p:txBody>
          <a:bodyPr>
            <a:normAutofit/>
          </a:bodyPr>
          <a:lstStyle/>
          <a:p>
            <a:pPr algn="r"/>
            <a:r>
              <a:rPr lang="en-US" sz="4500" b="1" dirty="0">
                <a:solidFill>
                  <a:srgbClr val="FF0000"/>
                </a:solidFill>
              </a:rPr>
              <a:t>Product Backlog</a:t>
            </a:r>
          </a:p>
        </p:txBody>
      </p:sp>
      <p:sp>
        <p:nvSpPr>
          <p:cNvPr id="1437699" name="Rectangle 3"/>
          <p:cNvSpPr>
            <a:spLocks noGrp="1" noChangeArrowheads="1"/>
          </p:cNvSpPr>
          <p:nvPr>
            <p:ph type="body" idx="1"/>
          </p:nvPr>
        </p:nvSpPr>
        <p:spPr/>
        <p:txBody>
          <a:bodyPr/>
          <a:lstStyle/>
          <a:p>
            <a:r>
              <a:rPr lang="en-US" dirty="0"/>
              <a:t>Requirements for a system, expressed as a prioritized list of Backlog Items</a:t>
            </a:r>
          </a:p>
          <a:p>
            <a:r>
              <a:rPr lang="en-US" dirty="0"/>
              <a:t>Is managed and owned by a Product Owner</a:t>
            </a:r>
          </a:p>
          <a:p>
            <a:r>
              <a:rPr lang="en-US" dirty="0"/>
              <a:t>Spreadsheet (typically)</a:t>
            </a:r>
          </a:p>
          <a:p>
            <a:r>
              <a:rPr lang="en-US" dirty="0"/>
              <a:t>Usually is created during the Sprint Planning Meeting</a:t>
            </a:r>
          </a:p>
          <a:p>
            <a:r>
              <a:rPr lang="en-US" dirty="0"/>
              <a:t>Can be changed and re-prioritized before each PM</a:t>
            </a:r>
            <a:endParaRPr lang="ru-RU"/>
          </a:p>
          <a:p>
            <a:pPr>
              <a:buFont typeface="Wingdings" pitchFamily="2" charset="2"/>
              <a:buNone/>
            </a:pPr>
            <a:endParaRPr lang="en-US" dirty="0"/>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3851532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28600"/>
            <a:ext cx="8229600" cy="609600"/>
          </a:xfrm>
        </p:spPr>
        <p:txBody>
          <a:bodyPr>
            <a:normAutofit fontScale="90000"/>
          </a:bodyPr>
          <a:lstStyle/>
          <a:p>
            <a:pPr eaLnBrk="1" hangingPunct="1"/>
            <a:r>
              <a:rPr lang="en-US" b="1" dirty="0" smtClean="0">
                <a:solidFill>
                  <a:srgbClr val="FF0000"/>
                </a:solidFill>
                <a:latin typeface="Times New Roman" pitchFamily="18" charset="0"/>
                <a:cs typeface="Times New Roman" pitchFamily="18" charset="0"/>
              </a:rPr>
              <a:t>Artifact:  Product Backlog</a:t>
            </a:r>
          </a:p>
        </p:txBody>
      </p:sp>
      <p:sp>
        <p:nvSpPr>
          <p:cNvPr id="3" name="Content Placeholder 2"/>
          <p:cNvSpPr>
            <a:spLocks noGrp="1"/>
          </p:cNvSpPr>
          <p:nvPr>
            <p:ph idx="1"/>
          </p:nvPr>
        </p:nvSpPr>
        <p:spPr>
          <a:xfrm>
            <a:off x="457200" y="1066800"/>
            <a:ext cx="8229600" cy="5791200"/>
          </a:xfrm>
        </p:spPr>
        <p:txBody>
          <a:bodyPr>
            <a:normAutofit lnSpcReduction="10000"/>
          </a:bodyPr>
          <a:lstStyle/>
          <a:p>
            <a:pPr eaLnBrk="1" hangingPunct="1">
              <a:lnSpc>
                <a:spcPct val="80000"/>
              </a:lnSpc>
              <a:defRPr/>
            </a:pPr>
            <a:r>
              <a:rPr lang="en-US" sz="2400" b="1" dirty="0" smtClean="0">
                <a:solidFill>
                  <a:srgbClr val="000000"/>
                </a:solidFill>
                <a:latin typeface="Arial" charset="0"/>
              </a:rPr>
              <a:t>Product backlog</a:t>
            </a:r>
            <a:r>
              <a:rPr lang="en-US" sz="2400" dirty="0" smtClean="0">
                <a:solidFill>
                  <a:srgbClr val="000000"/>
                </a:solidFill>
                <a:latin typeface="Arial" charset="0"/>
              </a:rPr>
              <a:t> is an ordered list of "requirements" that is maintained for a product</a:t>
            </a:r>
          </a:p>
          <a:p>
            <a:pPr eaLnBrk="1" hangingPunct="1">
              <a:lnSpc>
                <a:spcPct val="80000"/>
              </a:lnSpc>
              <a:defRPr/>
            </a:pPr>
            <a:endParaRPr lang="en-US" sz="2400" dirty="0" smtClean="0">
              <a:solidFill>
                <a:srgbClr val="000000"/>
              </a:solidFill>
              <a:latin typeface="Arial" charset="0"/>
            </a:endParaRPr>
          </a:p>
          <a:p>
            <a:pPr eaLnBrk="1" hangingPunct="1">
              <a:lnSpc>
                <a:spcPct val="80000"/>
              </a:lnSpc>
              <a:defRPr/>
            </a:pPr>
            <a:r>
              <a:rPr lang="en-US" sz="2400" dirty="0" smtClean="0">
                <a:solidFill>
                  <a:srgbClr val="000000"/>
                </a:solidFill>
                <a:latin typeface="Arial" charset="0"/>
              </a:rPr>
              <a:t>Contains Product Backlog Items </a:t>
            </a:r>
            <a:r>
              <a:rPr lang="en-US" sz="2400" b="1" dirty="0" smtClean="0">
                <a:solidFill>
                  <a:srgbClr val="000000"/>
                </a:solidFill>
                <a:latin typeface="Arial" charset="0"/>
              </a:rPr>
              <a:t>ordered</a:t>
            </a:r>
            <a:r>
              <a:rPr lang="en-US" sz="2400" dirty="0" smtClean="0">
                <a:solidFill>
                  <a:srgbClr val="000000"/>
                </a:solidFill>
                <a:latin typeface="Arial" charset="0"/>
              </a:rPr>
              <a:t> by the Product Owner based on</a:t>
            </a:r>
          </a:p>
          <a:p>
            <a:pPr lvl="1" eaLnBrk="1" hangingPunct="1">
              <a:lnSpc>
                <a:spcPct val="80000"/>
              </a:lnSpc>
              <a:defRPr/>
            </a:pPr>
            <a:r>
              <a:rPr lang="en-US" sz="2000" dirty="0" smtClean="0">
                <a:solidFill>
                  <a:srgbClr val="000000"/>
                </a:solidFill>
                <a:latin typeface="Arial" charset="0"/>
              </a:rPr>
              <a:t>considerations like risk, </a:t>
            </a:r>
          </a:p>
          <a:p>
            <a:pPr lvl="1" eaLnBrk="1" hangingPunct="1">
              <a:lnSpc>
                <a:spcPct val="80000"/>
              </a:lnSpc>
              <a:defRPr/>
            </a:pPr>
            <a:r>
              <a:rPr lang="en-US" sz="2000" dirty="0" smtClean="0">
                <a:solidFill>
                  <a:srgbClr val="000000"/>
                </a:solidFill>
                <a:latin typeface="Arial" charset="0"/>
              </a:rPr>
              <a:t>business value, </a:t>
            </a:r>
          </a:p>
          <a:p>
            <a:pPr lvl="1" eaLnBrk="1" hangingPunct="1">
              <a:lnSpc>
                <a:spcPct val="80000"/>
              </a:lnSpc>
              <a:defRPr/>
            </a:pPr>
            <a:r>
              <a:rPr lang="en-US" sz="2000" dirty="0" smtClean="0">
                <a:solidFill>
                  <a:srgbClr val="000000"/>
                </a:solidFill>
                <a:latin typeface="Arial" charset="0"/>
              </a:rPr>
              <a:t>dependencies, </a:t>
            </a:r>
          </a:p>
          <a:p>
            <a:pPr lvl="1" eaLnBrk="1" hangingPunct="1">
              <a:lnSpc>
                <a:spcPct val="80000"/>
              </a:lnSpc>
              <a:defRPr/>
            </a:pPr>
            <a:r>
              <a:rPr lang="en-US" sz="2000" dirty="0" smtClean="0">
                <a:solidFill>
                  <a:srgbClr val="000000"/>
                </a:solidFill>
                <a:latin typeface="Arial" charset="0"/>
              </a:rPr>
              <a:t>date needed, etc. </a:t>
            </a:r>
          </a:p>
          <a:p>
            <a:pPr eaLnBrk="1" hangingPunct="1">
              <a:lnSpc>
                <a:spcPct val="80000"/>
              </a:lnSpc>
              <a:defRPr/>
            </a:pPr>
            <a:endParaRPr lang="en-US" sz="2400" dirty="0" smtClean="0">
              <a:solidFill>
                <a:srgbClr val="000000"/>
              </a:solidFill>
              <a:latin typeface="Arial" charset="0"/>
            </a:endParaRPr>
          </a:p>
          <a:p>
            <a:pPr eaLnBrk="1" hangingPunct="1">
              <a:lnSpc>
                <a:spcPct val="80000"/>
              </a:lnSpc>
              <a:defRPr/>
            </a:pPr>
            <a:r>
              <a:rPr lang="en-US" sz="2400" b="1" dirty="0" smtClean="0">
                <a:solidFill>
                  <a:srgbClr val="000000"/>
                </a:solidFill>
                <a:latin typeface="Arial" charset="0"/>
              </a:rPr>
              <a:t>Features</a:t>
            </a:r>
            <a:r>
              <a:rPr lang="en-US" sz="2400" dirty="0" smtClean="0">
                <a:solidFill>
                  <a:srgbClr val="000000"/>
                </a:solidFill>
                <a:latin typeface="Arial" charset="0"/>
              </a:rPr>
              <a:t> added to backlog commonly written in story format</a:t>
            </a:r>
          </a:p>
          <a:p>
            <a:pPr eaLnBrk="1" hangingPunct="1">
              <a:lnSpc>
                <a:spcPct val="80000"/>
              </a:lnSpc>
              <a:defRPr/>
            </a:pPr>
            <a:endParaRPr lang="en-US" sz="2400" dirty="0" smtClean="0">
              <a:solidFill>
                <a:srgbClr val="000000"/>
              </a:solidFill>
              <a:latin typeface="Arial" charset="0"/>
            </a:endParaRPr>
          </a:p>
          <a:p>
            <a:pPr eaLnBrk="1" hangingPunct="1">
              <a:lnSpc>
                <a:spcPct val="80000"/>
              </a:lnSpc>
              <a:defRPr/>
            </a:pPr>
            <a:r>
              <a:rPr lang="en-US" sz="2400" dirty="0" smtClean="0">
                <a:solidFill>
                  <a:srgbClr val="000000"/>
                </a:solidFill>
                <a:latin typeface="Arial" charset="0"/>
              </a:rPr>
              <a:t>The product backlog is the “</a:t>
            </a:r>
            <a:r>
              <a:rPr lang="en-US" sz="2400" b="1" dirty="0" smtClean="0">
                <a:solidFill>
                  <a:srgbClr val="000000"/>
                </a:solidFill>
                <a:latin typeface="Arial" charset="0"/>
              </a:rPr>
              <a:t>What</a:t>
            </a:r>
            <a:r>
              <a:rPr lang="en-US" sz="2400" dirty="0" smtClean="0">
                <a:solidFill>
                  <a:srgbClr val="000000"/>
                </a:solidFill>
                <a:latin typeface="Arial" charset="0"/>
              </a:rPr>
              <a:t>” that will be built, sorted in the relative order it should be built in. </a:t>
            </a:r>
          </a:p>
          <a:p>
            <a:pPr lvl="1" eaLnBrk="1" hangingPunct="1">
              <a:lnSpc>
                <a:spcPct val="80000"/>
              </a:lnSpc>
              <a:defRPr/>
            </a:pPr>
            <a:r>
              <a:rPr lang="en-US" sz="1900" b="1" dirty="0" smtClean="0">
                <a:solidFill>
                  <a:srgbClr val="000000"/>
                </a:solidFill>
                <a:latin typeface="Arial" charset="0"/>
              </a:rPr>
              <a:t>Product Owner is ultimately responsible </a:t>
            </a:r>
            <a:r>
              <a:rPr lang="en-US" sz="1900" dirty="0" smtClean="0">
                <a:solidFill>
                  <a:srgbClr val="000000"/>
                </a:solidFill>
                <a:latin typeface="Arial" charset="0"/>
              </a:rPr>
              <a:t>for </a:t>
            </a:r>
            <a:r>
              <a:rPr lang="en-US" sz="1900" b="1" dirty="0" smtClean="0">
                <a:solidFill>
                  <a:srgbClr val="000000"/>
                </a:solidFill>
                <a:latin typeface="Arial" charset="0"/>
              </a:rPr>
              <a:t>ordering</a:t>
            </a:r>
            <a:r>
              <a:rPr lang="en-US" sz="1900" dirty="0" smtClean="0">
                <a:solidFill>
                  <a:srgbClr val="000000"/>
                </a:solidFill>
                <a:latin typeface="Arial" charset="0"/>
              </a:rPr>
              <a:t> </a:t>
            </a:r>
            <a:r>
              <a:rPr lang="en-US" sz="1900" b="1" dirty="0" smtClean="0">
                <a:solidFill>
                  <a:srgbClr val="000000"/>
                </a:solidFill>
                <a:latin typeface="Arial" charset="0"/>
              </a:rPr>
              <a:t>the</a:t>
            </a:r>
            <a:r>
              <a:rPr lang="en-US" sz="1900" dirty="0" smtClean="0">
                <a:solidFill>
                  <a:srgbClr val="000000"/>
                </a:solidFill>
                <a:latin typeface="Arial" charset="0"/>
              </a:rPr>
              <a:t> </a:t>
            </a:r>
            <a:r>
              <a:rPr lang="en-US" sz="1900" b="1" dirty="0" smtClean="0">
                <a:solidFill>
                  <a:srgbClr val="000000"/>
                </a:solidFill>
                <a:latin typeface="Arial" charset="0"/>
              </a:rPr>
              <a:t>stories</a:t>
            </a:r>
            <a:r>
              <a:rPr lang="en-US" sz="1900" dirty="0" smtClean="0">
                <a:solidFill>
                  <a:srgbClr val="000000"/>
                </a:solidFill>
                <a:latin typeface="Arial" charset="0"/>
              </a:rPr>
              <a:t> on the backlog for the Development Team. </a:t>
            </a:r>
          </a:p>
          <a:p>
            <a:pPr eaLnBrk="1" hangingPunct="1">
              <a:lnSpc>
                <a:spcPct val="80000"/>
              </a:lnSpc>
              <a:buFont typeface="Arial" charset="0"/>
              <a:buNone/>
              <a:defRPr/>
            </a:pPr>
            <a:r>
              <a:rPr lang="en-US" sz="2400" dirty="0" smtClean="0">
                <a:solidFill>
                  <a:srgbClr val="000000"/>
                </a:solidFill>
                <a:latin typeface="Arial" charset="0"/>
              </a:rPr>
              <a:t> </a:t>
            </a:r>
            <a:endParaRPr lang="en-US" sz="2100" dirty="0" smtClean="0">
              <a:solidFill>
                <a:srgbClr val="000000"/>
              </a:solidFill>
              <a:latin typeface="Arial" charset="0"/>
            </a:endParaRP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15507788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idx="4294967295"/>
          </p:nvPr>
        </p:nvSpPr>
        <p:spPr>
          <a:xfrm>
            <a:off x="457200" y="457200"/>
            <a:ext cx="8229600" cy="685800"/>
          </a:xfrm>
        </p:spPr>
        <p:txBody>
          <a:bodyPr>
            <a:normAutofit fontScale="90000"/>
          </a:bodyPr>
          <a:lstStyle/>
          <a:p>
            <a:pPr algn="l" eaLnBrk="1" hangingPunct="1"/>
            <a:r>
              <a:rPr lang="en-US" b="1" dirty="0" smtClean="0">
                <a:solidFill>
                  <a:srgbClr val="FF0000"/>
                </a:solidFill>
                <a:latin typeface="Times New Roman" pitchFamily="18" charset="0"/>
                <a:cs typeface="Times New Roman" pitchFamily="18" charset="0"/>
              </a:rPr>
              <a:t>Artifact:  Product Backlog</a:t>
            </a:r>
          </a:p>
        </p:txBody>
      </p:sp>
      <p:sp>
        <p:nvSpPr>
          <p:cNvPr id="3" name="Content Placeholder 2"/>
          <p:cNvSpPr>
            <a:spLocks noGrp="1"/>
          </p:cNvSpPr>
          <p:nvPr>
            <p:ph idx="4294967295"/>
          </p:nvPr>
        </p:nvSpPr>
        <p:spPr>
          <a:xfrm>
            <a:off x="152400" y="1295400"/>
            <a:ext cx="8839200" cy="5334000"/>
          </a:xfrm>
        </p:spPr>
        <p:txBody>
          <a:bodyPr>
            <a:normAutofit lnSpcReduction="10000"/>
          </a:bodyPr>
          <a:lstStyle/>
          <a:p>
            <a:pPr eaLnBrk="1" hangingPunct="1">
              <a:lnSpc>
                <a:spcPct val="80000"/>
              </a:lnSpc>
              <a:defRPr/>
            </a:pPr>
            <a:r>
              <a:rPr lang="en-US" dirty="0" smtClean="0">
                <a:solidFill>
                  <a:srgbClr val="000000"/>
                </a:solidFill>
                <a:latin typeface="Arial" charset="0"/>
              </a:rPr>
              <a:t>The product backlog contains rough estimates of both business value and development effort, these values are often stated in </a:t>
            </a:r>
            <a:r>
              <a:rPr lang="en-US" b="1" dirty="0" smtClean="0">
                <a:solidFill>
                  <a:srgbClr val="000000"/>
                </a:solidFill>
                <a:latin typeface="Arial" charset="0"/>
              </a:rPr>
              <a:t>story</a:t>
            </a:r>
            <a:r>
              <a:rPr lang="en-US" dirty="0" smtClean="0">
                <a:solidFill>
                  <a:srgbClr val="000000"/>
                </a:solidFill>
                <a:latin typeface="Arial" charset="0"/>
              </a:rPr>
              <a:t> </a:t>
            </a:r>
            <a:r>
              <a:rPr lang="en-US" b="1" dirty="0" smtClean="0">
                <a:solidFill>
                  <a:srgbClr val="000000"/>
                </a:solidFill>
                <a:latin typeface="Arial" charset="0"/>
              </a:rPr>
              <a:t>points</a:t>
            </a:r>
            <a:r>
              <a:rPr lang="en-US" dirty="0" smtClean="0">
                <a:solidFill>
                  <a:srgbClr val="000000"/>
                </a:solidFill>
                <a:latin typeface="Arial" charset="0"/>
              </a:rPr>
              <a:t> using a rounded </a:t>
            </a:r>
            <a:r>
              <a:rPr lang="en-US" dirty="0" smtClean="0">
                <a:solidFill>
                  <a:srgbClr val="0B0080"/>
                </a:solidFill>
                <a:latin typeface="Arial" charset="0"/>
              </a:rPr>
              <a:t>Fibonacci</a:t>
            </a:r>
            <a:r>
              <a:rPr lang="en-US" dirty="0" smtClean="0">
                <a:solidFill>
                  <a:srgbClr val="000000"/>
                </a:solidFill>
                <a:latin typeface="Arial" charset="0"/>
              </a:rPr>
              <a:t> sequence. </a:t>
            </a:r>
          </a:p>
          <a:p>
            <a:pPr eaLnBrk="1" hangingPunct="1">
              <a:lnSpc>
                <a:spcPct val="80000"/>
              </a:lnSpc>
              <a:defRPr/>
            </a:pPr>
            <a:endParaRPr lang="en-US" dirty="0" smtClean="0">
              <a:solidFill>
                <a:srgbClr val="000000"/>
              </a:solidFill>
              <a:latin typeface="Arial" charset="0"/>
            </a:endParaRPr>
          </a:p>
          <a:p>
            <a:pPr eaLnBrk="1" hangingPunct="1">
              <a:lnSpc>
                <a:spcPct val="80000"/>
              </a:lnSpc>
              <a:defRPr/>
            </a:pPr>
            <a:r>
              <a:rPr lang="en-US" dirty="0" smtClean="0">
                <a:solidFill>
                  <a:srgbClr val="000000"/>
                </a:solidFill>
                <a:latin typeface="Arial" charset="0"/>
              </a:rPr>
              <a:t>Those </a:t>
            </a:r>
            <a:r>
              <a:rPr lang="en-US" b="1" u="sng" dirty="0" smtClean="0">
                <a:solidFill>
                  <a:srgbClr val="000000"/>
                </a:solidFill>
                <a:latin typeface="Arial" charset="0"/>
              </a:rPr>
              <a:t>estimates</a:t>
            </a:r>
            <a:r>
              <a:rPr lang="en-US" dirty="0" smtClean="0">
                <a:solidFill>
                  <a:srgbClr val="000000"/>
                </a:solidFill>
                <a:latin typeface="Arial" charset="0"/>
              </a:rPr>
              <a:t> help the Product Owner to gauge the timeline and may influence ordering of backlog items.</a:t>
            </a:r>
          </a:p>
          <a:p>
            <a:pPr marL="0" indent="0" eaLnBrk="1" hangingPunct="1">
              <a:lnSpc>
                <a:spcPct val="80000"/>
              </a:lnSpc>
              <a:buFont typeface="Arial" charset="0"/>
              <a:buNone/>
              <a:defRPr/>
            </a:pPr>
            <a:endParaRPr lang="en-US" dirty="0" smtClean="0">
              <a:solidFill>
                <a:srgbClr val="000000"/>
              </a:solidFill>
              <a:latin typeface="Arial" charset="0"/>
            </a:endParaRPr>
          </a:p>
          <a:p>
            <a:pPr lvl="1" eaLnBrk="1" hangingPunct="1">
              <a:lnSpc>
                <a:spcPct val="80000"/>
              </a:lnSpc>
              <a:defRPr/>
            </a:pPr>
            <a:r>
              <a:rPr lang="en-US" sz="2600" dirty="0" smtClean="0">
                <a:solidFill>
                  <a:srgbClr val="000000"/>
                </a:solidFill>
                <a:latin typeface="Arial" charset="0"/>
              </a:rPr>
              <a:t>Example, if the “add spellcheck” and “add table support” features have the same business value, the one with the smallest development effort will probably have higher priority, because the Return on Investment is higher. </a:t>
            </a: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16741599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smtClean="0"/>
              <a:t>c. Information System</a:t>
            </a:r>
          </a:p>
        </p:txBody>
      </p:sp>
      <p:sp>
        <p:nvSpPr>
          <p:cNvPr id="3" name="Content Placeholder 2"/>
          <p:cNvSpPr>
            <a:spLocks noGrp="1"/>
          </p:cNvSpPr>
          <p:nvPr>
            <p:ph idx="1"/>
          </p:nvPr>
        </p:nvSpPr>
        <p:spPr/>
        <p:txBody>
          <a:bodyPr rtlCol="0">
            <a:normAutofit fontScale="77500" lnSpcReduction="20000"/>
          </a:bodyPr>
          <a:lstStyle/>
          <a:p>
            <a:pPr eaLnBrk="1" fontAlgn="auto" hangingPunct="1">
              <a:spcAft>
                <a:spcPts val="0"/>
              </a:spcAft>
              <a:defRPr/>
            </a:pPr>
            <a:r>
              <a:rPr lang="en-US" dirty="0" smtClean="0"/>
              <a:t>An </a:t>
            </a:r>
            <a:r>
              <a:rPr lang="en-US" b="1" dirty="0" smtClean="0"/>
              <a:t>information system </a:t>
            </a:r>
            <a:r>
              <a:rPr lang="en-US" dirty="0" smtClean="0"/>
              <a:t>(IS) - is any </a:t>
            </a:r>
            <a:r>
              <a:rPr lang="en-US" b="1" dirty="0" smtClean="0"/>
              <a:t>combination</a:t>
            </a:r>
            <a:r>
              <a:rPr lang="en-US" dirty="0" smtClean="0"/>
              <a:t> of information technology (</a:t>
            </a:r>
            <a:r>
              <a:rPr lang="en-US" b="1" dirty="0" smtClean="0"/>
              <a:t>IT</a:t>
            </a:r>
            <a:r>
              <a:rPr lang="en-US" dirty="0" smtClean="0"/>
              <a:t>) and people's </a:t>
            </a:r>
            <a:r>
              <a:rPr lang="en-US" b="1" dirty="0" smtClean="0"/>
              <a:t>activities</a:t>
            </a:r>
            <a:r>
              <a:rPr lang="en-US" dirty="0" smtClean="0"/>
              <a:t> that support operations, management and decision making. </a:t>
            </a:r>
          </a:p>
          <a:p>
            <a:pPr eaLnBrk="1" fontAlgn="auto" hangingPunct="1">
              <a:spcAft>
                <a:spcPts val="0"/>
              </a:spcAft>
              <a:defRPr/>
            </a:pPr>
            <a:endParaRPr lang="en-US" dirty="0" smtClean="0"/>
          </a:p>
          <a:p>
            <a:pPr eaLnBrk="1" fontAlgn="auto" hangingPunct="1">
              <a:spcAft>
                <a:spcPts val="0"/>
              </a:spcAft>
              <a:defRPr/>
            </a:pPr>
            <a:r>
              <a:rPr lang="en-US" dirty="0" smtClean="0"/>
              <a:t>In a very broad sense, the term information system is frequently used to refer to the </a:t>
            </a:r>
            <a:r>
              <a:rPr lang="en-US" b="1" u="sng" dirty="0" smtClean="0"/>
              <a:t>interaction</a:t>
            </a:r>
            <a:r>
              <a:rPr lang="en-US" dirty="0" smtClean="0"/>
              <a:t> between people, processes, data and technology. </a:t>
            </a:r>
          </a:p>
          <a:p>
            <a:pPr eaLnBrk="1" fontAlgn="auto" hangingPunct="1">
              <a:spcAft>
                <a:spcPts val="0"/>
              </a:spcAft>
              <a:defRPr/>
            </a:pPr>
            <a:endParaRPr lang="en-US" dirty="0" smtClean="0"/>
          </a:p>
          <a:p>
            <a:pPr eaLnBrk="1" fontAlgn="auto" hangingPunct="1">
              <a:spcAft>
                <a:spcPts val="0"/>
              </a:spcAft>
              <a:defRPr/>
            </a:pPr>
            <a:r>
              <a:rPr lang="en-US" dirty="0" smtClean="0"/>
              <a:t>In this sense, the term is used to refer </a:t>
            </a:r>
          </a:p>
          <a:p>
            <a:pPr lvl="1" eaLnBrk="1" fontAlgn="auto" hangingPunct="1">
              <a:spcAft>
                <a:spcPts val="0"/>
              </a:spcAft>
              <a:defRPr/>
            </a:pPr>
            <a:r>
              <a:rPr lang="en-US" b="1" dirty="0" smtClean="0"/>
              <a:t>not only </a:t>
            </a:r>
            <a:r>
              <a:rPr lang="en-US" dirty="0" smtClean="0"/>
              <a:t>to the information and communication technology (ICT) that an organization uses, </a:t>
            </a:r>
          </a:p>
          <a:p>
            <a:pPr lvl="1" eaLnBrk="1" fontAlgn="auto" hangingPunct="1">
              <a:spcAft>
                <a:spcPts val="0"/>
              </a:spcAft>
              <a:defRPr/>
            </a:pPr>
            <a:r>
              <a:rPr lang="en-US" b="1" dirty="0" smtClean="0"/>
              <a:t>but also </a:t>
            </a:r>
            <a:r>
              <a:rPr lang="en-US" dirty="0" smtClean="0"/>
              <a:t>to the way in which </a:t>
            </a:r>
            <a:r>
              <a:rPr lang="en-US" b="1" dirty="0" smtClean="0"/>
              <a:t>people</a:t>
            </a:r>
            <a:r>
              <a:rPr lang="en-US" dirty="0" smtClean="0"/>
              <a:t> </a:t>
            </a:r>
            <a:r>
              <a:rPr lang="en-US" b="1" dirty="0" smtClean="0"/>
              <a:t>interact</a:t>
            </a:r>
            <a:r>
              <a:rPr lang="en-US" dirty="0" smtClean="0"/>
              <a:t> with this technology in support of business processes.  (Wiki)</a:t>
            </a:r>
          </a:p>
          <a:p>
            <a:pPr eaLnBrk="1" fontAlgn="auto" hangingPunct="1">
              <a:spcAft>
                <a:spcPts val="0"/>
              </a:spcAft>
              <a:defRPr/>
            </a:pPr>
            <a:endParaRPr lang="en-US" dirty="0"/>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9</a:t>
            </a:fld>
            <a:endParaRPr lang="en-US" dirty="0"/>
          </a:p>
        </p:txBody>
      </p:sp>
    </p:spTree>
    <p:extLst>
      <p:ext uri="{BB962C8B-B14F-4D97-AF65-F5344CB8AC3E}">
        <p14:creationId xmlns:p14="http://schemas.microsoft.com/office/powerpoint/2010/main" val="12863163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74638"/>
            <a:ext cx="6934200" cy="792162"/>
          </a:xfrm>
        </p:spPr>
        <p:txBody>
          <a:bodyPr>
            <a:normAutofit/>
          </a:bodyPr>
          <a:lstStyle/>
          <a:p>
            <a:pPr eaLnBrk="1" hangingPunct="1"/>
            <a:r>
              <a:rPr lang="en-US" sz="3200" b="1" dirty="0" smtClean="0">
                <a:solidFill>
                  <a:srgbClr val="FF0000"/>
                </a:solidFill>
                <a:latin typeface="Times New Roman" pitchFamily="18" charset="0"/>
                <a:cs typeface="Times New Roman" pitchFamily="18" charset="0"/>
              </a:rPr>
              <a:t>Artifacts – The Product Backlog 2</a:t>
            </a:r>
          </a:p>
        </p:txBody>
      </p:sp>
      <p:sp>
        <p:nvSpPr>
          <p:cNvPr id="22531" name="Content Placeholder 2"/>
          <p:cNvSpPr>
            <a:spLocks noGrp="1"/>
          </p:cNvSpPr>
          <p:nvPr>
            <p:ph idx="1"/>
          </p:nvPr>
        </p:nvSpPr>
        <p:spPr>
          <a:xfrm>
            <a:off x="228600" y="1600200"/>
            <a:ext cx="8534400" cy="4525963"/>
          </a:xfrm>
        </p:spPr>
        <p:txBody>
          <a:bodyPr/>
          <a:lstStyle/>
          <a:p>
            <a:pPr eaLnBrk="1" hangingPunct="1">
              <a:lnSpc>
                <a:spcPct val="90000"/>
              </a:lnSpc>
            </a:pPr>
            <a:r>
              <a:rPr lang="en-US" b="1" dirty="0" smtClean="0"/>
              <a:t>Product Owner</a:t>
            </a:r>
            <a:r>
              <a:rPr lang="en-US" dirty="0" smtClean="0"/>
              <a:t>:  responsible for </a:t>
            </a:r>
            <a:r>
              <a:rPr lang="en-US" b="1" dirty="0" smtClean="0"/>
              <a:t>the product backlog</a:t>
            </a:r>
            <a:r>
              <a:rPr lang="en-US" dirty="0" smtClean="0"/>
              <a:t> and the </a:t>
            </a:r>
            <a:r>
              <a:rPr lang="en-US" b="1" dirty="0" smtClean="0"/>
              <a:t>business value </a:t>
            </a:r>
            <a:r>
              <a:rPr lang="en-US" dirty="0" smtClean="0"/>
              <a:t>of each item listed.   </a:t>
            </a:r>
          </a:p>
          <a:p>
            <a:pPr eaLnBrk="1" hangingPunct="1">
              <a:lnSpc>
                <a:spcPct val="90000"/>
              </a:lnSpc>
            </a:pPr>
            <a:r>
              <a:rPr lang="en-US" b="1" dirty="0" smtClean="0"/>
              <a:t>Development Team</a:t>
            </a:r>
            <a:r>
              <a:rPr lang="en-US" dirty="0" smtClean="0"/>
              <a:t>: responsible for the </a:t>
            </a:r>
            <a:r>
              <a:rPr lang="en-US" b="1" dirty="0" smtClean="0"/>
              <a:t>estimated effort </a:t>
            </a:r>
            <a:r>
              <a:rPr lang="en-US" dirty="0" smtClean="0"/>
              <a:t>to complete each backlog item.  </a:t>
            </a:r>
          </a:p>
          <a:p>
            <a:pPr eaLnBrk="1" hangingPunct="1">
              <a:lnSpc>
                <a:spcPct val="90000"/>
              </a:lnSpc>
              <a:buFont typeface="Arial" charset="0"/>
              <a:buNone/>
            </a:pPr>
            <a:r>
              <a:rPr lang="en-US" dirty="0" smtClean="0"/>
              <a:t> </a:t>
            </a:r>
          </a:p>
          <a:p>
            <a:pPr eaLnBrk="1" hangingPunct="1">
              <a:lnSpc>
                <a:spcPct val="90000"/>
              </a:lnSpc>
            </a:pPr>
            <a:r>
              <a:rPr lang="en-US" dirty="0" smtClean="0"/>
              <a:t>Team contributes by estimating Items and User-Stories, either in “</a:t>
            </a:r>
            <a:r>
              <a:rPr lang="en-US" b="1" dirty="0" smtClean="0"/>
              <a:t>Story-points</a:t>
            </a:r>
            <a:r>
              <a:rPr lang="en-US" dirty="0" smtClean="0"/>
              <a:t>” or in “</a:t>
            </a:r>
            <a:r>
              <a:rPr lang="en-US" b="1" dirty="0" smtClean="0"/>
              <a:t>estimated hours</a:t>
            </a:r>
            <a:r>
              <a:rPr lang="en-US" dirty="0" smtClean="0"/>
              <a:t>.”</a:t>
            </a:r>
          </a:p>
          <a:p>
            <a:pPr eaLnBrk="1" hangingPunct="1">
              <a:lnSpc>
                <a:spcPct val="90000"/>
              </a:lnSpc>
            </a:pPr>
            <a:endParaRPr lang="en-US" dirty="0" smtClean="0"/>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166342383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21BBDE11-D565-4E9F-AF92-53625F56B2C6}" type="slidenum">
              <a:rPr lang="de-DE" smtClean="0"/>
              <a:pPr eaLnBrk="1" hangingPunct="1"/>
              <a:t>91</a:t>
            </a:fld>
            <a:endParaRPr lang="de-DE" smtClean="0"/>
          </a:p>
        </p:txBody>
      </p:sp>
      <p:sp>
        <p:nvSpPr>
          <p:cNvPr id="28676" name="Rectangle 2"/>
          <p:cNvSpPr>
            <a:spLocks noGrp="1" noChangeArrowheads="1"/>
          </p:cNvSpPr>
          <p:nvPr>
            <p:ph type="title"/>
          </p:nvPr>
        </p:nvSpPr>
        <p:spPr/>
        <p:txBody>
          <a:bodyPr>
            <a:normAutofit/>
          </a:bodyPr>
          <a:lstStyle/>
          <a:p>
            <a:pPr eaLnBrk="1" hangingPunct="1"/>
            <a:r>
              <a:rPr lang="en-US" sz="3600" b="1" dirty="0" smtClean="0">
                <a:solidFill>
                  <a:srgbClr val="FF0000"/>
                </a:solidFill>
                <a:latin typeface="Times New Roman" pitchFamily="18" charset="0"/>
                <a:cs typeface="Times New Roman" pitchFamily="18" charset="0"/>
              </a:rPr>
              <a:t>Sprint Backlog</a:t>
            </a:r>
            <a:endParaRPr lang="ru-RU" sz="3600" b="1" dirty="0" smtClean="0">
              <a:solidFill>
                <a:srgbClr val="FF0000"/>
              </a:solidFill>
              <a:latin typeface="Times New Roman" pitchFamily="18" charset="0"/>
              <a:cs typeface="Times New Roman" pitchFamily="18" charset="0"/>
            </a:endParaRPr>
          </a:p>
        </p:txBody>
      </p:sp>
      <p:sp>
        <p:nvSpPr>
          <p:cNvPr id="28677" name="Rectangle 3"/>
          <p:cNvSpPr>
            <a:spLocks noGrp="1" noChangeArrowheads="1"/>
          </p:cNvSpPr>
          <p:nvPr>
            <p:ph type="body" idx="1"/>
          </p:nvPr>
        </p:nvSpPr>
        <p:spPr/>
        <p:txBody>
          <a:bodyPr/>
          <a:lstStyle/>
          <a:p>
            <a:pPr eaLnBrk="1" hangingPunct="1"/>
            <a:r>
              <a:rPr lang="en-US" dirty="0" smtClean="0">
                <a:latin typeface="Times New Roman" pitchFamily="18" charset="0"/>
                <a:cs typeface="Times New Roman" pitchFamily="18" charset="0"/>
              </a:rPr>
              <a:t>A subset of Product Backlog Items, which define the work for a Sprint</a:t>
            </a:r>
          </a:p>
          <a:p>
            <a:pPr eaLnBrk="1" hangingPunct="1"/>
            <a:r>
              <a:rPr lang="en-US" dirty="0" smtClean="0">
                <a:latin typeface="Times New Roman" pitchFamily="18" charset="0"/>
                <a:cs typeface="Times New Roman" pitchFamily="18" charset="0"/>
              </a:rPr>
              <a:t>Is created ONLY by Team members</a:t>
            </a:r>
          </a:p>
          <a:p>
            <a:pPr eaLnBrk="1" hangingPunct="1"/>
            <a:r>
              <a:rPr lang="en-US" dirty="0" smtClean="0">
                <a:latin typeface="Times New Roman" pitchFamily="18" charset="0"/>
                <a:cs typeface="Times New Roman" pitchFamily="18" charset="0"/>
              </a:rPr>
              <a:t>Each Item has it’s own status</a:t>
            </a:r>
          </a:p>
          <a:p>
            <a:pPr eaLnBrk="1" hangingPunct="1"/>
            <a:r>
              <a:rPr lang="en-US" dirty="0" smtClean="0">
                <a:latin typeface="Times New Roman" pitchFamily="18" charset="0"/>
                <a:cs typeface="Times New Roman" pitchFamily="18" charset="0"/>
              </a:rPr>
              <a:t>Should be updated every day</a:t>
            </a:r>
          </a:p>
          <a:p>
            <a:pPr eaLnBrk="1" hangingPunct="1">
              <a:buFont typeface="Wingdings" pitchFamily="2" charset="2"/>
              <a:buNone/>
            </a:pPr>
            <a:endParaRPr lang="en-US" dirty="0" smtClean="0">
              <a:latin typeface="Times New Roman" pitchFamily="18" charset="0"/>
              <a:cs typeface="Times New Roman" pitchFamily="18" charset="0"/>
            </a:endParaRPr>
          </a:p>
          <a:p>
            <a:pPr eaLnBrk="1" hangingPunct="1"/>
            <a:endParaRPr lang="ru-RU" dirty="0" smtClean="0">
              <a:latin typeface="Times New Roman" pitchFamily="18" charset="0"/>
              <a:cs typeface="Times New Roman" pitchFamily="18" charset="0"/>
            </a:endParaRPr>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306305864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F997FFF7-1852-43CC-A4F9-F29076B9AF8D}" type="slidenum">
              <a:rPr lang="de-DE" smtClean="0"/>
              <a:pPr eaLnBrk="1" hangingPunct="1"/>
              <a:t>92</a:t>
            </a:fld>
            <a:endParaRPr lang="de-DE" smtClean="0"/>
          </a:p>
        </p:txBody>
      </p:sp>
      <p:sp>
        <p:nvSpPr>
          <p:cNvPr id="29700" name="Rectangle 2"/>
          <p:cNvSpPr>
            <a:spLocks noGrp="1" noChangeArrowheads="1"/>
          </p:cNvSpPr>
          <p:nvPr>
            <p:ph type="title"/>
          </p:nvPr>
        </p:nvSpPr>
        <p:spPr/>
        <p:txBody>
          <a:bodyPr>
            <a:normAutofit/>
          </a:bodyPr>
          <a:lstStyle/>
          <a:p>
            <a:pPr eaLnBrk="1" hangingPunct="1"/>
            <a:r>
              <a:rPr lang="en-US" sz="3400" b="1" dirty="0" smtClean="0">
                <a:solidFill>
                  <a:srgbClr val="FF0000"/>
                </a:solidFill>
                <a:latin typeface="Times New Roman" pitchFamily="18" charset="0"/>
                <a:cs typeface="Times New Roman" pitchFamily="18" charset="0"/>
              </a:rPr>
              <a:t>Sprint Backlog</a:t>
            </a:r>
            <a:endParaRPr lang="ru-RU" sz="3400" b="1" dirty="0" smtClean="0">
              <a:solidFill>
                <a:srgbClr val="FF0000"/>
              </a:solidFill>
              <a:latin typeface="Times New Roman" pitchFamily="18" charset="0"/>
              <a:cs typeface="Times New Roman" pitchFamily="18" charset="0"/>
            </a:endParaRPr>
          </a:p>
        </p:txBody>
      </p:sp>
      <p:sp>
        <p:nvSpPr>
          <p:cNvPr id="29701" name="Rectangle 3"/>
          <p:cNvSpPr>
            <a:spLocks noGrp="1" noChangeArrowheads="1"/>
          </p:cNvSpPr>
          <p:nvPr>
            <p:ph type="body" idx="1"/>
          </p:nvPr>
        </p:nvSpPr>
        <p:spPr/>
        <p:txBody>
          <a:bodyPr/>
          <a:lstStyle/>
          <a:p>
            <a:pPr eaLnBrk="1" hangingPunct="1"/>
            <a:r>
              <a:rPr lang="en-US" dirty="0" smtClean="0">
                <a:latin typeface="Times New Roman" pitchFamily="18" charset="0"/>
                <a:cs typeface="Times New Roman" pitchFamily="18" charset="0"/>
              </a:rPr>
              <a:t>No more then 300 tasks in the list</a:t>
            </a:r>
          </a:p>
          <a:p>
            <a:pPr eaLnBrk="1" hangingPunct="1"/>
            <a:r>
              <a:rPr lang="en-US" dirty="0" smtClean="0">
                <a:latin typeface="Times New Roman" pitchFamily="18" charset="0"/>
                <a:cs typeface="Times New Roman" pitchFamily="18" charset="0"/>
              </a:rPr>
              <a:t>If a task requires more than 16 hours, it should be broken down</a:t>
            </a:r>
          </a:p>
          <a:p>
            <a:pPr eaLnBrk="1" hangingPunct="1"/>
            <a:r>
              <a:rPr lang="en-US" dirty="0" smtClean="0">
                <a:latin typeface="Times New Roman" pitchFamily="18" charset="0"/>
                <a:cs typeface="Times New Roman" pitchFamily="18" charset="0"/>
              </a:rPr>
              <a:t>Team can add or subtract items from the list. Product Owner is not allowed to do it.</a:t>
            </a:r>
          </a:p>
          <a:p>
            <a:r>
              <a:rPr lang="en-US" dirty="0" smtClean="0">
                <a:latin typeface="Times New Roman" pitchFamily="18" charset="0"/>
                <a:cs typeface="Times New Roman" pitchFamily="18" charset="0"/>
              </a:rPr>
              <a:t>Is </a:t>
            </a:r>
            <a:r>
              <a:rPr lang="en-US" dirty="0">
                <a:latin typeface="Times New Roman" pitchFamily="18" charset="0"/>
                <a:cs typeface="Times New Roman" pitchFamily="18" charset="0"/>
              </a:rPr>
              <a:t>a good warning monitor</a:t>
            </a:r>
            <a:endParaRPr lang="ru-RU" dirty="0">
              <a:latin typeface="Times New Roman" pitchFamily="18" charset="0"/>
              <a:cs typeface="Times New Roman" pitchFamily="18" charset="0"/>
            </a:endParaRPr>
          </a:p>
          <a:p>
            <a:pPr eaLnBrk="1" hangingPunct="1"/>
            <a:endParaRPr lang="en-US" dirty="0" smtClean="0">
              <a:latin typeface="Times New Roman" pitchFamily="18" charset="0"/>
              <a:cs typeface="Times New Roman" pitchFamily="18" charset="0"/>
            </a:endParaRPr>
          </a:p>
          <a:p>
            <a:pPr eaLnBrk="1" hangingPunct="1">
              <a:buFont typeface="Wingdings" pitchFamily="2" charset="2"/>
              <a:buNone/>
            </a:pPr>
            <a:endParaRPr lang="en-US" dirty="0" smtClean="0">
              <a:latin typeface="Times New Roman" pitchFamily="18" charset="0"/>
              <a:cs typeface="Times New Roman" pitchFamily="18" charset="0"/>
            </a:endParaRPr>
          </a:p>
          <a:p>
            <a:pPr eaLnBrk="1" hangingPunct="1"/>
            <a:endParaRPr lang="en-US" dirty="0" smtClean="0">
              <a:latin typeface="Times New Roman" pitchFamily="18" charset="0"/>
              <a:cs typeface="Times New Roman" pitchFamily="18" charset="0"/>
            </a:endParaRPr>
          </a:p>
          <a:p>
            <a:pPr eaLnBrk="1" hangingPunct="1"/>
            <a:endParaRPr lang="ru-RU" dirty="0" smtClean="0">
              <a:latin typeface="Times New Roman" pitchFamily="18" charset="0"/>
              <a:cs typeface="Times New Roman" pitchFamily="18" charset="0"/>
            </a:endParaRPr>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137172986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0770" name="Rectangle 2"/>
          <p:cNvSpPr>
            <a:spLocks noGrp="1" noChangeArrowheads="1"/>
          </p:cNvSpPr>
          <p:nvPr>
            <p:ph type="title"/>
          </p:nvPr>
        </p:nvSpPr>
        <p:spPr>
          <a:xfrm>
            <a:off x="1295400" y="228600"/>
            <a:ext cx="6934200" cy="762000"/>
          </a:xfrm>
        </p:spPr>
        <p:txBody>
          <a:bodyPr>
            <a:normAutofit fontScale="90000"/>
          </a:bodyPr>
          <a:lstStyle/>
          <a:p>
            <a:pPr algn="r"/>
            <a:r>
              <a:rPr lang="en-US" sz="3600" b="1" dirty="0">
                <a:solidFill>
                  <a:srgbClr val="FF0000"/>
                </a:solidFill>
                <a:latin typeface="Times New Roman" pitchFamily="18" charset="0"/>
                <a:cs typeface="Times New Roman" pitchFamily="18" charset="0"/>
              </a:rPr>
              <a:t>From Sprint Goal to Sprint Backlog</a:t>
            </a:r>
          </a:p>
        </p:txBody>
      </p:sp>
      <p:sp>
        <p:nvSpPr>
          <p:cNvPr id="1440771" name="Rectangle 3"/>
          <p:cNvSpPr>
            <a:spLocks noGrp="1" noChangeArrowheads="1"/>
          </p:cNvSpPr>
          <p:nvPr>
            <p:ph type="body" idx="1"/>
          </p:nvPr>
        </p:nvSpPr>
        <p:spPr/>
        <p:txBody>
          <a:bodyPr/>
          <a:lstStyle/>
          <a:p>
            <a:r>
              <a:rPr lang="en-US" dirty="0">
                <a:latin typeface="Times New Roman" pitchFamily="18" charset="0"/>
                <a:cs typeface="Times New Roman" pitchFamily="18" charset="0"/>
              </a:rPr>
              <a:t>Scrum team takes the Sprint Goal and decides what tasks are necessary</a:t>
            </a:r>
          </a:p>
          <a:p>
            <a:r>
              <a:rPr lang="en-US" dirty="0">
                <a:latin typeface="Times New Roman" pitchFamily="18" charset="0"/>
                <a:cs typeface="Times New Roman" pitchFamily="18" charset="0"/>
              </a:rPr>
              <a:t>Team self-organizes around how they’ll meet the Sprint Goal</a:t>
            </a:r>
          </a:p>
          <a:p>
            <a:pPr lvl="1"/>
            <a:r>
              <a:rPr lang="en-US" dirty="0">
                <a:latin typeface="Times New Roman" pitchFamily="18" charset="0"/>
                <a:cs typeface="Times New Roman" pitchFamily="18" charset="0"/>
              </a:rPr>
              <a:t>Manager doesn’t assign tasks to individuals</a:t>
            </a:r>
          </a:p>
          <a:p>
            <a:r>
              <a:rPr lang="en-US" dirty="0">
                <a:latin typeface="Times New Roman" pitchFamily="18" charset="0"/>
                <a:cs typeface="Times New Roman" pitchFamily="18" charset="0"/>
              </a:rPr>
              <a:t>Managers don’t make decisions for the team</a:t>
            </a:r>
          </a:p>
          <a:p>
            <a:r>
              <a:rPr lang="en-US" dirty="0">
                <a:latin typeface="Times New Roman" pitchFamily="18" charset="0"/>
                <a:cs typeface="Times New Roman" pitchFamily="18" charset="0"/>
              </a:rPr>
              <a:t>Sprint Backlog is created</a:t>
            </a:r>
          </a:p>
          <a:p>
            <a:pPr>
              <a:buFont typeface="Wingdings" pitchFamily="2" charset="2"/>
              <a:buNone/>
            </a:pPr>
            <a:endParaRPr lang="en-US" dirty="0">
              <a:latin typeface="Times New Roman" pitchFamily="18" charset="0"/>
              <a:cs typeface="Times New Roman" pitchFamily="18" charset="0"/>
            </a:endParaRP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1329429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7634" name="Rectangle 2"/>
          <p:cNvSpPr>
            <a:spLocks noGrp="1" noChangeArrowheads="1"/>
          </p:cNvSpPr>
          <p:nvPr>
            <p:ph type="title"/>
          </p:nvPr>
        </p:nvSpPr>
        <p:spPr/>
        <p:txBody>
          <a:bodyPr/>
          <a:lstStyle/>
          <a:p>
            <a:pPr algn="l"/>
            <a:r>
              <a:rPr lang="en-US" sz="3600" b="1" dirty="0">
                <a:solidFill>
                  <a:srgbClr val="FF0000"/>
                </a:solidFill>
                <a:latin typeface="Times New Roman" pitchFamily="18" charset="0"/>
                <a:cs typeface="Times New Roman" pitchFamily="18" charset="0"/>
              </a:rPr>
              <a:t>Sprint Backlog during the Sprint</a:t>
            </a:r>
          </a:p>
        </p:txBody>
      </p:sp>
      <p:sp>
        <p:nvSpPr>
          <p:cNvPr id="1477635" name="Rectangle 3"/>
          <p:cNvSpPr>
            <a:spLocks noGrp="1" noChangeArrowheads="1"/>
          </p:cNvSpPr>
          <p:nvPr>
            <p:ph type="body" idx="1"/>
          </p:nvPr>
        </p:nvSpPr>
        <p:spPr/>
        <p:txBody>
          <a:bodyPr/>
          <a:lstStyle/>
          <a:p>
            <a:r>
              <a:rPr lang="en-US" dirty="0"/>
              <a:t>Changes</a:t>
            </a:r>
          </a:p>
          <a:p>
            <a:pPr lvl="1"/>
            <a:r>
              <a:rPr lang="en-US" dirty="0"/>
              <a:t>Team adds new tasks whenever they need to in order to meet the Sprint Goal</a:t>
            </a:r>
          </a:p>
          <a:p>
            <a:pPr lvl="1"/>
            <a:r>
              <a:rPr lang="en-US" dirty="0"/>
              <a:t>Team can remove unnecessary tasks</a:t>
            </a:r>
          </a:p>
          <a:p>
            <a:pPr lvl="1"/>
            <a:r>
              <a:rPr lang="en-US" dirty="0"/>
              <a:t>But: Sprint Backlog can only be updated by the team</a:t>
            </a:r>
          </a:p>
          <a:p>
            <a:r>
              <a:rPr lang="en-US" dirty="0"/>
              <a:t>Estimates are updated whenever there’s new information</a:t>
            </a:r>
          </a:p>
          <a:p>
            <a:pPr>
              <a:buFont typeface="Wingdings" pitchFamily="2" charset="2"/>
              <a:buNone/>
            </a:pPr>
            <a:endParaRPr lang="en-US" dirty="0"/>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3343344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2818" name="Rectangle 2"/>
          <p:cNvSpPr>
            <a:spLocks noGrp="1" noChangeArrowheads="1"/>
          </p:cNvSpPr>
          <p:nvPr>
            <p:ph type="title"/>
          </p:nvPr>
        </p:nvSpPr>
        <p:spPr/>
        <p:txBody>
          <a:bodyPr>
            <a:normAutofit/>
          </a:bodyPr>
          <a:lstStyle/>
          <a:p>
            <a:pPr algn="l"/>
            <a:r>
              <a:rPr lang="en-US" sz="4500" b="1" dirty="0">
                <a:solidFill>
                  <a:srgbClr val="FF0000"/>
                </a:solidFill>
                <a:latin typeface="Times New Roman" pitchFamily="18" charset="0"/>
                <a:cs typeface="Times New Roman" pitchFamily="18" charset="0"/>
              </a:rPr>
              <a:t>Sprint Backlog</a:t>
            </a:r>
          </a:p>
        </p:txBody>
      </p:sp>
      <p:sp>
        <p:nvSpPr>
          <p:cNvPr id="1442819" name="Rectangle 3"/>
          <p:cNvSpPr>
            <a:spLocks noGrp="1" noChangeArrowheads="1"/>
          </p:cNvSpPr>
          <p:nvPr>
            <p:ph type="body" idx="1"/>
          </p:nvPr>
        </p:nvSpPr>
        <p:spPr/>
        <p:txBody>
          <a:bodyPr/>
          <a:lstStyle/>
          <a:p>
            <a:r>
              <a:rPr lang="en-US" dirty="0">
                <a:latin typeface="Times New Roman" pitchFamily="18" charset="0"/>
                <a:cs typeface="Times New Roman" pitchFamily="18" charset="0"/>
              </a:rPr>
              <a:t>A subset of Product Backlog Items, which define the work for a Sprint</a:t>
            </a:r>
          </a:p>
          <a:p>
            <a:r>
              <a:rPr lang="en-US" dirty="0">
                <a:latin typeface="Times New Roman" pitchFamily="18" charset="0"/>
                <a:cs typeface="Times New Roman" pitchFamily="18" charset="0"/>
              </a:rPr>
              <a:t>Is created ONLY by Team members</a:t>
            </a:r>
          </a:p>
          <a:p>
            <a:r>
              <a:rPr lang="en-US" dirty="0">
                <a:latin typeface="Times New Roman" pitchFamily="18" charset="0"/>
                <a:cs typeface="Times New Roman" pitchFamily="18" charset="0"/>
              </a:rPr>
              <a:t>Each Item has it’s own status</a:t>
            </a:r>
          </a:p>
          <a:p>
            <a:r>
              <a:rPr lang="en-US" dirty="0">
                <a:latin typeface="Times New Roman" pitchFamily="18" charset="0"/>
                <a:cs typeface="Times New Roman" pitchFamily="18" charset="0"/>
              </a:rPr>
              <a:t>Should be updated every day</a:t>
            </a:r>
          </a:p>
          <a:p>
            <a:pPr>
              <a:buFont typeface="Wingdings" pitchFamily="2" charset="2"/>
              <a:buNone/>
            </a:pPr>
            <a:endParaRPr lang="en-US" dirty="0">
              <a:latin typeface="Times New Roman" pitchFamily="18" charset="0"/>
              <a:cs typeface="Times New Roman" pitchFamily="18" charset="0"/>
            </a:endParaRPr>
          </a:p>
          <a:p>
            <a:pPr>
              <a:buFont typeface="Wingdings" pitchFamily="2" charset="2"/>
              <a:buNone/>
            </a:pPr>
            <a:endParaRPr lang="en-US" dirty="0">
              <a:latin typeface="Times New Roman" pitchFamily="18" charset="0"/>
              <a:cs typeface="Times New Roman" pitchFamily="18" charset="0"/>
            </a:endParaRP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19323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6610" name="Rectangle 2"/>
          <p:cNvSpPr>
            <a:spLocks noGrp="1" noChangeArrowheads="1"/>
          </p:cNvSpPr>
          <p:nvPr>
            <p:ph type="title"/>
          </p:nvPr>
        </p:nvSpPr>
        <p:spPr>
          <a:xfrm>
            <a:off x="457200" y="274638"/>
            <a:ext cx="8229600" cy="487362"/>
          </a:xfrm>
        </p:spPr>
        <p:txBody>
          <a:bodyPr>
            <a:noAutofit/>
          </a:bodyPr>
          <a:lstStyle/>
          <a:p>
            <a:pPr algn="l"/>
            <a:r>
              <a:rPr lang="en-US" sz="3200" b="1" dirty="0">
                <a:solidFill>
                  <a:srgbClr val="FF0000"/>
                </a:solidFill>
                <a:latin typeface="Times New Roman" pitchFamily="18" charset="0"/>
                <a:cs typeface="Times New Roman" pitchFamily="18" charset="0"/>
              </a:rPr>
              <a:t>Sample Sprint Backlog</a:t>
            </a:r>
          </a:p>
        </p:txBody>
      </p:sp>
      <p:pic>
        <p:nvPicPr>
          <p:cNvPr id="14766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906463"/>
            <a:ext cx="5867400" cy="522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864942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228600"/>
            <a:ext cx="8229600" cy="533400"/>
          </a:xfrm>
        </p:spPr>
        <p:txBody>
          <a:bodyPr>
            <a:noAutofit/>
          </a:bodyPr>
          <a:lstStyle/>
          <a:p>
            <a:pPr eaLnBrk="1" hangingPunct="1"/>
            <a:r>
              <a:rPr lang="en-US" sz="3400" b="1" dirty="0" smtClean="0">
                <a:solidFill>
                  <a:srgbClr val="FF0000"/>
                </a:solidFill>
                <a:latin typeface="Times New Roman" pitchFamily="18" charset="0"/>
                <a:cs typeface="Times New Roman" pitchFamily="18" charset="0"/>
              </a:rPr>
              <a:t>Artifacts:  Sprint Backlog</a:t>
            </a:r>
          </a:p>
        </p:txBody>
      </p:sp>
      <p:sp>
        <p:nvSpPr>
          <p:cNvPr id="23555" name="Content Placeholder 2"/>
          <p:cNvSpPr>
            <a:spLocks noGrp="1"/>
          </p:cNvSpPr>
          <p:nvPr>
            <p:ph idx="1"/>
          </p:nvPr>
        </p:nvSpPr>
        <p:spPr>
          <a:xfrm>
            <a:off x="381000" y="1066800"/>
            <a:ext cx="8610600" cy="5638800"/>
          </a:xfrm>
        </p:spPr>
        <p:txBody>
          <a:bodyPr>
            <a:normAutofit/>
          </a:bodyPr>
          <a:lstStyle/>
          <a:p>
            <a:pPr eaLnBrk="1" hangingPunct="1">
              <a:lnSpc>
                <a:spcPct val="80000"/>
              </a:lnSpc>
            </a:pPr>
            <a:r>
              <a:rPr lang="en-US" sz="2500" b="1" dirty="0" smtClean="0">
                <a:solidFill>
                  <a:srgbClr val="000000"/>
                </a:solidFill>
                <a:latin typeface="Times New Roman" pitchFamily="18" charset="0"/>
                <a:cs typeface="Times New Roman" pitchFamily="18" charset="0"/>
              </a:rPr>
              <a:t>Sprint Backlog: </a:t>
            </a:r>
            <a:r>
              <a:rPr lang="en-US" sz="2500" dirty="0" smtClean="0">
                <a:solidFill>
                  <a:srgbClr val="000000"/>
                </a:solidFill>
                <a:latin typeface="Times New Roman" pitchFamily="18" charset="0"/>
                <a:cs typeface="Times New Roman" pitchFamily="18" charset="0"/>
              </a:rPr>
              <a:t>list of work the Development Team must address during the next sprint. </a:t>
            </a:r>
          </a:p>
          <a:p>
            <a:pPr eaLnBrk="1" hangingPunct="1">
              <a:lnSpc>
                <a:spcPct val="80000"/>
              </a:lnSpc>
            </a:pPr>
            <a:r>
              <a:rPr lang="en-US" sz="2500" dirty="0" smtClean="0">
                <a:solidFill>
                  <a:srgbClr val="000000"/>
                </a:solidFill>
                <a:latin typeface="Times New Roman" pitchFamily="18" charset="0"/>
                <a:cs typeface="Times New Roman" pitchFamily="18" charset="0"/>
              </a:rPr>
              <a:t>List derived by selecting stories/features from the top of the product backlog until the Development Team feels it has enough work to fill the sprint.</a:t>
            </a:r>
          </a:p>
          <a:p>
            <a:pPr eaLnBrk="1" hangingPunct="1">
              <a:lnSpc>
                <a:spcPct val="80000"/>
              </a:lnSpc>
              <a:buFont typeface="Arial" charset="0"/>
              <a:buNone/>
            </a:pPr>
            <a:r>
              <a:rPr lang="en-US" sz="2500" dirty="0" smtClean="0">
                <a:solidFill>
                  <a:srgbClr val="000000"/>
                </a:solidFill>
                <a:latin typeface="Times New Roman" pitchFamily="18" charset="0"/>
                <a:cs typeface="Times New Roman" pitchFamily="18" charset="0"/>
              </a:rPr>
              <a:t> </a:t>
            </a:r>
          </a:p>
          <a:p>
            <a:pPr eaLnBrk="1" hangingPunct="1">
              <a:lnSpc>
                <a:spcPct val="80000"/>
              </a:lnSpc>
            </a:pPr>
            <a:r>
              <a:rPr lang="en-US" sz="2500" b="1" dirty="0" smtClean="0">
                <a:solidFill>
                  <a:srgbClr val="000000"/>
                </a:solidFill>
                <a:latin typeface="Times New Roman" pitchFamily="18" charset="0"/>
                <a:cs typeface="Times New Roman" pitchFamily="18" charset="0"/>
              </a:rPr>
              <a:t>Thinking</a:t>
            </a:r>
            <a:r>
              <a:rPr lang="en-US" sz="2500" dirty="0" smtClean="0">
                <a:solidFill>
                  <a:srgbClr val="000000"/>
                </a:solidFill>
                <a:latin typeface="Times New Roman" pitchFamily="18" charset="0"/>
                <a:cs typeface="Times New Roman" pitchFamily="18" charset="0"/>
              </a:rPr>
              <a:t>:  This is done by the Development Team asking "Can we also do this?" and adding stories/features to the sprint backlog. </a:t>
            </a:r>
          </a:p>
          <a:p>
            <a:pPr eaLnBrk="1" hangingPunct="1">
              <a:lnSpc>
                <a:spcPct val="80000"/>
              </a:lnSpc>
            </a:pPr>
            <a:endParaRPr lang="en-US" sz="2500" dirty="0" smtClean="0">
              <a:solidFill>
                <a:srgbClr val="000000"/>
              </a:solidFill>
              <a:latin typeface="Times New Roman" pitchFamily="18" charset="0"/>
              <a:cs typeface="Times New Roman" pitchFamily="18" charset="0"/>
            </a:endParaRPr>
          </a:p>
          <a:p>
            <a:pPr eaLnBrk="1" hangingPunct="1">
              <a:lnSpc>
                <a:spcPct val="80000"/>
              </a:lnSpc>
            </a:pPr>
            <a:r>
              <a:rPr lang="en-US" sz="2500" b="1" dirty="0" smtClean="0">
                <a:solidFill>
                  <a:srgbClr val="000000"/>
                </a:solidFill>
                <a:latin typeface="Times New Roman" pitchFamily="18" charset="0"/>
                <a:cs typeface="Times New Roman" pitchFamily="18" charset="0"/>
              </a:rPr>
              <a:t>History</a:t>
            </a:r>
            <a:r>
              <a:rPr lang="en-US" sz="2500" dirty="0" smtClean="0">
                <a:solidFill>
                  <a:srgbClr val="000000"/>
                </a:solidFill>
                <a:latin typeface="Times New Roman" pitchFamily="18" charset="0"/>
                <a:cs typeface="Times New Roman" pitchFamily="18" charset="0"/>
              </a:rPr>
              <a:t>:  Development Team should note </a:t>
            </a:r>
            <a:r>
              <a:rPr lang="en-US" sz="2500" b="1" dirty="0" smtClean="0">
                <a:solidFill>
                  <a:srgbClr val="000000"/>
                </a:solidFill>
                <a:latin typeface="Times New Roman" pitchFamily="18" charset="0"/>
                <a:cs typeface="Times New Roman" pitchFamily="18" charset="0"/>
              </a:rPr>
              <a:t>velocity</a:t>
            </a:r>
            <a:r>
              <a:rPr lang="en-US" sz="2500" dirty="0" smtClean="0">
                <a:solidFill>
                  <a:srgbClr val="000000"/>
                </a:solidFill>
                <a:latin typeface="Times New Roman" pitchFamily="18" charset="0"/>
                <a:cs typeface="Times New Roman" pitchFamily="18" charset="0"/>
              </a:rPr>
              <a:t> of previous Sprints (total story points completed from each of the last sprints stories) when selecting stories/features for the </a:t>
            </a:r>
            <a:r>
              <a:rPr lang="en-US" sz="2500" b="1" dirty="0" smtClean="0">
                <a:solidFill>
                  <a:srgbClr val="000000"/>
                </a:solidFill>
                <a:latin typeface="Times New Roman" pitchFamily="18" charset="0"/>
                <a:cs typeface="Times New Roman" pitchFamily="18" charset="0"/>
              </a:rPr>
              <a:t>new</a:t>
            </a:r>
            <a:r>
              <a:rPr lang="en-US" sz="2500" dirty="0" smtClean="0">
                <a:solidFill>
                  <a:srgbClr val="000000"/>
                </a:solidFill>
                <a:latin typeface="Times New Roman" pitchFamily="18" charset="0"/>
                <a:cs typeface="Times New Roman" pitchFamily="18" charset="0"/>
              </a:rPr>
              <a:t> </a:t>
            </a:r>
            <a:r>
              <a:rPr lang="en-US" sz="2500" b="1" dirty="0" smtClean="0">
                <a:solidFill>
                  <a:srgbClr val="000000"/>
                </a:solidFill>
                <a:latin typeface="Times New Roman" pitchFamily="18" charset="0"/>
                <a:cs typeface="Times New Roman" pitchFamily="18" charset="0"/>
              </a:rPr>
              <a:t>sprint.</a:t>
            </a:r>
          </a:p>
          <a:p>
            <a:pPr eaLnBrk="1" hangingPunct="1">
              <a:lnSpc>
                <a:spcPct val="80000"/>
              </a:lnSpc>
            </a:pPr>
            <a:endParaRPr lang="en-US" sz="2500" b="1" dirty="0" smtClean="0">
              <a:solidFill>
                <a:srgbClr val="000000"/>
              </a:solidFill>
              <a:latin typeface="Times New Roman" pitchFamily="18" charset="0"/>
              <a:cs typeface="Times New Roman" pitchFamily="18" charset="0"/>
            </a:endParaRPr>
          </a:p>
          <a:p>
            <a:pPr eaLnBrk="1" hangingPunct="1">
              <a:lnSpc>
                <a:spcPct val="80000"/>
              </a:lnSpc>
            </a:pPr>
            <a:r>
              <a:rPr lang="en-US" sz="2500" dirty="0" smtClean="0">
                <a:solidFill>
                  <a:srgbClr val="000000"/>
                </a:solidFill>
                <a:latin typeface="Times New Roman" pitchFamily="18" charset="0"/>
                <a:cs typeface="Times New Roman" pitchFamily="18" charset="0"/>
              </a:rPr>
              <a:t>Use number as </a:t>
            </a:r>
            <a:r>
              <a:rPr lang="en-US" sz="2500" b="1" dirty="0" smtClean="0">
                <a:solidFill>
                  <a:srgbClr val="000000"/>
                </a:solidFill>
                <a:latin typeface="Times New Roman" pitchFamily="18" charset="0"/>
                <a:cs typeface="Times New Roman" pitchFamily="18" charset="0"/>
              </a:rPr>
              <a:t>guide</a:t>
            </a:r>
            <a:r>
              <a:rPr lang="en-US" sz="2500" dirty="0" smtClean="0">
                <a:solidFill>
                  <a:srgbClr val="000000"/>
                </a:solidFill>
                <a:latin typeface="Times New Roman" pitchFamily="18" charset="0"/>
                <a:cs typeface="Times New Roman" pitchFamily="18" charset="0"/>
              </a:rPr>
              <a:t> for "effort" they can complete.</a:t>
            </a:r>
            <a:endParaRPr lang="en-US" sz="2500" dirty="0" smtClean="0">
              <a:latin typeface="Times New Roman" pitchFamily="18" charset="0"/>
              <a:cs typeface="Times New Roman" pitchFamily="18" charset="0"/>
            </a:endParaRP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34934863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28600"/>
            <a:ext cx="8229600" cy="609600"/>
          </a:xfrm>
        </p:spPr>
        <p:txBody>
          <a:bodyPr>
            <a:normAutofit fontScale="90000"/>
          </a:bodyPr>
          <a:lstStyle/>
          <a:p>
            <a:pPr eaLnBrk="1" hangingPunct="1"/>
            <a:r>
              <a:rPr lang="en-US" b="1" dirty="0" smtClean="0">
                <a:solidFill>
                  <a:srgbClr val="FF0000"/>
                </a:solidFill>
                <a:latin typeface="Times New Roman" pitchFamily="18" charset="0"/>
                <a:cs typeface="Times New Roman" pitchFamily="18" charset="0"/>
              </a:rPr>
              <a:t>Artifacts:  Sprint Backlog</a:t>
            </a:r>
          </a:p>
        </p:txBody>
      </p:sp>
      <p:sp>
        <p:nvSpPr>
          <p:cNvPr id="3" name="Content Placeholder 2"/>
          <p:cNvSpPr>
            <a:spLocks noGrp="1"/>
          </p:cNvSpPr>
          <p:nvPr>
            <p:ph idx="1"/>
          </p:nvPr>
        </p:nvSpPr>
        <p:spPr>
          <a:xfrm>
            <a:off x="457200" y="990600"/>
            <a:ext cx="8382000" cy="5715000"/>
          </a:xfrm>
        </p:spPr>
        <p:txBody>
          <a:bodyPr>
            <a:noAutofit/>
          </a:bodyPr>
          <a:lstStyle/>
          <a:p>
            <a:pPr eaLnBrk="1" hangingPunct="1">
              <a:lnSpc>
                <a:spcPct val="80000"/>
              </a:lnSpc>
              <a:defRPr/>
            </a:pPr>
            <a:r>
              <a:rPr lang="en-US" sz="2400" b="1" dirty="0" smtClean="0">
                <a:solidFill>
                  <a:srgbClr val="000000"/>
                </a:solidFill>
                <a:latin typeface="Times New Roman" pitchFamily="18" charset="0"/>
                <a:cs typeface="Times New Roman" pitchFamily="18" charset="0"/>
              </a:rPr>
              <a:t>Stories/features</a:t>
            </a:r>
            <a:r>
              <a:rPr lang="en-US" sz="2400" dirty="0" smtClean="0">
                <a:solidFill>
                  <a:srgbClr val="000000"/>
                </a:solidFill>
                <a:latin typeface="Times New Roman" pitchFamily="18" charset="0"/>
                <a:cs typeface="Times New Roman" pitchFamily="18" charset="0"/>
              </a:rPr>
              <a:t>:  broken down into </a:t>
            </a:r>
            <a:r>
              <a:rPr lang="en-US" sz="2400" b="1" dirty="0" smtClean="0">
                <a:solidFill>
                  <a:srgbClr val="000000"/>
                </a:solidFill>
                <a:latin typeface="Times New Roman" pitchFamily="18" charset="0"/>
                <a:cs typeface="Times New Roman" pitchFamily="18" charset="0"/>
              </a:rPr>
              <a:t>tasks</a:t>
            </a:r>
            <a:r>
              <a:rPr lang="en-US" sz="2400" dirty="0" smtClean="0">
                <a:solidFill>
                  <a:srgbClr val="000000"/>
                </a:solidFill>
                <a:latin typeface="Times New Roman" pitchFamily="18" charset="0"/>
                <a:cs typeface="Times New Roman" pitchFamily="18" charset="0"/>
              </a:rPr>
              <a:t> by Development Team- should normally be between </a:t>
            </a:r>
            <a:r>
              <a:rPr lang="en-US" sz="2400" b="1" dirty="0" smtClean="0">
                <a:solidFill>
                  <a:srgbClr val="000000"/>
                </a:solidFill>
                <a:latin typeface="Times New Roman" pitchFamily="18" charset="0"/>
                <a:cs typeface="Times New Roman" pitchFamily="18" charset="0"/>
              </a:rPr>
              <a:t>four and sixteen hours </a:t>
            </a:r>
            <a:r>
              <a:rPr lang="en-US" sz="2400" dirty="0" smtClean="0">
                <a:solidFill>
                  <a:srgbClr val="000000"/>
                </a:solidFill>
                <a:latin typeface="Times New Roman" pitchFamily="18" charset="0"/>
                <a:cs typeface="Times New Roman" pitchFamily="18" charset="0"/>
              </a:rPr>
              <a:t>of work.</a:t>
            </a:r>
          </a:p>
          <a:p>
            <a:pPr marL="0" indent="0" eaLnBrk="1" hangingPunct="1">
              <a:lnSpc>
                <a:spcPct val="80000"/>
              </a:lnSpc>
              <a:buFont typeface="Arial" charset="0"/>
              <a:buNone/>
              <a:defRPr/>
            </a:pPr>
            <a:r>
              <a:rPr lang="en-US" sz="2400" dirty="0" smtClean="0">
                <a:solidFill>
                  <a:srgbClr val="000000"/>
                </a:solidFill>
                <a:latin typeface="Times New Roman" pitchFamily="18" charset="0"/>
                <a:cs typeface="Times New Roman" pitchFamily="18" charset="0"/>
              </a:rPr>
              <a:t> </a:t>
            </a:r>
          </a:p>
          <a:p>
            <a:pPr eaLnBrk="1" hangingPunct="1">
              <a:lnSpc>
                <a:spcPct val="80000"/>
              </a:lnSpc>
              <a:defRPr/>
            </a:pPr>
            <a:r>
              <a:rPr lang="en-US" sz="2400" dirty="0" smtClean="0">
                <a:solidFill>
                  <a:srgbClr val="000000"/>
                </a:solidFill>
                <a:latin typeface="Times New Roman" pitchFamily="18" charset="0"/>
                <a:cs typeface="Times New Roman" pitchFamily="18" charset="0"/>
              </a:rPr>
              <a:t>With this level of detail the Development Team understands exactly what to do, and potentially, anyone can pick a task from the list.</a:t>
            </a:r>
          </a:p>
          <a:p>
            <a:pPr marL="0" indent="0" eaLnBrk="1" hangingPunct="1">
              <a:lnSpc>
                <a:spcPct val="80000"/>
              </a:lnSpc>
              <a:buFont typeface="Arial" charset="0"/>
              <a:buNone/>
              <a:defRPr/>
            </a:pPr>
            <a:r>
              <a:rPr lang="en-US" sz="2400" dirty="0" smtClean="0">
                <a:solidFill>
                  <a:srgbClr val="000000"/>
                </a:solidFill>
                <a:latin typeface="Times New Roman" pitchFamily="18" charset="0"/>
                <a:cs typeface="Times New Roman" pitchFamily="18" charset="0"/>
              </a:rPr>
              <a:t> </a:t>
            </a:r>
          </a:p>
          <a:p>
            <a:pPr eaLnBrk="1" hangingPunct="1">
              <a:lnSpc>
                <a:spcPct val="80000"/>
              </a:lnSpc>
              <a:defRPr/>
            </a:pPr>
            <a:r>
              <a:rPr lang="en-US" sz="2400" b="1" dirty="0" smtClean="0">
                <a:solidFill>
                  <a:srgbClr val="000000"/>
                </a:solidFill>
                <a:latin typeface="Times New Roman" pitchFamily="18" charset="0"/>
                <a:cs typeface="Times New Roman" pitchFamily="18" charset="0"/>
              </a:rPr>
              <a:t>Tasks</a:t>
            </a:r>
            <a:r>
              <a:rPr lang="en-US" sz="2400" dirty="0" smtClean="0">
                <a:solidFill>
                  <a:srgbClr val="000000"/>
                </a:solidFill>
                <a:latin typeface="Times New Roman" pitchFamily="18" charset="0"/>
                <a:cs typeface="Times New Roman" pitchFamily="18" charset="0"/>
              </a:rPr>
              <a:t> on sprint backlog are </a:t>
            </a:r>
            <a:r>
              <a:rPr lang="en-US" sz="2400" b="1" dirty="0" smtClean="0">
                <a:solidFill>
                  <a:srgbClr val="000000"/>
                </a:solidFill>
                <a:latin typeface="Times New Roman" pitchFamily="18" charset="0"/>
                <a:cs typeface="Times New Roman" pitchFamily="18" charset="0"/>
              </a:rPr>
              <a:t>never</a:t>
            </a:r>
            <a:r>
              <a:rPr lang="en-US" sz="2400" dirty="0" smtClean="0">
                <a:solidFill>
                  <a:srgbClr val="000000"/>
                </a:solidFill>
                <a:latin typeface="Times New Roman" pitchFamily="18" charset="0"/>
                <a:cs typeface="Times New Roman" pitchFamily="18" charset="0"/>
              </a:rPr>
              <a:t> </a:t>
            </a:r>
            <a:r>
              <a:rPr lang="en-US" sz="2400" b="1" dirty="0" smtClean="0">
                <a:solidFill>
                  <a:srgbClr val="000000"/>
                </a:solidFill>
                <a:latin typeface="Times New Roman" pitchFamily="18" charset="0"/>
                <a:cs typeface="Times New Roman" pitchFamily="18" charset="0"/>
              </a:rPr>
              <a:t>assigned</a:t>
            </a:r>
            <a:r>
              <a:rPr lang="en-US" sz="2400" dirty="0" smtClean="0">
                <a:solidFill>
                  <a:srgbClr val="000000"/>
                </a:solidFill>
                <a:latin typeface="Times New Roman" pitchFamily="18" charset="0"/>
                <a:cs typeface="Times New Roman" pitchFamily="18" charset="0"/>
              </a:rPr>
              <a:t>; tasks are </a:t>
            </a:r>
            <a:r>
              <a:rPr lang="en-US" sz="2400" b="1" dirty="0" smtClean="0">
                <a:solidFill>
                  <a:srgbClr val="000000"/>
                </a:solidFill>
                <a:latin typeface="Times New Roman" pitchFamily="18" charset="0"/>
                <a:cs typeface="Times New Roman" pitchFamily="18" charset="0"/>
              </a:rPr>
              <a:t>signed up for.</a:t>
            </a:r>
            <a:r>
              <a:rPr lang="en-US" sz="2400" dirty="0" smtClean="0">
                <a:solidFill>
                  <a:srgbClr val="000000"/>
                </a:solidFill>
                <a:latin typeface="Times New Roman" pitchFamily="18" charset="0"/>
                <a:cs typeface="Times New Roman" pitchFamily="18" charset="0"/>
              </a:rPr>
              <a:t> by team members during </a:t>
            </a:r>
            <a:r>
              <a:rPr lang="en-US" sz="2400" b="1" dirty="0" smtClean="0">
                <a:solidFill>
                  <a:srgbClr val="000000"/>
                </a:solidFill>
                <a:latin typeface="Times New Roman" pitchFamily="18" charset="0"/>
                <a:cs typeface="Times New Roman" pitchFamily="18" charset="0"/>
              </a:rPr>
              <a:t>daily</a:t>
            </a:r>
            <a:r>
              <a:rPr lang="en-US" sz="2400" dirty="0" smtClean="0">
                <a:solidFill>
                  <a:srgbClr val="000000"/>
                </a:solidFill>
                <a:latin typeface="Times New Roman" pitchFamily="18" charset="0"/>
                <a:cs typeface="Times New Roman" pitchFamily="18" charset="0"/>
              </a:rPr>
              <a:t> </a:t>
            </a:r>
            <a:r>
              <a:rPr lang="en-US" sz="2400" b="1" dirty="0" smtClean="0">
                <a:solidFill>
                  <a:srgbClr val="000000"/>
                </a:solidFill>
                <a:latin typeface="Times New Roman" pitchFamily="18" charset="0"/>
                <a:cs typeface="Times New Roman" pitchFamily="18" charset="0"/>
              </a:rPr>
              <a:t>scrum</a:t>
            </a:r>
            <a:r>
              <a:rPr lang="en-US" sz="2400" dirty="0" smtClean="0">
                <a:solidFill>
                  <a:srgbClr val="000000"/>
                </a:solidFill>
                <a:latin typeface="Times New Roman" pitchFamily="18" charset="0"/>
                <a:cs typeface="Times New Roman" pitchFamily="18" charset="0"/>
              </a:rPr>
              <a:t>, according to </a:t>
            </a:r>
            <a:r>
              <a:rPr lang="en-US" sz="2400" b="1" dirty="0" smtClean="0">
                <a:solidFill>
                  <a:srgbClr val="000000"/>
                </a:solidFill>
                <a:latin typeface="Times New Roman" pitchFamily="18" charset="0"/>
                <a:cs typeface="Times New Roman" pitchFamily="18" charset="0"/>
              </a:rPr>
              <a:t>priority</a:t>
            </a:r>
            <a:r>
              <a:rPr lang="en-US" sz="2400" dirty="0" smtClean="0">
                <a:solidFill>
                  <a:srgbClr val="000000"/>
                </a:solidFill>
                <a:latin typeface="Times New Roman" pitchFamily="18" charset="0"/>
                <a:cs typeface="Times New Roman" pitchFamily="18" charset="0"/>
              </a:rPr>
              <a:t> and </a:t>
            </a:r>
            <a:r>
              <a:rPr lang="en-US" sz="2400" b="1" dirty="0" smtClean="0">
                <a:solidFill>
                  <a:srgbClr val="000000"/>
                </a:solidFill>
                <a:latin typeface="Times New Roman" pitchFamily="18" charset="0"/>
                <a:cs typeface="Times New Roman" pitchFamily="18" charset="0"/>
              </a:rPr>
              <a:t>member</a:t>
            </a:r>
            <a:r>
              <a:rPr lang="en-US" sz="2400" dirty="0" smtClean="0">
                <a:solidFill>
                  <a:srgbClr val="000000"/>
                </a:solidFill>
                <a:latin typeface="Times New Roman" pitchFamily="18" charset="0"/>
                <a:cs typeface="Times New Roman" pitchFamily="18" charset="0"/>
              </a:rPr>
              <a:t> </a:t>
            </a:r>
            <a:r>
              <a:rPr lang="en-US" sz="2400" b="1" dirty="0" smtClean="0">
                <a:solidFill>
                  <a:srgbClr val="000000"/>
                </a:solidFill>
                <a:latin typeface="Times New Roman" pitchFamily="18" charset="0"/>
                <a:cs typeface="Times New Roman" pitchFamily="18" charset="0"/>
              </a:rPr>
              <a:t>skills</a:t>
            </a:r>
            <a:r>
              <a:rPr lang="en-US" sz="2400" dirty="0" smtClean="0">
                <a:solidFill>
                  <a:srgbClr val="000000"/>
                </a:solidFill>
                <a:latin typeface="Times New Roman" pitchFamily="18" charset="0"/>
                <a:cs typeface="Times New Roman" pitchFamily="18" charset="0"/>
              </a:rPr>
              <a:t>. </a:t>
            </a:r>
          </a:p>
          <a:p>
            <a:pPr eaLnBrk="1" hangingPunct="1">
              <a:lnSpc>
                <a:spcPct val="80000"/>
              </a:lnSpc>
              <a:defRPr/>
            </a:pPr>
            <a:endParaRPr lang="en-US" sz="2400" dirty="0" smtClean="0">
              <a:solidFill>
                <a:srgbClr val="000000"/>
              </a:solidFill>
              <a:latin typeface="Times New Roman" pitchFamily="18" charset="0"/>
              <a:cs typeface="Times New Roman" pitchFamily="18" charset="0"/>
            </a:endParaRPr>
          </a:p>
          <a:p>
            <a:pPr eaLnBrk="1" hangingPunct="1">
              <a:lnSpc>
                <a:spcPct val="80000"/>
              </a:lnSpc>
              <a:defRPr/>
            </a:pPr>
            <a:r>
              <a:rPr lang="en-US" sz="2400" b="1" dirty="0" smtClean="0">
                <a:solidFill>
                  <a:srgbClr val="000000"/>
                </a:solidFill>
                <a:latin typeface="Times New Roman" pitchFamily="18" charset="0"/>
                <a:cs typeface="Times New Roman" pitchFamily="18" charset="0"/>
              </a:rPr>
              <a:t>Sprint backlog is property of Team</a:t>
            </a:r>
            <a:r>
              <a:rPr lang="en-US" sz="2400" dirty="0" smtClean="0">
                <a:solidFill>
                  <a:srgbClr val="000000"/>
                </a:solidFill>
                <a:latin typeface="Times New Roman" pitchFamily="18" charset="0"/>
                <a:cs typeface="Times New Roman" pitchFamily="18" charset="0"/>
              </a:rPr>
              <a:t>, and all included </a:t>
            </a:r>
            <a:r>
              <a:rPr lang="en-US" sz="2400" b="1" dirty="0" smtClean="0">
                <a:solidFill>
                  <a:srgbClr val="000000"/>
                </a:solidFill>
                <a:latin typeface="Times New Roman" pitchFamily="18" charset="0"/>
                <a:cs typeface="Times New Roman" pitchFamily="18" charset="0"/>
              </a:rPr>
              <a:t>estimates</a:t>
            </a:r>
            <a:r>
              <a:rPr lang="en-US" sz="2400" dirty="0" smtClean="0">
                <a:solidFill>
                  <a:srgbClr val="000000"/>
                </a:solidFill>
                <a:latin typeface="Times New Roman" pitchFamily="18" charset="0"/>
                <a:cs typeface="Times New Roman" pitchFamily="18" charset="0"/>
              </a:rPr>
              <a:t> are provided by the Development Team.</a:t>
            </a: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78847625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304800"/>
            <a:ext cx="8229600" cy="685800"/>
          </a:xfrm>
        </p:spPr>
        <p:txBody>
          <a:bodyPr>
            <a:normAutofit fontScale="90000"/>
          </a:bodyPr>
          <a:lstStyle/>
          <a:p>
            <a:pPr eaLnBrk="1" hangingPunct="1"/>
            <a:r>
              <a:rPr lang="en-US" b="1" dirty="0" smtClean="0">
                <a:solidFill>
                  <a:srgbClr val="FF0000"/>
                </a:solidFill>
                <a:latin typeface="Times New Roman" pitchFamily="18" charset="0"/>
                <a:cs typeface="Times New Roman" pitchFamily="18" charset="0"/>
              </a:rPr>
              <a:t>Artifacts - Increment</a:t>
            </a:r>
          </a:p>
        </p:txBody>
      </p:sp>
      <p:sp>
        <p:nvSpPr>
          <p:cNvPr id="3" name="Content Placeholder 2"/>
          <p:cNvSpPr>
            <a:spLocks noGrp="1"/>
          </p:cNvSpPr>
          <p:nvPr>
            <p:ph idx="1"/>
          </p:nvPr>
        </p:nvSpPr>
        <p:spPr>
          <a:xfrm>
            <a:off x="457200" y="1143000"/>
            <a:ext cx="8229600" cy="4525963"/>
          </a:xfrm>
        </p:spPr>
        <p:txBody>
          <a:bodyPr>
            <a:normAutofit fontScale="92500" lnSpcReduction="10000"/>
          </a:bodyPr>
          <a:lstStyle/>
          <a:p>
            <a:pPr eaLnBrk="1" hangingPunct="1">
              <a:lnSpc>
                <a:spcPct val="90000"/>
              </a:lnSpc>
              <a:defRPr/>
            </a:pPr>
            <a:r>
              <a:rPr lang="en-US" dirty="0" smtClean="0">
                <a:solidFill>
                  <a:srgbClr val="000000"/>
                </a:solidFill>
                <a:latin typeface="Times New Roman" pitchFamily="18" charset="0"/>
                <a:cs typeface="Times New Roman" pitchFamily="18" charset="0"/>
              </a:rPr>
              <a:t>The  “</a:t>
            </a:r>
            <a:r>
              <a:rPr lang="en-US" b="1" dirty="0" smtClean="0">
                <a:solidFill>
                  <a:srgbClr val="000000"/>
                </a:solidFill>
                <a:latin typeface="Times New Roman" pitchFamily="18" charset="0"/>
                <a:cs typeface="Times New Roman" pitchFamily="18" charset="0"/>
              </a:rPr>
              <a:t>increment”</a:t>
            </a:r>
            <a:r>
              <a:rPr lang="en-US" dirty="0" smtClean="0">
                <a:solidFill>
                  <a:srgbClr val="000000"/>
                </a:solidFill>
                <a:latin typeface="Times New Roman" pitchFamily="18" charset="0"/>
                <a:cs typeface="Times New Roman" pitchFamily="18" charset="0"/>
              </a:rPr>
              <a:t> is </a:t>
            </a:r>
            <a:r>
              <a:rPr lang="en-US" b="1" dirty="0" smtClean="0">
                <a:solidFill>
                  <a:srgbClr val="000000"/>
                </a:solidFill>
                <a:latin typeface="Times New Roman" pitchFamily="18" charset="0"/>
                <a:cs typeface="Times New Roman" pitchFamily="18" charset="0"/>
              </a:rPr>
              <a:t>sum</a:t>
            </a:r>
            <a:r>
              <a:rPr lang="en-US" dirty="0" smtClean="0">
                <a:solidFill>
                  <a:srgbClr val="000000"/>
                </a:solidFill>
                <a:latin typeface="Times New Roman" pitchFamily="18" charset="0"/>
                <a:cs typeface="Times New Roman" pitchFamily="18" charset="0"/>
              </a:rPr>
              <a:t> of all Product Backlog Items completed during a sprint </a:t>
            </a:r>
            <a:r>
              <a:rPr lang="en-US" b="1" dirty="0" smtClean="0">
                <a:solidFill>
                  <a:srgbClr val="000000"/>
                </a:solidFill>
                <a:latin typeface="Times New Roman" pitchFamily="18" charset="0"/>
                <a:cs typeface="Times New Roman" pitchFamily="18" charset="0"/>
              </a:rPr>
              <a:t>and</a:t>
            </a:r>
            <a:r>
              <a:rPr lang="en-US" dirty="0" smtClean="0">
                <a:solidFill>
                  <a:srgbClr val="000000"/>
                </a:solidFill>
                <a:latin typeface="Times New Roman" pitchFamily="18" charset="0"/>
                <a:cs typeface="Times New Roman" pitchFamily="18" charset="0"/>
              </a:rPr>
              <a:t> all previous sprints. </a:t>
            </a:r>
          </a:p>
          <a:p>
            <a:pPr eaLnBrk="1" hangingPunct="1">
              <a:lnSpc>
                <a:spcPct val="90000"/>
              </a:lnSpc>
              <a:defRPr/>
            </a:pPr>
            <a:endParaRPr lang="en-US" dirty="0" smtClean="0">
              <a:solidFill>
                <a:srgbClr val="000000"/>
              </a:solidFill>
              <a:latin typeface="Times New Roman" pitchFamily="18" charset="0"/>
              <a:cs typeface="Times New Roman" pitchFamily="18" charset="0"/>
            </a:endParaRPr>
          </a:p>
          <a:p>
            <a:pPr eaLnBrk="1" hangingPunct="1">
              <a:lnSpc>
                <a:spcPct val="90000"/>
              </a:lnSpc>
              <a:defRPr/>
            </a:pPr>
            <a:r>
              <a:rPr lang="en-US" dirty="0" smtClean="0">
                <a:solidFill>
                  <a:srgbClr val="000000"/>
                </a:solidFill>
                <a:latin typeface="Times New Roman" pitchFamily="18" charset="0"/>
                <a:cs typeface="Times New Roman" pitchFamily="18" charset="0"/>
              </a:rPr>
              <a:t>At end of a sprint, Increment must be done according to </a:t>
            </a:r>
            <a:r>
              <a:rPr lang="en-US" b="1" dirty="0" smtClean="0">
                <a:solidFill>
                  <a:srgbClr val="000000"/>
                </a:solidFill>
                <a:latin typeface="Times New Roman" pitchFamily="18" charset="0"/>
                <a:cs typeface="Times New Roman" pitchFamily="18" charset="0"/>
              </a:rPr>
              <a:t>Scrum Team's definition</a:t>
            </a:r>
            <a:r>
              <a:rPr lang="en-US" dirty="0" smtClean="0">
                <a:solidFill>
                  <a:srgbClr val="000000"/>
                </a:solidFill>
                <a:latin typeface="Times New Roman" pitchFamily="18" charset="0"/>
                <a:cs typeface="Times New Roman" pitchFamily="18" charset="0"/>
              </a:rPr>
              <a:t> of done. </a:t>
            </a:r>
          </a:p>
          <a:p>
            <a:pPr eaLnBrk="1" hangingPunct="1">
              <a:lnSpc>
                <a:spcPct val="90000"/>
              </a:lnSpc>
              <a:defRPr/>
            </a:pPr>
            <a:endParaRPr lang="en-US" dirty="0" smtClean="0">
              <a:solidFill>
                <a:srgbClr val="000000"/>
              </a:solidFill>
              <a:latin typeface="Times New Roman" pitchFamily="18" charset="0"/>
              <a:cs typeface="Times New Roman" pitchFamily="18" charset="0"/>
            </a:endParaRPr>
          </a:p>
          <a:p>
            <a:pPr eaLnBrk="1" hangingPunct="1">
              <a:lnSpc>
                <a:spcPct val="90000"/>
              </a:lnSpc>
              <a:defRPr/>
            </a:pPr>
            <a:r>
              <a:rPr lang="en-US" dirty="0" smtClean="0">
                <a:solidFill>
                  <a:srgbClr val="000000"/>
                </a:solidFill>
                <a:latin typeface="Times New Roman" pitchFamily="18" charset="0"/>
                <a:cs typeface="Times New Roman" pitchFamily="18" charset="0"/>
              </a:rPr>
              <a:t>The increment must be in </a:t>
            </a:r>
            <a:r>
              <a:rPr lang="en-US" b="1" dirty="0" smtClean="0">
                <a:solidFill>
                  <a:srgbClr val="000000"/>
                </a:solidFill>
                <a:latin typeface="Times New Roman" pitchFamily="18" charset="0"/>
                <a:cs typeface="Times New Roman" pitchFamily="18" charset="0"/>
              </a:rPr>
              <a:t>usable condition</a:t>
            </a:r>
            <a:r>
              <a:rPr lang="en-US" dirty="0" smtClean="0">
                <a:solidFill>
                  <a:srgbClr val="000000"/>
                </a:solidFill>
                <a:latin typeface="Times New Roman" pitchFamily="18" charset="0"/>
                <a:cs typeface="Times New Roman" pitchFamily="18" charset="0"/>
              </a:rPr>
              <a:t> regardless of whether the Product Owner decides to actually release it.</a:t>
            </a:r>
            <a:endParaRPr lang="en-US" dirty="0" smtClean="0">
              <a:latin typeface="Times New Roman" pitchFamily="18" charset="0"/>
              <a:cs typeface="Times New Roman" pitchFamily="18" charset="0"/>
            </a:endParaRP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3522169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587</TotalTime>
  <Words>7468</Words>
  <Application>Microsoft Office PowerPoint</Application>
  <PresentationFormat>On-screen Show (4:3)</PresentationFormat>
  <Paragraphs>1124</Paragraphs>
  <Slides>131</Slides>
  <Notes>11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131</vt:i4>
      </vt:variant>
    </vt:vector>
  </HeadingPairs>
  <TitlesOfParts>
    <vt:vector size="134" baseType="lpstr">
      <vt:lpstr>Office Theme</vt:lpstr>
      <vt:lpstr>Document</vt:lpstr>
      <vt:lpstr>Chart</vt:lpstr>
      <vt:lpstr>Unit II  Agile Development Process</vt:lpstr>
      <vt:lpstr>Unit II Agile Development Process</vt:lpstr>
      <vt:lpstr>What is Agile?</vt:lpstr>
      <vt:lpstr>Agile Software Development </vt:lpstr>
      <vt:lpstr>Agile Software Development: Intro</vt:lpstr>
      <vt:lpstr>1.  Agile Software Development</vt:lpstr>
      <vt:lpstr>a. Software Development Method</vt:lpstr>
      <vt:lpstr>b. Software Engineering / Software Development</vt:lpstr>
      <vt:lpstr>c. Information System</vt:lpstr>
      <vt:lpstr>d.  Iterative and Incremental Development</vt:lpstr>
      <vt:lpstr>e.  Time-Boxed Approach</vt:lpstr>
      <vt:lpstr>Introductory Thoughts</vt:lpstr>
      <vt:lpstr>Common Fears</vt:lpstr>
      <vt:lpstr>Agile Alliance/Agreement</vt:lpstr>
      <vt:lpstr>PowerPoint Presentation</vt:lpstr>
      <vt:lpstr>The Manifesto for Agile Software Development</vt:lpstr>
      <vt:lpstr>Value 1:  Individuals and Interactions over Processes and Tools</vt:lpstr>
      <vt:lpstr>Value 2:  Working Software over Comprehensive Documentation</vt:lpstr>
      <vt:lpstr>Value 3:  Customer Collaboration over Contract Negotiation</vt:lpstr>
      <vt:lpstr>Value 4:  Responding to Change over Following a Plan</vt:lpstr>
      <vt:lpstr>What is Agility? </vt:lpstr>
      <vt:lpstr>An Agile Process</vt:lpstr>
      <vt:lpstr>Extreme programming</vt:lpstr>
      <vt:lpstr>Extreme Programming (XP)</vt:lpstr>
      <vt:lpstr>Extreme Programming (XP)</vt:lpstr>
      <vt:lpstr>Extreme programming practices 1</vt:lpstr>
      <vt:lpstr>Extreme programming practices 2</vt:lpstr>
      <vt:lpstr>The XP release cycle</vt:lpstr>
      <vt:lpstr>Agility Principles - I</vt:lpstr>
      <vt:lpstr>PowerPoint Presentation</vt:lpstr>
      <vt:lpstr>Agile Principles (12)</vt:lpstr>
      <vt:lpstr>Principle 1:  Our Highest Priority is to Satisfy the Customer through Early and Continuous Delivery of Valuable Software</vt:lpstr>
      <vt:lpstr>Principle 2:  Welcome Changing Requirements, even late in Development.  Agile Processes harness change for the Customer’s Competitive Advantage.</vt:lpstr>
      <vt:lpstr>Principle 3:  Deliver Working Software Frequently (From a couple of weeks to a couple of months with a preference to the shorter time scale.</vt:lpstr>
      <vt:lpstr>Principle 4:  Business People and Developers Must Work Together Daily throughout the Project.</vt:lpstr>
      <vt:lpstr>Principle 5:  Build Projects around Motivated Individuals.  (Give them the environment and support they need, and trust them to get the job done.)</vt:lpstr>
      <vt:lpstr>Principle 6:  The Most Efficient and Effective Method of Conveying Information to and within a Development Team is face-to-face Communications.</vt:lpstr>
      <vt:lpstr>Principle 7:  Working Software is the Primary Measure of Progress</vt:lpstr>
      <vt:lpstr>Principle 8:  Agile Processes promote sustainable development    The sponsors, developers, and users should be able to maintain a constant pace indefinitely.</vt:lpstr>
      <vt:lpstr>Principle 9: Continuous Attention to Technical Excellence and Good Design enhances Agility.</vt:lpstr>
      <vt:lpstr>Principle 10:  Simplicity – the art of maximizing the amount of work not done – is essential.</vt:lpstr>
      <vt:lpstr>Principle 11:   The Best Architectures, Requirements, and Designs emerge from Self-Organizing Teams</vt:lpstr>
      <vt:lpstr>Principle 12:  At regular Intervals, the Team reflects on how to become more effective, then tunes and adjusts its behavior accordingly.</vt:lpstr>
      <vt:lpstr>Agility and the Cost of Change</vt:lpstr>
      <vt:lpstr>Agility and the Cost of Change</vt:lpstr>
      <vt:lpstr>Tools for Agile Project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Agile Methods</vt:lpstr>
      <vt:lpstr>Scrum - an agile process</vt:lpstr>
      <vt:lpstr>Scrum</vt:lpstr>
      <vt:lpstr>Characteristics</vt:lpstr>
      <vt:lpstr>Functionality of Scrum</vt:lpstr>
      <vt:lpstr>Project Management Emphasis based on a Standard 30-day Sprint</vt:lpstr>
      <vt:lpstr>Product Backlog for Planning</vt:lpstr>
      <vt:lpstr>Scrum - Queues</vt:lpstr>
      <vt:lpstr>Scrum - Management</vt:lpstr>
      <vt:lpstr>Components of Scrum</vt:lpstr>
      <vt:lpstr>Core Roles – Scrum Master</vt:lpstr>
      <vt:lpstr>The Scrum Master</vt:lpstr>
      <vt:lpstr>Core Roles – Development Team</vt:lpstr>
      <vt:lpstr>Core Roles – Product Owner</vt:lpstr>
      <vt:lpstr>Product Owner </vt:lpstr>
      <vt:lpstr>The Process</vt:lpstr>
      <vt:lpstr>Sprint Planning Meeting</vt:lpstr>
      <vt:lpstr>Sprint Planning Meeting</vt:lpstr>
      <vt:lpstr>Parts of Sprint Planning Meeting</vt:lpstr>
      <vt:lpstr>Pre-Project/Kickoff Meeting</vt:lpstr>
      <vt:lpstr>Sprint</vt:lpstr>
      <vt:lpstr>Sprints</vt:lpstr>
      <vt:lpstr>PowerPoint Presentation</vt:lpstr>
      <vt:lpstr>PowerPoint Presentation</vt:lpstr>
      <vt:lpstr>PowerPoint Presentation</vt:lpstr>
      <vt:lpstr>Daily Scrum</vt:lpstr>
      <vt:lpstr>Daily Scrum</vt:lpstr>
      <vt:lpstr>Questions</vt:lpstr>
      <vt:lpstr>Sprint Review Meeting</vt:lpstr>
      <vt:lpstr>Sprint Retrospective Meeting</vt:lpstr>
      <vt:lpstr>Scrum Artifacts</vt:lpstr>
      <vt:lpstr>Product Backlog</vt:lpstr>
      <vt:lpstr>Product Backlog</vt:lpstr>
      <vt:lpstr>Product Backlog</vt:lpstr>
      <vt:lpstr>Artifact:  Product Backlog</vt:lpstr>
      <vt:lpstr>Artifact:  Product Backlog</vt:lpstr>
      <vt:lpstr>Artifacts – The Product Backlog 2</vt:lpstr>
      <vt:lpstr>Sprint Backlog</vt:lpstr>
      <vt:lpstr>Sprint Backlog</vt:lpstr>
      <vt:lpstr>From Sprint Goal to Sprint Backlog</vt:lpstr>
      <vt:lpstr>Sprint Backlog during the Sprint</vt:lpstr>
      <vt:lpstr>Sprint Backlog</vt:lpstr>
      <vt:lpstr>Sample Sprint Backlog</vt:lpstr>
      <vt:lpstr>Artifacts:  Sprint Backlog</vt:lpstr>
      <vt:lpstr>Artifacts:  Sprint Backlog</vt:lpstr>
      <vt:lpstr>Artifacts - Increment</vt:lpstr>
      <vt:lpstr>Burn down Charts</vt:lpstr>
      <vt:lpstr>Artifacts:  Burn Down</vt:lpstr>
      <vt:lpstr>Sprint Burn down Chart</vt:lpstr>
      <vt:lpstr>Release Burn down Chart</vt:lpstr>
      <vt:lpstr>Alternative Release Burn down Chart</vt:lpstr>
      <vt:lpstr>Product Burn down Chart</vt:lpstr>
      <vt:lpstr>Scaling Scrum</vt:lpstr>
      <vt:lpstr>Sprint Burndown Chart</vt:lpstr>
      <vt:lpstr>XP@Scrum</vt:lpstr>
      <vt:lpstr>Pros/Cons</vt:lpstr>
      <vt:lpstr>PowerPoint Presentation</vt:lpstr>
      <vt:lpstr>PowerPoint Presentation</vt:lpstr>
      <vt:lpstr>Test driven development</vt:lpstr>
      <vt:lpstr>PowerPoint Presentation</vt:lpstr>
      <vt:lpstr>This article is contributed by Kanchan Kulkarni</vt:lpstr>
      <vt:lpstr>Refactoring</vt:lpstr>
      <vt:lpstr>PowerPoint Presentation</vt:lpstr>
      <vt:lpstr>Examples of Refactoring</vt:lpstr>
      <vt:lpstr>Pair programming</vt:lpstr>
      <vt:lpstr>PowerPoint Presentation</vt:lpstr>
      <vt:lpstr>PowerPoint Presentation</vt:lpstr>
      <vt:lpstr>PowerPoint Presentation</vt:lpstr>
      <vt:lpstr>Continuous integration</vt:lpstr>
      <vt:lpstr> </vt:lpstr>
      <vt:lpstr> Exploratory testing versus scripted testing  </vt:lpstr>
      <vt:lpstr>PowerPoint Presentation</vt:lpstr>
      <vt:lpstr>PowerPoint Presentation</vt:lpstr>
      <vt:lpstr>PowerPoint Presentation</vt:lpstr>
      <vt:lpstr>PowerPoint Presentation</vt:lpstr>
      <vt:lpstr>References</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 Agile Development Process</dc:title>
  <cp:lastModifiedBy>DELL</cp:lastModifiedBy>
  <cp:revision>87</cp:revision>
  <dcterms:created xsi:type="dcterms:W3CDTF">2020-08-16T09:36:06Z</dcterms:created>
  <dcterms:modified xsi:type="dcterms:W3CDTF">2020-09-27T21:30:20Z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2020-08-16T00:00:00Z</vt:filetime>
  </property>
</Properties>
</file>