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8"/>
  </p:notesMasterIdLst>
  <p:sldIdLst>
    <p:sldId id="50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5" r:id="rId29"/>
    <p:sldId id="377" r:id="rId30"/>
    <p:sldId id="378" r:id="rId31"/>
    <p:sldId id="379" r:id="rId32"/>
    <p:sldId id="380" r:id="rId33"/>
    <p:sldId id="286" r:id="rId34"/>
    <p:sldId id="287" r:id="rId35"/>
    <p:sldId id="288"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4" r:id="rId90"/>
    <p:sldId id="348" r:id="rId91"/>
    <p:sldId id="349" r:id="rId92"/>
    <p:sldId id="350" r:id="rId93"/>
    <p:sldId id="351" r:id="rId94"/>
    <p:sldId id="352" r:id="rId95"/>
    <p:sldId id="353" r:id="rId96"/>
    <p:sldId id="354" r:id="rId97"/>
    <p:sldId id="355" r:id="rId98"/>
    <p:sldId id="356" r:id="rId99"/>
    <p:sldId id="358" r:id="rId100"/>
    <p:sldId id="359" r:id="rId101"/>
    <p:sldId id="360" r:id="rId102"/>
    <p:sldId id="383" r:id="rId103"/>
    <p:sldId id="384" r:id="rId104"/>
    <p:sldId id="385" r:id="rId105"/>
    <p:sldId id="386" r:id="rId106"/>
    <p:sldId id="387" r:id="rId107"/>
    <p:sldId id="388" r:id="rId108"/>
    <p:sldId id="389" r:id="rId109"/>
    <p:sldId id="390" r:id="rId110"/>
    <p:sldId id="391" r:id="rId111"/>
    <p:sldId id="392" r:id="rId112"/>
    <p:sldId id="393" r:id="rId113"/>
    <p:sldId id="394" r:id="rId114"/>
    <p:sldId id="443" r:id="rId115"/>
    <p:sldId id="442" r:id="rId116"/>
    <p:sldId id="446" r:id="rId117"/>
    <p:sldId id="447" r:id="rId118"/>
    <p:sldId id="445" r:id="rId119"/>
    <p:sldId id="448" r:id="rId120"/>
    <p:sldId id="444" r:id="rId121"/>
    <p:sldId id="450" r:id="rId122"/>
    <p:sldId id="449" r:id="rId123"/>
    <p:sldId id="441" r:id="rId124"/>
    <p:sldId id="451" r:id="rId125"/>
    <p:sldId id="369" r:id="rId126"/>
    <p:sldId id="400" r:id="rId127"/>
    <p:sldId id="401" r:id="rId128"/>
    <p:sldId id="402" r:id="rId129"/>
    <p:sldId id="403" r:id="rId130"/>
    <p:sldId id="500" r:id="rId131"/>
    <p:sldId id="501" r:id="rId132"/>
    <p:sldId id="502" r:id="rId133"/>
    <p:sldId id="503" r:id="rId134"/>
    <p:sldId id="452" r:id="rId135"/>
    <p:sldId id="453" r:id="rId136"/>
    <p:sldId id="454" r:id="rId137"/>
    <p:sldId id="455" r:id="rId138"/>
    <p:sldId id="467" r:id="rId139"/>
    <p:sldId id="469" r:id="rId140"/>
    <p:sldId id="470" r:id="rId141"/>
    <p:sldId id="471" r:id="rId142"/>
    <p:sldId id="472" r:id="rId143"/>
    <p:sldId id="473" r:id="rId144"/>
    <p:sldId id="474" r:id="rId145"/>
    <p:sldId id="475" r:id="rId146"/>
    <p:sldId id="476" r:id="rId147"/>
    <p:sldId id="477" r:id="rId148"/>
    <p:sldId id="478" r:id="rId149"/>
    <p:sldId id="479" r:id="rId150"/>
    <p:sldId id="480" r:id="rId151"/>
    <p:sldId id="481" r:id="rId152"/>
    <p:sldId id="482" r:id="rId153"/>
    <p:sldId id="483" r:id="rId154"/>
    <p:sldId id="484" r:id="rId155"/>
    <p:sldId id="485" r:id="rId156"/>
    <p:sldId id="486" r:id="rId157"/>
    <p:sldId id="487" r:id="rId158"/>
    <p:sldId id="488" r:id="rId159"/>
    <p:sldId id="489" r:id="rId160"/>
    <p:sldId id="490" r:id="rId161"/>
    <p:sldId id="491" r:id="rId162"/>
    <p:sldId id="492" r:id="rId163"/>
    <p:sldId id="493" r:id="rId164"/>
    <p:sldId id="494" r:id="rId165"/>
    <p:sldId id="495" r:id="rId166"/>
    <p:sldId id="496" r:id="rId167"/>
    <p:sldId id="497" r:id="rId168"/>
    <p:sldId id="498" r:id="rId169"/>
    <p:sldId id="499" r:id="rId170"/>
    <p:sldId id="436" r:id="rId171"/>
    <p:sldId id="437" r:id="rId172"/>
    <p:sldId id="504" r:id="rId173"/>
    <p:sldId id="370" r:id="rId174"/>
    <p:sldId id="371" r:id="rId175"/>
    <p:sldId id="372" r:id="rId176"/>
    <p:sldId id="373" r:id="rId1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271250-468B-4A75-B09E-3E4E07652D7B}" type="datetimeFigureOut">
              <a:rPr lang="en-US" smtClean="0"/>
              <a:t>9/27/2020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E59E95-0B6F-4645-B7DD-DD1B4F0E4AD7}" type="slidenum">
              <a:rPr lang="en-US" smtClean="0"/>
              <a:t>‹#›</a:t>
            </a:fld>
            <a:endParaRPr lang="en-US"/>
          </a:p>
        </p:txBody>
      </p:sp>
    </p:spTree>
    <p:extLst>
      <p:ext uri="{BB962C8B-B14F-4D97-AF65-F5344CB8AC3E}">
        <p14:creationId xmlns:p14="http://schemas.microsoft.com/office/powerpoint/2010/main" val="259895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52C0AD-D7C9-4111-B203-4BBB023F488C}" type="slidenum">
              <a:rPr lang="en-US"/>
              <a:pPr/>
              <a:t>31</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a:t>. More precise than natural language … less detailed than source code</a:t>
            </a:r>
          </a:p>
          <a:p>
            <a:r>
              <a:rPr lang="en-US"/>
              <a:t>. Not dependent on any language</a:t>
            </a:r>
          </a:p>
          <a:p>
            <a:r>
              <a:rPr lang="en-US"/>
              <a:t>. Standardized by various groups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663C365-CC2A-43BF-8FC0-BC5751C958E5}" type="slidenum">
              <a:rPr lang="en-US"/>
              <a:pPr/>
              <a:t>44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AEFE0435-689B-4BAB-B38F-3CBD82067480}" type="slidenum">
              <a:rPr lang="en-US"/>
              <a:pPr/>
              <a:t>62</a:t>
            </a:fld>
            <a:endParaRPr lang="en-US"/>
          </a:p>
        </p:txBody>
      </p:sp>
      <p:sp>
        <p:nvSpPr>
          <p:cNvPr id="90113" name="Rectangle 1"/>
          <p:cNvSpPr txBox="1">
            <a:spLocks noGrp="1" noRot="1" noChangeAspect="1" noChangeArrowheads="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Rectangle 2"/>
          <p:cNvSpPr txBox="1">
            <a:spLocks noGrp="1" noChangeArrowheads="1"/>
          </p:cNvSpPr>
          <p:nvPr>
            <p:ph type="body" idx="1"/>
          </p:nvPr>
        </p:nvSpPr>
        <p:spPr bwMode="auto">
          <a:xfrm>
            <a:off x="914292" y="4343526"/>
            <a:ext cx="5027782" cy="41142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C9087808-4ED4-4D9A-B0FF-98079AD9D499}" type="slidenum">
              <a:rPr lang="en-US"/>
              <a:pPr/>
              <a:t>63</a:t>
            </a:fld>
            <a:endParaRPr lang="en-US"/>
          </a:p>
        </p:txBody>
      </p:sp>
      <p:sp>
        <p:nvSpPr>
          <p:cNvPr id="91137" name="Rectangle 1"/>
          <p:cNvSpPr txBox="1">
            <a:spLocks noGrp="1" noRot="1" noChangeAspect="1" noChangeArrowheads="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p:cNvSpPr txBox="1">
            <a:spLocks noGrp="1" noChangeArrowheads="1"/>
          </p:cNvSpPr>
          <p:nvPr>
            <p:ph type="body" idx="1"/>
          </p:nvPr>
        </p:nvSpPr>
        <p:spPr bwMode="auto">
          <a:xfrm>
            <a:off x="914292" y="4343526"/>
            <a:ext cx="5027782" cy="41142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74DCBBB-6BCA-4846-B663-2D6DDA9D500B}" type="slidenum">
              <a:rPr lang="en-US"/>
              <a:pPr/>
              <a:t>65</a:t>
            </a:fld>
            <a:endParaRPr lang="en-US"/>
          </a:p>
        </p:txBody>
      </p:sp>
      <p:sp>
        <p:nvSpPr>
          <p:cNvPr id="92161" name="Rectangle 1"/>
          <p:cNvSpPr txBox="1">
            <a:spLocks noGrp="1" noRot="1" noChangeAspect="1" noChangeArrowheads="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p:cNvSpPr txBox="1">
            <a:spLocks noGrp="1" noChangeArrowheads="1"/>
          </p:cNvSpPr>
          <p:nvPr>
            <p:ph type="body" idx="1"/>
          </p:nvPr>
        </p:nvSpPr>
        <p:spPr bwMode="auto">
          <a:xfrm>
            <a:off x="914292" y="4343526"/>
            <a:ext cx="5027782" cy="41142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389B1714-98F8-4341-9769-8A302BCBE885}" type="slidenum">
              <a:rPr lang="en-US"/>
              <a:pPr/>
              <a:t>66</a:t>
            </a:fld>
            <a:endParaRPr lang="en-US"/>
          </a:p>
        </p:txBody>
      </p:sp>
      <p:sp>
        <p:nvSpPr>
          <p:cNvPr id="93185" name="Rectangle 1"/>
          <p:cNvSpPr txBox="1">
            <a:spLocks noGrp="1" noRot="1" noChangeAspect="1" noChangeArrowheads="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6" name="Rectangle 2"/>
          <p:cNvSpPr txBox="1">
            <a:spLocks noGrp="1" noChangeArrowheads="1"/>
          </p:cNvSpPr>
          <p:nvPr>
            <p:ph type="body" idx="1"/>
          </p:nvPr>
        </p:nvSpPr>
        <p:spPr bwMode="auto">
          <a:xfrm>
            <a:off x="914292" y="4343526"/>
            <a:ext cx="5027782" cy="41142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F2E81AAA-7C45-4424-9EEC-84F4AABF6BD3}" type="slidenum">
              <a:rPr lang="en-US"/>
              <a:pPr/>
              <a:t>67</a:t>
            </a:fld>
            <a:endParaRPr lang="en-US"/>
          </a:p>
        </p:txBody>
      </p:sp>
      <p:sp>
        <p:nvSpPr>
          <p:cNvPr id="94209" name="Rectangle 1"/>
          <p:cNvSpPr txBox="1">
            <a:spLocks noGrp="1" noRot="1" noChangeAspect="1" noChangeArrowheads="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p:cNvSpPr txBox="1">
            <a:spLocks noGrp="1" noChangeArrowheads="1"/>
          </p:cNvSpPr>
          <p:nvPr>
            <p:ph type="body" idx="1"/>
          </p:nvPr>
        </p:nvSpPr>
        <p:spPr bwMode="auto">
          <a:xfrm>
            <a:off x="914292" y="4343526"/>
            <a:ext cx="5027782" cy="41142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CBE566AE-3AC7-4488-A94D-6CF28E94EB08}" type="slidenum">
              <a:rPr lang="en-US"/>
              <a:pPr/>
              <a:t>75</a:t>
            </a:fld>
            <a:endParaRPr lang="en-US"/>
          </a:p>
        </p:txBody>
      </p:sp>
      <p:sp>
        <p:nvSpPr>
          <p:cNvPr id="113665" name="Rectangle 1"/>
          <p:cNvSpPr txBox="1">
            <a:spLocks noGrp="1" noRot="1" noChangeAspect="1" noChangeArrowheads="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p:cNvSpPr txBox="1">
            <a:spLocks noGrp="1" noChangeArrowheads="1"/>
          </p:cNvSpPr>
          <p:nvPr>
            <p:ph type="body" idx="1"/>
          </p:nvPr>
        </p:nvSpPr>
        <p:spPr bwMode="auto">
          <a:xfrm>
            <a:off x="914292" y="4343526"/>
            <a:ext cx="5027782" cy="41142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19A9214E-2E85-42C9-90D2-F21FDCDF9D7D}" type="slidenum">
              <a:rPr lang="en-US"/>
              <a:pPr/>
              <a:t>76</a:t>
            </a:fld>
            <a:endParaRPr lang="en-US"/>
          </a:p>
        </p:txBody>
      </p:sp>
      <p:sp>
        <p:nvSpPr>
          <p:cNvPr id="114689" name="Rectangle 1"/>
          <p:cNvSpPr txBox="1">
            <a:spLocks noGrp="1" noRot="1" noChangeAspect="1" noChangeArrowheads="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p:cNvSpPr txBox="1">
            <a:spLocks noGrp="1" noChangeArrowheads="1"/>
          </p:cNvSpPr>
          <p:nvPr>
            <p:ph type="body" idx="1"/>
          </p:nvPr>
        </p:nvSpPr>
        <p:spPr bwMode="auto">
          <a:xfrm>
            <a:off x="914292" y="4343526"/>
            <a:ext cx="5027782" cy="41142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FD63A0AB-5329-4FCF-A901-7D0A8327B076}" type="slidenum">
              <a:rPr lang="en-US"/>
              <a:pPr/>
              <a:t>77</a:t>
            </a:fld>
            <a:endParaRPr lang="en-US"/>
          </a:p>
        </p:txBody>
      </p:sp>
      <p:sp>
        <p:nvSpPr>
          <p:cNvPr id="115713" name="Rectangle 1"/>
          <p:cNvSpPr txBox="1">
            <a:spLocks noGrp="1" noRot="1" noChangeAspect="1" noChangeArrowheads="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p:cNvSpPr txBox="1">
            <a:spLocks noGrp="1" noChangeArrowheads="1"/>
          </p:cNvSpPr>
          <p:nvPr>
            <p:ph type="body" idx="1"/>
          </p:nvPr>
        </p:nvSpPr>
        <p:spPr bwMode="auto">
          <a:xfrm>
            <a:off x="914292" y="4343526"/>
            <a:ext cx="5027782" cy="41142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85936887-F40E-4EFD-8B35-9E3FABF0E3DE}" type="slidenum">
              <a:rPr lang="en-US"/>
              <a:pPr/>
              <a:t>78</a:t>
            </a:fld>
            <a:endParaRPr lang="en-US"/>
          </a:p>
        </p:txBody>
      </p:sp>
      <p:sp>
        <p:nvSpPr>
          <p:cNvPr id="116737" name="Rectangle 1"/>
          <p:cNvSpPr txBox="1">
            <a:spLocks noGrp="1" noRot="1" noChangeAspect="1" noChangeArrowheads="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p:cNvSpPr txBox="1">
            <a:spLocks noGrp="1" noChangeArrowheads="1"/>
          </p:cNvSpPr>
          <p:nvPr>
            <p:ph type="body" idx="1"/>
          </p:nvPr>
        </p:nvSpPr>
        <p:spPr bwMode="auto">
          <a:xfrm>
            <a:off x="914292" y="4343526"/>
            <a:ext cx="5027782" cy="41142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CF4F8994-D420-465A-99A1-1BE62EE67C86}" type="slidenum">
              <a:rPr lang="en-US"/>
              <a:pPr/>
              <a:t>32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F576FA0B-7431-45A8-A008-FA5F4E378489}" type="slidenum">
              <a:rPr lang="en-US"/>
              <a:pPr/>
              <a:t>79</a:t>
            </a:fld>
            <a:endParaRPr lang="en-US"/>
          </a:p>
        </p:txBody>
      </p:sp>
      <p:sp>
        <p:nvSpPr>
          <p:cNvPr id="117761" name="Rectangle 1"/>
          <p:cNvSpPr txBox="1">
            <a:spLocks noGrp="1" noRot="1" noChangeAspect="1" noChangeArrowheads="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p:cNvSpPr txBox="1">
            <a:spLocks noGrp="1" noChangeArrowheads="1"/>
          </p:cNvSpPr>
          <p:nvPr>
            <p:ph type="body" idx="1"/>
          </p:nvPr>
        </p:nvSpPr>
        <p:spPr bwMode="auto">
          <a:xfrm>
            <a:off x="914292" y="4343526"/>
            <a:ext cx="5027782" cy="41142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98272D9D-16FE-4AC9-924F-6A25368CDAF6}" type="slidenum">
              <a:rPr lang="en-US"/>
              <a:pPr/>
              <a:t>80</a:t>
            </a:fld>
            <a:endParaRPr lang="en-US"/>
          </a:p>
        </p:txBody>
      </p:sp>
      <p:sp>
        <p:nvSpPr>
          <p:cNvPr id="118785" name="Rectangle 1"/>
          <p:cNvSpPr txBox="1">
            <a:spLocks noGrp="1" noRot="1" noChangeAspect="1" noChangeArrowheads="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p:cNvSpPr txBox="1">
            <a:spLocks noGrp="1" noChangeArrowheads="1"/>
          </p:cNvSpPr>
          <p:nvPr>
            <p:ph type="body" idx="1"/>
          </p:nvPr>
        </p:nvSpPr>
        <p:spPr bwMode="auto">
          <a:xfrm>
            <a:off x="914292" y="4343526"/>
            <a:ext cx="5027782" cy="41142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1E7AD51-0711-4CD8-B839-CA5155A37884}" type="slidenum">
              <a:rPr lang="en-US"/>
              <a:pPr/>
              <a:t>81</a:t>
            </a:fld>
            <a:endParaRPr lang="en-US"/>
          </a:p>
        </p:txBody>
      </p:sp>
      <p:sp>
        <p:nvSpPr>
          <p:cNvPr id="124929" name="Rectangle 1"/>
          <p:cNvSpPr txBox="1">
            <a:spLocks noGrp="1" noRot="1" noChangeAspect="1" noChangeArrowheads="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p:cNvSpPr txBox="1">
            <a:spLocks noGrp="1" noChangeArrowheads="1"/>
          </p:cNvSpPr>
          <p:nvPr>
            <p:ph type="body" idx="1"/>
          </p:nvPr>
        </p:nvSpPr>
        <p:spPr bwMode="auto">
          <a:xfrm>
            <a:off x="914292" y="4343526"/>
            <a:ext cx="5027782" cy="41142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780B857-3508-499F-A908-E4E3B15118D6}" type="slidenum">
              <a:rPr lang="en-US"/>
              <a:pPr/>
              <a:t>82</a:t>
            </a:fld>
            <a:endParaRPr lang="en-US"/>
          </a:p>
        </p:txBody>
      </p:sp>
      <p:sp>
        <p:nvSpPr>
          <p:cNvPr id="125953" name="Rectangle 1"/>
          <p:cNvSpPr txBox="1">
            <a:spLocks noGrp="1" noRot="1" noChangeAspect="1" noChangeArrowheads="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p:cNvSpPr txBox="1">
            <a:spLocks noGrp="1" noChangeArrowheads="1"/>
          </p:cNvSpPr>
          <p:nvPr>
            <p:ph type="body" idx="1"/>
          </p:nvPr>
        </p:nvSpPr>
        <p:spPr bwMode="auto">
          <a:xfrm>
            <a:off x="914292" y="4343526"/>
            <a:ext cx="5027782" cy="41142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PlaceHolder 1"/>
          <p:cNvSpPr>
            <a:spLocks noGrp="1"/>
          </p:cNvSpPr>
          <p:nvPr>
            <p:ph type="body"/>
          </p:nvPr>
        </p:nvSpPr>
        <p:spPr>
          <a:xfrm>
            <a:off x="685800" y="4343400"/>
            <a:ext cx="5486040" cy="4114440"/>
          </a:xfrm>
          <a:prstGeom prst="rect">
            <a:avLst/>
          </a:prstGeom>
        </p:spPr>
        <p:txBody>
          <a:bodyPr/>
          <a:lstStyle/>
          <a:p>
            <a:pPr>
              <a:lnSpc>
                <a:spcPct val="100000"/>
              </a:lnSpc>
            </a:pPr>
            <a:r>
              <a:rPr lang="en-US"/>
              <a:t>In this state machine, when a washing machine is running, it will progress from "Washing" through "Rinsing" to "Spinning". If there is a power cut, the washing machine will stop running and will go to the "Power Off" state. Then when the power is restored, the Running state is entered at the "History State" symbol meaning that it should resume where it last left-off.</a:t>
            </a:r>
            <a:endParaRPr/>
          </a:p>
        </p:txBody>
      </p:sp>
      <p:sp>
        <p:nvSpPr>
          <p:cNvPr id="678" name="TextShape 2"/>
          <p:cNvSpPr txBox="1"/>
          <p:nvPr/>
        </p:nvSpPr>
        <p:spPr>
          <a:xfrm>
            <a:off x="3884760" y="8685360"/>
            <a:ext cx="2971440" cy="456840"/>
          </a:xfrm>
          <a:prstGeom prst="rect">
            <a:avLst/>
          </a:prstGeom>
        </p:spPr>
        <p:txBody>
          <a:bodyPr anchor="b"/>
          <a:lstStyle/>
          <a:p>
            <a:pPr>
              <a:lnSpc>
                <a:spcPct val="100000"/>
              </a:lnSpc>
            </a:pPr>
            <a:fld id="{6CC1821B-9650-4267-AB91-8425B2036CCB}" type="slidenum">
              <a:rPr lang="en-US" sz="1200">
                <a:solidFill>
                  <a:srgbClr val="000000"/>
                </a:solidFill>
                <a:latin typeface="Calibri"/>
              </a:rPr>
              <a:t>112</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E59E95-0B6F-4645-B7DD-DD1B4F0E4AD7}" type="slidenum">
              <a:rPr lang="en-US" smtClean="0"/>
              <a:t>117</a:t>
            </a:fld>
            <a:endParaRPr lang="en-US"/>
          </a:p>
        </p:txBody>
      </p:sp>
    </p:spTree>
    <p:extLst>
      <p:ext uri="{BB962C8B-B14F-4D97-AF65-F5344CB8AC3E}">
        <p14:creationId xmlns:p14="http://schemas.microsoft.com/office/powerpoint/2010/main" val="36400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236C67-F3D8-4B68-9D2F-95A7FB936668}" type="slidenum">
              <a:rPr lang="en-US"/>
              <a:pPr/>
              <a:t>140</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pPr>
              <a:buFontTx/>
              <a:buChar char="•"/>
            </a:pPr>
            <a:r>
              <a:rPr lang="en-US"/>
              <a:t>There are many uses for a SRS</a:t>
            </a:r>
          </a:p>
          <a:p>
            <a:pPr lvl="1">
              <a:buFontTx/>
              <a:buChar char="•"/>
            </a:pPr>
            <a:r>
              <a:rPr lang="en-US"/>
              <a:t>To define a whole system and plan for implementation (OUR USE)</a:t>
            </a:r>
          </a:p>
          <a:p>
            <a:pPr lvl="1">
              <a:buFontTx/>
              <a:buChar char="•"/>
            </a:pPr>
            <a:r>
              <a:rPr lang="en-US"/>
              <a:t>Define subsystems for future development</a:t>
            </a:r>
          </a:p>
          <a:p>
            <a:pPr lvl="1">
              <a:buFontTx/>
              <a:buChar char="•"/>
            </a:pPr>
            <a:r>
              <a:rPr lang="en-US"/>
              <a:t>To merge requirements with a previous SRS</a:t>
            </a:r>
          </a:p>
          <a:p>
            <a:pPr lvl="1">
              <a:buFontTx/>
              <a:buChar char="•"/>
            </a:pPr>
            <a:r>
              <a:rPr lang="en-US"/>
              <a:t>To validate requirements already documented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8BA729-AF3A-4B83-BD9D-901B82A26107}" type="slidenum">
              <a:rPr lang="en-US"/>
              <a:pPr/>
              <a:t>144</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lang="en-US"/>
              <a:t>The scope of a system defines what are the boundaries of a system.  These include what is inside the system - what will be designed and programmed.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C62AA-6568-49AA-996E-5316B3DCDBC2}" type="slidenum">
              <a:rPr lang="en-US"/>
              <a:pPr/>
              <a:t>157</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r>
              <a:rPr lang="en-US" b="1"/>
              <a:t>James Martin documented the major business functions of all businesses in his technique on Information Strategy.  These include items such as accounts receivable, accounts payable, sales, administration, etc.</a:t>
            </a:r>
          </a:p>
          <a:p>
            <a:endParaRPr lang="en-US" b="1"/>
          </a:p>
          <a:p>
            <a:endParaRPr lang="en-US"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05A51B-E2AE-4F71-A3C6-402A3337EB29}" type="slidenum">
              <a:rPr lang="en-US"/>
              <a:pPr/>
              <a:t>165</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a:t>SEE VRS EXAMPLE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5002C34-06CF-4B42-A78C-33AAAB437200}" type="slidenum">
              <a:rPr lang="en-US"/>
              <a:pPr/>
              <a:t>33</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C0A3AE1-682E-4D0A-8832-EF5BE23D01CB}" type="slidenum">
              <a:rPr lang="en-US"/>
              <a:pPr/>
              <a:t>35</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AD4D3F3-FA3F-4D81-AB35-8AEE880DF933}" type="slidenum">
              <a:rPr lang="en-US"/>
              <a:pPr/>
              <a:t>37</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444CFD81-0E98-4509-B5BB-8196C7C4E174}" type="slidenum">
              <a:rPr lang="en-US"/>
              <a:pPr/>
              <a:t>38</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FC76EE7-AC4C-4C73-BA34-EC03FB2BB3B6}" type="slidenum">
              <a:rPr lang="en-US"/>
              <a:pPr/>
              <a:t>39</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451AC9F-5FF1-4EAB-8965-C33C3FC32B58}" type="slidenum">
              <a:rPr lang="en-US"/>
              <a:pPr/>
              <a:t>40</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CE529CD-DD50-4C6C-AB11-C51204CB00E2}" type="slidenum">
              <a:rPr lang="en-US"/>
              <a:pPr/>
              <a:t>42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66562" name="Picture 1026" descr="CO.gs.6.18.tif                                                 00013C10Macintosh HD                   ABA78158:"/>
          <p:cNvPicPr>
            <a:picLocks noChangeAspect="1" noChangeArrowheads="1"/>
          </p:cNvPicPr>
          <p:nvPr/>
        </p:nvPicPr>
        <p:blipFill>
          <a:blip r:embed="rId2">
            <a:lum bright="54000" contrast="-60000"/>
            <a:extLst>
              <a:ext uri="{28A0092B-C50C-407E-A947-70E740481C1C}">
                <a14:useLocalDpi xmlns:a14="http://schemas.microsoft.com/office/drawing/2010/main" val="0"/>
              </a:ext>
            </a:extLst>
          </a:blip>
          <a:srcRect b="10033"/>
          <a:stretch>
            <a:fillRect/>
          </a:stretch>
        </p:blipFill>
        <p:spPr bwMode="auto">
          <a:xfrm>
            <a:off x="1270000" y="247650"/>
            <a:ext cx="7642225" cy="6419850"/>
          </a:xfrm>
          <a:prstGeom prst="rect">
            <a:avLst/>
          </a:prstGeom>
          <a:noFill/>
          <a:extLst>
            <a:ext uri="{909E8E84-426E-40DD-AFC4-6F175D3DCCD1}">
              <a14:hiddenFill xmlns:a14="http://schemas.microsoft.com/office/drawing/2010/main">
                <a:solidFill>
                  <a:srgbClr val="FFFFFF"/>
                </a:solidFill>
              </a14:hiddenFill>
            </a:ext>
          </a:extLst>
        </p:spPr>
      </p:pic>
      <p:sp>
        <p:nvSpPr>
          <p:cNvPr id="66563" name="Rectangle 1027"/>
          <p:cNvSpPr>
            <a:spLocks noGrp="1" noChangeArrowheads="1"/>
          </p:cNvSpPr>
          <p:nvPr>
            <p:ph type="ctrTitle"/>
          </p:nvPr>
        </p:nvSpPr>
        <p:spPr>
          <a:xfrm>
            <a:off x="1485900" y="320675"/>
            <a:ext cx="5638800" cy="2143125"/>
          </a:xfrm>
        </p:spPr>
        <p:txBody>
          <a:bodyPr/>
          <a:lstStyle>
            <a:lvl1pPr algn="ctr">
              <a:defRPr sz="2400" i="0"/>
            </a:lvl1pPr>
          </a:lstStyle>
          <a:p>
            <a:pPr lvl="0"/>
            <a:endParaRPr lang="en-US" altLang="de-DE" noProof="0" smtClean="0"/>
          </a:p>
        </p:txBody>
      </p:sp>
      <p:sp>
        <p:nvSpPr>
          <p:cNvPr id="66564" name="Rectangle 1028"/>
          <p:cNvSpPr>
            <a:spLocks noChangeArrowheads="1"/>
          </p:cNvSpPr>
          <p:nvPr/>
        </p:nvSpPr>
        <p:spPr bwMode="auto">
          <a:xfrm rot="16200000">
            <a:off x="-2289969" y="2955132"/>
            <a:ext cx="6416675" cy="474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a:r>
              <a:rPr lang="en-US" altLang="de-DE" sz="2400"/>
              <a:t>Conquering Complex and Changing Systems</a:t>
            </a:r>
          </a:p>
        </p:txBody>
      </p:sp>
      <p:sp>
        <p:nvSpPr>
          <p:cNvPr id="66565" name="Text Box 1029"/>
          <p:cNvSpPr txBox="1">
            <a:spLocks noChangeArrowheads="1"/>
          </p:cNvSpPr>
          <p:nvPr/>
        </p:nvSpPr>
        <p:spPr bwMode="auto">
          <a:xfrm rot="16200000">
            <a:off x="-2665413" y="3181351"/>
            <a:ext cx="6405563"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de-DE" sz="2800" b="1"/>
              <a:t>Object-Oriented Software Engineering</a:t>
            </a:r>
            <a:endParaRPr lang="en-US" altLang="de-DE" sz="2400"/>
          </a:p>
        </p:txBody>
      </p:sp>
    </p:spTree>
    <p:extLst>
      <p:ext uri="{BB962C8B-B14F-4D97-AF65-F5344CB8AC3E}">
        <p14:creationId xmlns:p14="http://schemas.microsoft.com/office/powerpoint/2010/main" val="2835892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0DCE1871-264A-460D-9EE9-64FDE8B8E434}" type="slidenum">
              <a:rPr lang="en-US"/>
              <a:pPr/>
              <a:t>‹#›</a:t>
            </a:fld>
            <a:endParaRPr lang="en-US"/>
          </a:p>
        </p:txBody>
      </p:sp>
    </p:spTree>
    <p:extLst>
      <p:ext uri="{BB962C8B-B14F-4D97-AF65-F5344CB8AC3E}">
        <p14:creationId xmlns:p14="http://schemas.microsoft.com/office/powerpoint/2010/main" val="165734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7.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8" Type="http://schemas.openxmlformats.org/officeDocument/2006/relationships/hyperlink" Target="https://en.wikipedia.org/wiki/Data-flow_analysis" TargetMode="External"/><Relationship Id="rId3" Type="http://schemas.openxmlformats.org/officeDocument/2006/relationships/hyperlink" Target="https://en.wikipedia.org/wiki/Configuration_management" TargetMode="External"/><Relationship Id="rId7" Type="http://schemas.openxmlformats.org/officeDocument/2006/relationships/hyperlink" Target="https://en.wikipedia.org/wiki/Control-flow_analysis" TargetMode="External"/><Relationship Id="rId2" Type="http://schemas.openxmlformats.org/officeDocument/2006/relationships/hyperlink" Target="https://en.wikipedia.org/wiki/Project_management" TargetMode="External"/><Relationship Id="rId1" Type="http://schemas.openxmlformats.org/officeDocument/2006/relationships/slideLayout" Target="../slideLayouts/slideLayout2.xml"/><Relationship Id="rId6" Type="http://schemas.openxmlformats.org/officeDocument/2006/relationships/hyperlink" Target="https://en.wikipedia.org/wiki/Quality_control" TargetMode="External"/><Relationship Id="rId11" Type="http://schemas.openxmlformats.org/officeDocument/2006/relationships/image" Target="../media/image2.png"/><Relationship Id="rId5" Type="http://schemas.openxmlformats.org/officeDocument/2006/relationships/hyperlink" Target="https://en.wikipedia.org/wiki/Process_management" TargetMode="External"/><Relationship Id="rId10" Type="http://schemas.openxmlformats.org/officeDocument/2006/relationships/hyperlink" Target="https://en.wikipedia.org/wiki/Simulation" TargetMode="External"/><Relationship Id="rId4" Type="http://schemas.openxmlformats.org/officeDocument/2006/relationships/hyperlink" Target="https://en.wikipedia.org/wiki/Process_control" TargetMode="External"/><Relationship Id="rId9" Type="http://schemas.openxmlformats.org/officeDocument/2006/relationships/hyperlink" Target="https://en.wikipedia.org/wiki/Algorithm_analysis" TargetMode="Externa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hyperlink" Target="https://www.tutorialspoint.com/software_engineering/software_requirements.htm" TargetMode="External"/><Relationship Id="rId7" Type="http://schemas.openxmlformats.org/officeDocument/2006/relationships/image" Target="../media/image2.png"/><Relationship Id="rId2" Type="http://schemas.openxmlformats.org/officeDocument/2006/relationships/hyperlink" Target="http://epgp.inflibnet.ac.in/epgpdata/uploads/epgp_content/S000007CS/P001067/M022510/ET/1504846167SE-MOD11-e-Text.pdf" TargetMode="External"/><Relationship Id="rId1" Type="http://schemas.openxmlformats.org/officeDocument/2006/relationships/slideLayout" Target="../slideLayouts/slideLayout2.xml"/><Relationship Id="rId6" Type="http://schemas.openxmlformats.org/officeDocument/2006/relationships/hyperlink" Target="http://www.cs.fsu.edu/~baker/swe1/restricted/notes/ppt/SRS.ppt" TargetMode="External"/><Relationship Id="rId5" Type="http://schemas.openxmlformats.org/officeDocument/2006/relationships/hyperlink" Target="https://www.javatpoint.com/software-engineering-data-flow-diagrams" TargetMode="External"/><Relationship Id="rId4" Type="http://schemas.openxmlformats.org/officeDocument/2006/relationships/hyperlink" Target="https://web.cs.dal.ca/~hawkey/3130/May17_SRS.ppt" TargetMode="External"/></Relationships>
</file>

<file path=ppt/slides/_rels/slide1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en.wikipedia.org/wiki/Inheritance_(computer_science)" TargetMode="External"/><Relationship Id="rId2" Type="http://schemas.openxmlformats.org/officeDocument/2006/relationships/hyperlink" Target="https://en.wikipedia.org/wiki/Triangl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hyperlink" Target="https://en.wikipedia.org/wiki/Subtype" TargetMode="External"/><Relationship Id="rId2" Type="http://schemas.openxmlformats.org/officeDocument/2006/relationships/hyperlink" Target="https://en.wikipedia.org/wiki/Superclass_(computer_scienc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archcio-midmarket.techtarget.com/definition/state-machine"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23913" y="423333"/>
            <a:ext cx="7516812" cy="1202267"/>
          </a:xfrm>
        </p:spPr>
        <p:txBody>
          <a:bodyPr/>
          <a:lstStyle/>
          <a:p>
            <a:r>
              <a:rPr lang="en-IN" sz="2800" b="1" dirty="0" smtClean="0">
                <a:solidFill>
                  <a:srgbClr val="FF0000"/>
                </a:solidFill>
                <a:latin typeface="Times New Roman" pitchFamily="18" charset="0"/>
                <a:cs typeface="Times New Roman" pitchFamily="18" charset="0"/>
              </a:rPr>
              <a:t>Unit III Requirement </a:t>
            </a:r>
            <a:r>
              <a:rPr lang="en-IN" sz="2800" b="1" dirty="0">
                <a:solidFill>
                  <a:srgbClr val="FF0000"/>
                </a:solidFill>
                <a:latin typeface="Times New Roman" pitchFamily="18" charset="0"/>
                <a:cs typeface="Times New Roman" pitchFamily="18" charset="0"/>
              </a:rPr>
              <a:t>Engineering</a:t>
            </a:r>
            <a:endParaRPr lang="en-US" sz="2800" dirty="0">
              <a:solidFill>
                <a:srgbClr val="FF0000"/>
              </a:solidFill>
              <a:latin typeface="Times New Roman" pitchFamily="18" charset="0"/>
              <a:cs typeface="Times New Roman" pitchFamily="18" charset="0"/>
            </a:endParaRPr>
          </a:p>
        </p:txBody>
      </p:sp>
      <p:sp>
        <p:nvSpPr>
          <p:cNvPr id="2051" name="Subtitle 2"/>
          <p:cNvSpPr>
            <a:spLocks noGrp="1"/>
          </p:cNvSpPr>
          <p:nvPr>
            <p:ph type="subTitle" idx="1"/>
          </p:nvPr>
        </p:nvSpPr>
        <p:spPr>
          <a:xfrm>
            <a:off x="974725" y="1930400"/>
            <a:ext cx="7213600" cy="1314451"/>
          </a:xfrm>
        </p:spPr>
        <p:txBody>
          <a:bodyPr>
            <a:normAutofit lnSpcReduction="10000"/>
          </a:bodyPr>
          <a:lstStyle/>
          <a:p>
            <a:pPr eaLnBrk="1" hangingPunct="1">
              <a:lnSpc>
                <a:spcPct val="100000"/>
              </a:lnSpc>
              <a:spcBef>
                <a:spcPct val="0"/>
              </a:spcBef>
            </a:pPr>
            <a:r>
              <a:rPr lang="en-IN" dirty="0" smtClean="0">
                <a:solidFill>
                  <a:schemeClr val="tx1"/>
                </a:solidFill>
              </a:rPr>
              <a:t>Prof. </a:t>
            </a:r>
            <a:r>
              <a:rPr lang="en-IN" dirty="0" err="1" smtClean="0">
                <a:solidFill>
                  <a:schemeClr val="tx1"/>
                </a:solidFill>
              </a:rPr>
              <a:t>M.P.Karnik</a:t>
            </a:r>
            <a:endParaRPr lang="en-IN" dirty="0" smtClean="0">
              <a:solidFill>
                <a:schemeClr val="tx1"/>
              </a:solidFill>
            </a:endParaRPr>
          </a:p>
          <a:p>
            <a:pPr eaLnBrk="1" hangingPunct="1">
              <a:lnSpc>
                <a:spcPct val="100000"/>
              </a:lnSpc>
              <a:spcBef>
                <a:spcPct val="0"/>
              </a:spcBef>
            </a:pPr>
            <a:r>
              <a:rPr lang="en-IN" dirty="0" smtClean="0">
                <a:solidFill>
                  <a:schemeClr val="tx1"/>
                </a:solidFill>
              </a:rPr>
              <a:t>madhuri.chavan@viit.ac.in</a:t>
            </a:r>
          </a:p>
          <a:p>
            <a:pPr eaLnBrk="1" hangingPunct="1">
              <a:lnSpc>
                <a:spcPct val="100000"/>
              </a:lnSpc>
              <a:spcBef>
                <a:spcPct val="0"/>
              </a:spcBef>
            </a:pPr>
            <a:r>
              <a:rPr lang="en-IN" sz="2000" b="1" dirty="0" smtClean="0">
                <a:solidFill>
                  <a:schemeClr val="tx1"/>
                </a:solidFill>
              </a:rPr>
              <a:t>Department of Computer Engineering</a:t>
            </a:r>
          </a:p>
        </p:txBody>
      </p:sp>
      <p:sp>
        <p:nvSpPr>
          <p:cNvPr id="5" name="Subtitle 2">
            <a:extLst>
              <a:ext uri="{FF2B5EF4-FFF2-40B4-BE49-F238E27FC236}"/>
            </a:extLst>
          </p:cNvPr>
          <p:cNvSpPr txBox="1">
            <a:spLocks/>
          </p:cNvSpPr>
          <p:nvPr/>
        </p:nvSpPr>
        <p:spPr>
          <a:xfrm>
            <a:off x="249239" y="5361518"/>
            <a:ext cx="8645525" cy="560916"/>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fontAlgn="auto">
              <a:spcAft>
                <a:spcPts val="0"/>
              </a:spcAft>
              <a:defRPr/>
            </a:pPr>
            <a:r>
              <a:rPr lang="en-IN" sz="2000" b="1" dirty="0">
                <a:solidFill>
                  <a:schemeClr val="bg1"/>
                </a:solidFill>
                <a:latin typeface="Arial" pitchFamily="34" charset="0"/>
                <a:cs typeface="Arial" pitchFamily="34" charset="0"/>
              </a:rPr>
              <a:t>BRACT’S, Vishwakarma Institute of Information Technology, Pune-48</a:t>
            </a:r>
          </a:p>
        </p:txBody>
      </p:sp>
      <p:pic>
        <p:nvPicPr>
          <p:cNvPr id="205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7950" y="3361267"/>
            <a:ext cx="1327150" cy="200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06400" y="5903385"/>
            <a:ext cx="8350250" cy="646331"/>
          </a:xfrm>
          <a:prstGeom prst="rect">
            <a:avLst/>
          </a:prstGeom>
        </p:spPr>
        <p:txBody>
          <a:bodyPr>
            <a:spAutoFit/>
          </a:bodyPr>
          <a:lstStyle/>
          <a:p>
            <a:pPr algn="ctr" fontAlgn="auto">
              <a:spcBef>
                <a:spcPts val="0"/>
              </a:spcBef>
              <a:spcAft>
                <a:spcPts val="0"/>
              </a:spcAft>
              <a:defRPr/>
            </a:pPr>
            <a:r>
              <a:rPr lang="en-IN" b="1" dirty="0"/>
              <a:t>(An Autonomous Institute affiliated to Savitribai Phule Pune University)</a:t>
            </a:r>
          </a:p>
          <a:p>
            <a:pPr algn="ctr" fontAlgn="auto">
              <a:spcBef>
                <a:spcPts val="0"/>
              </a:spcBef>
              <a:spcAft>
                <a:spcPts val="0"/>
              </a:spcAft>
              <a:defRPr/>
            </a:pPr>
            <a:r>
              <a:rPr lang="en-IN" b="1" dirty="0"/>
              <a:t>(NBA and NAAC accredited, ISO 9001:2015 certified) </a:t>
            </a:r>
          </a:p>
        </p:txBody>
      </p:sp>
    </p:spTree>
    <p:extLst>
      <p:ext uri="{BB962C8B-B14F-4D97-AF65-F5344CB8AC3E}">
        <p14:creationId xmlns:p14="http://schemas.microsoft.com/office/powerpoint/2010/main" val="4281594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700" b="1" dirty="0">
                <a:solidFill>
                  <a:srgbClr val="FF0000"/>
                </a:solidFill>
                <a:latin typeface="Times New Roman" pitchFamily="18" charset="0"/>
                <a:cs typeface="Times New Roman" pitchFamily="18" charset="0"/>
              </a:rPr>
              <a:t>REQUIREMENT ELICITATION PROCESS</a:t>
            </a:r>
          </a:p>
        </p:txBody>
      </p:sp>
      <p:sp>
        <p:nvSpPr>
          <p:cNvPr id="3" name="Content Placeholder 2"/>
          <p:cNvSpPr>
            <a:spLocks noGrp="1"/>
          </p:cNvSpPr>
          <p:nvPr>
            <p:ph idx="1"/>
          </p:nvPr>
        </p:nvSpPr>
        <p:spPr>
          <a:xfrm>
            <a:off x="228600" y="1166018"/>
            <a:ext cx="8763000" cy="4525963"/>
          </a:xfrm>
        </p:spPr>
        <p:txBody>
          <a:bodyPr>
            <a:normAutofit/>
          </a:bodyPr>
          <a:lstStyle/>
          <a:p>
            <a:r>
              <a:rPr lang="en-US" sz="2800" dirty="0">
                <a:latin typeface="Times New Roman" pitchFamily="18" charset="0"/>
                <a:cs typeface="Times New Roman" pitchFamily="18" charset="0"/>
              </a:rPr>
              <a:t>Requirement elicitation process can be depicted using the </a:t>
            </a:r>
            <a:r>
              <a:rPr lang="en-US" sz="2800" dirty="0" smtClean="0">
                <a:latin typeface="Times New Roman" pitchFamily="18" charset="0"/>
                <a:cs typeface="Times New Roman" pitchFamily="18" charset="0"/>
              </a:rPr>
              <a:t>following </a:t>
            </a:r>
            <a:r>
              <a:rPr lang="en-US" sz="2800" dirty="0">
                <a:latin typeface="Times New Roman" pitchFamily="18" charset="0"/>
                <a:cs typeface="Times New Roman" pitchFamily="18" charset="0"/>
              </a:rPr>
              <a:t>diagram:</a:t>
            </a:r>
          </a:p>
        </p:txBody>
      </p:sp>
      <p:pic>
        <p:nvPicPr>
          <p:cNvPr id="1026" name="Picture 2" descr="C:\Users\Administrator\Desktop\requirement_elicitation_proc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09800"/>
            <a:ext cx="63246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5800" y="4114800"/>
            <a:ext cx="8077200" cy="1446550"/>
          </a:xfrm>
          <a:prstGeom prst="rect">
            <a:avLst/>
          </a:prstGeom>
        </p:spPr>
        <p:txBody>
          <a:bodyPr wrap="square">
            <a:spAutoFit/>
          </a:bodyPr>
          <a:lstStyle/>
          <a:p>
            <a:r>
              <a:rPr lang="en-US" sz="2200" b="1" dirty="0">
                <a:latin typeface="Times New Roman" pitchFamily="18" charset="0"/>
                <a:cs typeface="Times New Roman" pitchFamily="18" charset="0"/>
              </a:rPr>
              <a:t>Requirements gathering - </a:t>
            </a:r>
            <a:r>
              <a:rPr lang="en-US" sz="2200" dirty="0">
                <a:latin typeface="Times New Roman" pitchFamily="18" charset="0"/>
                <a:cs typeface="Times New Roman" pitchFamily="18" charset="0"/>
              </a:rPr>
              <a:t>The developers discuss with the client and end users and know their expectations from the software.</a:t>
            </a:r>
          </a:p>
          <a:p>
            <a:r>
              <a:rPr lang="en-US" sz="2200" b="1" dirty="0">
                <a:latin typeface="Times New Roman" pitchFamily="18" charset="0"/>
                <a:cs typeface="Times New Roman" pitchFamily="18" charset="0"/>
              </a:rPr>
              <a:t>Organizing Requirements - </a:t>
            </a:r>
            <a:r>
              <a:rPr lang="en-US" sz="2200" dirty="0">
                <a:latin typeface="Times New Roman" pitchFamily="18" charset="0"/>
                <a:cs typeface="Times New Roman" pitchFamily="18" charset="0"/>
              </a:rPr>
              <a:t>The developers prioritize and arrange the requirements in order of importance, urgency and convenience.</a:t>
            </a:r>
          </a:p>
        </p:txBody>
      </p:sp>
      <p:pic>
        <p:nvPicPr>
          <p:cNvPr id="6"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9114705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altLang="en-US" sz="4800" smtClean="0"/>
              <a:t>Parts of a State Chart</a:t>
            </a:r>
          </a:p>
        </p:txBody>
      </p:sp>
      <p:sp>
        <p:nvSpPr>
          <p:cNvPr id="17411" name="Rectangle 3"/>
          <p:cNvSpPr>
            <a:spLocks noGrp="1"/>
          </p:cNvSpPr>
          <p:nvPr>
            <p:ph type="body" idx="1"/>
          </p:nvPr>
        </p:nvSpPr>
        <p:spPr/>
        <p:txBody>
          <a:bodyPr/>
          <a:lstStyle/>
          <a:p>
            <a:r>
              <a:rPr lang="en-US" altLang="en-US" smtClean="0">
                <a:solidFill>
                  <a:srgbClr val="0099CC"/>
                </a:solidFill>
              </a:rPr>
              <a:t>Pseudo state</a:t>
            </a:r>
            <a:r>
              <a:rPr lang="en-US" altLang="en-US" smtClean="0"/>
              <a:t> – starting point of a statechart</a:t>
            </a:r>
          </a:p>
          <a:p>
            <a:r>
              <a:rPr lang="en-US" altLang="en-US" smtClean="0">
                <a:solidFill>
                  <a:srgbClr val="0099CC"/>
                </a:solidFill>
              </a:rPr>
              <a:t>State</a:t>
            </a:r>
            <a:r>
              <a:rPr lang="en-US" altLang="en-US" smtClean="0"/>
              <a:t> – condition that occurs during an object’s life when it satisfies some criteria, performs some action, or waits for an event</a:t>
            </a:r>
          </a:p>
          <a:p>
            <a:r>
              <a:rPr lang="en-US" altLang="en-US" smtClean="0">
                <a:solidFill>
                  <a:srgbClr val="0099CC"/>
                </a:solidFill>
              </a:rPr>
              <a:t>Transition</a:t>
            </a:r>
            <a:r>
              <a:rPr lang="en-US" altLang="en-US" smtClean="0"/>
              <a:t> – movement of object from one state to another state</a:t>
            </a:r>
          </a:p>
          <a:p>
            <a:r>
              <a:rPr lang="en-US" altLang="en-US" smtClean="0">
                <a:solidFill>
                  <a:srgbClr val="0099CC"/>
                </a:solidFill>
              </a:rPr>
              <a:t>Message event</a:t>
            </a:r>
            <a:r>
              <a:rPr lang="en-US" altLang="en-US" smtClean="0"/>
              <a:t> – trigger for the transition</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11872832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457200" y="274638"/>
            <a:ext cx="8229600" cy="639762"/>
          </a:xfrm>
        </p:spPr>
        <p:txBody>
          <a:bodyPr>
            <a:noAutofit/>
          </a:bodyPr>
          <a:lstStyle/>
          <a:p>
            <a:r>
              <a:rPr lang="en-US" altLang="en-US" sz="4000" b="1" dirty="0" smtClean="0">
                <a:solidFill>
                  <a:srgbClr val="FF0000"/>
                </a:solidFill>
                <a:latin typeface="Times New Roman" pitchFamily="18" charset="0"/>
                <a:cs typeface="Times New Roman" pitchFamily="18" charset="0"/>
              </a:rPr>
              <a:t>Vending Machine Example</a:t>
            </a:r>
          </a:p>
        </p:txBody>
      </p:sp>
      <p:pic>
        <p:nvPicPr>
          <p:cNvPr id="184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93825"/>
            <a:ext cx="8686800" cy="523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53674239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TextShape 1"/>
          <p:cNvSpPr txBox="1"/>
          <p:nvPr/>
        </p:nvSpPr>
        <p:spPr>
          <a:xfrm>
            <a:off x="457200" y="274680"/>
            <a:ext cx="8229240" cy="715680"/>
          </a:xfrm>
          <a:prstGeom prst="rect">
            <a:avLst/>
          </a:prstGeom>
        </p:spPr>
        <p:txBody>
          <a:bodyPr anchor="ctr"/>
          <a:lstStyle/>
          <a:p>
            <a:pPr algn="ctr">
              <a:lnSpc>
                <a:spcPct val="100000"/>
              </a:lnSpc>
            </a:pPr>
            <a:r>
              <a:rPr lang="en-US" sz="4500" b="1">
                <a:solidFill>
                  <a:srgbClr val="FF0000"/>
                </a:solidFill>
                <a:latin typeface="Times New Roman"/>
              </a:rPr>
              <a:t>State Machine</a:t>
            </a:r>
            <a:endParaRPr/>
          </a:p>
        </p:txBody>
      </p:sp>
      <p:sp>
        <p:nvSpPr>
          <p:cNvPr id="568" name="TextShape 2"/>
          <p:cNvSpPr txBox="1"/>
          <p:nvPr/>
        </p:nvSpPr>
        <p:spPr>
          <a:xfrm>
            <a:off x="457200" y="1295280"/>
            <a:ext cx="8229240" cy="5409720"/>
          </a:xfrm>
          <a:prstGeom prst="rect">
            <a:avLst/>
          </a:prstGeom>
        </p:spPr>
        <p:txBody>
          <a:bodyPr/>
          <a:lstStyle/>
          <a:p>
            <a:pPr>
              <a:lnSpc>
                <a:spcPct val="100000"/>
              </a:lnSpc>
              <a:buFont typeface="Arial"/>
              <a:buChar char="•"/>
            </a:pPr>
            <a:r>
              <a:rPr lang="en-US" sz="2400" dirty="0">
                <a:solidFill>
                  <a:srgbClr val="000000"/>
                </a:solidFill>
                <a:latin typeface="Times New Roman"/>
              </a:rPr>
              <a:t>A state machine is a behavior which specifies the sequence of states an object visits during its lifetime in response to events, together with its responses to those event.</a:t>
            </a:r>
            <a:endParaRPr sz="2400" dirty="0"/>
          </a:p>
          <a:p>
            <a:pPr>
              <a:lnSpc>
                <a:spcPct val="100000"/>
              </a:lnSpc>
            </a:pPr>
            <a:endParaRPr sz="2400" dirty="0"/>
          </a:p>
          <a:p>
            <a:pPr>
              <a:lnSpc>
                <a:spcPct val="100000"/>
              </a:lnSpc>
              <a:buFont typeface="Arial"/>
              <a:buChar char="•"/>
            </a:pPr>
            <a:r>
              <a:rPr lang="en-US" sz="2400" dirty="0">
                <a:solidFill>
                  <a:srgbClr val="000000"/>
                </a:solidFill>
                <a:latin typeface="Times New Roman"/>
              </a:rPr>
              <a:t>A state machine diagram models the behavior of a single object, specifying the sequence of events that an object goes through during its lifetime in response to events. </a:t>
            </a:r>
            <a:endParaRPr sz="2400" dirty="0"/>
          </a:p>
          <a:p>
            <a:pPr>
              <a:lnSpc>
                <a:spcPct val="100000"/>
              </a:lnSpc>
            </a:pPr>
            <a:endParaRPr sz="2400" dirty="0"/>
          </a:p>
          <a:p>
            <a:pPr>
              <a:lnSpc>
                <a:spcPct val="100000"/>
              </a:lnSpc>
              <a:buFont typeface="Arial"/>
              <a:buChar char="•"/>
            </a:pPr>
            <a:r>
              <a:rPr lang="en-US" sz="2400" dirty="0">
                <a:solidFill>
                  <a:srgbClr val="000000"/>
                </a:solidFill>
                <a:latin typeface="Times New Roman"/>
              </a:rPr>
              <a:t>As an example, the following state machine diagram shows the states that a door goes through during its lifetime.</a:t>
            </a:r>
            <a:endParaRPr sz="2400" dirty="0"/>
          </a:p>
          <a:p>
            <a:pPr>
              <a:lnSpc>
                <a:spcPct val="100000"/>
              </a:lnSpc>
            </a:pPr>
            <a:endParaRPr sz="2400" dirty="0"/>
          </a:p>
          <a:p>
            <a:pPr>
              <a:lnSpc>
                <a:spcPct val="100000"/>
              </a:lnSpc>
            </a:pPr>
            <a:endParaRPr sz="2400" dirty="0"/>
          </a:p>
        </p:txBody>
      </p:sp>
      <p:sp>
        <p:nvSpPr>
          <p:cNvPr id="569" name="TextShape 3"/>
          <p:cNvSpPr txBox="1"/>
          <p:nvPr/>
        </p:nvSpPr>
        <p:spPr>
          <a:xfrm>
            <a:off x="6553080" y="6356520"/>
            <a:ext cx="2133360" cy="364680"/>
          </a:xfrm>
          <a:prstGeom prst="rect">
            <a:avLst/>
          </a:prstGeom>
        </p:spPr>
        <p:txBody>
          <a:bodyPr anchor="ctr"/>
          <a:lstStyle/>
          <a:p>
            <a:pPr algn="r">
              <a:lnSpc>
                <a:spcPct val="100000"/>
              </a:lnSpc>
            </a:pPr>
            <a:fld id="{7E9B37D4-FE15-4EDB-9568-B3E409BD8E21}" type="slidenum">
              <a:rPr lang="en-US" sz="1200">
                <a:solidFill>
                  <a:srgbClr val="8B8B8B"/>
                </a:solidFill>
                <a:latin typeface="Calibri"/>
              </a:rPr>
              <a:t>102</a:t>
            </a:fld>
            <a:endParaRP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77869890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TextShape 1"/>
          <p:cNvSpPr txBox="1"/>
          <p:nvPr/>
        </p:nvSpPr>
        <p:spPr>
          <a:xfrm>
            <a:off x="152280" y="152280"/>
            <a:ext cx="7024320" cy="572040"/>
          </a:xfrm>
          <a:prstGeom prst="rect">
            <a:avLst/>
          </a:prstGeom>
        </p:spPr>
        <p:txBody>
          <a:bodyPr anchor="ctr"/>
          <a:lstStyle/>
          <a:p>
            <a:pPr algn="ctr">
              <a:lnSpc>
                <a:spcPct val="100000"/>
              </a:lnSpc>
            </a:pPr>
            <a:r>
              <a:rPr lang="en-US" sz="4400">
                <a:solidFill>
                  <a:srgbClr val="FF0000"/>
                </a:solidFill>
                <a:latin typeface="Times New Roman"/>
              </a:rPr>
              <a:t>State Machine Diagrams</a:t>
            </a:r>
            <a:endParaRPr/>
          </a:p>
        </p:txBody>
      </p:sp>
      <p:sp>
        <p:nvSpPr>
          <p:cNvPr id="571" name="TextShape 2"/>
          <p:cNvSpPr txBox="1"/>
          <p:nvPr/>
        </p:nvSpPr>
        <p:spPr>
          <a:xfrm>
            <a:off x="228600" y="685800"/>
            <a:ext cx="8762760" cy="6019560"/>
          </a:xfrm>
          <a:prstGeom prst="rect">
            <a:avLst/>
          </a:prstGeom>
        </p:spPr>
        <p:txBody>
          <a:bodyPr anchor="ctr"/>
          <a:lstStyle/>
          <a:p>
            <a:pPr>
              <a:lnSpc>
                <a:spcPct val="100000"/>
              </a:lnSpc>
            </a:pPr>
            <a:endParaRPr/>
          </a:p>
          <a:p>
            <a:pPr>
              <a:lnSpc>
                <a:spcPct val="100000"/>
              </a:lnSpc>
            </a:pPr>
            <a:endParaRPr/>
          </a:p>
        </p:txBody>
      </p:sp>
      <p:pic>
        <p:nvPicPr>
          <p:cNvPr id="572" name="Picture 6"/>
          <p:cNvPicPr/>
          <p:nvPr/>
        </p:nvPicPr>
        <p:blipFill>
          <a:blip r:embed="rId2"/>
          <a:stretch>
            <a:fillRect/>
          </a:stretch>
        </p:blipFill>
        <p:spPr>
          <a:xfrm>
            <a:off x="685800" y="2743200"/>
            <a:ext cx="7314840" cy="3657240"/>
          </a:xfrm>
          <a:prstGeom prst="rect">
            <a:avLst/>
          </a:prstGeom>
          <a:ln>
            <a:noFill/>
          </a:ln>
        </p:spPr>
      </p:pic>
      <p:sp>
        <p:nvSpPr>
          <p:cNvPr id="573" name="TextShape 3"/>
          <p:cNvSpPr txBox="1"/>
          <p:nvPr/>
        </p:nvSpPr>
        <p:spPr>
          <a:xfrm>
            <a:off x="6553080" y="6356520"/>
            <a:ext cx="2133360" cy="364680"/>
          </a:xfrm>
          <a:prstGeom prst="rect">
            <a:avLst/>
          </a:prstGeom>
        </p:spPr>
        <p:txBody>
          <a:bodyPr anchor="ctr"/>
          <a:lstStyle/>
          <a:p>
            <a:pPr algn="r">
              <a:lnSpc>
                <a:spcPct val="100000"/>
              </a:lnSpc>
            </a:pPr>
            <a:fld id="{261A1EEE-C8D3-4369-8DA2-F6605282DC74}" type="slidenum">
              <a:rPr lang="en-US" sz="1200">
                <a:solidFill>
                  <a:srgbClr val="8B8B8B"/>
                </a:solidFill>
                <a:latin typeface="Calibri"/>
              </a:rPr>
              <a:t>103</a:t>
            </a:fld>
            <a:endParaRPr/>
          </a:p>
        </p:txBody>
      </p:sp>
      <p:pic>
        <p:nvPicPr>
          <p:cNvPr id="6"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44733263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TextShape 1"/>
          <p:cNvSpPr txBox="1"/>
          <p:nvPr/>
        </p:nvSpPr>
        <p:spPr>
          <a:xfrm>
            <a:off x="304920" y="304920"/>
            <a:ext cx="8457840" cy="6019560"/>
          </a:xfrm>
          <a:prstGeom prst="rect">
            <a:avLst/>
          </a:prstGeom>
        </p:spPr>
        <p:txBody>
          <a:bodyPr/>
          <a:lstStyle/>
          <a:p>
            <a:pPr algn="just">
              <a:lnSpc>
                <a:spcPct val="100000"/>
              </a:lnSpc>
              <a:buFont typeface="Arial"/>
              <a:buChar char="•"/>
            </a:pPr>
            <a:r>
              <a:rPr lang="en-US" sz="2400" dirty="0">
                <a:solidFill>
                  <a:srgbClr val="000000"/>
                </a:solidFill>
                <a:latin typeface="Times New Roman"/>
              </a:rPr>
              <a:t>The door can be in one of three states: "Opened", "Closed" or "Locked". It can respond to the events Open, Close, Lock and Unlock. </a:t>
            </a:r>
            <a:endParaRPr sz="2400" dirty="0"/>
          </a:p>
          <a:p>
            <a:pPr algn="just">
              <a:lnSpc>
                <a:spcPct val="100000"/>
              </a:lnSpc>
            </a:pPr>
            <a:endParaRPr sz="2400" dirty="0"/>
          </a:p>
          <a:p>
            <a:pPr algn="just">
              <a:lnSpc>
                <a:spcPct val="100000"/>
              </a:lnSpc>
              <a:buFont typeface="Arial"/>
              <a:buChar char="•"/>
            </a:pPr>
            <a:r>
              <a:rPr lang="en-US" sz="2400" dirty="0">
                <a:solidFill>
                  <a:srgbClr val="000000"/>
                </a:solidFill>
                <a:latin typeface="Times New Roman"/>
              </a:rPr>
              <a:t>Notice that not all events are valid in all states; for example, if a door is opened, you cannot lock it until you close it. </a:t>
            </a:r>
            <a:endParaRPr sz="2400" dirty="0"/>
          </a:p>
          <a:p>
            <a:pPr algn="just">
              <a:lnSpc>
                <a:spcPct val="100000"/>
              </a:lnSpc>
            </a:pPr>
            <a:endParaRPr sz="2400" dirty="0"/>
          </a:p>
          <a:p>
            <a:pPr algn="just">
              <a:lnSpc>
                <a:spcPct val="100000"/>
              </a:lnSpc>
              <a:buFont typeface="Arial"/>
              <a:buChar char="•"/>
            </a:pPr>
            <a:r>
              <a:rPr lang="en-US" sz="2400" dirty="0">
                <a:solidFill>
                  <a:srgbClr val="000000"/>
                </a:solidFill>
                <a:latin typeface="Times New Roman"/>
              </a:rPr>
              <a:t>Also notice that a state transition can have a guard condition attached: if the door is Opened, it can only respond to the Close event if the condition </a:t>
            </a:r>
            <a:r>
              <a:rPr lang="en-US" sz="2400" dirty="0" err="1" smtClean="0">
                <a:solidFill>
                  <a:srgbClr val="000000"/>
                </a:solidFill>
                <a:latin typeface="Times New Roman"/>
              </a:rPr>
              <a:t>doorWay</a:t>
            </a:r>
            <a:r>
              <a:rPr lang="en-US" sz="2400" dirty="0" smtClean="0">
                <a:solidFill>
                  <a:srgbClr val="000000"/>
                </a:solidFill>
                <a:latin typeface="Times New Roman"/>
              </a:rPr>
              <a:t>-</a:t>
            </a:r>
            <a:r>
              <a:rPr lang="en-US" sz="2400" dirty="0">
                <a:solidFill>
                  <a:srgbClr val="000000"/>
                </a:solidFill>
                <a:latin typeface="Times New Roman"/>
              </a:rPr>
              <a:t>&gt;</a:t>
            </a:r>
            <a:r>
              <a:rPr lang="en-US" sz="2400" dirty="0" err="1">
                <a:solidFill>
                  <a:srgbClr val="000000"/>
                </a:solidFill>
                <a:latin typeface="Times New Roman"/>
              </a:rPr>
              <a:t>isEmpty</a:t>
            </a:r>
            <a:r>
              <a:rPr lang="en-US" sz="2400" dirty="0">
                <a:solidFill>
                  <a:srgbClr val="000000"/>
                </a:solidFill>
                <a:latin typeface="Times New Roman"/>
              </a:rPr>
              <a:t> is fulfilled. </a:t>
            </a:r>
            <a:endParaRPr lang="en-US" sz="2400" dirty="0" smtClean="0">
              <a:solidFill>
                <a:srgbClr val="000000"/>
              </a:solidFill>
              <a:latin typeface="Times New Roman"/>
            </a:endParaRPr>
          </a:p>
          <a:p>
            <a:pPr algn="just">
              <a:lnSpc>
                <a:spcPct val="100000"/>
              </a:lnSpc>
              <a:buFont typeface="Arial"/>
              <a:buChar char="•"/>
            </a:pPr>
            <a:endParaRPr lang="en-US" sz="2400" dirty="0">
              <a:solidFill>
                <a:srgbClr val="000000"/>
              </a:solidFill>
              <a:latin typeface="Times New Roman"/>
            </a:endParaRPr>
          </a:p>
          <a:p>
            <a:pPr algn="just">
              <a:lnSpc>
                <a:spcPct val="100000"/>
              </a:lnSpc>
              <a:buFont typeface="Arial"/>
              <a:buChar char="•"/>
            </a:pPr>
            <a:r>
              <a:rPr lang="en-US" sz="2400" dirty="0" smtClean="0">
                <a:solidFill>
                  <a:srgbClr val="000000"/>
                </a:solidFill>
                <a:latin typeface="Times New Roman"/>
              </a:rPr>
              <a:t>The </a:t>
            </a:r>
            <a:r>
              <a:rPr lang="en-US" sz="2400" dirty="0">
                <a:solidFill>
                  <a:srgbClr val="000000"/>
                </a:solidFill>
                <a:latin typeface="Times New Roman"/>
              </a:rPr>
              <a:t>syntax and conventions used in state machine diagrams will be discussed in full in the following sections.</a:t>
            </a:r>
            <a:endParaRPr sz="2400" dirty="0"/>
          </a:p>
          <a:p>
            <a:pPr algn="just">
              <a:lnSpc>
                <a:spcPct val="100000"/>
              </a:lnSpc>
            </a:pPr>
            <a:endParaRPr sz="2400" dirty="0"/>
          </a:p>
          <a:p>
            <a:pPr>
              <a:lnSpc>
                <a:spcPct val="100000"/>
              </a:lnSpc>
            </a:pPr>
            <a:endParaRPr sz="2400" dirty="0"/>
          </a:p>
        </p:txBody>
      </p:sp>
      <p:sp>
        <p:nvSpPr>
          <p:cNvPr id="575" name="TextShape 2"/>
          <p:cNvSpPr txBox="1"/>
          <p:nvPr/>
        </p:nvSpPr>
        <p:spPr>
          <a:xfrm>
            <a:off x="6553080" y="6356520"/>
            <a:ext cx="2133360" cy="364680"/>
          </a:xfrm>
          <a:prstGeom prst="rect">
            <a:avLst/>
          </a:prstGeom>
        </p:spPr>
        <p:txBody>
          <a:bodyPr anchor="ctr"/>
          <a:lstStyle/>
          <a:p>
            <a:pPr algn="r">
              <a:lnSpc>
                <a:spcPct val="100000"/>
              </a:lnSpc>
            </a:pPr>
            <a:fld id="{1EDBD9E9-E9FD-4806-B229-760CB56FE099}" type="slidenum">
              <a:rPr lang="en-US" sz="1200">
                <a:solidFill>
                  <a:srgbClr val="8B8B8B"/>
                </a:solidFill>
                <a:latin typeface="Calibri"/>
              </a:rPr>
              <a:t>104</a:t>
            </a:fld>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04345826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TextShape 1"/>
          <p:cNvSpPr txBox="1"/>
          <p:nvPr/>
        </p:nvSpPr>
        <p:spPr>
          <a:xfrm>
            <a:off x="1059480" y="228600"/>
            <a:ext cx="7024320" cy="533160"/>
          </a:xfrm>
          <a:prstGeom prst="rect">
            <a:avLst/>
          </a:prstGeom>
        </p:spPr>
        <p:txBody>
          <a:bodyPr anchor="ctr"/>
          <a:lstStyle/>
          <a:p>
            <a:pPr algn="ctr">
              <a:lnSpc>
                <a:spcPct val="100000"/>
              </a:lnSpc>
            </a:pPr>
            <a:r>
              <a:rPr lang="en-US" sz="3600" b="1">
                <a:solidFill>
                  <a:srgbClr val="FF0000"/>
                </a:solidFill>
                <a:latin typeface="Times New Roman"/>
              </a:rPr>
              <a:t>State Machine Diagrams</a:t>
            </a:r>
            <a:endParaRPr/>
          </a:p>
        </p:txBody>
      </p:sp>
      <p:sp>
        <p:nvSpPr>
          <p:cNvPr id="577" name="TextShape 2"/>
          <p:cNvSpPr txBox="1"/>
          <p:nvPr/>
        </p:nvSpPr>
        <p:spPr>
          <a:xfrm>
            <a:off x="228600" y="914400"/>
            <a:ext cx="8229240" cy="837720"/>
          </a:xfrm>
          <a:prstGeom prst="rect">
            <a:avLst/>
          </a:prstGeom>
        </p:spPr>
        <p:txBody>
          <a:bodyPr/>
          <a:lstStyle/>
          <a:p>
            <a:pPr>
              <a:lnSpc>
                <a:spcPct val="100000"/>
              </a:lnSpc>
              <a:buFont typeface="Arial"/>
              <a:buChar char="•"/>
            </a:pPr>
            <a:r>
              <a:rPr lang="en-US" sz="2400" b="1" i="1">
                <a:solidFill>
                  <a:srgbClr val="FF0000"/>
                </a:solidFill>
                <a:latin typeface="Times New Roman"/>
              </a:rPr>
              <a:t>States</a:t>
            </a:r>
            <a:r>
              <a:rPr lang="en-US" sz="2400">
                <a:solidFill>
                  <a:srgbClr val="FF0000"/>
                </a:solidFill>
                <a:latin typeface="Times New Roman"/>
              </a:rPr>
              <a:t> </a:t>
            </a:r>
            <a:r>
              <a:rPr lang="en-US" sz="2400">
                <a:solidFill>
                  <a:srgbClr val="000000"/>
                </a:solidFill>
                <a:latin typeface="Times New Roman"/>
              </a:rPr>
              <a:t>- A state is denoted by a round-cornered rectangle with the name of the state written inside it. </a:t>
            </a:r>
            <a:endParaRPr/>
          </a:p>
          <a:p>
            <a:pPr>
              <a:lnSpc>
                <a:spcPct val="100000"/>
              </a:lnSpc>
            </a:pPr>
            <a:endParaRPr/>
          </a:p>
        </p:txBody>
      </p:sp>
      <p:pic>
        <p:nvPicPr>
          <p:cNvPr id="578" name="Picture 2"/>
          <p:cNvPicPr/>
          <p:nvPr/>
        </p:nvPicPr>
        <p:blipFill>
          <a:blip/>
          <a:stretch>
            <a:fillRect/>
          </a:stretch>
        </p:blipFill>
        <p:spPr>
          <a:xfrm>
            <a:off x="4876920" y="1905120"/>
            <a:ext cx="2971440" cy="1428480"/>
          </a:xfrm>
          <a:prstGeom prst="rect">
            <a:avLst/>
          </a:prstGeom>
          <a:ln>
            <a:noFill/>
          </a:ln>
        </p:spPr>
      </p:pic>
      <p:sp>
        <p:nvSpPr>
          <p:cNvPr id="579" name="CustomShape 3"/>
          <p:cNvSpPr/>
          <p:nvPr/>
        </p:nvSpPr>
        <p:spPr>
          <a:xfrm>
            <a:off x="228600" y="3733920"/>
            <a:ext cx="8610120" cy="990360"/>
          </a:xfrm>
          <a:prstGeom prst="rect">
            <a:avLst/>
          </a:prstGeom>
          <a:noFill/>
          <a:ln>
            <a:noFill/>
          </a:ln>
        </p:spPr>
        <p:txBody>
          <a:bodyPr lIns="90000" tIns="45000" rIns="90000" bIns="45000"/>
          <a:lstStyle/>
          <a:p>
            <a:pPr>
              <a:lnSpc>
                <a:spcPct val="100000"/>
              </a:lnSpc>
              <a:buFont typeface="Arial"/>
              <a:buChar char="•"/>
            </a:pPr>
            <a:r>
              <a:rPr lang="en-US" sz="2200" b="1" i="1">
                <a:solidFill>
                  <a:srgbClr val="FF0000"/>
                </a:solidFill>
                <a:latin typeface="Times New Roman"/>
              </a:rPr>
              <a:t>Initial and Final States</a:t>
            </a:r>
            <a:r>
              <a:rPr lang="en-US" sz="2200">
                <a:solidFill>
                  <a:srgbClr val="FF0000"/>
                </a:solidFill>
                <a:latin typeface="Times New Roman"/>
              </a:rPr>
              <a:t> - </a:t>
            </a:r>
            <a:r>
              <a:rPr lang="en-US" sz="2200">
                <a:solidFill>
                  <a:srgbClr val="000000"/>
                </a:solidFill>
                <a:latin typeface="Times New Roman"/>
              </a:rPr>
              <a:t>The initial state is denoted by a filled black circle and may be labeled with a name. The final state is denoted by a circle with a dot inside and may also be labeled with a name.</a:t>
            </a:r>
            <a:endParaRPr/>
          </a:p>
          <a:p>
            <a:pPr>
              <a:lnSpc>
                <a:spcPct val="100000"/>
              </a:lnSpc>
            </a:pPr>
            <a:endParaRPr/>
          </a:p>
        </p:txBody>
      </p:sp>
      <p:pic>
        <p:nvPicPr>
          <p:cNvPr id="580" name="Picture 3"/>
          <p:cNvPicPr/>
          <p:nvPr/>
        </p:nvPicPr>
        <p:blipFill>
          <a:blip/>
          <a:stretch>
            <a:fillRect/>
          </a:stretch>
        </p:blipFill>
        <p:spPr>
          <a:xfrm>
            <a:off x="3962520" y="4952880"/>
            <a:ext cx="4114440" cy="1371240"/>
          </a:xfrm>
          <a:prstGeom prst="rect">
            <a:avLst/>
          </a:prstGeom>
          <a:ln>
            <a:noFill/>
          </a:ln>
        </p:spPr>
      </p:pic>
      <p:sp>
        <p:nvSpPr>
          <p:cNvPr id="581" name="TextShape 4"/>
          <p:cNvSpPr txBox="1"/>
          <p:nvPr/>
        </p:nvSpPr>
        <p:spPr>
          <a:xfrm>
            <a:off x="6553080" y="6356520"/>
            <a:ext cx="2133360" cy="364680"/>
          </a:xfrm>
          <a:prstGeom prst="rect">
            <a:avLst/>
          </a:prstGeom>
        </p:spPr>
        <p:txBody>
          <a:bodyPr anchor="ctr"/>
          <a:lstStyle/>
          <a:p>
            <a:pPr algn="r">
              <a:lnSpc>
                <a:spcPct val="100000"/>
              </a:lnSpc>
            </a:pPr>
            <a:fld id="{1455F1D3-BA4D-41DB-A3B8-6C45AED799D2}" type="slidenum">
              <a:rPr lang="en-US" sz="1200">
                <a:solidFill>
                  <a:srgbClr val="8B8B8B"/>
                </a:solidFill>
                <a:latin typeface="Calibri"/>
              </a:rPr>
              <a:t>105</a:t>
            </a:fld>
            <a:endParaRPr/>
          </a:p>
        </p:txBody>
      </p:sp>
      <p:pic>
        <p:nvPicPr>
          <p:cNvPr id="8"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3576947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CustomShape 1"/>
          <p:cNvSpPr/>
          <p:nvPr/>
        </p:nvSpPr>
        <p:spPr>
          <a:xfrm>
            <a:off x="228600" y="211320"/>
            <a:ext cx="8762760" cy="2150640"/>
          </a:xfrm>
          <a:prstGeom prst="rect">
            <a:avLst/>
          </a:prstGeom>
          <a:noFill/>
          <a:ln>
            <a:noFill/>
          </a:ln>
        </p:spPr>
        <p:txBody>
          <a:bodyPr lIns="90000" tIns="45000" rIns="90000" bIns="45000"/>
          <a:lstStyle/>
          <a:p>
            <a:pPr>
              <a:lnSpc>
                <a:spcPct val="100000"/>
              </a:lnSpc>
              <a:buFont typeface="Arial"/>
              <a:buChar char="•"/>
            </a:pPr>
            <a:r>
              <a:rPr lang="en-US" sz="2200" b="1" i="1">
                <a:solidFill>
                  <a:srgbClr val="FF0000"/>
                </a:solidFill>
                <a:latin typeface="Times New Roman"/>
              </a:rPr>
              <a:t>Transitions</a:t>
            </a:r>
            <a:r>
              <a:rPr lang="en-US" sz="2200">
                <a:solidFill>
                  <a:srgbClr val="FF0000"/>
                </a:solidFill>
                <a:latin typeface="Times New Roman"/>
              </a:rPr>
              <a:t> - </a:t>
            </a:r>
            <a:r>
              <a:rPr lang="en-US" sz="2200">
                <a:solidFill>
                  <a:srgbClr val="000000"/>
                </a:solidFill>
                <a:latin typeface="Times New Roman"/>
              </a:rPr>
              <a:t>Transitions from one state to the next are denoted by lines with arrowheads. A transition may have a trigger, a guard and an effect, as below.</a:t>
            </a:r>
            <a:endParaRPr/>
          </a:p>
          <a:p>
            <a:pPr>
              <a:lnSpc>
                <a:spcPct val="100000"/>
              </a:lnSpc>
              <a:buFont typeface="Arial"/>
              <a:buChar char="•"/>
            </a:pPr>
            <a:r>
              <a:rPr lang="en-US" sz="2200" b="1" i="1">
                <a:solidFill>
                  <a:srgbClr val="FF0000"/>
                </a:solidFill>
                <a:latin typeface="Times New Roman"/>
              </a:rPr>
              <a:t>Self-Transitions</a:t>
            </a:r>
            <a:r>
              <a:rPr lang="en-US" sz="2200">
                <a:solidFill>
                  <a:srgbClr val="FF0000"/>
                </a:solidFill>
                <a:latin typeface="Times New Roman"/>
              </a:rPr>
              <a:t> - </a:t>
            </a:r>
            <a:r>
              <a:rPr lang="en-US" sz="2200">
                <a:solidFill>
                  <a:srgbClr val="000000"/>
                </a:solidFill>
                <a:latin typeface="Times New Roman"/>
              </a:rPr>
              <a:t>A state can have a transition that returns to itself, as in the following diagram. This is most useful when an effect is associated with the transition.</a:t>
            </a:r>
            <a:endParaRPr/>
          </a:p>
          <a:p>
            <a:pPr>
              <a:lnSpc>
                <a:spcPct val="100000"/>
              </a:lnSpc>
            </a:pPr>
            <a:endParaRPr/>
          </a:p>
          <a:p>
            <a:pPr>
              <a:lnSpc>
                <a:spcPct val="100000"/>
              </a:lnSpc>
            </a:pPr>
            <a:endParaRPr/>
          </a:p>
        </p:txBody>
      </p:sp>
      <p:sp>
        <p:nvSpPr>
          <p:cNvPr id="583" name="CustomShape 2"/>
          <p:cNvSpPr/>
          <p:nvPr/>
        </p:nvSpPr>
        <p:spPr>
          <a:xfrm>
            <a:off x="228600" y="4724280"/>
            <a:ext cx="8762760" cy="1828440"/>
          </a:xfrm>
          <a:prstGeom prst="rect">
            <a:avLst/>
          </a:prstGeom>
          <a:noFill/>
          <a:ln>
            <a:noFill/>
          </a:ln>
        </p:spPr>
        <p:txBody>
          <a:bodyPr lIns="90000" tIns="45000" rIns="90000" bIns="45000"/>
          <a:lstStyle/>
          <a:p>
            <a:pPr>
              <a:lnSpc>
                <a:spcPct val="100000"/>
              </a:lnSpc>
              <a:buFont typeface="Arial"/>
              <a:buChar char="•"/>
            </a:pPr>
            <a:r>
              <a:rPr lang="en-US" sz="2200">
                <a:solidFill>
                  <a:srgbClr val="000000"/>
                </a:solidFill>
                <a:latin typeface="Times New Roman"/>
              </a:rPr>
              <a:t>"</a:t>
            </a:r>
            <a:r>
              <a:rPr lang="en-US" sz="2200" b="1" i="1">
                <a:solidFill>
                  <a:srgbClr val="000000"/>
                </a:solidFill>
                <a:latin typeface="Times New Roman"/>
              </a:rPr>
              <a:t>Trigger</a:t>
            </a:r>
            <a:r>
              <a:rPr lang="en-US" sz="2200">
                <a:solidFill>
                  <a:srgbClr val="000000"/>
                </a:solidFill>
                <a:latin typeface="Times New Roman"/>
              </a:rPr>
              <a:t>" is the cause of the transition, which could be a signal, an event, a change in some condition, or the passage of time. "</a:t>
            </a:r>
            <a:r>
              <a:rPr lang="en-US" sz="2200" b="1" i="1">
                <a:solidFill>
                  <a:srgbClr val="000000"/>
                </a:solidFill>
                <a:latin typeface="Times New Roman"/>
              </a:rPr>
              <a:t>Guard</a:t>
            </a:r>
            <a:r>
              <a:rPr lang="en-US" sz="2200">
                <a:solidFill>
                  <a:srgbClr val="000000"/>
                </a:solidFill>
                <a:latin typeface="Times New Roman"/>
              </a:rPr>
              <a:t>" is a condition which must be true in order for the trigger to cause the transition. "Effect" is an action which will be invoked directly on the object that owns the state machine as a result of the transition.</a:t>
            </a:r>
            <a:endParaRPr/>
          </a:p>
        </p:txBody>
      </p:sp>
      <p:pic>
        <p:nvPicPr>
          <p:cNvPr id="584" name="Picture 2"/>
          <p:cNvPicPr/>
          <p:nvPr/>
        </p:nvPicPr>
        <p:blipFill>
          <a:blip r:embed="rId2"/>
          <a:stretch>
            <a:fillRect/>
          </a:stretch>
        </p:blipFill>
        <p:spPr>
          <a:xfrm>
            <a:off x="228600" y="2666880"/>
            <a:ext cx="4686120" cy="1666440"/>
          </a:xfrm>
          <a:prstGeom prst="rect">
            <a:avLst/>
          </a:prstGeom>
          <a:ln>
            <a:noFill/>
          </a:ln>
        </p:spPr>
      </p:pic>
      <p:pic>
        <p:nvPicPr>
          <p:cNvPr id="585" name="Picture 3"/>
          <p:cNvPicPr/>
          <p:nvPr/>
        </p:nvPicPr>
        <p:blipFill>
          <a:blip r:embed="rId3"/>
          <a:stretch>
            <a:fillRect/>
          </a:stretch>
        </p:blipFill>
        <p:spPr>
          <a:xfrm>
            <a:off x="5867280" y="2362320"/>
            <a:ext cx="2361960" cy="1999800"/>
          </a:xfrm>
          <a:prstGeom prst="rect">
            <a:avLst/>
          </a:prstGeom>
          <a:ln>
            <a:noFill/>
          </a:ln>
        </p:spPr>
      </p:pic>
      <p:sp>
        <p:nvSpPr>
          <p:cNvPr id="586" name="TextShape 3"/>
          <p:cNvSpPr txBox="1"/>
          <p:nvPr/>
        </p:nvSpPr>
        <p:spPr>
          <a:xfrm>
            <a:off x="6553080" y="6356520"/>
            <a:ext cx="2133360" cy="364680"/>
          </a:xfrm>
          <a:prstGeom prst="rect">
            <a:avLst/>
          </a:prstGeom>
        </p:spPr>
        <p:txBody>
          <a:bodyPr anchor="ctr"/>
          <a:lstStyle/>
          <a:p>
            <a:pPr algn="r">
              <a:lnSpc>
                <a:spcPct val="100000"/>
              </a:lnSpc>
            </a:pPr>
            <a:fld id="{4B0B0B78-0817-4E06-A395-7E3E25AE513E}" type="slidenum">
              <a:rPr lang="en-US" sz="1200">
                <a:solidFill>
                  <a:srgbClr val="8B8B8B"/>
                </a:solidFill>
                <a:latin typeface="Calibri"/>
              </a:rPr>
              <a:t>106</a:t>
            </a:fld>
            <a:endParaRPr/>
          </a:p>
        </p:txBody>
      </p:sp>
      <p:pic>
        <p:nvPicPr>
          <p:cNvPr id="7"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4205875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CustomShape 1"/>
          <p:cNvSpPr/>
          <p:nvPr/>
        </p:nvSpPr>
        <p:spPr>
          <a:xfrm>
            <a:off x="152280" y="228600"/>
            <a:ext cx="8762760" cy="2590560"/>
          </a:xfrm>
          <a:prstGeom prst="rect">
            <a:avLst/>
          </a:prstGeom>
          <a:noFill/>
          <a:ln>
            <a:noFill/>
          </a:ln>
        </p:spPr>
        <p:txBody>
          <a:bodyPr lIns="90000" tIns="45000" rIns="90000" bIns="45000"/>
          <a:lstStyle/>
          <a:p>
            <a:pPr>
              <a:lnSpc>
                <a:spcPct val="100000"/>
              </a:lnSpc>
              <a:buFont typeface="Arial"/>
              <a:buChar char="•"/>
            </a:pPr>
            <a:r>
              <a:rPr lang="en-US" sz="2300" b="1" i="1">
                <a:solidFill>
                  <a:srgbClr val="FF0000"/>
                </a:solidFill>
                <a:latin typeface="Times New Roman"/>
              </a:rPr>
              <a:t>State Actions</a:t>
            </a:r>
            <a:r>
              <a:rPr lang="en-US" sz="2300">
                <a:solidFill>
                  <a:srgbClr val="FF0000"/>
                </a:solidFill>
                <a:latin typeface="Times New Roman"/>
              </a:rPr>
              <a:t> - </a:t>
            </a:r>
            <a:r>
              <a:rPr lang="en-US" sz="2300">
                <a:solidFill>
                  <a:srgbClr val="000000"/>
                </a:solidFill>
                <a:latin typeface="Times New Roman"/>
              </a:rPr>
              <a:t>In the transition example above, an effect was associated with the transition. If the target state had many transitions arriving at it, and each transition had the same effect associated with it, it would be better to associate the effect with the target state rather than the transitions. This can be done by defining an entry action for the state. The diagram below shows a state with an entry action and an exit action.</a:t>
            </a:r>
            <a:endParaRPr/>
          </a:p>
          <a:p>
            <a:pPr>
              <a:lnSpc>
                <a:spcPct val="100000"/>
              </a:lnSpc>
            </a:pPr>
            <a:endParaRPr/>
          </a:p>
        </p:txBody>
      </p:sp>
      <p:sp>
        <p:nvSpPr>
          <p:cNvPr id="588" name="CustomShape 2"/>
          <p:cNvSpPr/>
          <p:nvPr/>
        </p:nvSpPr>
        <p:spPr>
          <a:xfrm>
            <a:off x="457200" y="5434560"/>
            <a:ext cx="8229240" cy="1194480"/>
          </a:xfrm>
          <a:prstGeom prst="rect">
            <a:avLst/>
          </a:prstGeom>
          <a:noFill/>
          <a:ln>
            <a:noFill/>
          </a:ln>
        </p:spPr>
        <p:txBody>
          <a:bodyPr lIns="90000" tIns="45000" rIns="90000" bIns="45000"/>
          <a:lstStyle/>
          <a:p>
            <a:pPr>
              <a:lnSpc>
                <a:spcPct val="100000"/>
              </a:lnSpc>
              <a:buFont typeface="Arial"/>
              <a:buChar char="•"/>
            </a:pPr>
            <a:r>
              <a:rPr lang="en-US" sz="2400">
                <a:solidFill>
                  <a:srgbClr val="000000"/>
                </a:solidFill>
                <a:latin typeface="Times New Roman"/>
              </a:rPr>
              <a:t>It is also possible to define actions that occur on events, or actions that always occur. It is possible to define any number of actions of each type.</a:t>
            </a:r>
            <a:endParaRPr/>
          </a:p>
        </p:txBody>
      </p:sp>
      <p:pic>
        <p:nvPicPr>
          <p:cNvPr id="589" name="Picture 2"/>
          <p:cNvPicPr/>
          <p:nvPr/>
        </p:nvPicPr>
        <p:blipFill>
          <a:blip r:embed="rId2"/>
          <a:stretch>
            <a:fillRect/>
          </a:stretch>
        </p:blipFill>
        <p:spPr>
          <a:xfrm>
            <a:off x="2286000" y="2819520"/>
            <a:ext cx="5790960" cy="1904760"/>
          </a:xfrm>
          <a:prstGeom prst="rect">
            <a:avLst/>
          </a:prstGeom>
          <a:ln>
            <a:noFill/>
          </a:ln>
        </p:spPr>
      </p:pic>
      <p:sp>
        <p:nvSpPr>
          <p:cNvPr id="590" name="TextShape 3"/>
          <p:cNvSpPr txBox="1"/>
          <p:nvPr/>
        </p:nvSpPr>
        <p:spPr>
          <a:xfrm>
            <a:off x="6553080" y="6356520"/>
            <a:ext cx="2133360" cy="364680"/>
          </a:xfrm>
          <a:prstGeom prst="rect">
            <a:avLst/>
          </a:prstGeom>
        </p:spPr>
        <p:txBody>
          <a:bodyPr anchor="ctr"/>
          <a:lstStyle/>
          <a:p>
            <a:pPr algn="r">
              <a:lnSpc>
                <a:spcPct val="100000"/>
              </a:lnSpc>
            </a:pPr>
            <a:fld id="{316D21AF-0A0D-422E-9A31-4DA42C9342EE}" type="slidenum">
              <a:rPr lang="en-US" sz="1200">
                <a:solidFill>
                  <a:srgbClr val="8B8B8B"/>
                </a:solidFill>
                <a:latin typeface="Calibri"/>
              </a:rPr>
              <a:t>107</a:t>
            </a:fld>
            <a:endParaRPr/>
          </a:p>
        </p:txBody>
      </p:sp>
      <p:pic>
        <p:nvPicPr>
          <p:cNvPr id="6"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8790935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TextShape 1"/>
          <p:cNvSpPr txBox="1"/>
          <p:nvPr/>
        </p:nvSpPr>
        <p:spPr>
          <a:xfrm>
            <a:off x="533520" y="228600"/>
            <a:ext cx="8229240" cy="1020240"/>
          </a:xfrm>
          <a:prstGeom prst="rect">
            <a:avLst/>
          </a:prstGeom>
        </p:spPr>
        <p:txBody>
          <a:bodyPr anchor="ctr"/>
          <a:lstStyle/>
          <a:p>
            <a:pPr>
              <a:lnSpc>
                <a:spcPct val="100000"/>
              </a:lnSpc>
            </a:pPr>
            <a:r>
              <a:rPr lang="en-US" sz="4400">
                <a:solidFill>
                  <a:srgbClr val="000000"/>
                </a:solidFill>
                <a:latin typeface="Times New Roman"/>
              </a:rPr>
              <a:t>
                                                             </a:t>
            </a:r>
            <a:endParaRPr/>
          </a:p>
        </p:txBody>
      </p:sp>
      <p:sp>
        <p:nvSpPr>
          <p:cNvPr id="592" name="TextShape 2"/>
          <p:cNvSpPr txBox="1"/>
          <p:nvPr/>
        </p:nvSpPr>
        <p:spPr>
          <a:xfrm>
            <a:off x="380880" y="76320"/>
            <a:ext cx="8229240" cy="761760"/>
          </a:xfrm>
          <a:prstGeom prst="rect">
            <a:avLst/>
          </a:prstGeom>
        </p:spPr>
        <p:txBody>
          <a:bodyPr/>
          <a:lstStyle/>
          <a:p>
            <a:pPr>
              <a:lnSpc>
                <a:spcPct val="100000"/>
              </a:lnSpc>
              <a:buFont typeface="Arial"/>
              <a:buChar char="•"/>
            </a:pPr>
            <a:r>
              <a:rPr lang="en-US" sz="2400" b="1" i="1">
                <a:solidFill>
                  <a:srgbClr val="FF0000"/>
                </a:solidFill>
                <a:latin typeface="Times New Roman"/>
              </a:rPr>
              <a:t>Compound States</a:t>
            </a:r>
            <a:r>
              <a:rPr lang="en-US" sz="2400">
                <a:solidFill>
                  <a:srgbClr val="FF0000"/>
                </a:solidFill>
                <a:latin typeface="Times New Roman"/>
              </a:rPr>
              <a:t> </a:t>
            </a:r>
            <a:r>
              <a:rPr lang="en-US" sz="2400">
                <a:solidFill>
                  <a:srgbClr val="000000"/>
                </a:solidFill>
                <a:latin typeface="Times New Roman"/>
              </a:rPr>
              <a:t>- A state machine diagram may include sub-machine diagrams, as in the example below.</a:t>
            </a:r>
            <a:endParaRPr/>
          </a:p>
        </p:txBody>
      </p:sp>
      <p:pic>
        <p:nvPicPr>
          <p:cNvPr id="593" name="Picture 2"/>
          <p:cNvPicPr/>
          <p:nvPr/>
        </p:nvPicPr>
        <p:blipFill>
          <a:blip r:embed="rId2"/>
          <a:stretch>
            <a:fillRect/>
          </a:stretch>
        </p:blipFill>
        <p:spPr>
          <a:xfrm>
            <a:off x="228600" y="1371600"/>
            <a:ext cx="4114440" cy="4038120"/>
          </a:xfrm>
          <a:prstGeom prst="rect">
            <a:avLst/>
          </a:prstGeom>
          <a:ln>
            <a:noFill/>
          </a:ln>
        </p:spPr>
      </p:pic>
      <p:pic>
        <p:nvPicPr>
          <p:cNvPr id="594" name="Picture 3"/>
          <p:cNvPicPr/>
          <p:nvPr/>
        </p:nvPicPr>
        <p:blipFill>
          <a:blip r:embed="rId3"/>
          <a:stretch>
            <a:fillRect/>
          </a:stretch>
        </p:blipFill>
        <p:spPr>
          <a:xfrm>
            <a:off x="5029200" y="1143000"/>
            <a:ext cx="3733560" cy="4266720"/>
          </a:xfrm>
          <a:prstGeom prst="rect">
            <a:avLst/>
          </a:prstGeom>
          <a:ln>
            <a:noFill/>
          </a:ln>
        </p:spPr>
      </p:pic>
      <p:sp>
        <p:nvSpPr>
          <p:cNvPr id="595" name="CustomShape 3"/>
          <p:cNvSpPr/>
          <p:nvPr/>
        </p:nvSpPr>
        <p:spPr>
          <a:xfrm>
            <a:off x="6477120" y="5029200"/>
            <a:ext cx="2285640" cy="76176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Calibri"/>
              </a:rPr>
              <a:t>Alternative way to show the same information</a:t>
            </a:r>
            <a:endParaRPr/>
          </a:p>
        </p:txBody>
      </p:sp>
      <p:sp>
        <p:nvSpPr>
          <p:cNvPr id="596" name="CustomShape 4"/>
          <p:cNvSpPr/>
          <p:nvPr/>
        </p:nvSpPr>
        <p:spPr>
          <a:xfrm>
            <a:off x="1250640" y="6033600"/>
            <a:ext cx="6384960" cy="760680"/>
          </a:xfrm>
          <a:prstGeom prst="rect">
            <a:avLst/>
          </a:prstGeom>
          <a:noFill/>
          <a:ln>
            <a:noFill/>
          </a:ln>
        </p:spPr>
        <p:txBody>
          <a:bodyPr wrap="none" lIns="90000" tIns="45000" rIns="90000" bIns="45000"/>
          <a:lstStyle/>
          <a:p>
            <a:pPr algn="ctr">
              <a:lnSpc>
                <a:spcPct val="100000"/>
              </a:lnSpc>
              <a:buFont typeface="Arial"/>
              <a:buChar char="•"/>
            </a:pPr>
            <a:r>
              <a:rPr lang="en-US" sz="2200" b="1">
                <a:solidFill>
                  <a:srgbClr val="000000"/>
                </a:solidFill>
                <a:latin typeface="Calibri"/>
              </a:rPr>
              <a:t>The ∞ symbol indicates that details of the Check PIN </a:t>
            </a:r>
            <a:endParaRPr/>
          </a:p>
          <a:p>
            <a:pPr algn="ctr">
              <a:lnSpc>
                <a:spcPct val="100000"/>
              </a:lnSpc>
            </a:pPr>
            <a:r>
              <a:rPr lang="en-US" sz="2200" b="1">
                <a:solidFill>
                  <a:srgbClr val="000000"/>
                </a:solidFill>
                <a:latin typeface="Calibri"/>
              </a:rPr>
              <a:t>sub-machine are shown in a separate diagram.</a:t>
            </a:r>
            <a:endParaRPr/>
          </a:p>
        </p:txBody>
      </p:sp>
      <p:sp>
        <p:nvSpPr>
          <p:cNvPr id="597" name="TextShape 5"/>
          <p:cNvSpPr txBox="1"/>
          <p:nvPr/>
        </p:nvSpPr>
        <p:spPr>
          <a:xfrm>
            <a:off x="6553080" y="6356520"/>
            <a:ext cx="2133360" cy="364680"/>
          </a:xfrm>
          <a:prstGeom prst="rect">
            <a:avLst/>
          </a:prstGeom>
        </p:spPr>
        <p:txBody>
          <a:bodyPr anchor="ctr"/>
          <a:lstStyle/>
          <a:p>
            <a:pPr algn="r">
              <a:lnSpc>
                <a:spcPct val="100000"/>
              </a:lnSpc>
            </a:pPr>
            <a:fld id="{ED8E6425-AD51-40D4-BC7C-AA1A5EE2B039}" type="slidenum">
              <a:rPr lang="en-US" sz="1200">
                <a:solidFill>
                  <a:srgbClr val="8B8B8B"/>
                </a:solidFill>
                <a:latin typeface="Calibri"/>
              </a:rPr>
              <a:t>108</a:t>
            </a:fld>
            <a:endParaRPr/>
          </a:p>
        </p:txBody>
      </p:sp>
      <p:pic>
        <p:nvPicPr>
          <p:cNvPr id="9"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84990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TextShape 1"/>
          <p:cNvSpPr txBox="1"/>
          <p:nvPr/>
        </p:nvSpPr>
        <p:spPr>
          <a:xfrm>
            <a:off x="228600" y="152280"/>
            <a:ext cx="8229240" cy="1599840"/>
          </a:xfrm>
          <a:prstGeom prst="rect">
            <a:avLst/>
          </a:prstGeom>
        </p:spPr>
        <p:txBody>
          <a:bodyPr/>
          <a:lstStyle/>
          <a:p>
            <a:pPr>
              <a:lnSpc>
                <a:spcPct val="100000"/>
              </a:lnSpc>
              <a:buFont typeface="Arial"/>
              <a:buChar char="•"/>
            </a:pPr>
            <a:r>
              <a:rPr lang="en-US" sz="2000" b="1" i="1">
                <a:solidFill>
                  <a:srgbClr val="FF0000"/>
                </a:solidFill>
                <a:latin typeface="Times New Roman"/>
              </a:rPr>
              <a:t>Entry Point</a:t>
            </a:r>
            <a:r>
              <a:rPr lang="en-US" sz="2000">
                <a:solidFill>
                  <a:srgbClr val="FF0000"/>
                </a:solidFill>
                <a:latin typeface="Times New Roman"/>
              </a:rPr>
              <a:t> - </a:t>
            </a:r>
            <a:r>
              <a:rPr lang="en-US" sz="2000">
                <a:solidFill>
                  <a:srgbClr val="000000"/>
                </a:solidFill>
                <a:latin typeface="Times New Roman"/>
              </a:rPr>
              <a:t>Sometimes you won’t want to enter a sub-machine at the normal initial state. For example, in the following sub-machine it would be normal to begin in the "Initializing" state, but if for some reason it wasn’t necessary to perform the initialization, it would be possible to begin in the "Ready" state by transitioning to the named entry point.</a:t>
            </a:r>
            <a:endParaRPr/>
          </a:p>
        </p:txBody>
      </p:sp>
      <p:pic>
        <p:nvPicPr>
          <p:cNvPr id="599" name="Picture 2"/>
          <p:cNvPicPr/>
          <p:nvPr/>
        </p:nvPicPr>
        <p:blipFill>
          <a:blip r:embed="rId2"/>
          <a:stretch>
            <a:fillRect/>
          </a:stretch>
        </p:blipFill>
        <p:spPr>
          <a:xfrm>
            <a:off x="533520" y="2057400"/>
            <a:ext cx="2971440" cy="2842920"/>
          </a:xfrm>
          <a:prstGeom prst="rect">
            <a:avLst/>
          </a:prstGeom>
          <a:ln>
            <a:noFill/>
          </a:ln>
        </p:spPr>
      </p:pic>
      <p:pic>
        <p:nvPicPr>
          <p:cNvPr id="600" name="Picture 3"/>
          <p:cNvPicPr/>
          <p:nvPr/>
        </p:nvPicPr>
        <p:blipFill>
          <a:blip r:embed="rId3"/>
          <a:stretch>
            <a:fillRect/>
          </a:stretch>
        </p:blipFill>
        <p:spPr>
          <a:xfrm>
            <a:off x="4114800" y="2057400"/>
            <a:ext cx="4571640" cy="2792160"/>
          </a:xfrm>
          <a:prstGeom prst="rect">
            <a:avLst/>
          </a:prstGeom>
          <a:ln>
            <a:noFill/>
          </a:ln>
        </p:spPr>
      </p:pic>
      <p:sp>
        <p:nvSpPr>
          <p:cNvPr id="601" name="CustomShape 2"/>
          <p:cNvSpPr/>
          <p:nvPr/>
        </p:nvSpPr>
        <p:spPr>
          <a:xfrm>
            <a:off x="457200" y="5181480"/>
            <a:ext cx="8457840" cy="1371240"/>
          </a:xfrm>
          <a:prstGeom prst="rect">
            <a:avLst/>
          </a:prstGeom>
          <a:noFill/>
          <a:ln>
            <a:noFill/>
          </a:ln>
        </p:spPr>
        <p:txBody>
          <a:bodyPr lIns="90000" tIns="45000" rIns="90000" bIns="45000"/>
          <a:lstStyle/>
          <a:p>
            <a:pPr>
              <a:lnSpc>
                <a:spcPct val="100000"/>
              </a:lnSpc>
              <a:buFont typeface="Arial"/>
              <a:buChar char="•"/>
            </a:pPr>
            <a:r>
              <a:rPr lang="en-US" sz="2000" b="1" i="1">
                <a:solidFill>
                  <a:srgbClr val="FF0000"/>
                </a:solidFill>
                <a:latin typeface="Times New Roman"/>
              </a:rPr>
              <a:t>Exit Point</a:t>
            </a:r>
            <a:r>
              <a:rPr lang="en-US" sz="2000">
                <a:solidFill>
                  <a:srgbClr val="FF0000"/>
                </a:solidFill>
                <a:latin typeface="Times New Roman"/>
              </a:rPr>
              <a:t> - </a:t>
            </a:r>
            <a:r>
              <a:rPr lang="en-US" sz="2000">
                <a:solidFill>
                  <a:srgbClr val="000000"/>
                </a:solidFill>
                <a:latin typeface="Times New Roman"/>
              </a:rPr>
              <a:t>In a similar manner to entry points, it is possible to have named alternative exit points. The following diagram gives an example where the state executed after the main processing state depends on which route is used to transition out of the state.</a:t>
            </a:r>
            <a:endParaRPr/>
          </a:p>
        </p:txBody>
      </p:sp>
      <p:sp>
        <p:nvSpPr>
          <p:cNvPr id="602" name="TextShape 3"/>
          <p:cNvSpPr txBox="1"/>
          <p:nvPr/>
        </p:nvSpPr>
        <p:spPr>
          <a:xfrm>
            <a:off x="6553080" y="6356520"/>
            <a:ext cx="2133360" cy="364680"/>
          </a:xfrm>
          <a:prstGeom prst="rect">
            <a:avLst/>
          </a:prstGeom>
        </p:spPr>
        <p:txBody>
          <a:bodyPr anchor="ctr"/>
          <a:lstStyle/>
          <a:p>
            <a:pPr algn="r">
              <a:lnSpc>
                <a:spcPct val="100000"/>
              </a:lnSpc>
            </a:pPr>
            <a:fld id="{B721356F-5A3B-4DFF-B52A-0BEDCB3F4491}" type="slidenum">
              <a:rPr lang="en-US" sz="1200">
                <a:solidFill>
                  <a:srgbClr val="8B8B8B"/>
                </a:solidFill>
                <a:latin typeface="Calibri"/>
              </a:rPr>
              <a:t>109</a:t>
            </a:fld>
            <a:endParaRPr/>
          </a:p>
        </p:txBody>
      </p:sp>
      <p:pic>
        <p:nvPicPr>
          <p:cNvPr id="7"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978636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096000"/>
          </a:xfrm>
        </p:spPr>
        <p:txBody>
          <a:bodyPr>
            <a:noAutofit/>
          </a:bodyPr>
          <a:lstStyle/>
          <a:p>
            <a:r>
              <a:rPr lang="en-US" sz="2400" b="1" dirty="0" smtClean="0">
                <a:latin typeface="Times New Roman" pitchFamily="18" charset="0"/>
                <a:cs typeface="Times New Roman" pitchFamily="18" charset="0"/>
              </a:rPr>
              <a:t>Negotiation </a:t>
            </a:r>
            <a:r>
              <a:rPr lang="en-US" sz="2400" b="1" dirty="0">
                <a:latin typeface="Times New Roman" pitchFamily="18" charset="0"/>
                <a:cs typeface="Times New Roman" pitchFamily="18" charset="0"/>
              </a:rPr>
              <a:t>&amp; discussion - </a:t>
            </a:r>
            <a:r>
              <a:rPr lang="en-US" sz="2400" dirty="0">
                <a:latin typeface="Times New Roman" pitchFamily="18" charset="0"/>
                <a:cs typeface="Times New Roman" pitchFamily="18" charset="0"/>
              </a:rPr>
              <a:t>If requirements are ambiguous or there are some conflicts in requirements of various stakeholders, if they are, it is then negotiated and discussed with stakeholders. Requirements may then be prioritized and reasonably </a:t>
            </a:r>
            <a:r>
              <a:rPr lang="en-US" sz="2400" dirty="0" smtClean="0">
                <a:latin typeface="Times New Roman" pitchFamily="18" charset="0"/>
                <a:cs typeface="Times New Roman" pitchFamily="18" charset="0"/>
              </a:rPr>
              <a:t>compromised.</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requirements come from various stakeholders. </a:t>
            </a: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remove the ambiguity and conflicts, they are discussed for clarity and correctness. Unrealistic requirements are compromised reasonably</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Documentation - </a:t>
            </a:r>
            <a:r>
              <a:rPr lang="en-US" sz="2400" dirty="0">
                <a:latin typeface="Times New Roman" pitchFamily="18" charset="0"/>
                <a:cs typeface="Times New Roman" pitchFamily="18" charset="0"/>
              </a:rPr>
              <a:t>All formal &amp; informal, functional and non-functional requirements are documented and made available for next phase processing.</a:t>
            </a:r>
          </a:p>
          <a:p>
            <a:endParaRPr lang="en-US" sz="2400" dirty="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84673677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TextShape 1"/>
          <p:cNvSpPr txBox="1"/>
          <p:nvPr/>
        </p:nvSpPr>
        <p:spPr>
          <a:xfrm>
            <a:off x="304920" y="152280"/>
            <a:ext cx="8610120" cy="2057040"/>
          </a:xfrm>
          <a:prstGeom prst="rect">
            <a:avLst/>
          </a:prstGeom>
        </p:spPr>
        <p:txBody>
          <a:bodyPr/>
          <a:lstStyle/>
          <a:p>
            <a:pPr>
              <a:lnSpc>
                <a:spcPct val="100000"/>
              </a:lnSpc>
              <a:buFont typeface="Arial"/>
              <a:buChar char="•"/>
            </a:pPr>
            <a:r>
              <a:rPr lang="en-US" sz="2400" b="1" i="1">
                <a:solidFill>
                  <a:srgbClr val="FF0000"/>
                </a:solidFill>
                <a:latin typeface="Times New Roman"/>
              </a:rPr>
              <a:t>Choice Pseudo-State</a:t>
            </a:r>
            <a:r>
              <a:rPr lang="en-US" sz="2400">
                <a:solidFill>
                  <a:srgbClr val="FF0000"/>
                </a:solidFill>
                <a:latin typeface="Times New Roman"/>
              </a:rPr>
              <a:t> </a:t>
            </a:r>
            <a:r>
              <a:rPr lang="en-US" sz="2400">
                <a:solidFill>
                  <a:srgbClr val="000000"/>
                </a:solidFill>
                <a:latin typeface="Times New Roman"/>
              </a:rPr>
              <a:t>- A choice pseudo-state is shown as a diamond with one transition arriving and two or more transitions leaving. The following diagram shows that whichever state is arrived at, after the choice pseudo-state, is dependent on the message format selected during execution of the previous state.</a:t>
            </a:r>
            <a:endParaRPr/>
          </a:p>
        </p:txBody>
      </p:sp>
      <p:pic>
        <p:nvPicPr>
          <p:cNvPr id="604" name="Picture 2"/>
          <p:cNvPicPr/>
          <p:nvPr/>
        </p:nvPicPr>
        <p:blipFill>
          <a:blip r:embed="rId2"/>
          <a:stretch>
            <a:fillRect/>
          </a:stretch>
        </p:blipFill>
        <p:spPr>
          <a:xfrm>
            <a:off x="1981080" y="2362320"/>
            <a:ext cx="5790960" cy="4190760"/>
          </a:xfrm>
          <a:prstGeom prst="rect">
            <a:avLst/>
          </a:prstGeom>
          <a:ln>
            <a:noFill/>
          </a:ln>
        </p:spPr>
      </p:pic>
      <p:sp>
        <p:nvSpPr>
          <p:cNvPr id="605" name="TextShape 2"/>
          <p:cNvSpPr txBox="1"/>
          <p:nvPr/>
        </p:nvSpPr>
        <p:spPr>
          <a:xfrm>
            <a:off x="6553080" y="6356520"/>
            <a:ext cx="2133360" cy="364680"/>
          </a:xfrm>
          <a:prstGeom prst="rect">
            <a:avLst/>
          </a:prstGeom>
        </p:spPr>
        <p:txBody>
          <a:bodyPr anchor="ctr"/>
          <a:lstStyle/>
          <a:p>
            <a:pPr algn="r">
              <a:lnSpc>
                <a:spcPct val="100000"/>
              </a:lnSpc>
            </a:pPr>
            <a:fld id="{5F866D18-B748-4E3A-95BF-28FF0F189188}" type="slidenum">
              <a:rPr lang="en-US" sz="1200">
                <a:solidFill>
                  <a:srgbClr val="8B8B8B"/>
                </a:solidFill>
                <a:latin typeface="Calibri"/>
              </a:rPr>
              <a:t>110</a:t>
            </a:fld>
            <a:endParaRPr/>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051693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TextShape 1"/>
          <p:cNvSpPr txBox="1"/>
          <p:nvPr/>
        </p:nvSpPr>
        <p:spPr>
          <a:xfrm>
            <a:off x="228600" y="304920"/>
            <a:ext cx="8686440" cy="2666520"/>
          </a:xfrm>
          <a:prstGeom prst="rect">
            <a:avLst/>
          </a:prstGeom>
        </p:spPr>
        <p:txBody>
          <a:bodyPr/>
          <a:lstStyle/>
          <a:p>
            <a:pPr>
              <a:lnSpc>
                <a:spcPct val="100000"/>
              </a:lnSpc>
              <a:buFont typeface="Arial"/>
              <a:buChar char="•"/>
            </a:pPr>
            <a:r>
              <a:rPr lang="en-US" sz="2200" b="1" i="1">
                <a:solidFill>
                  <a:srgbClr val="FF0000"/>
                </a:solidFill>
                <a:latin typeface="Times New Roman"/>
              </a:rPr>
              <a:t>Junction Pseudo-State</a:t>
            </a:r>
            <a:r>
              <a:rPr lang="en-US" sz="2200">
                <a:solidFill>
                  <a:srgbClr val="FF0000"/>
                </a:solidFill>
                <a:latin typeface="Times New Roman"/>
              </a:rPr>
              <a:t> </a:t>
            </a:r>
            <a:r>
              <a:rPr lang="en-US" sz="2200">
                <a:solidFill>
                  <a:srgbClr val="000000"/>
                </a:solidFill>
                <a:latin typeface="Times New Roman"/>
              </a:rPr>
              <a:t>- Junction pseudo-states are used to chain together multiple transitions. A single junction can have one or more incoming, and one or more outgoing, transitions; a guard can be applied to each transition. Junctions are semantic-free. A junction which splits an incoming transition into multiple outgoing transitions realizes a static conditional branch, as opposed to a choice pseudo-state which realizes a dynamic conditional branch.</a:t>
            </a:r>
            <a:endParaRPr/>
          </a:p>
        </p:txBody>
      </p:sp>
      <p:pic>
        <p:nvPicPr>
          <p:cNvPr id="607" name="Picture 2"/>
          <p:cNvPicPr/>
          <p:nvPr/>
        </p:nvPicPr>
        <p:blipFill>
          <a:blip r:embed="rId2"/>
          <a:stretch>
            <a:fillRect/>
          </a:stretch>
        </p:blipFill>
        <p:spPr>
          <a:xfrm>
            <a:off x="3886200" y="3200400"/>
            <a:ext cx="4362120" cy="3428640"/>
          </a:xfrm>
          <a:prstGeom prst="rect">
            <a:avLst/>
          </a:prstGeom>
          <a:ln>
            <a:noFill/>
          </a:ln>
        </p:spPr>
      </p:pic>
      <p:sp>
        <p:nvSpPr>
          <p:cNvPr id="608" name="TextShape 2"/>
          <p:cNvSpPr txBox="1"/>
          <p:nvPr/>
        </p:nvSpPr>
        <p:spPr>
          <a:xfrm>
            <a:off x="6553080" y="6356520"/>
            <a:ext cx="2133360" cy="364680"/>
          </a:xfrm>
          <a:prstGeom prst="rect">
            <a:avLst/>
          </a:prstGeom>
        </p:spPr>
        <p:txBody>
          <a:bodyPr anchor="ctr"/>
          <a:lstStyle/>
          <a:p>
            <a:pPr algn="r">
              <a:lnSpc>
                <a:spcPct val="100000"/>
              </a:lnSpc>
            </a:pPr>
            <a:fld id="{9DD99867-19A1-4D21-92F1-5173FE261868}" type="slidenum">
              <a:rPr lang="en-US" sz="1200">
                <a:solidFill>
                  <a:srgbClr val="8B8B8B"/>
                </a:solidFill>
                <a:latin typeface="Calibri"/>
              </a:rPr>
              <a:t>111</a:t>
            </a:fld>
            <a:endParaRPr/>
          </a:p>
        </p:txBody>
      </p:sp>
    </p:spTree>
    <p:extLst>
      <p:ext uri="{BB962C8B-B14F-4D97-AF65-F5344CB8AC3E}">
        <p14:creationId xmlns:p14="http://schemas.microsoft.com/office/powerpoint/2010/main" val="200846546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CustomShape 1"/>
          <p:cNvSpPr/>
          <p:nvPr/>
        </p:nvSpPr>
        <p:spPr>
          <a:xfrm>
            <a:off x="457200" y="274680"/>
            <a:ext cx="8229240" cy="639360"/>
          </a:xfrm>
          <a:prstGeom prst="rect">
            <a:avLst/>
          </a:prstGeom>
          <a:noFill/>
          <a:ln>
            <a:noFill/>
          </a:ln>
        </p:spPr>
        <p:txBody>
          <a:bodyPr lIns="90000" tIns="45000" rIns="90000" bIns="45000"/>
          <a:lstStyle/>
          <a:p>
            <a:pPr algn="ctr">
              <a:lnSpc>
                <a:spcPct val="100000"/>
              </a:lnSpc>
            </a:pPr>
            <a:r>
              <a:rPr lang="en-US" sz="4000">
                <a:solidFill>
                  <a:srgbClr val="000000"/>
                </a:solidFill>
                <a:latin typeface="Calibri"/>
              </a:rPr>
              <a:t>
</a:t>
            </a:r>
            <a:endParaRPr/>
          </a:p>
        </p:txBody>
      </p:sp>
      <p:sp>
        <p:nvSpPr>
          <p:cNvPr id="610" name="CustomShape 2"/>
          <p:cNvSpPr/>
          <p:nvPr/>
        </p:nvSpPr>
        <p:spPr>
          <a:xfrm>
            <a:off x="304920" y="251640"/>
            <a:ext cx="8229240" cy="990360"/>
          </a:xfrm>
          <a:prstGeom prst="rect">
            <a:avLst/>
          </a:prstGeom>
          <a:noFill/>
          <a:ln>
            <a:noFill/>
          </a:ln>
        </p:spPr>
        <p:txBody>
          <a:bodyPr lIns="90000" tIns="45000" rIns="90000" bIns="45000"/>
          <a:lstStyle/>
          <a:p>
            <a:pPr>
              <a:lnSpc>
                <a:spcPct val="100000"/>
              </a:lnSpc>
              <a:buFont typeface="Arial"/>
              <a:buChar char="•"/>
            </a:pPr>
            <a:r>
              <a:rPr lang="en-US" sz="2200" b="1" i="1">
                <a:solidFill>
                  <a:srgbClr val="FF0000"/>
                </a:solidFill>
                <a:latin typeface="Times New Roman"/>
              </a:rPr>
              <a:t>Terminate Pseudo-State</a:t>
            </a:r>
            <a:r>
              <a:rPr lang="en-US" sz="2200">
                <a:solidFill>
                  <a:srgbClr val="FF0000"/>
                </a:solidFill>
                <a:latin typeface="Times New Roman"/>
              </a:rPr>
              <a:t> </a:t>
            </a:r>
            <a:r>
              <a:rPr lang="en-US" sz="2200">
                <a:solidFill>
                  <a:srgbClr val="000000"/>
                </a:solidFill>
                <a:latin typeface="Times New Roman"/>
              </a:rPr>
              <a:t>- Entering a terminate pseudo-state indicates that the lifeline of the state machine has ended. A terminate pseudo-state is notated as a cross.</a:t>
            </a:r>
            <a:endParaRPr/>
          </a:p>
        </p:txBody>
      </p:sp>
      <p:sp>
        <p:nvSpPr>
          <p:cNvPr id="611" name="CustomShape 3"/>
          <p:cNvSpPr/>
          <p:nvPr/>
        </p:nvSpPr>
        <p:spPr>
          <a:xfrm>
            <a:off x="609480" y="426960"/>
            <a:ext cx="8229240" cy="639360"/>
          </a:xfrm>
          <a:prstGeom prst="rect">
            <a:avLst/>
          </a:prstGeom>
          <a:noFill/>
          <a:ln>
            <a:noFill/>
          </a:ln>
        </p:spPr>
        <p:txBody>
          <a:bodyPr lIns="90000" tIns="45000" rIns="90000" bIns="45000"/>
          <a:lstStyle/>
          <a:p>
            <a:pPr algn="ctr">
              <a:lnSpc>
                <a:spcPct val="100000"/>
              </a:lnSpc>
            </a:pPr>
            <a:r>
              <a:rPr lang="en-US" sz="3000">
                <a:solidFill>
                  <a:srgbClr val="000000"/>
                </a:solidFill>
                <a:latin typeface="Calibri"/>
              </a:rPr>
              <a:t>
</a:t>
            </a:r>
            <a:endParaRPr/>
          </a:p>
        </p:txBody>
      </p:sp>
      <p:pic>
        <p:nvPicPr>
          <p:cNvPr id="612" name="Picture 2"/>
          <p:cNvPicPr/>
          <p:nvPr/>
        </p:nvPicPr>
        <p:blipFill>
          <a:blip r:embed="rId3"/>
          <a:stretch>
            <a:fillRect/>
          </a:stretch>
        </p:blipFill>
        <p:spPr>
          <a:xfrm>
            <a:off x="4876920" y="1242360"/>
            <a:ext cx="3657240" cy="1500480"/>
          </a:xfrm>
          <a:prstGeom prst="rect">
            <a:avLst/>
          </a:prstGeom>
          <a:ln>
            <a:noFill/>
          </a:ln>
        </p:spPr>
      </p:pic>
      <p:sp>
        <p:nvSpPr>
          <p:cNvPr id="613" name="CustomShape 4"/>
          <p:cNvSpPr/>
          <p:nvPr/>
        </p:nvSpPr>
        <p:spPr>
          <a:xfrm>
            <a:off x="97920" y="2743200"/>
            <a:ext cx="8610120" cy="1218960"/>
          </a:xfrm>
          <a:prstGeom prst="rect">
            <a:avLst/>
          </a:prstGeom>
          <a:noFill/>
          <a:ln>
            <a:noFill/>
          </a:ln>
        </p:spPr>
        <p:txBody>
          <a:bodyPr lIns="90000" tIns="45000" rIns="90000" bIns="45000"/>
          <a:lstStyle/>
          <a:p>
            <a:pPr>
              <a:lnSpc>
                <a:spcPct val="100000"/>
              </a:lnSpc>
              <a:buFont typeface="Arial"/>
              <a:buChar char="•"/>
            </a:pPr>
            <a:r>
              <a:rPr lang="en-US" sz="2000" b="1" i="1">
                <a:solidFill>
                  <a:srgbClr val="FF0000"/>
                </a:solidFill>
                <a:latin typeface="Times New Roman"/>
              </a:rPr>
              <a:t>History States </a:t>
            </a:r>
            <a:r>
              <a:rPr lang="en-US" sz="2000">
                <a:solidFill>
                  <a:srgbClr val="000000"/>
                </a:solidFill>
                <a:latin typeface="Times New Roman"/>
              </a:rPr>
              <a:t>- A history state is used to remember the previous state of a state machine when it was interrupted. The following diagram illustrates the use of history states. The example is a state machine belonging to a washing machine.</a:t>
            </a:r>
            <a:endParaRPr/>
          </a:p>
        </p:txBody>
      </p:sp>
      <p:pic>
        <p:nvPicPr>
          <p:cNvPr id="614" name="Picture 3"/>
          <p:cNvPicPr/>
          <p:nvPr/>
        </p:nvPicPr>
        <p:blipFill>
          <a:blip r:embed="rId4"/>
          <a:stretch>
            <a:fillRect/>
          </a:stretch>
        </p:blipFill>
        <p:spPr>
          <a:xfrm>
            <a:off x="2286000" y="4191120"/>
            <a:ext cx="5486040" cy="2383920"/>
          </a:xfrm>
          <a:prstGeom prst="rect">
            <a:avLst/>
          </a:prstGeom>
          <a:ln>
            <a:noFill/>
          </a:ln>
        </p:spPr>
      </p:pic>
      <p:sp>
        <p:nvSpPr>
          <p:cNvPr id="615" name="TextShape 5"/>
          <p:cNvSpPr txBox="1"/>
          <p:nvPr/>
        </p:nvSpPr>
        <p:spPr>
          <a:xfrm>
            <a:off x="6553080" y="6356520"/>
            <a:ext cx="2133360" cy="364680"/>
          </a:xfrm>
          <a:prstGeom prst="rect">
            <a:avLst/>
          </a:prstGeom>
        </p:spPr>
        <p:txBody>
          <a:bodyPr anchor="ctr"/>
          <a:lstStyle/>
          <a:p>
            <a:pPr algn="r">
              <a:lnSpc>
                <a:spcPct val="100000"/>
              </a:lnSpc>
            </a:pPr>
            <a:fld id="{AB245E8C-B993-462A-A6FA-635AA1B6A610}" type="slidenum">
              <a:rPr lang="en-US" sz="1200">
                <a:solidFill>
                  <a:srgbClr val="8B8B8B"/>
                </a:solidFill>
                <a:latin typeface="Calibri"/>
              </a:rPr>
              <a:t>112</a:t>
            </a:fld>
            <a:endParaRPr/>
          </a:p>
        </p:txBody>
      </p:sp>
      <p:pic>
        <p:nvPicPr>
          <p:cNvPr id="9"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15978374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CustomShape 1"/>
          <p:cNvSpPr/>
          <p:nvPr/>
        </p:nvSpPr>
        <p:spPr>
          <a:xfrm>
            <a:off x="214200" y="228600"/>
            <a:ext cx="8700840" cy="2742840"/>
          </a:xfrm>
          <a:prstGeom prst="rect">
            <a:avLst/>
          </a:prstGeom>
          <a:noFill/>
          <a:ln>
            <a:noFill/>
          </a:ln>
        </p:spPr>
        <p:txBody>
          <a:bodyPr lIns="90000" tIns="45000" rIns="90000" bIns="45000"/>
          <a:lstStyle/>
          <a:p>
            <a:pPr>
              <a:lnSpc>
                <a:spcPct val="100000"/>
              </a:lnSpc>
              <a:buFont typeface="Arial"/>
              <a:buChar char="•"/>
            </a:pPr>
            <a:r>
              <a:rPr lang="en-US" sz="2400" b="1" i="1">
                <a:solidFill>
                  <a:srgbClr val="FF0000"/>
                </a:solidFill>
                <a:latin typeface="Times New Roman"/>
              </a:rPr>
              <a:t>Concurrent Regions</a:t>
            </a:r>
            <a:r>
              <a:rPr lang="en-US" sz="2400">
                <a:solidFill>
                  <a:srgbClr val="FF0000"/>
                </a:solidFill>
                <a:latin typeface="Times New Roman"/>
              </a:rPr>
              <a:t> </a:t>
            </a:r>
            <a:r>
              <a:rPr lang="en-US" sz="2400">
                <a:solidFill>
                  <a:srgbClr val="000000"/>
                </a:solidFill>
                <a:latin typeface="Times New Roman"/>
              </a:rPr>
              <a:t>- A state may be divided into regions containing sub-states that exist and execute concurrently. The example below shows that within the state "Applying Brakes", the front and rear brakes will be operating simultaneously and independently. Notice the use of fork and join pseudo-states, rather than choice and merge pseudo-states. These symbols are used to synchronize the concurrent threads.</a:t>
            </a:r>
            <a:endParaRPr/>
          </a:p>
        </p:txBody>
      </p:sp>
      <p:pic>
        <p:nvPicPr>
          <p:cNvPr id="617" name="Picture 2"/>
          <p:cNvPicPr/>
          <p:nvPr/>
        </p:nvPicPr>
        <p:blipFill>
          <a:blip r:embed="rId2"/>
          <a:stretch>
            <a:fillRect/>
          </a:stretch>
        </p:blipFill>
        <p:spPr>
          <a:xfrm>
            <a:off x="914400" y="3200400"/>
            <a:ext cx="6476760" cy="3123720"/>
          </a:xfrm>
          <a:prstGeom prst="rect">
            <a:avLst/>
          </a:prstGeom>
          <a:ln>
            <a:noFill/>
          </a:ln>
        </p:spPr>
      </p:pic>
      <p:sp>
        <p:nvSpPr>
          <p:cNvPr id="618" name="TextShape 2"/>
          <p:cNvSpPr txBox="1"/>
          <p:nvPr/>
        </p:nvSpPr>
        <p:spPr>
          <a:xfrm>
            <a:off x="6553080" y="6356520"/>
            <a:ext cx="2133360" cy="364680"/>
          </a:xfrm>
          <a:prstGeom prst="rect">
            <a:avLst/>
          </a:prstGeom>
        </p:spPr>
        <p:txBody>
          <a:bodyPr anchor="ctr"/>
          <a:lstStyle/>
          <a:p>
            <a:pPr algn="r">
              <a:lnSpc>
                <a:spcPct val="100000"/>
              </a:lnSpc>
            </a:pPr>
            <a:fld id="{A57F32EC-7976-4A05-8333-760ADF66EC43}" type="slidenum">
              <a:rPr lang="en-US" sz="1200">
                <a:solidFill>
                  <a:srgbClr val="8B8B8B"/>
                </a:solidFill>
                <a:latin typeface="Calibri"/>
              </a:rPr>
              <a:t>113</a:t>
            </a:fld>
            <a:endParaRPr/>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97498005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b="1" dirty="0" smtClean="0">
                <a:solidFill>
                  <a:srgbClr val="FF0000"/>
                </a:solidFill>
                <a:latin typeface="Times" pitchFamily="18" charset="0"/>
                <a:cs typeface="Times" pitchFamily="18" charset="0"/>
              </a:rPr>
              <a:t>Data Flow Diagrams(DFDs)</a:t>
            </a:r>
            <a:endParaRPr lang="en-US" sz="4000" b="1" dirty="0">
              <a:solidFill>
                <a:srgbClr val="FF0000"/>
              </a:solidFill>
              <a:latin typeface="Times" pitchFamily="18" charset="0"/>
              <a:cs typeface="Times" pitchFamily="18" charset="0"/>
            </a:endParaRPr>
          </a:p>
        </p:txBody>
      </p:sp>
      <p:sp>
        <p:nvSpPr>
          <p:cNvPr id="3" name="Content Placeholder 2"/>
          <p:cNvSpPr>
            <a:spLocks noGrp="1"/>
          </p:cNvSpPr>
          <p:nvPr>
            <p:ph idx="1"/>
          </p:nvPr>
        </p:nvSpPr>
        <p:spPr>
          <a:xfrm>
            <a:off x="228600" y="1219200"/>
            <a:ext cx="8534400" cy="5257800"/>
          </a:xfrm>
        </p:spPr>
        <p:txBody>
          <a:bodyPr>
            <a:noAutofit/>
          </a:bodyPr>
          <a:lstStyle/>
          <a:p>
            <a:r>
              <a:rPr lang="en-US" sz="2300" dirty="0">
                <a:latin typeface="Times New Roman" pitchFamily="18" charset="0"/>
                <a:cs typeface="Times New Roman" pitchFamily="18" charset="0"/>
              </a:rPr>
              <a:t>A Data Flow Diagram (DFD) is a traditional visual representation of the information flows within a system. A neat and clear DFD can depict the right amount of the system requirement graphically. It can be manual, automated, or a combination of both</a:t>
            </a:r>
            <a:r>
              <a:rPr lang="en-US" sz="2300" dirty="0" smtClean="0">
                <a:latin typeface="Times New Roman" pitchFamily="18" charset="0"/>
                <a:cs typeface="Times New Roman" pitchFamily="18" charset="0"/>
              </a:rPr>
              <a:t>.</a:t>
            </a:r>
          </a:p>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It shows how data enters and leaves the system, what changes the information, and where data is stored.</a:t>
            </a:r>
          </a:p>
          <a:p>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The </a:t>
            </a:r>
            <a:r>
              <a:rPr lang="en-US" sz="2300" dirty="0">
                <a:latin typeface="Times New Roman" pitchFamily="18" charset="0"/>
                <a:cs typeface="Times New Roman" pitchFamily="18" charset="0"/>
              </a:rPr>
              <a:t>objective of a DFD is to show the scope and boundaries of a system as a whole. It may be used as a communication tool between a system analyst and any person who plays a part in the order that acts as a starting point for redesigning a system. The DFD is also called as a data flow graph or bubble chart.</a:t>
            </a:r>
          </a:p>
          <a:p>
            <a:endParaRPr lang="en-US" sz="2300" dirty="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44615890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software-engineering-data-flow-diagram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
            <a:ext cx="6553200" cy="45154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4800" y="4572000"/>
            <a:ext cx="8610600" cy="2031325"/>
          </a:xfrm>
          <a:prstGeom prst="rect">
            <a:avLst/>
          </a:prstGeom>
        </p:spPr>
        <p:txBody>
          <a:bodyPr wrap="square">
            <a:spAutoFit/>
          </a:bodyPr>
          <a:lstStyle/>
          <a:p>
            <a:r>
              <a:rPr lang="en-US" b="1" dirty="0"/>
              <a:t>Circle:</a:t>
            </a:r>
            <a:r>
              <a:rPr lang="en-US" dirty="0"/>
              <a:t> A circle (bubble) shows a process that transforms data inputs into data outputs.</a:t>
            </a:r>
          </a:p>
          <a:p>
            <a:r>
              <a:rPr lang="en-US" b="1" dirty="0"/>
              <a:t>Data Flow:</a:t>
            </a:r>
            <a:r>
              <a:rPr lang="en-US" dirty="0"/>
              <a:t> A curved line shows the flow of data into or out of a process or data store.</a:t>
            </a:r>
          </a:p>
          <a:p>
            <a:r>
              <a:rPr lang="en-US" b="1" dirty="0"/>
              <a:t>Data Store:</a:t>
            </a:r>
            <a:r>
              <a:rPr lang="en-US" dirty="0"/>
              <a:t> A set of parallel lines shows a place for the collection of data items. A data store indicates that the data is stored which can be used at a later stage or by the other processes in a different order. The data store can have an element or group of elements.</a:t>
            </a:r>
          </a:p>
          <a:p>
            <a:r>
              <a:rPr lang="en-US" b="1" dirty="0"/>
              <a:t>Source or Sink:</a:t>
            </a:r>
            <a:r>
              <a:rPr lang="en-US" dirty="0"/>
              <a:t> Source or Sink is an external entity and acts as a source of system inputs or sink of system outputs.</a:t>
            </a:r>
          </a:p>
        </p:txBody>
      </p:sp>
      <p:pic>
        <p:nvPicPr>
          <p:cNvPr id="4"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39666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2123658"/>
          </a:xfrm>
          <a:prstGeom prst="rect">
            <a:avLst/>
          </a:prstGeom>
        </p:spPr>
        <p:txBody>
          <a:bodyPr wrap="square">
            <a:spAutoFit/>
          </a:bodyPr>
          <a:lstStyle/>
          <a:p>
            <a:pPr marL="342900" indent="-342900">
              <a:buFont typeface="Wingdings" pitchFamily="2" charset="2"/>
              <a:buChar char="Ø"/>
            </a:pPr>
            <a:r>
              <a:rPr lang="en-US" sz="2200" b="1" dirty="0">
                <a:solidFill>
                  <a:srgbClr val="FF0000"/>
                </a:solidFill>
                <a:latin typeface="Times" pitchFamily="18" charset="0"/>
                <a:cs typeface="Times" pitchFamily="18" charset="0"/>
              </a:rPr>
              <a:t>Levels in Data Flow Diagrams (DFD)</a:t>
            </a:r>
          </a:p>
          <a:p>
            <a:r>
              <a:rPr lang="en-US" sz="2200" dirty="0">
                <a:latin typeface="Times" pitchFamily="18" charset="0"/>
                <a:cs typeface="Times" pitchFamily="18" charset="0"/>
              </a:rPr>
              <a:t>The DFD may be used to perform a system or software at any level of abstraction. </a:t>
            </a:r>
            <a:r>
              <a:rPr lang="en-US" sz="2200" dirty="0" err="1">
                <a:latin typeface="Times" pitchFamily="18" charset="0"/>
                <a:cs typeface="Times" pitchFamily="18" charset="0"/>
              </a:rPr>
              <a:t>Infact</a:t>
            </a:r>
            <a:r>
              <a:rPr lang="en-US" sz="2200" dirty="0">
                <a:latin typeface="Times" pitchFamily="18" charset="0"/>
                <a:cs typeface="Times" pitchFamily="18" charset="0"/>
              </a:rPr>
              <a:t>, DFDs may be partitioned into levels that represent increasing information flow and functional detail. Levels in DFD are numbered 0, 1, 2 or beyond. Here, we will see primarily three levels in the data flow diagram, which are: 0-level DFD, 1-level DFD, and 2-level DFD.</a:t>
            </a:r>
          </a:p>
        </p:txBody>
      </p:sp>
      <p:sp>
        <p:nvSpPr>
          <p:cNvPr id="3" name="Rectangle 2"/>
          <p:cNvSpPr/>
          <p:nvPr/>
        </p:nvSpPr>
        <p:spPr>
          <a:xfrm>
            <a:off x="200891" y="2514600"/>
            <a:ext cx="8534400" cy="2462213"/>
          </a:xfrm>
          <a:prstGeom prst="rect">
            <a:avLst/>
          </a:prstGeom>
        </p:spPr>
        <p:txBody>
          <a:bodyPr wrap="square">
            <a:spAutoFit/>
          </a:bodyPr>
          <a:lstStyle/>
          <a:p>
            <a:pPr marL="285750" indent="-285750">
              <a:buFont typeface="Wingdings" pitchFamily="2" charset="2"/>
              <a:buChar char="Ø"/>
            </a:pPr>
            <a:r>
              <a:rPr lang="en-US" sz="2200" b="1" dirty="0">
                <a:solidFill>
                  <a:srgbClr val="FF0000"/>
                </a:solidFill>
                <a:latin typeface="Times" pitchFamily="18" charset="0"/>
                <a:cs typeface="Times" pitchFamily="18" charset="0"/>
              </a:rPr>
              <a:t>0-level DFDM</a:t>
            </a:r>
            <a:endParaRPr lang="en-US" sz="2200" dirty="0">
              <a:solidFill>
                <a:srgbClr val="FF0000"/>
              </a:solidFill>
              <a:latin typeface="Times" pitchFamily="18" charset="0"/>
              <a:cs typeface="Times" pitchFamily="18" charset="0"/>
            </a:endParaRPr>
          </a:p>
          <a:p>
            <a:r>
              <a:rPr lang="en-US" sz="2200" dirty="0">
                <a:latin typeface="Times" pitchFamily="18" charset="0"/>
                <a:cs typeface="Times" pitchFamily="18" charset="0"/>
              </a:rPr>
              <a:t>It is also known as fundamental system model, or context diagram represents the entire software requirement as a single bubble with input and output data denoted by incoming and outgoing arrows. Then the system is decomposed and described as a DFD with multiple bubbles. Parts of the system represented by each of these bubbles are then decomposed and documented as more and more detailed DFDs.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32923764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ta Flow Diagra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23" y="2971800"/>
            <a:ext cx="3152775" cy="14382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85800" y="4800600"/>
            <a:ext cx="8229600" cy="1015663"/>
          </a:xfrm>
          <a:prstGeom prst="rect">
            <a:avLst/>
          </a:prstGeom>
        </p:spPr>
        <p:txBody>
          <a:bodyPr wrap="square">
            <a:spAutoFit/>
          </a:bodyPr>
          <a:lstStyle/>
          <a:p>
            <a:r>
              <a:rPr lang="en-US" sz="2000" dirty="0">
                <a:latin typeface="Times New Roman" pitchFamily="18" charset="0"/>
                <a:cs typeface="Times New Roman" pitchFamily="18" charset="0"/>
              </a:rPr>
              <a:t>The Level-0 DFD, also called context </a:t>
            </a:r>
            <a:r>
              <a:rPr lang="en-US" sz="2000" dirty="0" smtClean="0">
                <a:latin typeface="Times New Roman" pitchFamily="18" charset="0"/>
                <a:cs typeface="Times New Roman" pitchFamily="18" charset="0"/>
              </a:rPr>
              <a:t>diagram. </a:t>
            </a:r>
            <a:r>
              <a:rPr lang="en-US" sz="2000" dirty="0">
                <a:latin typeface="Times New Roman" pitchFamily="18" charset="0"/>
                <a:cs typeface="Times New Roman" pitchFamily="18" charset="0"/>
              </a:rPr>
              <a:t>As the bubbles are decomposed into less and less abstract bubbles, the corresponding data flow may also be needed to be decomposed.</a:t>
            </a:r>
          </a:p>
        </p:txBody>
      </p:sp>
      <p:sp>
        <p:nvSpPr>
          <p:cNvPr id="4" name="Rectangle 3"/>
          <p:cNvSpPr/>
          <p:nvPr/>
        </p:nvSpPr>
        <p:spPr>
          <a:xfrm>
            <a:off x="600506" y="304800"/>
            <a:ext cx="8314893" cy="1938992"/>
          </a:xfrm>
          <a:prstGeom prst="rect">
            <a:avLst/>
          </a:prstGeom>
        </p:spPr>
        <p:txBody>
          <a:bodyPr wrap="square">
            <a:spAutoFit/>
          </a:bodyPr>
          <a:lstStyle/>
          <a:p>
            <a:r>
              <a:rPr lang="en-US" sz="2000" dirty="0">
                <a:latin typeface="Times New Roman" pitchFamily="18" charset="0"/>
                <a:cs typeface="Times New Roman" pitchFamily="18" charset="0"/>
              </a:rPr>
              <a:t>This process may be repeated at as many levels as necessary until the program at hand is well understood. It is essential to preserve the number of inputs and outputs between levels, this concept is called leveling by </a:t>
            </a:r>
            <a:r>
              <a:rPr lang="en-US" sz="2000" dirty="0" err="1">
                <a:latin typeface="Times New Roman" pitchFamily="18" charset="0"/>
                <a:cs typeface="Times New Roman" pitchFamily="18" charset="0"/>
              </a:rPr>
              <a:t>DeMacro</a:t>
            </a:r>
            <a:r>
              <a:rPr lang="en-US" sz="2000" dirty="0">
                <a:latin typeface="Times New Roman" pitchFamily="18" charset="0"/>
                <a:cs typeface="Times New Roman" pitchFamily="18" charset="0"/>
              </a:rPr>
              <a:t>. Thus, if bubble "A" has two inputs x</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and x</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and one output y, then the expanded DFD, that represents "A" should have exactly two external inputs and one external output as shown in fig:</a:t>
            </a:r>
          </a:p>
        </p:txBody>
      </p:sp>
      <p:pic>
        <p:nvPicPr>
          <p:cNvPr id="5"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12153078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DELL\Desktop\software-engineering-data-flow-diagram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7315200" cy="51625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82329461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554438"/>
            <a:ext cx="8229600" cy="1938992"/>
          </a:xfrm>
          <a:prstGeom prst="rect">
            <a:avLst/>
          </a:prstGeom>
        </p:spPr>
        <p:txBody>
          <a:bodyPr wrap="square">
            <a:spAutoFit/>
          </a:bodyPr>
          <a:lstStyle/>
          <a:p>
            <a:r>
              <a:rPr lang="en-US" sz="2400" b="1" dirty="0">
                <a:latin typeface="Times New Roman" pitchFamily="18" charset="0"/>
                <a:cs typeface="Times New Roman" pitchFamily="18" charset="0"/>
              </a:rPr>
              <a:t>1-level DFD</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In 1-level DFD, a context diagram is decomposed into multiple bubbles/processes. In this level,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main objectives of the system and breakdown the high-level process of 0-level DFD into </a:t>
            </a:r>
            <a:r>
              <a:rPr lang="en-US" sz="2400" dirty="0" err="1" smtClean="0">
                <a:latin typeface="Times New Roman" pitchFamily="18" charset="0"/>
                <a:cs typeface="Times New Roman" pitchFamily="18" charset="0"/>
              </a:rPr>
              <a:t>subprocesses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are highlighted.</a:t>
            </a:r>
            <a:endParaRPr lang="en-US" sz="2400" dirty="0">
              <a:latin typeface="Times New Roman" pitchFamily="18" charset="0"/>
              <a:cs typeface="Times New Roman" pitchFamily="18" charset="0"/>
            </a:endParaRPr>
          </a:p>
        </p:txBody>
      </p:sp>
      <p:pic>
        <p:nvPicPr>
          <p:cNvPr id="3"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586925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FF0000"/>
                </a:solidFill>
                <a:latin typeface="Times New Roman" pitchFamily="18" charset="0"/>
                <a:cs typeface="Times New Roman" pitchFamily="18" charset="0"/>
              </a:rPr>
              <a:t>Requirement Elicitation Techniques</a:t>
            </a:r>
            <a:br>
              <a:rPr lang="en-US" sz="3400" b="1" dirty="0">
                <a:solidFill>
                  <a:srgbClr val="FF0000"/>
                </a:solidFill>
                <a:latin typeface="Times New Roman" pitchFamily="18" charset="0"/>
                <a:cs typeface="Times New Roman" pitchFamily="18" charset="0"/>
              </a:rPr>
            </a:br>
            <a:endParaRPr lang="en-US" sz="3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686800" cy="5715000"/>
          </a:xfrm>
        </p:spPr>
        <p:txBody>
          <a:bodyPr>
            <a:noAutofit/>
          </a:bodyPr>
          <a:lstStyle/>
          <a:p>
            <a:pPr>
              <a:buFont typeface="Wingdings" pitchFamily="2" charset="2"/>
              <a:buChar char="q"/>
            </a:pPr>
            <a:r>
              <a:rPr lang="en-US" sz="2400" dirty="0">
                <a:latin typeface="Times New Roman" pitchFamily="18" charset="0"/>
                <a:cs typeface="Times New Roman" pitchFamily="18" charset="0"/>
              </a:rPr>
              <a:t>Requirements Elicitation is the process to find out the requirements for an intended software system by communicating with client, end users, system users and others who have a stake in the software system development</a:t>
            </a:r>
            <a:r>
              <a:rPr lang="en-US" sz="2400" dirty="0" smtClean="0">
                <a:latin typeface="Times New Roman" pitchFamily="18" charset="0"/>
                <a:cs typeface="Times New Roman" pitchFamily="18" charset="0"/>
              </a:rPr>
              <a:t>.</a:t>
            </a:r>
          </a:p>
          <a:p>
            <a:pPr>
              <a:buFont typeface="Wingdings" pitchFamily="2" charset="2"/>
              <a:buChar char="q"/>
            </a:pPr>
            <a:r>
              <a:rPr lang="en-US" sz="2400" dirty="0">
                <a:latin typeface="Times New Roman" pitchFamily="18" charset="0"/>
                <a:cs typeface="Times New Roman" pitchFamily="18" charset="0"/>
              </a:rPr>
              <a:t>There are various ways to discover requirements</a:t>
            </a:r>
          </a:p>
          <a:p>
            <a:pPr>
              <a:buFont typeface="Wingdings" pitchFamily="2" charset="2"/>
              <a:buChar char="§"/>
            </a:pPr>
            <a:r>
              <a:rPr lang="en-US" sz="2400" b="1" dirty="0">
                <a:solidFill>
                  <a:srgbClr val="FF0000"/>
                </a:solidFill>
                <a:latin typeface="Times New Roman" pitchFamily="18" charset="0"/>
                <a:cs typeface="Times New Roman" pitchFamily="18" charset="0"/>
              </a:rPr>
              <a:t>Interviews</a:t>
            </a:r>
          </a:p>
          <a:p>
            <a:pPr marL="0" indent="0">
              <a:buNone/>
            </a:pPr>
            <a:r>
              <a:rPr lang="en-US" sz="2400" dirty="0">
                <a:latin typeface="Times New Roman" pitchFamily="18" charset="0"/>
                <a:cs typeface="Times New Roman" pitchFamily="18" charset="0"/>
              </a:rPr>
              <a:t>Interviews are strong medium to collect requirements. Organization may conduct several types of interviews such as:</a:t>
            </a:r>
          </a:p>
          <a:p>
            <a:r>
              <a:rPr lang="en-US" sz="2400" dirty="0">
                <a:latin typeface="Times New Roman" pitchFamily="18" charset="0"/>
                <a:cs typeface="Times New Roman" pitchFamily="18" charset="0"/>
              </a:rPr>
              <a:t>Structured (closed) interviews, where every single information to gather is decided in advance, they follow pattern and matter of discussion firmly</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Non-structured (open) interviews, where information to gather is not decided in advance, more flexible and less biased.</a:t>
            </a:r>
          </a:p>
          <a:p>
            <a:r>
              <a:rPr lang="en-US" sz="2400" dirty="0">
                <a:latin typeface="Times New Roman" pitchFamily="18" charset="0"/>
                <a:cs typeface="Times New Roman" pitchFamily="18" charset="0"/>
              </a:rPr>
              <a:t>Oral interviews</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03609779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LL\Desktop\software-engineering-data-flow-diagrams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153400" cy="5857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41066222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153400" cy="1446550"/>
          </a:xfrm>
          <a:prstGeom prst="rect">
            <a:avLst/>
          </a:prstGeom>
        </p:spPr>
        <p:txBody>
          <a:bodyPr wrap="square">
            <a:spAutoFit/>
          </a:bodyPr>
          <a:lstStyle/>
          <a:p>
            <a:r>
              <a:rPr lang="en-US" sz="2200" b="1" dirty="0">
                <a:latin typeface="Times New Roman" pitchFamily="18" charset="0"/>
                <a:cs typeface="Times New Roman" pitchFamily="18" charset="0"/>
              </a:rPr>
              <a:t>2-Level DFD</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2-level DFD goes one process deeper into parts of 1-level DFD. It can be used to project or record the specific/necessary detail about the system's functioning.</a:t>
            </a:r>
          </a:p>
        </p:txBody>
      </p:sp>
      <p:pic>
        <p:nvPicPr>
          <p:cNvPr id="4098" name="Picture 2" descr="C:\Users\DELL\Desktop\software-engineering-data-flow-diagrams5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33600"/>
            <a:ext cx="6934200" cy="4267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18362647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DELL\Desktop\software-engineering-data-flow-diagrams6.jpg"/>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228600"/>
            <a:ext cx="4762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ata Flow Diagr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136" y="3276600"/>
            <a:ext cx="5185064" cy="3086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21124444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solidFill>
                  <a:srgbClr val="FF0000"/>
                </a:solidFill>
                <a:latin typeface="Times" pitchFamily="18" charset="0"/>
                <a:cs typeface="Times" pitchFamily="18" charset="0"/>
              </a:rPr>
              <a:t>Control Flow Diagrams</a:t>
            </a:r>
            <a:endParaRPr lang="en-US" sz="3600" dirty="0"/>
          </a:p>
        </p:txBody>
      </p:sp>
      <p:sp>
        <p:nvSpPr>
          <p:cNvPr id="3" name="Content Placeholder 2"/>
          <p:cNvSpPr>
            <a:spLocks noGrp="1"/>
          </p:cNvSpPr>
          <p:nvPr>
            <p:ph idx="1"/>
          </p:nvPr>
        </p:nvSpPr>
        <p:spPr>
          <a:xfrm>
            <a:off x="228600" y="1066800"/>
            <a:ext cx="8686800" cy="5334000"/>
          </a:xfrm>
        </p:spPr>
        <p:txBody>
          <a:bodyPr>
            <a:noAutofit/>
          </a:bodyPr>
          <a:lstStyle/>
          <a:p>
            <a:r>
              <a:rPr lang="en-US" sz="2400" dirty="0">
                <a:latin typeface="Times" pitchFamily="18" charset="0"/>
                <a:cs typeface="Times" pitchFamily="18" charset="0"/>
              </a:rPr>
              <a:t>A control-flow diagram can consist of a subdivision to show sequential steps, with if-then-else conditions, repetition, and/or case conditions. </a:t>
            </a:r>
            <a:endParaRPr lang="en-US" sz="2400" dirty="0" smtClean="0">
              <a:latin typeface="Times" pitchFamily="18" charset="0"/>
              <a:cs typeface="Times" pitchFamily="18" charset="0"/>
            </a:endParaRPr>
          </a:p>
          <a:p>
            <a:r>
              <a:rPr lang="en-US" sz="2400" dirty="0" smtClean="0">
                <a:latin typeface="Times" pitchFamily="18" charset="0"/>
                <a:cs typeface="Times" pitchFamily="18" charset="0"/>
              </a:rPr>
              <a:t>There </a:t>
            </a:r>
            <a:r>
              <a:rPr lang="en-US" sz="2400" dirty="0">
                <a:latin typeface="Times" pitchFamily="18" charset="0"/>
                <a:cs typeface="Times" pitchFamily="18" charset="0"/>
              </a:rPr>
              <a:t>are several types of control-flow diagrams, for example:</a:t>
            </a:r>
          </a:p>
          <a:p>
            <a:pPr>
              <a:buFont typeface="Wingdings" pitchFamily="2" charset="2"/>
              <a:buChar char="ü"/>
            </a:pPr>
            <a:r>
              <a:rPr lang="en-US" sz="2400" dirty="0">
                <a:latin typeface="Times" pitchFamily="18" charset="0"/>
                <a:cs typeface="Times" pitchFamily="18" charset="0"/>
              </a:rPr>
              <a:t>Change-control-flow diagram, used in </a:t>
            </a:r>
            <a:r>
              <a:rPr lang="en-US" sz="2400" dirty="0">
                <a:latin typeface="Times" pitchFamily="18" charset="0"/>
                <a:cs typeface="Times" pitchFamily="18" charset="0"/>
                <a:hlinkClick r:id="rId2" tooltip="Project management"/>
              </a:rPr>
              <a:t>project management</a:t>
            </a:r>
            <a:endParaRPr lang="en-US" sz="2400" dirty="0">
              <a:latin typeface="Times" pitchFamily="18" charset="0"/>
              <a:cs typeface="Times" pitchFamily="18" charset="0"/>
            </a:endParaRPr>
          </a:p>
          <a:p>
            <a:pPr>
              <a:buFont typeface="Wingdings" pitchFamily="2" charset="2"/>
              <a:buChar char="ü"/>
            </a:pPr>
            <a:r>
              <a:rPr lang="en-US" sz="2400" dirty="0">
                <a:latin typeface="Times" pitchFamily="18" charset="0"/>
                <a:cs typeface="Times" pitchFamily="18" charset="0"/>
              </a:rPr>
              <a:t>Configuration-decision control-flow diagram, used in </a:t>
            </a:r>
            <a:r>
              <a:rPr lang="en-US" sz="2400" dirty="0">
                <a:latin typeface="Times" pitchFamily="18" charset="0"/>
                <a:cs typeface="Times" pitchFamily="18" charset="0"/>
                <a:hlinkClick r:id="rId3" tooltip="Configuration management"/>
              </a:rPr>
              <a:t>configuration management</a:t>
            </a:r>
            <a:endParaRPr lang="en-US" sz="2400" dirty="0">
              <a:latin typeface="Times" pitchFamily="18" charset="0"/>
              <a:cs typeface="Times" pitchFamily="18" charset="0"/>
            </a:endParaRPr>
          </a:p>
          <a:p>
            <a:pPr>
              <a:buFont typeface="Wingdings" pitchFamily="2" charset="2"/>
              <a:buChar char="ü"/>
            </a:pPr>
            <a:r>
              <a:rPr lang="en-US" sz="2400" dirty="0">
                <a:latin typeface="Times" pitchFamily="18" charset="0"/>
                <a:cs typeface="Times" pitchFamily="18" charset="0"/>
                <a:hlinkClick r:id="rId4" tooltip="Process control"/>
              </a:rPr>
              <a:t>Process-control</a:t>
            </a:r>
            <a:r>
              <a:rPr lang="en-US" sz="2400" dirty="0">
                <a:latin typeface="Times" pitchFamily="18" charset="0"/>
                <a:cs typeface="Times" pitchFamily="18" charset="0"/>
              </a:rPr>
              <a:t>-flow diagram, used in </a:t>
            </a:r>
            <a:r>
              <a:rPr lang="en-US" sz="2400" dirty="0">
                <a:latin typeface="Times" pitchFamily="18" charset="0"/>
                <a:cs typeface="Times" pitchFamily="18" charset="0"/>
                <a:hlinkClick r:id="rId5" tooltip="Process management"/>
              </a:rPr>
              <a:t>process management</a:t>
            </a:r>
            <a:endParaRPr lang="en-US" sz="2400" dirty="0">
              <a:latin typeface="Times" pitchFamily="18" charset="0"/>
              <a:cs typeface="Times" pitchFamily="18" charset="0"/>
            </a:endParaRPr>
          </a:p>
          <a:p>
            <a:pPr>
              <a:buFont typeface="Wingdings" pitchFamily="2" charset="2"/>
              <a:buChar char="ü"/>
            </a:pPr>
            <a:r>
              <a:rPr lang="en-US" sz="2400" dirty="0">
                <a:latin typeface="Times" pitchFamily="18" charset="0"/>
                <a:cs typeface="Times" pitchFamily="18" charset="0"/>
              </a:rPr>
              <a:t>Quality-control-flow diagram, used in </a:t>
            </a:r>
            <a:r>
              <a:rPr lang="en-US" sz="2400" dirty="0">
                <a:latin typeface="Times" pitchFamily="18" charset="0"/>
                <a:cs typeface="Times" pitchFamily="18" charset="0"/>
                <a:hlinkClick r:id="rId6" tooltip="Quality control"/>
              </a:rPr>
              <a:t>quality control</a:t>
            </a:r>
            <a:r>
              <a:rPr lang="en-US" sz="2400" dirty="0">
                <a:latin typeface="Times" pitchFamily="18" charset="0"/>
                <a:cs typeface="Times" pitchFamily="18" charset="0"/>
              </a:rPr>
              <a:t>.</a:t>
            </a:r>
          </a:p>
          <a:p>
            <a:r>
              <a:rPr lang="en-US" sz="2400" dirty="0">
                <a:latin typeface="Times" pitchFamily="18" charset="0"/>
                <a:cs typeface="Times" pitchFamily="18" charset="0"/>
              </a:rPr>
              <a:t>In software and systems development, control-flow diagrams can be used in </a:t>
            </a:r>
            <a:r>
              <a:rPr lang="en-US" sz="2400" dirty="0">
                <a:latin typeface="Times" pitchFamily="18" charset="0"/>
                <a:cs typeface="Times" pitchFamily="18" charset="0"/>
                <a:hlinkClick r:id="rId7" tooltip="Control-flow analysis"/>
              </a:rPr>
              <a:t>control-flow analysis</a:t>
            </a:r>
            <a:r>
              <a:rPr lang="en-US" sz="2400" dirty="0">
                <a:latin typeface="Times" pitchFamily="18" charset="0"/>
                <a:cs typeface="Times" pitchFamily="18" charset="0"/>
              </a:rPr>
              <a:t>, </a:t>
            </a:r>
            <a:r>
              <a:rPr lang="en-US" sz="2400" dirty="0">
                <a:latin typeface="Times" pitchFamily="18" charset="0"/>
                <a:cs typeface="Times" pitchFamily="18" charset="0"/>
                <a:hlinkClick r:id="rId8" tooltip="Data-flow analysis"/>
              </a:rPr>
              <a:t>data-flow analysis</a:t>
            </a:r>
            <a:r>
              <a:rPr lang="en-US" sz="2400" dirty="0">
                <a:latin typeface="Times" pitchFamily="18" charset="0"/>
                <a:cs typeface="Times" pitchFamily="18" charset="0"/>
              </a:rPr>
              <a:t>, </a:t>
            </a:r>
            <a:r>
              <a:rPr lang="en-US" sz="2400" dirty="0">
                <a:latin typeface="Times" pitchFamily="18" charset="0"/>
                <a:cs typeface="Times" pitchFamily="18" charset="0"/>
                <a:hlinkClick r:id="rId9" tooltip="Algorithm analysis"/>
              </a:rPr>
              <a:t>algorithm analysis</a:t>
            </a:r>
            <a:r>
              <a:rPr lang="en-US" sz="2400" dirty="0">
                <a:latin typeface="Times" pitchFamily="18" charset="0"/>
                <a:cs typeface="Times" pitchFamily="18" charset="0"/>
              </a:rPr>
              <a:t>, and </a:t>
            </a:r>
            <a:r>
              <a:rPr lang="en-US" sz="2400" dirty="0">
                <a:latin typeface="Times" pitchFamily="18" charset="0"/>
                <a:cs typeface="Times" pitchFamily="18" charset="0"/>
                <a:hlinkClick r:id="rId10" tooltip="Simulation"/>
              </a:rPr>
              <a:t>simulation</a:t>
            </a:r>
            <a:r>
              <a:rPr lang="en-US" sz="2400" dirty="0">
                <a:latin typeface="Times" pitchFamily="18" charset="0"/>
                <a:cs typeface="Times" pitchFamily="18" charset="0"/>
              </a:rPr>
              <a:t>. </a:t>
            </a:r>
          </a:p>
        </p:txBody>
      </p:sp>
      <p:pic>
        <p:nvPicPr>
          <p:cNvPr id="4" name="Picture 10"/>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9160067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EPtj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228600"/>
            <a:ext cx="4343400" cy="6400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45181884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400" b="1" dirty="0" smtClean="0">
                <a:solidFill>
                  <a:srgbClr val="FF0000"/>
                </a:solidFill>
                <a:latin typeface="Times New Roman" pitchFamily="18" charset="0"/>
                <a:cs typeface="Times New Roman" pitchFamily="18" charset="0"/>
              </a:rPr>
              <a:t/>
            </a:r>
            <a:br>
              <a:rPr lang="en-IN" sz="3400" b="1" dirty="0" smtClean="0">
                <a:solidFill>
                  <a:srgbClr val="FF0000"/>
                </a:solidFill>
                <a:latin typeface="Times New Roman" pitchFamily="18" charset="0"/>
                <a:cs typeface="Times New Roman" pitchFamily="18" charset="0"/>
              </a:rPr>
            </a:br>
            <a:r>
              <a:rPr lang="en-IN" sz="3400" b="1" dirty="0" smtClean="0">
                <a:solidFill>
                  <a:srgbClr val="FF0000"/>
                </a:solidFill>
                <a:latin typeface="Times New Roman" pitchFamily="18" charset="0"/>
                <a:cs typeface="Times New Roman" pitchFamily="18" charset="0"/>
              </a:rPr>
              <a:t>Software </a:t>
            </a:r>
            <a:r>
              <a:rPr lang="en-IN" sz="3400" b="1" dirty="0">
                <a:solidFill>
                  <a:srgbClr val="FF0000"/>
                </a:solidFill>
                <a:latin typeface="Times New Roman" pitchFamily="18" charset="0"/>
                <a:cs typeface="Times New Roman" pitchFamily="18" charset="0"/>
              </a:rPr>
              <a:t>Requirement Specifications (SRS</a:t>
            </a:r>
            <a:r>
              <a:rPr lang="en-IN" sz="3400" b="1" dirty="0" smtClean="0">
                <a:solidFill>
                  <a:srgbClr val="FF0000"/>
                </a:solidFill>
                <a:latin typeface="Times New Roman" pitchFamily="18" charset="0"/>
                <a:cs typeface="Times New Roman" pitchFamily="18" charset="0"/>
              </a:rPr>
              <a:t>) </a:t>
            </a:r>
            <a:r>
              <a:rPr lang="en-US" sz="3400" b="1" dirty="0">
                <a:solidFill>
                  <a:srgbClr val="FF0000"/>
                </a:solidFill>
                <a:latin typeface="Times New Roman" pitchFamily="18" charset="0"/>
                <a:cs typeface="Times New Roman" pitchFamily="18" charset="0"/>
              </a:rPr>
              <a:t/>
            </a:r>
            <a:br>
              <a:rPr lang="en-US" sz="3400" b="1" dirty="0">
                <a:solidFill>
                  <a:srgbClr val="FF0000"/>
                </a:solidFill>
                <a:latin typeface="Times New Roman" pitchFamily="18" charset="0"/>
                <a:cs typeface="Times New Roman" pitchFamily="18" charset="0"/>
              </a:rPr>
            </a:br>
            <a:endParaRPr lang="en-US" sz="3400" b="1" dirty="0">
              <a:solidFill>
                <a:srgbClr val="FF0000"/>
              </a:solidFill>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A software requirements specification (SRS) is a document that captures complete description about how the system is expected to perform. It is usually signed off at the end of requirements engineering phase</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pPr marL="342900" lvl="1" indent="-342900">
              <a:buFont typeface="Arial" pitchFamily="34" charset="0"/>
              <a:buChar char="•"/>
            </a:pPr>
            <a:r>
              <a:rPr lang="en-US" dirty="0">
                <a:latin typeface="Times New Roman" pitchFamily="18" charset="0"/>
                <a:cs typeface="Times New Roman" pitchFamily="18" charset="0"/>
              </a:rPr>
              <a:t>A complete specification of what the proposed system should </a:t>
            </a:r>
            <a:r>
              <a:rPr lang="en-US" dirty="0" smtClean="0">
                <a:latin typeface="Times New Roman" pitchFamily="18" charset="0"/>
                <a:cs typeface="Times New Roman" pitchFamily="18" charset="0"/>
              </a:rPr>
              <a:t>do.</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12774366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04800"/>
            <a:ext cx="7924800" cy="762000"/>
          </a:xfrm>
        </p:spPr>
        <p:txBody>
          <a:bodyPr>
            <a:normAutofit/>
          </a:bodyPr>
          <a:lstStyle/>
          <a:p>
            <a:pPr eaLnBrk="1" fontAlgn="auto" hangingPunct="1">
              <a:spcAft>
                <a:spcPts val="0"/>
              </a:spcAft>
              <a:defRPr/>
            </a:pPr>
            <a:r>
              <a:rPr lang="en-US" sz="3200" b="1" dirty="0" smtClean="0">
                <a:solidFill>
                  <a:srgbClr val="FF0000"/>
                </a:solidFill>
                <a:latin typeface="Times New Roman" pitchFamily="18" charset="0"/>
                <a:cs typeface="Times New Roman" pitchFamily="18" charset="0"/>
              </a:rPr>
              <a:t>Purpose of SRS document?</a:t>
            </a:r>
          </a:p>
        </p:txBody>
      </p:sp>
      <p:sp>
        <p:nvSpPr>
          <p:cNvPr id="10243" name="Rectangle 3"/>
          <p:cNvSpPr>
            <a:spLocks noGrp="1" noChangeArrowheads="1"/>
          </p:cNvSpPr>
          <p:nvPr>
            <p:ph idx="1"/>
          </p:nvPr>
        </p:nvSpPr>
        <p:spPr>
          <a:xfrm>
            <a:off x="457200" y="1447800"/>
            <a:ext cx="8382000" cy="4419600"/>
          </a:xfrm>
        </p:spPr>
        <p:txBody>
          <a:bodyPr>
            <a:normAutofit fontScale="92500" lnSpcReduction="10000"/>
          </a:bodyPr>
          <a:lstStyle/>
          <a:p>
            <a:pPr marL="411480" eaLnBrk="1" fontAlgn="auto" hangingPunct="1">
              <a:spcAft>
                <a:spcPts val="0"/>
              </a:spcAft>
              <a:buFont typeface="Wingdings"/>
              <a:buChar char=""/>
              <a:defRPr/>
            </a:pPr>
            <a:r>
              <a:rPr lang="en-US" dirty="0" smtClean="0">
                <a:latin typeface="Times New Roman" pitchFamily="18" charset="0"/>
                <a:cs typeface="Times New Roman" pitchFamily="18" charset="0"/>
              </a:rPr>
              <a:t>SRS establishes basis of agreement between the user and the supplier.</a:t>
            </a:r>
          </a:p>
          <a:p>
            <a:pPr marL="740664" lvl="1" eaLnBrk="1" fontAlgn="auto" hangingPunct="1">
              <a:spcAft>
                <a:spcPts val="0"/>
              </a:spcAft>
              <a:buFont typeface="Wingdings"/>
              <a:buChar char=""/>
              <a:defRPr/>
            </a:pPr>
            <a:r>
              <a:rPr lang="en-US" dirty="0" smtClean="0">
                <a:latin typeface="Times New Roman" pitchFamily="18" charset="0"/>
                <a:cs typeface="Times New Roman" pitchFamily="18" charset="0"/>
              </a:rPr>
              <a:t>Users needs to be satisfied, but user may not understand software</a:t>
            </a:r>
          </a:p>
          <a:p>
            <a:pPr marL="740664" lvl="1" eaLnBrk="1" fontAlgn="auto" hangingPunct="1">
              <a:spcAft>
                <a:spcPts val="0"/>
              </a:spcAft>
              <a:buFont typeface="Wingdings"/>
              <a:buChar char=""/>
              <a:defRPr/>
            </a:pPr>
            <a:r>
              <a:rPr lang="en-US" dirty="0" smtClean="0">
                <a:latin typeface="Times New Roman" pitchFamily="18" charset="0"/>
                <a:cs typeface="Times New Roman" pitchFamily="18" charset="0"/>
              </a:rPr>
              <a:t>Developers will develop the system, but may not know about problem domain</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marL="411480" eaLnBrk="1" fontAlgn="auto" hangingPunct="1">
              <a:spcAft>
                <a:spcPts val="0"/>
              </a:spcAft>
              <a:buFont typeface="Wingdings"/>
              <a:buChar char=""/>
              <a:defRPr/>
            </a:pPr>
            <a:r>
              <a:rPr lang="en-US" dirty="0" smtClean="0">
                <a:latin typeface="Times New Roman" pitchFamily="18" charset="0"/>
                <a:cs typeface="Times New Roman" pitchFamily="18" charset="0"/>
              </a:rPr>
              <a:t>SRS is </a:t>
            </a:r>
          </a:p>
          <a:p>
            <a:pPr marL="740664" lvl="1" eaLnBrk="1" fontAlgn="auto" hangingPunct="1">
              <a:spcAft>
                <a:spcPts val="0"/>
              </a:spcAft>
              <a:buFont typeface="Wingdings"/>
              <a:buChar char=""/>
              <a:defRPr/>
            </a:pPr>
            <a:r>
              <a:rPr lang="en-US" dirty="0" smtClean="0">
                <a:latin typeface="Times New Roman" pitchFamily="18" charset="0"/>
                <a:cs typeface="Times New Roman" pitchFamily="18" charset="0"/>
              </a:rPr>
              <a:t>the medium to bridge the communications gap, and </a:t>
            </a:r>
          </a:p>
          <a:p>
            <a:pPr marL="740664" lvl="1" eaLnBrk="1" fontAlgn="auto" hangingPunct="1">
              <a:spcAft>
                <a:spcPts val="0"/>
              </a:spcAft>
              <a:buFont typeface="Wingdings"/>
              <a:buChar char=""/>
              <a:defRPr/>
            </a:pPr>
            <a:r>
              <a:rPr lang="en-US" dirty="0" smtClean="0">
                <a:latin typeface="Times New Roman" pitchFamily="18" charset="0"/>
                <a:cs typeface="Times New Roman" pitchFamily="18" charset="0"/>
              </a:rPr>
              <a:t>specifies user needs in a manner both can understand</a:t>
            </a:r>
          </a:p>
        </p:txBody>
      </p:sp>
      <p:sp>
        <p:nvSpPr>
          <p:cNvPr id="133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5EA5BA0-FA32-4935-925D-81F3A88B0C62}" type="slidenum">
              <a:rPr lang="en-US" smtClean="0">
                <a:solidFill>
                  <a:schemeClr val="tx2"/>
                </a:solidFill>
              </a:rPr>
              <a:pPr/>
              <a:t>126</a:t>
            </a:fld>
            <a:endParaRPr lang="en-US" smtClean="0">
              <a:solidFill>
                <a:schemeClr val="tx2"/>
              </a:solidFill>
            </a:endParaRP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19712931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228600"/>
            <a:ext cx="7772400" cy="762000"/>
          </a:xfrm>
        </p:spPr>
        <p:txBody>
          <a:bodyPr/>
          <a:lstStyle/>
          <a:p>
            <a:pPr eaLnBrk="1" fontAlgn="auto" hangingPunct="1">
              <a:spcAft>
                <a:spcPts val="0"/>
              </a:spcAft>
              <a:defRPr/>
            </a:pPr>
            <a:r>
              <a:rPr lang="en-US" sz="3200" b="1" dirty="0" smtClean="0">
                <a:solidFill>
                  <a:srgbClr val="FF0000"/>
                </a:solidFill>
                <a:latin typeface="Times New Roman" pitchFamily="18" charset="0"/>
                <a:cs typeface="Times New Roman" pitchFamily="18" charset="0"/>
              </a:rPr>
              <a:t>Need for SRS…</a:t>
            </a:r>
          </a:p>
        </p:txBody>
      </p:sp>
      <p:sp>
        <p:nvSpPr>
          <p:cNvPr id="21507" name="Rectangle 3"/>
          <p:cNvSpPr>
            <a:spLocks noGrp="1" noChangeArrowheads="1"/>
          </p:cNvSpPr>
          <p:nvPr>
            <p:ph idx="1"/>
          </p:nvPr>
        </p:nvSpPr>
        <p:spPr>
          <a:xfrm>
            <a:off x="609600" y="1295400"/>
            <a:ext cx="7772400" cy="4876800"/>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n-US" sz="2800" dirty="0">
                <a:latin typeface="Times New Roman" pitchFamily="18" charset="0"/>
                <a:cs typeface="Times New Roman" pitchFamily="18" charset="0"/>
              </a:rPr>
              <a:t>Helps user understand his needs.</a:t>
            </a:r>
          </a:p>
          <a:p>
            <a:pPr marL="640080" lvl="1" indent="-246888" eaLnBrk="1" fontAlgn="auto" hangingPunct="1">
              <a:spcAft>
                <a:spcPts val="0"/>
              </a:spcAft>
              <a:buFont typeface="Wingdings 2"/>
              <a:buChar char=""/>
              <a:defRPr/>
            </a:pPr>
            <a:r>
              <a:rPr lang="en-US" dirty="0">
                <a:latin typeface="Times New Roman" pitchFamily="18" charset="0"/>
                <a:cs typeface="Times New Roman" pitchFamily="18" charset="0"/>
              </a:rPr>
              <a:t>users do not always know their needs</a:t>
            </a:r>
          </a:p>
          <a:p>
            <a:pPr marL="640080" lvl="1" indent="-246888" eaLnBrk="1" fontAlgn="auto" hangingPunct="1">
              <a:spcAft>
                <a:spcPts val="0"/>
              </a:spcAft>
              <a:buFont typeface="Wingdings 2"/>
              <a:buChar char=""/>
              <a:defRPr/>
            </a:pPr>
            <a:r>
              <a:rPr lang="en-US" dirty="0">
                <a:latin typeface="Times New Roman" pitchFamily="18" charset="0"/>
                <a:cs typeface="Times New Roman" pitchFamily="18" charset="0"/>
              </a:rPr>
              <a:t>must analyze and understand the potential</a:t>
            </a:r>
          </a:p>
          <a:p>
            <a:pPr marL="640080" lvl="1" indent="-246888" eaLnBrk="1" fontAlgn="auto" hangingPunct="1">
              <a:spcAft>
                <a:spcPts val="0"/>
              </a:spcAft>
              <a:buFont typeface="Wingdings 2"/>
              <a:buChar char=""/>
              <a:defRPr/>
            </a:pPr>
            <a:r>
              <a:rPr lang="en-US" dirty="0" smtClean="0">
                <a:latin typeface="Times New Roman" pitchFamily="18" charset="0"/>
                <a:cs typeface="Times New Roman" pitchFamily="18" charset="0"/>
              </a:rPr>
              <a:t>The requirement process </a:t>
            </a:r>
            <a:r>
              <a:rPr lang="en-US" dirty="0">
                <a:latin typeface="Times New Roman" pitchFamily="18" charset="0"/>
                <a:cs typeface="Times New Roman" pitchFamily="18" charset="0"/>
              </a:rPr>
              <a:t>helps clarify </a:t>
            </a:r>
            <a:r>
              <a:rPr lang="en-US" dirty="0" smtClean="0">
                <a:latin typeface="Times New Roman" pitchFamily="18" charset="0"/>
                <a:cs typeface="Times New Roman" pitchFamily="18" charset="0"/>
              </a:rPr>
              <a:t>needs</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marL="640080" lvl="1" indent="-246888" eaLnBrk="1" fontAlgn="auto" hangingPunct="1">
              <a:spcAft>
                <a:spcPts val="0"/>
              </a:spcAft>
              <a:buFont typeface="Wingdings"/>
              <a:buNone/>
              <a:defRPr/>
            </a:pPr>
            <a:endParaRPr lang="en-US" dirty="0">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2800" dirty="0">
                <a:latin typeface="Times New Roman" pitchFamily="18" charset="0"/>
                <a:cs typeface="Times New Roman" pitchFamily="18" charset="0"/>
              </a:rPr>
              <a:t>SRS provides a reference for validation of the final product</a:t>
            </a:r>
          </a:p>
          <a:p>
            <a:pPr marL="640080" lvl="1" indent="-246888" eaLnBrk="1" fontAlgn="auto" hangingPunct="1">
              <a:spcAft>
                <a:spcPts val="0"/>
              </a:spcAft>
              <a:buFont typeface="Wingdings 2"/>
              <a:buChar char=""/>
              <a:defRPr/>
            </a:pPr>
            <a:r>
              <a:rPr lang="en-US" dirty="0">
                <a:latin typeface="Times New Roman" pitchFamily="18" charset="0"/>
                <a:cs typeface="Times New Roman" pitchFamily="18" charset="0"/>
              </a:rPr>
              <a:t>Clear understanding about what is expected.</a:t>
            </a:r>
          </a:p>
          <a:p>
            <a:pPr marL="640080" lvl="1" indent="-246888" eaLnBrk="1" fontAlgn="auto" hangingPunct="1">
              <a:spcAft>
                <a:spcPts val="0"/>
              </a:spcAft>
              <a:buFont typeface="Wingdings 2"/>
              <a:buChar char=""/>
              <a:defRPr/>
            </a:pPr>
            <a:r>
              <a:rPr lang="en-US" dirty="0">
                <a:latin typeface="Times New Roman" pitchFamily="18" charset="0"/>
                <a:cs typeface="Times New Roman" pitchFamily="18" charset="0"/>
              </a:rPr>
              <a:t>Validation - “ SW satisfies the SRS “</a:t>
            </a:r>
          </a:p>
        </p:txBody>
      </p:sp>
      <p:sp>
        <p:nvSpPr>
          <p:cNvPr id="14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FA7ED97-2832-4FD5-B70F-5A654A361D07}" type="slidenum">
              <a:rPr lang="en-US" smtClean="0">
                <a:solidFill>
                  <a:schemeClr val="tx2"/>
                </a:solidFill>
              </a:rPr>
              <a:pPr/>
              <a:t>127</a:t>
            </a:fld>
            <a:endParaRPr lang="en-US" smtClean="0">
              <a:solidFill>
                <a:schemeClr val="tx2"/>
              </a:solidFill>
            </a:endParaRP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44945875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457200"/>
            <a:ext cx="7848600" cy="838200"/>
          </a:xfrm>
        </p:spPr>
        <p:txBody>
          <a:bodyPr/>
          <a:lstStyle/>
          <a:p>
            <a:pPr eaLnBrk="1" fontAlgn="auto" hangingPunct="1">
              <a:spcAft>
                <a:spcPts val="0"/>
              </a:spcAft>
              <a:defRPr/>
            </a:pPr>
            <a:r>
              <a:rPr lang="en-US" sz="3200" b="1" dirty="0" smtClean="0">
                <a:solidFill>
                  <a:srgbClr val="FF0000"/>
                </a:solidFill>
                <a:latin typeface="Times New Roman" pitchFamily="18" charset="0"/>
                <a:cs typeface="Times New Roman" pitchFamily="18" charset="0"/>
              </a:rPr>
              <a:t>Need for SRS…</a:t>
            </a:r>
          </a:p>
        </p:txBody>
      </p:sp>
      <p:sp>
        <p:nvSpPr>
          <p:cNvPr id="15363" name="Rectangle 3"/>
          <p:cNvSpPr>
            <a:spLocks noGrp="1" noChangeArrowheads="1"/>
          </p:cNvSpPr>
          <p:nvPr>
            <p:ph idx="1"/>
          </p:nvPr>
        </p:nvSpPr>
        <p:spPr>
          <a:xfrm>
            <a:off x="533400" y="1600200"/>
            <a:ext cx="7848600" cy="4343400"/>
          </a:xfrm>
        </p:spPr>
        <p:txBody>
          <a:bodyPr/>
          <a:lstStyle/>
          <a:p>
            <a:pPr eaLnBrk="1" hangingPunct="1"/>
            <a:r>
              <a:rPr lang="en-US" sz="2800" dirty="0" smtClean="0">
                <a:latin typeface="Times New Roman" pitchFamily="18" charset="0"/>
                <a:cs typeface="Times New Roman" pitchFamily="18" charset="0"/>
              </a:rPr>
              <a:t>High quality SRS essential for high Quality SW</a:t>
            </a:r>
          </a:p>
          <a:p>
            <a:pPr lvl="1" eaLnBrk="1" hangingPunct="1"/>
            <a:r>
              <a:rPr lang="en-US" dirty="0" smtClean="0">
                <a:latin typeface="Times New Roman" pitchFamily="18" charset="0"/>
                <a:cs typeface="Times New Roman" pitchFamily="18" charset="0"/>
              </a:rPr>
              <a:t>Requirement errors get manifested in final </a:t>
            </a:r>
            <a:r>
              <a:rPr lang="en-US" dirty="0" err="1" smtClean="0">
                <a:latin typeface="Times New Roman" pitchFamily="18" charset="0"/>
                <a:cs typeface="Times New Roman" pitchFamily="18" charset="0"/>
              </a:rPr>
              <a:t>sw</a:t>
            </a:r>
            <a:endParaRPr lang="en-US" dirty="0" smtClean="0">
              <a:latin typeface="Times New Roman" pitchFamily="18" charset="0"/>
              <a:cs typeface="Times New Roman" pitchFamily="18" charset="0"/>
            </a:endParaRPr>
          </a:p>
          <a:p>
            <a:pPr lvl="1" eaLnBrk="1" hangingPunct="1"/>
            <a:r>
              <a:rPr lang="en-US" dirty="0" smtClean="0">
                <a:latin typeface="Times New Roman" pitchFamily="18" charset="0"/>
                <a:cs typeface="Times New Roman" pitchFamily="18" charset="0"/>
              </a:rPr>
              <a:t>To satisfy the quality objective, must begin with high quality SRS</a:t>
            </a:r>
          </a:p>
          <a:p>
            <a:pPr lvl="1" eaLnBrk="1" hangingPunct="1">
              <a:buFont typeface="Wingdings 2" pitchFamily="18" charset="2"/>
              <a:buNone/>
            </a:pPr>
            <a:endParaRPr lang="en-US" dirty="0" smtClean="0">
              <a:latin typeface="Times New Roman" pitchFamily="18" charset="0"/>
              <a:cs typeface="Times New Roman" pitchFamily="18" charset="0"/>
            </a:endParaRPr>
          </a:p>
          <a:p>
            <a:pPr lvl="1" eaLnBrk="1" hangingPunct="1"/>
            <a:r>
              <a:rPr lang="en-US" dirty="0" smtClean="0">
                <a:latin typeface="Times New Roman" pitchFamily="18" charset="0"/>
                <a:cs typeface="Times New Roman" pitchFamily="18" charset="0"/>
              </a:rPr>
              <a:t>Requirements defects cause later problems</a:t>
            </a:r>
          </a:p>
        </p:txBody>
      </p:sp>
      <p:sp>
        <p:nvSpPr>
          <p:cNvPr id="15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25E1378-5E14-4F98-84C1-500E826B16B6}" type="slidenum">
              <a:rPr lang="en-US" smtClean="0">
                <a:solidFill>
                  <a:schemeClr val="tx2"/>
                </a:solidFill>
              </a:rPr>
              <a:pPr/>
              <a:t>128</a:t>
            </a:fld>
            <a:endParaRPr lang="en-US" smtClean="0">
              <a:solidFill>
                <a:schemeClr val="tx2"/>
              </a:solidFill>
            </a:endParaRP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15835472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457200"/>
            <a:ext cx="7848600" cy="838200"/>
          </a:xfrm>
        </p:spPr>
        <p:txBody>
          <a:bodyPr/>
          <a:lstStyle/>
          <a:p>
            <a:pPr eaLnBrk="1" fontAlgn="auto" hangingPunct="1">
              <a:spcAft>
                <a:spcPts val="0"/>
              </a:spcAft>
              <a:defRPr/>
            </a:pPr>
            <a:r>
              <a:rPr lang="en-US" sz="3200" b="1" dirty="0" smtClean="0">
                <a:solidFill>
                  <a:srgbClr val="FF0000"/>
                </a:solidFill>
                <a:latin typeface="Times New Roman" pitchFamily="18" charset="0"/>
                <a:cs typeface="Times New Roman" pitchFamily="18" charset="0"/>
              </a:rPr>
              <a:t>Need for SRS…</a:t>
            </a:r>
          </a:p>
        </p:txBody>
      </p:sp>
      <p:sp>
        <p:nvSpPr>
          <p:cNvPr id="13315" name="Rectangle 3"/>
          <p:cNvSpPr>
            <a:spLocks noGrp="1" noChangeArrowheads="1"/>
          </p:cNvSpPr>
          <p:nvPr>
            <p:ph idx="1"/>
          </p:nvPr>
        </p:nvSpPr>
        <p:spPr>
          <a:xfrm>
            <a:off x="457200" y="1524000"/>
            <a:ext cx="8229600" cy="4572000"/>
          </a:xfrm>
        </p:spPr>
        <p:txBody>
          <a:bodyPr>
            <a:normAutofit/>
          </a:bodyPr>
          <a:lstStyle/>
          <a:p>
            <a:pPr marL="411480" eaLnBrk="1" fontAlgn="auto" hangingPunct="1">
              <a:lnSpc>
                <a:spcPct val="90000"/>
              </a:lnSpc>
              <a:spcAft>
                <a:spcPts val="0"/>
              </a:spcAft>
              <a:buFont typeface="Wingdings"/>
              <a:buChar char=""/>
              <a:defRPr/>
            </a:pPr>
            <a:r>
              <a:rPr lang="en-US" dirty="0" smtClean="0">
                <a:latin typeface="Times" pitchFamily="18" charset="0"/>
                <a:cs typeface="Times" pitchFamily="18" charset="0"/>
              </a:rPr>
              <a:t>Good SRS reduces the development cost</a:t>
            </a:r>
          </a:p>
          <a:p>
            <a:pPr marL="740664" lvl="1" eaLnBrk="1" fontAlgn="auto" hangingPunct="1">
              <a:lnSpc>
                <a:spcPct val="90000"/>
              </a:lnSpc>
              <a:spcAft>
                <a:spcPts val="0"/>
              </a:spcAft>
              <a:buFont typeface="Wingdings"/>
              <a:buChar char=""/>
              <a:defRPr/>
            </a:pPr>
            <a:r>
              <a:rPr lang="en-US" dirty="0" smtClean="0">
                <a:latin typeface="Times" pitchFamily="18" charset="0"/>
                <a:cs typeface="Times" pitchFamily="18" charset="0"/>
              </a:rPr>
              <a:t>SRS errors are expensive to fix later</a:t>
            </a:r>
          </a:p>
          <a:p>
            <a:pPr marL="740664" lvl="1" eaLnBrk="1" fontAlgn="auto" hangingPunct="1">
              <a:lnSpc>
                <a:spcPct val="90000"/>
              </a:lnSpc>
              <a:spcAft>
                <a:spcPts val="0"/>
              </a:spcAft>
              <a:buFont typeface="Wingdings"/>
              <a:buChar char=""/>
              <a:defRPr/>
            </a:pPr>
            <a:r>
              <a:rPr lang="en-US" dirty="0" smtClean="0">
                <a:latin typeface="Times" pitchFamily="18" charset="0"/>
                <a:cs typeface="Times" pitchFamily="18" charset="0"/>
              </a:rPr>
              <a:t>Req. changes can cost a lot (up to 40%)</a:t>
            </a:r>
          </a:p>
          <a:p>
            <a:pPr marL="740664" lvl="1" eaLnBrk="1" fontAlgn="auto" hangingPunct="1">
              <a:lnSpc>
                <a:spcPct val="90000"/>
              </a:lnSpc>
              <a:spcAft>
                <a:spcPts val="0"/>
              </a:spcAft>
              <a:buFont typeface="Wingdings"/>
              <a:buChar char=""/>
              <a:defRPr/>
            </a:pPr>
            <a:r>
              <a:rPr lang="en-US" dirty="0" smtClean="0">
                <a:latin typeface="Times" pitchFamily="18" charset="0"/>
                <a:cs typeface="Times" pitchFamily="18" charset="0"/>
              </a:rPr>
              <a:t>Good SRS can minimize changes and errors</a:t>
            </a:r>
          </a:p>
          <a:p>
            <a:pPr marL="740664" lvl="1" eaLnBrk="1" fontAlgn="auto" hangingPunct="1">
              <a:lnSpc>
                <a:spcPct val="90000"/>
              </a:lnSpc>
              <a:spcAft>
                <a:spcPts val="0"/>
              </a:spcAft>
              <a:buFont typeface="Wingdings"/>
              <a:buChar char=""/>
              <a:defRPr/>
            </a:pPr>
            <a:r>
              <a:rPr lang="en-US" dirty="0" smtClean="0">
                <a:latin typeface="Times" pitchFamily="18" charset="0"/>
                <a:cs typeface="Times" pitchFamily="18" charset="0"/>
              </a:rPr>
              <a:t>Substantial savings; extra effort spent during req. saves multiple times that effort</a:t>
            </a:r>
            <a:br>
              <a:rPr lang="en-US" dirty="0" smtClean="0">
                <a:latin typeface="Times" pitchFamily="18" charset="0"/>
                <a:cs typeface="Times" pitchFamily="18" charset="0"/>
              </a:rPr>
            </a:br>
            <a:endParaRPr lang="en-US" dirty="0" smtClean="0">
              <a:latin typeface="Times" pitchFamily="18" charset="0"/>
              <a:cs typeface="Times" pitchFamily="18" charset="0"/>
            </a:endParaRPr>
          </a:p>
        </p:txBody>
      </p:sp>
      <p:sp>
        <p:nvSpPr>
          <p:cNvPr id="163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7B1203D-7AFD-4270-B436-CEEBBD96F3CF}" type="slidenum">
              <a:rPr lang="en-US" smtClean="0">
                <a:solidFill>
                  <a:schemeClr val="tx2"/>
                </a:solidFill>
              </a:rPr>
              <a:pPr/>
              <a:t>129</a:t>
            </a:fld>
            <a:endParaRPr lang="en-US" dirty="0" smtClean="0">
              <a:solidFill>
                <a:schemeClr val="tx2"/>
              </a:solidFill>
            </a:endParaRP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519719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324600"/>
          </a:xfrm>
        </p:spPr>
        <p:txBody>
          <a:bodyPr>
            <a:noAutofit/>
          </a:bodyPr>
          <a:lstStyle/>
          <a:p>
            <a:r>
              <a:rPr lang="en-US" sz="2400" dirty="0" smtClean="0">
                <a:latin typeface="Times New Roman" pitchFamily="18" charset="0"/>
                <a:cs typeface="Times New Roman" pitchFamily="18" charset="0"/>
              </a:rPr>
              <a:t>Written </a:t>
            </a:r>
            <a:r>
              <a:rPr lang="en-US" sz="2400" dirty="0">
                <a:latin typeface="Times New Roman" pitchFamily="18" charset="0"/>
                <a:cs typeface="Times New Roman" pitchFamily="18" charset="0"/>
              </a:rPr>
              <a:t>interviews</a:t>
            </a:r>
          </a:p>
          <a:p>
            <a:r>
              <a:rPr lang="en-US" sz="2400" dirty="0">
                <a:latin typeface="Times New Roman" pitchFamily="18" charset="0"/>
                <a:cs typeface="Times New Roman" pitchFamily="18" charset="0"/>
              </a:rPr>
              <a:t>One-to-one interviews which are held between two persons across the table.</a:t>
            </a:r>
          </a:p>
          <a:p>
            <a:r>
              <a:rPr lang="en-US" sz="2400" dirty="0">
                <a:latin typeface="Times New Roman" pitchFamily="18" charset="0"/>
                <a:cs typeface="Times New Roman" pitchFamily="18" charset="0"/>
              </a:rPr>
              <a:t>Group interviews which are held between groups of participants. They help to uncover any missing requirement as numerous people are involved</a:t>
            </a:r>
            <a:r>
              <a:rPr lang="en-US" sz="2400" dirty="0" smtClean="0">
                <a:latin typeface="Times New Roman" pitchFamily="18" charset="0"/>
                <a:cs typeface="Times New Roman" pitchFamily="18" charset="0"/>
              </a:rPr>
              <a:t>.</a:t>
            </a:r>
          </a:p>
          <a:p>
            <a:pPr>
              <a:buFont typeface="Wingdings" pitchFamily="2" charset="2"/>
              <a:buChar char="§"/>
            </a:pPr>
            <a:r>
              <a:rPr lang="en-US" sz="2400" b="1" dirty="0">
                <a:solidFill>
                  <a:srgbClr val="FF0000"/>
                </a:solidFill>
                <a:latin typeface="Times New Roman" pitchFamily="18" charset="0"/>
                <a:cs typeface="Times New Roman" pitchFamily="18" charset="0"/>
              </a:rPr>
              <a:t>Surveys</a:t>
            </a:r>
          </a:p>
          <a:p>
            <a:r>
              <a:rPr lang="en-US" sz="2400" dirty="0">
                <a:latin typeface="Times New Roman" pitchFamily="18" charset="0"/>
                <a:cs typeface="Times New Roman" pitchFamily="18" charset="0"/>
              </a:rPr>
              <a:t>Organization may conduct surveys among various stakeholders by querying about their expectation and requirements from the upcoming system.</a:t>
            </a:r>
          </a:p>
          <a:p>
            <a:pPr>
              <a:buFont typeface="Wingdings" pitchFamily="2" charset="2"/>
              <a:buChar char="§"/>
            </a:pPr>
            <a:r>
              <a:rPr lang="en-US" sz="2400" b="1" dirty="0">
                <a:solidFill>
                  <a:srgbClr val="FF0000"/>
                </a:solidFill>
                <a:latin typeface="Times New Roman" pitchFamily="18" charset="0"/>
                <a:cs typeface="Times New Roman" pitchFamily="18" charset="0"/>
              </a:rPr>
              <a:t>Questionnaires</a:t>
            </a:r>
          </a:p>
          <a:p>
            <a:r>
              <a:rPr lang="en-US" sz="2400" dirty="0">
                <a:latin typeface="Times New Roman" pitchFamily="18" charset="0"/>
                <a:cs typeface="Times New Roman" pitchFamily="18" charset="0"/>
              </a:rPr>
              <a:t>A document with pre-defined set of objective questions and respective options is handed over to all stakeholders to answer, which are collected and compiled.</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16147130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3079" name="Rectangle 7"/>
          <p:cNvSpPr>
            <a:spLocks noChangeArrowheads="1"/>
          </p:cNvSpPr>
          <p:nvPr/>
        </p:nvSpPr>
        <p:spPr bwMode="auto">
          <a:xfrm>
            <a:off x="685800" y="2209800"/>
            <a:ext cx="7543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pPr marL="285750" indent="-285750">
              <a:lnSpc>
                <a:spcPct val="75000"/>
              </a:lnSpc>
              <a:spcBef>
                <a:spcPct val="50000"/>
              </a:spcBef>
            </a:pPr>
            <a:r>
              <a:rPr lang="en-US" sz="2400" dirty="0">
                <a:latin typeface="Times" pitchFamily="18" charset="0"/>
                <a:cs typeface="Times" pitchFamily="18" charset="0"/>
              </a:rPr>
              <a:t>Table of Contents</a:t>
            </a:r>
          </a:p>
          <a:p>
            <a:pPr marL="285750" indent="-285750">
              <a:lnSpc>
                <a:spcPct val="75000"/>
              </a:lnSpc>
              <a:spcBef>
                <a:spcPct val="50000"/>
              </a:spcBef>
            </a:pPr>
            <a:r>
              <a:rPr lang="en-US" sz="2400" dirty="0">
                <a:latin typeface="Times" pitchFamily="18" charset="0"/>
                <a:cs typeface="Times" pitchFamily="18" charset="0"/>
              </a:rPr>
              <a:t>	I.      Introduction</a:t>
            </a:r>
          </a:p>
          <a:p>
            <a:pPr marL="285750" indent="-285750">
              <a:lnSpc>
                <a:spcPct val="75000"/>
              </a:lnSpc>
              <a:spcBef>
                <a:spcPct val="50000"/>
              </a:spcBef>
            </a:pPr>
            <a:r>
              <a:rPr lang="en-US" sz="2400" dirty="0">
                <a:latin typeface="Times" pitchFamily="18" charset="0"/>
                <a:cs typeface="Times" pitchFamily="18" charset="0"/>
              </a:rPr>
              <a:t>	II.    General Description</a:t>
            </a:r>
          </a:p>
          <a:p>
            <a:pPr marL="285750" indent="-285750">
              <a:lnSpc>
                <a:spcPct val="75000"/>
              </a:lnSpc>
              <a:spcBef>
                <a:spcPct val="50000"/>
              </a:spcBef>
            </a:pPr>
            <a:r>
              <a:rPr lang="en-US" sz="2400" dirty="0">
                <a:latin typeface="Times" pitchFamily="18" charset="0"/>
                <a:cs typeface="Times" pitchFamily="18" charset="0"/>
              </a:rPr>
              <a:t>	III.   Functional Requirements</a:t>
            </a:r>
          </a:p>
          <a:p>
            <a:pPr marL="285750" indent="-285750">
              <a:lnSpc>
                <a:spcPct val="75000"/>
              </a:lnSpc>
              <a:spcBef>
                <a:spcPct val="50000"/>
              </a:spcBef>
            </a:pPr>
            <a:r>
              <a:rPr lang="en-US" sz="2400" dirty="0">
                <a:latin typeface="Times" pitchFamily="18" charset="0"/>
                <a:cs typeface="Times" pitchFamily="18" charset="0"/>
              </a:rPr>
              <a:t>   IV.   Non Functional Requirements</a:t>
            </a:r>
          </a:p>
          <a:p>
            <a:pPr marL="285750" indent="-285750">
              <a:lnSpc>
                <a:spcPct val="75000"/>
              </a:lnSpc>
              <a:spcBef>
                <a:spcPct val="50000"/>
              </a:spcBef>
            </a:pPr>
            <a:r>
              <a:rPr lang="en-US" sz="2400" dirty="0">
                <a:latin typeface="Times" pitchFamily="18" charset="0"/>
                <a:cs typeface="Times" pitchFamily="18" charset="0"/>
              </a:rPr>
              <a:t>   V.     System Architecture</a:t>
            </a:r>
          </a:p>
          <a:p>
            <a:pPr marL="285750" indent="-285750">
              <a:lnSpc>
                <a:spcPct val="75000"/>
              </a:lnSpc>
              <a:spcBef>
                <a:spcPct val="50000"/>
              </a:spcBef>
            </a:pPr>
            <a:r>
              <a:rPr lang="en-US" sz="2400" dirty="0">
                <a:latin typeface="Times" pitchFamily="18" charset="0"/>
                <a:cs typeface="Times" pitchFamily="18" charset="0"/>
              </a:rPr>
              <a:t>   VI.   System Models</a:t>
            </a:r>
          </a:p>
          <a:p>
            <a:pPr marL="285750" indent="-285750">
              <a:lnSpc>
                <a:spcPct val="75000"/>
              </a:lnSpc>
              <a:spcBef>
                <a:spcPct val="50000"/>
              </a:spcBef>
            </a:pPr>
            <a:r>
              <a:rPr lang="en-US" sz="2400" dirty="0">
                <a:latin typeface="Times" pitchFamily="18" charset="0"/>
                <a:cs typeface="Times" pitchFamily="18" charset="0"/>
              </a:rPr>
              <a:t>   VII.  Appendices</a:t>
            </a:r>
          </a:p>
          <a:p>
            <a:pPr marL="285750" indent="-285750">
              <a:lnSpc>
                <a:spcPct val="75000"/>
              </a:lnSpc>
              <a:spcBef>
                <a:spcPct val="50000"/>
              </a:spcBef>
            </a:pPr>
            <a:r>
              <a:rPr lang="en-US" sz="2400" dirty="0">
                <a:latin typeface="Times" pitchFamily="18" charset="0"/>
                <a:cs typeface="Times" pitchFamily="18" charset="0"/>
              </a:rPr>
              <a:t>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25083686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6147" name="Rectangle 3"/>
          <p:cNvSpPr>
            <a:spLocks noChangeArrowheads="1"/>
          </p:cNvSpPr>
          <p:nvPr/>
        </p:nvSpPr>
        <p:spPr bwMode="auto">
          <a:xfrm>
            <a:off x="304800" y="2201863"/>
            <a:ext cx="8305800" cy="2689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75000"/>
              </a:lnSpc>
              <a:spcBef>
                <a:spcPct val="50000"/>
              </a:spcBef>
            </a:pPr>
            <a:r>
              <a:rPr lang="en-US" sz="2400" b="1" dirty="0"/>
              <a:t>	I.  Introduction</a:t>
            </a:r>
          </a:p>
          <a:p>
            <a:pPr eaLnBrk="0" hangingPunct="0">
              <a:lnSpc>
                <a:spcPct val="75000"/>
              </a:lnSpc>
              <a:spcBef>
                <a:spcPct val="50000"/>
              </a:spcBef>
            </a:pPr>
            <a:r>
              <a:rPr lang="en-US" sz="2400" b="1" dirty="0"/>
              <a:t>	      A Purpose</a:t>
            </a:r>
          </a:p>
          <a:p>
            <a:pPr eaLnBrk="0" hangingPunct="0">
              <a:lnSpc>
                <a:spcPct val="75000"/>
              </a:lnSpc>
              <a:spcBef>
                <a:spcPct val="50000"/>
              </a:spcBef>
            </a:pPr>
            <a:r>
              <a:rPr lang="en-US" sz="2400" b="1" dirty="0"/>
              <a:t>	      B Scope</a:t>
            </a:r>
          </a:p>
          <a:p>
            <a:pPr eaLnBrk="0" hangingPunct="0">
              <a:lnSpc>
                <a:spcPct val="75000"/>
              </a:lnSpc>
              <a:spcBef>
                <a:spcPct val="50000"/>
              </a:spcBef>
            </a:pPr>
            <a:r>
              <a:rPr lang="en-US" sz="2400" b="1" dirty="0"/>
              <a:t>	      C  Definition, Acronyms, or Abbreviations</a:t>
            </a:r>
          </a:p>
          <a:p>
            <a:pPr eaLnBrk="0" hangingPunct="0">
              <a:lnSpc>
                <a:spcPct val="75000"/>
              </a:lnSpc>
              <a:spcBef>
                <a:spcPct val="50000"/>
              </a:spcBef>
            </a:pPr>
            <a:r>
              <a:rPr lang="en-US" sz="2400" b="1" dirty="0"/>
              <a:t>	      D References</a:t>
            </a:r>
          </a:p>
          <a:p>
            <a:pPr eaLnBrk="0" hangingPunct="0">
              <a:lnSpc>
                <a:spcPct val="75000"/>
              </a:lnSpc>
              <a:spcBef>
                <a:spcPct val="50000"/>
              </a:spcBef>
            </a:pPr>
            <a:r>
              <a:rPr lang="en-US" sz="2400" b="1" dirty="0"/>
              <a:t>	      E Overview</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49627214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7171" name="Rectangle 3"/>
          <p:cNvSpPr>
            <a:spLocks noChangeArrowheads="1"/>
          </p:cNvSpPr>
          <p:nvPr/>
        </p:nvSpPr>
        <p:spPr bwMode="auto">
          <a:xfrm>
            <a:off x="1219200" y="2125663"/>
            <a:ext cx="6553200" cy="315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75000"/>
              </a:lnSpc>
              <a:spcBef>
                <a:spcPct val="50000"/>
              </a:spcBef>
            </a:pPr>
            <a:r>
              <a:rPr lang="en-US" sz="2400" b="1" dirty="0"/>
              <a:t>II.  General Description</a:t>
            </a:r>
          </a:p>
          <a:p>
            <a:pPr eaLnBrk="0" hangingPunct="0">
              <a:lnSpc>
                <a:spcPct val="75000"/>
              </a:lnSpc>
              <a:spcBef>
                <a:spcPct val="50000"/>
              </a:spcBef>
            </a:pPr>
            <a:r>
              <a:rPr lang="en-US" sz="2400" b="1" dirty="0"/>
              <a:t>	      A  Product Perspective</a:t>
            </a:r>
          </a:p>
          <a:p>
            <a:pPr eaLnBrk="0" hangingPunct="0">
              <a:lnSpc>
                <a:spcPct val="75000"/>
              </a:lnSpc>
              <a:spcBef>
                <a:spcPct val="50000"/>
              </a:spcBef>
            </a:pPr>
            <a:r>
              <a:rPr lang="en-US" sz="2400" b="1" dirty="0"/>
              <a:t>	      B  Product Functions</a:t>
            </a:r>
          </a:p>
          <a:p>
            <a:pPr eaLnBrk="0" hangingPunct="0">
              <a:lnSpc>
                <a:spcPct val="75000"/>
              </a:lnSpc>
              <a:spcBef>
                <a:spcPct val="50000"/>
              </a:spcBef>
            </a:pPr>
            <a:r>
              <a:rPr lang="en-US" sz="2400" b="1" dirty="0"/>
              <a:t>	      C  User Characteristics</a:t>
            </a:r>
          </a:p>
          <a:p>
            <a:pPr eaLnBrk="0" hangingPunct="0">
              <a:lnSpc>
                <a:spcPct val="75000"/>
              </a:lnSpc>
              <a:spcBef>
                <a:spcPct val="50000"/>
              </a:spcBef>
            </a:pPr>
            <a:r>
              <a:rPr lang="en-US" sz="2400" b="1" dirty="0"/>
              <a:t>	      D  General Constraints</a:t>
            </a:r>
          </a:p>
          <a:p>
            <a:pPr eaLnBrk="0" hangingPunct="0">
              <a:lnSpc>
                <a:spcPct val="75000"/>
              </a:lnSpc>
              <a:spcBef>
                <a:spcPct val="50000"/>
              </a:spcBef>
            </a:pPr>
            <a:r>
              <a:rPr lang="en-US" sz="2400" b="1" dirty="0"/>
              <a:t>	      E  Assumptions</a:t>
            </a:r>
          </a:p>
          <a:p>
            <a:pPr eaLnBrk="0" hangingPunct="0">
              <a:lnSpc>
                <a:spcPct val="75000"/>
              </a:lnSpc>
              <a:spcBef>
                <a:spcPct val="50000"/>
              </a:spcBef>
            </a:pPr>
            <a:r>
              <a:rPr lang="en-US" sz="2400" b="1" dirty="0"/>
              <a:t>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14328116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9220" name="Oval 4"/>
          <p:cNvSpPr>
            <a:spLocks noChangeArrowheads="1"/>
          </p:cNvSpPr>
          <p:nvPr/>
        </p:nvSpPr>
        <p:spPr bwMode="auto">
          <a:xfrm>
            <a:off x="1627188" y="1344613"/>
            <a:ext cx="5483225" cy="3829050"/>
          </a:xfrm>
          <a:prstGeom prst="ellipse">
            <a:avLst/>
          </a:prstGeom>
          <a:solidFill>
            <a:srgbClr val="8C488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 name="Oval 5"/>
          <p:cNvSpPr>
            <a:spLocks noChangeArrowheads="1"/>
          </p:cNvSpPr>
          <p:nvPr/>
        </p:nvSpPr>
        <p:spPr bwMode="auto">
          <a:xfrm>
            <a:off x="2682875" y="1958975"/>
            <a:ext cx="3386138" cy="2492375"/>
          </a:xfrm>
          <a:prstGeom prst="ellipse">
            <a:avLst/>
          </a:prstGeom>
          <a:solidFill>
            <a:srgbClr val="AD278D"/>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endParaRPr lang="en-US" sz="1800" b="1">
              <a:latin typeface="Helvetica" charset="0"/>
            </a:endParaRPr>
          </a:p>
        </p:txBody>
      </p:sp>
      <p:sp>
        <p:nvSpPr>
          <p:cNvPr id="9222" name="Oval 6"/>
          <p:cNvSpPr>
            <a:spLocks noChangeArrowheads="1"/>
          </p:cNvSpPr>
          <p:nvPr/>
        </p:nvSpPr>
        <p:spPr bwMode="auto">
          <a:xfrm>
            <a:off x="3373438" y="2506663"/>
            <a:ext cx="2022475" cy="1344612"/>
          </a:xfrm>
          <a:prstGeom prst="ellipse">
            <a:avLst/>
          </a:prstGeom>
          <a:solidFill>
            <a:srgbClr val="D1039B"/>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en-US" sz="1800" b="1">
                <a:solidFill>
                  <a:schemeClr val="bg1"/>
                </a:solidFill>
                <a:latin typeface="Helvetica" charset="0"/>
              </a:rPr>
              <a:t>Data Model</a:t>
            </a:r>
            <a:endParaRPr lang="en-US" sz="1800" b="1">
              <a:latin typeface="Helvetica" charset="0"/>
            </a:endParaRPr>
          </a:p>
        </p:txBody>
      </p:sp>
      <p:sp>
        <p:nvSpPr>
          <p:cNvPr id="9223" name="Text Box 7"/>
          <p:cNvSpPr txBox="1">
            <a:spLocks noChangeArrowheads="1"/>
          </p:cNvSpPr>
          <p:nvPr/>
        </p:nvSpPr>
        <p:spPr bwMode="auto">
          <a:xfrm>
            <a:off x="3744913" y="4513263"/>
            <a:ext cx="13525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sz="1800" b="1">
                <a:solidFill>
                  <a:schemeClr val="bg1"/>
                </a:solidFill>
                <a:latin typeface="Helvetica" charset="0"/>
              </a:rPr>
              <a:t>Behavioral</a:t>
            </a:r>
          </a:p>
          <a:p>
            <a:pPr algn="ctr" eaLnBrk="0" hangingPunct="0">
              <a:lnSpc>
                <a:spcPct val="90000"/>
              </a:lnSpc>
            </a:pPr>
            <a:r>
              <a:rPr lang="en-US" sz="1800" b="1">
                <a:solidFill>
                  <a:schemeClr val="bg1"/>
                </a:solidFill>
                <a:latin typeface="Helvetica" charset="0"/>
              </a:rPr>
              <a:t>Model</a:t>
            </a:r>
            <a:endParaRPr lang="en-US" sz="1800" b="1">
              <a:solidFill>
                <a:schemeClr val="folHlink"/>
              </a:solidFill>
              <a:latin typeface="Helvetica" charset="0"/>
            </a:endParaRPr>
          </a:p>
        </p:txBody>
      </p:sp>
      <p:sp>
        <p:nvSpPr>
          <p:cNvPr id="9224" name="Text Box 8"/>
          <p:cNvSpPr txBox="1">
            <a:spLocks noChangeArrowheads="1"/>
          </p:cNvSpPr>
          <p:nvPr/>
        </p:nvSpPr>
        <p:spPr bwMode="auto">
          <a:xfrm>
            <a:off x="3763963" y="3854450"/>
            <a:ext cx="13398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sz="1800" b="1">
                <a:solidFill>
                  <a:schemeClr val="bg1"/>
                </a:solidFill>
                <a:latin typeface="Helvetica" charset="0"/>
              </a:rPr>
              <a:t>Functional</a:t>
            </a:r>
          </a:p>
          <a:p>
            <a:pPr algn="ctr" eaLnBrk="0" hangingPunct="0">
              <a:lnSpc>
                <a:spcPct val="90000"/>
              </a:lnSpc>
            </a:pPr>
            <a:r>
              <a:rPr lang="en-US" sz="1800" b="1">
                <a:solidFill>
                  <a:schemeClr val="bg1"/>
                </a:solidFill>
                <a:latin typeface="Helvetica" charset="0"/>
              </a:rPr>
              <a:t>Model</a:t>
            </a:r>
            <a:endParaRPr lang="en-US" sz="1800" b="1">
              <a:latin typeface="Helvetica" charset="0"/>
            </a:endParaRPr>
          </a:p>
        </p:txBody>
      </p:sp>
      <p:sp>
        <p:nvSpPr>
          <p:cNvPr id="9225" name="Text Box 9"/>
          <p:cNvSpPr txBox="1">
            <a:spLocks noChangeArrowheads="1"/>
          </p:cNvSpPr>
          <p:nvPr/>
        </p:nvSpPr>
        <p:spPr bwMode="auto">
          <a:xfrm>
            <a:off x="685800" y="5432425"/>
            <a:ext cx="77597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spcBef>
                <a:spcPct val="50000"/>
              </a:spcBef>
            </a:pPr>
            <a:r>
              <a:rPr lang="en-US" sz="1800" b="1">
                <a:latin typeface="Helvetica" charset="0"/>
              </a:rPr>
              <a:t>The SRS is composed of the outer layer of the behavioral model, the functional model, then the data model.  </a:t>
            </a:r>
          </a:p>
        </p:txBody>
      </p:sp>
      <p:pic>
        <p:nvPicPr>
          <p:cNvPr id="9"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00454468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dirty="0">
                <a:solidFill>
                  <a:schemeClr val="accent2"/>
                </a:solidFill>
              </a:rPr>
              <a:t>Systems Requirements Specification</a:t>
            </a:r>
          </a:p>
        </p:txBody>
      </p:sp>
      <p:sp>
        <p:nvSpPr>
          <p:cNvPr id="10243" name="Rectangle 3"/>
          <p:cNvSpPr>
            <a:spLocks noChangeArrowheads="1"/>
          </p:cNvSpPr>
          <p:nvPr/>
        </p:nvSpPr>
        <p:spPr bwMode="auto">
          <a:xfrm>
            <a:off x="381000" y="1295400"/>
            <a:ext cx="8763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pPr marL="285750" indent="-285750">
              <a:spcBef>
                <a:spcPct val="50000"/>
              </a:spcBef>
            </a:pPr>
            <a:r>
              <a:rPr lang="en-US" sz="2400">
                <a:latin typeface="Arial" pitchFamily="34" charset="0"/>
              </a:rPr>
              <a:t>	</a:t>
            </a:r>
            <a:r>
              <a:rPr lang="en-US" sz="3200">
                <a:latin typeface="Arial" pitchFamily="34" charset="0"/>
              </a:rPr>
              <a:t>Correct			 	Complete</a:t>
            </a:r>
          </a:p>
          <a:p>
            <a:pPr marL="285750" indent="-285750">
              <a:spcBef>
                <a:spcPct val="50000"/>
              </a:spcBef>
            </a:pPr>
            <a:r>
              <a:rPr lang="en-US" sz="3200">
                <a:latin typeface="Arial" pitchFamily="34" charset="0"/>
              </a:rPr>
              <a:t>	Precise				Organized</a:t>
            </a:r>
          </a:p>
          <a:p>
            <a:pPr marL="285750" indent="-285750">
              <a:spcBef>
                <a:spcPct val="50000"/>
              </a:spcBef>
            </a:pPr>
            <a:r>
              <a:rPr lang="en-US" sz="3200">
                <a:latin typeface="Arial" pitchFamily="34" charset="0"/>
              </a:rPr>
              <a:t>	Unambiguous		Verifiable</a:t>
            </a:r>
          </a:p>
          <a:p>
            <a:pPr marL="285750" indent="-285750">
              <a:spcBef>
                <a:spcPct val="50000"/>
              </a:spcBef>
            </a:pPr>
            <a:r>
              <a:rPr lang="en-US" sz="3200">
                <a:latin typeface="Arial" pitchFamily="34" charset="0"/>
              </a:rPr>
              <a:t>	Consistent			Understandable</a:t>
            </a:r>
          </a:p>
          <a:p>
            <a:pPr marL="285750" indent="-285750">
              <a:spcBef>
                <a:spcPct val="50000"/>
              </a:spcBef>
            </a:pPr>
            <a:r>
              <a:rPr lang="en-US" sz="3200">
                <a:latin typeface="Arial" pitchFamily="34" charset="0"/>
              </a:rPr>
              <a:t>	Modifiable			Traceable</a:t>
            </a:r>
          </a:p>
          <a:p>
            <a:pPr marL="285750" indent="-285750">
              <a:spcBef>
                <a:spcPct val="50000"/>
              </a:spcBef>
            </a:pPr>
            <a:r>
              <a:rPr lang="en-US" sz="3200">
                <a:latin typeface="Arial" pitchFamily="34" charset="0"/>
              </a:rPr>
              <a:t>	Design Independent	Annotated</a:t>
            </a:r>
          </a:p>
          <a:p>
            <a:pPr marL="285750" indent="-285750">
              <a:spcBef>
                <a:spcPct val="50000"/>
              </a:spcBef>
            </a:pPr>
            <a:r>
              <a:rPr lang="en-US" sz="3200">
                <a:latin typeface="Arial" pitchFamily="34" charset="0"/>
              </a:rPr>
              <a:t>	Concise			</a:t>
            </a:r>
          </a:p>
          <a:p>
            <a:pPr marL="285750" indent="-285750">
              <a:lnSpc>
                <a:spcPct val="90000"/>
              </a:lnSpc>
              <a:spcBef>
                <a:spcPct val="20000"/>
              </a:spcBef>
              <a:buFontTx/>
              <a:buChar char="•"/>
            </a:pPr>
            <a:endParaRPr lang="en-US">
              <a:latin typeface="Arial" pitchFamily="34"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09439071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215469" y="355600"/>
            <a:ext cx="6457473" cy="54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3200" b="1" dirty="0">
                <a:solidFill>
                  <a:srgbClr val="FF0000"/>
                </a:solidFill>
                <a:latin typeface="Times" pitchFamily="18" charset="0"/>
                <a:cs typeface="Times" pitchFamily="18" charset="0"/>
              </a:rPr>
              <a:t>Systems Requirements Specification</a:t>
            </a:r>
          </a:p>
        </p:txBody>
      </p:sp>
      <p:sp>
        <p:nvSpPr>
          <p:cNvPr id="11267" name="Rectangle 3"/>
          <p:cNvSpPr>
            <a:spLocks noChangeArrowheads="1"/>
          </p:cNvSpPr>
          <p:nvPr/>
        </p:nvSpPr>
        <p:spPr bwMode="auto">
          <a:xfrm>
            <a:off x="533400" y="1143000"/>
            <a:ext cx="8077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pPr marL="285750" indent="-285750">
              <a:spcBef>
                <a:spcPct val="50000"/>
              </a:spcBef>
            </a:pPr>
            <a:r>
              <a:rPr lang="en-US" sz="2000" dirty="0">
                <a:latin typeface="Times" pitchFamily="18" charset="0"/>
                <a:cs typeface="Times" pitchFamily="18" charset="0"/>
              </a:rPr>
              <a:t>Correct -</a:t>
            </a:r>
          </a:p>
          <a:p>
            <a:pPr marL="285750" indent="-285750">
              <a:spcBef>
                <a:spcPct val="50000"/>
              </a:spcBef>
            </a:pPr>
            <a:r>
              <a:rPr lang="en-US" sz="2000" dirty="0">
                <a:latin typeface="Times" pitchFamily="18" charset="0"/>
                <a:cs typeface="Times" pitchFamily="18" charset="0"/>
              </a:rPr>
              <a:t>		specifies every true requirement known at that time and no incorrect 	specifications - no wrong data	</a:t>
            </a:r>
          </a:p>
          <a:p>
            <a:pPr marL="285750" indent="-285750">
              <a:spcBef>
                <a:spcPct val="50000"/>
              </a:spcBef>
            </a:pPr>
            <a:r>
              <a:rPr lang="en-US" sz="2000" dirty="0">
                <a:latin typeface="Times" pitchFamily="18" charset="0"/>
                <a:cs typeface="Times" pitchFamily="18" charset="0"/>
              </a:rPr>
              <a:t>Precise -  	</a:t>
            </a:r>
          </a:p>
          <a:p>
            <a:pPr marL="285750" indent="-285750">
              <a:spcBef>
                <a:spcPct val="50000"/>
              </a:spcBef>
            </a:pPr>
            <a:r>
              <a:rPr lang="en-US" sz="2000" dirty="0">
                <a:latin typeface="Times" pitchFamily="18" charset="0"/>
                <a:cs typeface="Times" pitchFamily="18" charset="0"/>
              </a:rPr>
              <a:t>		remember this must eventually turn to executable code, fuzzy words 	in  requirements are not </a:t>
            </a:r>
            <a:r>
              <a:rPr lang="en-US" sz="2000" dirty="0" smtClean="0">
                <a:latin typeface="Times" pitchFamily="18" charset="0"/>
                <a:cs typeface="Times" pitchFamily="18" charset="0"/>
              </a:rPr>
              <a:t>acceptable </a:t>
            </a:r>
            <a:endParaRPr lang="en-US" sz="2000" dirty="0">
              <a:latin typeface="Times" pitchFamily="18" charset="0"/>
              <a:cs typeface="Times" pitchFamily="18" charset="0"/>
            </a:endParaRPr>
          </a:p>
          <a:p>
            <a:pPr marL="285750" indent="-285750">
              <a:spcBef>
                <a:spcPct val="50000"/>
              </a:spcBef>
            </a:pPr>
            <a:r>
              <a:rPr lang="en-US" sz="2000" dirty="0">
                <a:latin typeface="Times" pitchFamily="18" charset="0"/>
                <a:cs typeface="Times" pitchFamily="18" charset="0"/>
              </a:rPr>
              <a:t>Unambiguous </a:t>
            </a:r>
          </a:p>
          <a:p>
            <a:pPr marL="285750" indent="-285750">
              <a:spcBef>
                <a:spcPct val="50000"/>
              </a:spcBef>
            </a:pPr>
            <a:r>
              <a:rPr lang="en-US" sz="2000" dirty="0">
                <a:latin typeface="Times" pitchFamily="18" charset="0"/>
                <a:cs typeface="Times" pitchFamily="18" charset="0"/>
              </a:rPr>
              <a:t>		each requirement has only one interpretation - English interpretation</a:t>
            </a:r>
          </a:p>
          <a:p>
            <a:pPr marL="285750" indent="-285750">
              <a:spcBef>
                <a:spcPct val="50000"/>
              </a:spcBef>
            </a:pPr>
            <a:r>
              <a:rPr lang="en-US" sz="2000" dirty="0">
                <a:latin typeface="Times" pitchFamily="18" charset="0"/>
                <a:cs typeface="Times" pitchFamily="18" charset="0"/>
              </a:rPr>
              <a:t>Complete - </a:t>
            </a:r>
          </a:p>
          <a:p>
            <a:pPr marL="285750" indent="-285750">
              <a:spcBef>
                <a:spcPct val="50000"/>
              </a:spcBef>
            </a:pPr>
            <a:r>
              <a:rPr lang="en-US" sz="2000" dirty="0">
                <a:latin typeface="Times" pitchFamily="18" charset="0"/>
                <a:cs typeface="Times" pitchFamily="18" charset="0"/>
              </a:rPr>
              <a:t>		everything included behavior (methods, use cases, systems, 	subsystems, business rules) and data (objects, </a:t>
            </a:r>
            <a:r>
              <a:rPr lang="en-US" sz="2000" dirty="0" smtClean="0">
                <a:latin typeface="Times" pitchFamily="18" charset="0"/>
                <a:cs typeface="Times" pitchFamily="18" charset="0"/>
              </a:rPr>
              <a:t>attributes)</a:t>
            </a:r>
            <a:endParaRPr lang="en-US" sz="2000" dirty="0">
              <a:latin typeface="Times" pitchFamily="18" charset="0"/>
              <a:cs typeface="Times" pitchFamily="18" charset="0"/>
            </a:endParaRPr>
          </a:p>
          <a:p>
            <a:pPr marL="285750" indent="-285750">
              <a:lnSpc>
                <a:spcPct val="90000"/>
              </a:lnSpc>
              <a:spcBef>
                <a:spcPct val="20000"/>
              </a:spcBef>
              <a:buFontTx/>
              <a:buChar char="•"/>
            </a:pPr>
            <a:endParaRPr lang="en-US" sz="2000" dirty="0">
              <a:latin typeface="Times" pitchFamily="18" charset="0"/>
              <a:cs typeface="Times"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54082183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533400" y="1828800"/>
            <a:ext cx="80772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pPr marL="342900" indent="-342900">
              <a:spcBef>
                <a:spcPct val="50000"/>
              </a:spcBef>
            </a:pPr>
            <a:r>
              <a:rPr lang="en-US" sz="2400" dirty="0">
                <a:latin typeface="Times" pitchFamily="18" charset="0"/>
                <a:cs typeface="Times" pitchFamily="18" charset="0"/>
              </a:rPr>
              <a:t>Verifiable</a:t>
            </a:r>
          </a:p>
          <a:p>
            <a:pPr marL="342900" indent="-342900">
              <a:spcBef>
                <a:spcPct val="50000"/>
              </a:spcBef>
            </a:pPr>
            <a:r>
              <a:rPr lang="en-US" sz="2400" dirty="0">
                <a:latin typeface="Times" pitchFamily="18" charset="0"/>
                <a:cs typeface="Times" pitchFamily="18" charset="0"/>
              </a:rPr>
              <a:t>		is the software built what was specified in the SRS</a:t>
            </a:r>
          </a:p>
          <a:p>
            <a:pPr marL="342900" indent="-342900">
              <a:spcBef>
                <a:spcPct val="50000"/>
              </a:spcBef>
            </a:pPr>
            <a:r>
              <a:rPr lang="en-US" sz="2400" dirty="0">
                <a:latin typeface="Times" pitchFamily="18" charset="0"/>
                <a:cs typeface="Times" pitchFamily="18" charset="0"/>
              </a:rPr>
              <a:t>Consistent	</a:t>
            </a:r>
          </a:p>
          <a:p>
            <a:pPr marL="342900" indent="-342900">
              <a:spcBef>
                <a:spcPct val="50000"/>
              </a:spcBef>
            </a:pPr>
            <a:r>
              <a:rPr lang="en-US" sz="2400" dirty="0">
                <a:latin typeface="Times" pitchFamily="18" charset="0"/>
                <a:cs typeface="Times" pitchFamily="18" charset="0"/>
              </a:rPr>
              <a:t>		conflicting terms, characteristics</a:t>
            </a:r>
          </a:p>
          <a:p>
            <a:pPr marL="342900" indent="-342900">
              <a:spcBef>
                <a:spcPct val="50000"/>
              </a:spcBef>
            </a:pPr>
            <a:r>
              <a:rPr lang="en-US" sz="2400" dirty="0">
                <a:latin typeface="Times" pitchFamily="18" charset="0"/>
                <a:cs typeface="Times" pitchFamily="18" charset="0"/>
              </a:rPr>
              <a:t>Understandable</a:t>
            </a:r>
          </a:p>
          <a:p>
            <a:pPr marL="342900" indent="-342900">
              <a:spcBef>
                <a:spcPct val="50000"/>
              </a:spcBef>
            </a:pPr>
            <a:r>
              <a:rPr lang="en-US" sz="2400" dirty="0">
                <a:latin typeface="Times" pitchFamily="18" charset="0"/>
                <a:cs typeface="Times" pitchFamily="18" charset="0"/>
              </a:rPr>
              <a:t>		question: are formal specifications understandable, are informal </a:t>
            </a:r>
            <a:r>
              <a:rPr lang="en-US" sz="2400" dirty="0" smtClean="0">
                <a:latin typeface="Times" pitchFamily="18" charset="0"/>
                <a:cs typeface="Times" pitchFamily="18" charset="0"/>
              </a:rPr>
              <a:t>specifications </a:t>
            </a:r>
            <a:r>
              <a:rPr lang="en-US" sz="2400" dirty="0">
                <a:latin typeface="Times" pitchFamily="18" charset="0"/>
                <a:cs typeface="Times" pitchFamily="18" charset="0"/>
              </a:rPr>
              <a:t>understandable</a:t>
            </a:r>
          </a:p>
        </p:txBody>
      </p:sp>
      <p:sp>
        <p:nvSpPr>
          <p:cNvPr id="12292" name="Rectangle 4"/>
          <p:cNvSpPr>
            <a:spLocks noChangeArrowheads="1"/>
          </p:cNvSpPr>
          <p:nvPr/>
        </p:nvSpPr>
        <p:spPr bwMode="auto">
          <a:xfrm>
            <a:off x="457200" y="355600"/>
            <a:ext cx="8364538"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gn="ctr"/>
            <a:r>
              <a:rPr lang="en-US" sz="3600" b="1" dirty="0">
                <a:solidFill>
                  <a:srgbClr val="FF0000"/>
                </a:solidFill>
                <a:latin typeface="Times" pitchFamily="18" charset="0"/>
                <a:cs typeface="Times" pitchFamily="18" charset="0"/>
              </a:rPr>
              <a:t>Systems Requirements Specification</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30149990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1000" y="355600"/>
            <a:ext cx="8440738"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gn="ctr"/>
            <a:r>
              <a:rPr lang="en-US" sz="4000" b="1">
                <a:solidFill>
                  <a:srgbClr val="FF0000"/>
                </a:solidFill>
                <a:latin typeface="Times" pitchFamily="18" charset="0"/>
                <a:cs typeface="Times" pitchFamily="18" charset="0"/>
              </a:rPr>
              <a:t>Systems Requirements Specification</a:t>
            </a:r>
          </a:p>
        </p:txBody>
      </p:sp>
      <p:sp>
        <p:nvSpPr>
          <p:cNvPr id="15364" name="Rectangle 4"/>
          <p:cNvSpPr>
            <a:spLocks noChangeArrowheads="1"/>
          </p:cNvSpPr>
          <p:nvPr/>
        </p:nvSpPr>
        <p:spPr bwMode="auto">
          <a:xfrm>
            <a:off x="562769" y="1371600"/>
            <a:ext cx="8077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pPr marL="285750" indent="-285750">
              <a:spcBef>
                <a:spcPct val="50000"/>
              </a:spcBef>
            </a:pPr>
            <a:r>
              <a:rPr lang="en-US" sz="2400" dirty="0">
                <a:latin typeface="Times" pitchFamily="18" charset="0"/>
                <a:cs typeface="Times" pitchFamily="18" charset="0"/>
              </a:rPr>
              <a:t>Modifiable	</a:t>
            </a:r>
          </a:p>
          <a:p>
            <a:pPr marL="285750" indent="-285750">
              <a:spcBef>
                <a:spcPct val="50000"/>
              </a:spcBef>
            </a:pPr>
            <a:r>
              <a:rPr lang="en-US" sz="2400" dirty="0">
                <a:latin typeface="Times" pitchFamily="18" charset="0"/>
                <a:cs typeface="Times" pitchFamily="18" charset="0"/>
              </a:rPr>
              <a:t>		changing requirements easily modified when specifying, designing, </a:t>
            </a:r>
            <a:r>
              <a:rPr lang="en-US" sz="2400" dirty="0" smtClean="0">
                <a:latin typeface="Times" pitchFamily="18" charset="0"/>
                <a:cs typeface="Times" pitchFamily="18" charset="0"/>
              </a:rPr>
              <a:t>coding</a:t>
            </a:r>
            <a:r>
              <a:rPr lang="en-US" sz="2400" dirty="0">
                <a:latin typeface="Times" pitchFamily="18" charset="0"/>
                <a:cs typeface="Times" pitchFamily="18" charset="0"/>
              </a:rPr>
              <a:t>, implementing</a:t>
            </a:r>
          </a:p>
          <a:p>
            <a:pPr marL="285750" indent="-285750">
              <a:spcBef>
                <a:spcPct val="20000"/>
              </a:spcBef>
              <a:buFontTx/>
              <a:buChar char="•"/>
            </a:pPr>
            <a:endParaRPr lang="en-US" sz="2400" dirty="0">
              <a:latin typeface="Times" pitchFamily="18" charset="0"/>
              <a:cs typeface="Times" pitchFamily="18" charset="0"/>
            </a:endParaRPr>
          </a:p>
          <a:p>
            <a:pPr marL="285750" indent="-285750">
              <a:spcBef>
                <a:spcPct val="50000"/>
              </a:spcBef>
            </a:pPr>
            <a:r>
              <a:rPr lang="en-US" sz="2400" dirty="0">
                <a:latin typeface="Times" pitchFamily="18" charset="0"/>
                <a:cs typeface="Times" pitchFamily="18" charset="0"/>
              </a:rPr>
              <a:t>Traceable</a:t>
            </a:r>
          </a:p>
          <a:p>
            <a:pPr marL="285750" indent="-285750">
              <a:spcBef>
                <a:spcPct val="50000"/>
              </a:spcBef>
            </a:pPr>
            <a:r>
              <a:rPr lang="en-US" sz="2400" dirty="0">
                <a:latin typeface="Times" pitchFamily="18" charset="0"/>
                <a:cs typeface="Times" pitchFamily="18" charset="0"/>
              </a:rPr>
              <a:t>		can I locate the SRS origin of software components.  	</a:t>
            </a:r>
          </a:p>
          <a:p>
            <a:pPr marL="285750" indent="-285750">
              <a:spcBef>
                <a:spcPct val="50000"/>
              </a:spcBef>
            </a:pPr>
            <a:r>
              <a:rPr lang="en-US" sz="2400" dirty="0">
                <a:latin typeface="Times" pitchFamily="18" charset="0"/>
                <a:cs typeface="Times" pitchFamily="18" charset="0"/>
              </a:rPr>
              <a:t>Design Independent	</a:t>
            </a:r>
          </a:p>
          <a:p>
            <a:pPr marL="285750" indent="-285750">
              <a:spcBef>
                <a:spcPct val="50000"/>
              </a:spcBef>
            </a:pPr>
            <a:r>
              <a:rPr lang="en-US" sz="2400" dirty="0">
                <a:latin typeface="Times" pitchFamily="18" charset="0"/>
                <a:cs typeface="Times" pitchFamily="18" charset="0"/>
              </a:rPr>
              <a:t>		SRS should not specify a particular design</a:t>
            </a:r>
          </a:p>
          <a:p>
            <a:pPr marL="285750" indent="-285750">
              <a:spcBef>
                <a:spcPct val="50000"/>
              </a:spcBef>
            </a:pPr>
            <a:endParaRPr lang="en-US" sz="2400" dirty="0">
              <a:latin typeface="Times" pitchFamily="18" charset="0"/>
              <a:cs typeface="Times" pitchFamily="18" charset="0"/>
            </a:endParaRPr>
          </a:p>
          <a:p>
            <a:pPr marL="285750" indent="-285750">
              <a:spcBef>
                <a:spcPct val="20000"/>
              </a:spcBef>
              <a:buFontTx/>
              <a:buChar char="•"/>
            </a:pPr>
            <a:endParaRPr lang="en-US" sz="2400" dirty="0">
              <a:latin typeface="Times" pitchFamily="18" charset="0"/>
              <a:cs typeface="Times"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93207935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16388" name="Rectangle 4"/>
          <p:cNvSpPr>
            <a:spLocks noChangeArrowheads="1"/>
          </p:cNvSpPr>
          <p:nvPr/>
        </p:nvSpPr>
        <p:spPr bwMode="auto">
          <a:xfrm>
            <a:off x="685800" y="1676400"/>
            <a:ext cx="8229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pPr marL="342900" indent="-342900">
              <a:spcBef>
                <a:spcPct val="20000"/>
              </a:spcBef>
              <a:buFontTx/>
              <a:buChar char="•"/>
            </a:pPr>
            <a:r>
              <a:rPr lang="en-US" sz="3200"/>
              <a:t>Section One</a:t>
            </a:r>
          </a:p>
          <a:p>
            <a:pPr marL="742950" lvl="1" indent="-285750">
              <a:spcBef>
                <a:spcPct val="20000"/>
              </a:spcBef>
              <a:buFontTx/>
              <a:buChar char="–"/>
            </a:pPr>
            <a:r>
              <a:rPr lang="en-US"/>
              <a:t>Overview document for executives describing the system from a management perspective</a:t>
            </a:r>
          </a:p>
          <a:p>
            <a:pPr marL="342900" indent="-342900">
              <a:spcBef>
                <a:spcPct val="20000"/>
              </a:spcBef>
              <a:buFontTx/>
              <a:buChar char="•"/>
            </a:pPr>
            <a:r>
              <a:rPr lang="en-US" sz="3200"/>
              <a:t>Section Two</a:t>
            </a:r>
          </a:p>
          <a:p>
            <a:pPr marL="742950" lvl="1" indent="-285750">
              <a:spcBef>
                <a:spcPct val="20000"/>
              </a:spcBef>
              <a:buFontTx/>
              <a:buChar char="–"/>
            </a:pPr>
            <a:r>
              <a:rPr lang="en-US"/>
              <a:t>General Description describing the system from a user and system perspective in general terms.  </a:t>
            </a:r>
          </a:p>
          <a:p>
            <a:pPr marL="342900" indent="-342900">
              <a:spcBef>
                <a:spcPct val="20000"/>
              </a:spcBef>
              <a:buFontTx/>
              <a:buChar char="•"/>
            </a:pPr>
            <a:r>
              <a:rPr lang="en-US" sz="3200"/>
              <a:t>Section Three</a:t>
            </a:r>
          </a:p>
          <a:p>
            <a:pPr marL="742950" lvl="1" indent="-285750">
              <a:spcBef>
                <a:spcPct val="20000"/>
              </a:spcBef>
              <a:buFontTx/>
              <a:buChar char="–"/>
            </a:pPr>
            <a:r>
              <a:rPr lang="en-US"/>
              <a:t>Detailed document for users and developers describing the system in detailed terms.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60276600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18440" name="Rectangle 8"/>
          <p:cNvSpPr>
            <a:spLocks noChangeArrowheads="1"/>
          </p:cNvSpPr>
          <p:nvPr/>
        </p:nvSpPr>
        <p:spPr bwMode="auto">
          <a:xfrm>
            <a:off x="304800" y="2795588"/>
            <a:ext cx="8997950"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endParaRPr lang="en-US" b="1"/>
          </a:p>
          <a:p>
            <a:pPr eaLnBrk="0" hangingPunct="0">
              <a:spcBef>
                <a:spcPct val="50000"/>
              </a:spcBef>
            </a:pPr>
            <a:r>
              <a:rPr lang="en-US" b="1"/>
              <a:t>		      A Purpose</a:t>
            </a:r>
          </a:p>
          <a:p>
            <a:pPr eaLnBrk="0" hangingPunct="0">
              <a:spcBef>
                <a:spcPct val="50000"/>
              </a:spcBef>
            </a:pPr>
            <a:r>
              <a:rPr lang="en-US" b="1"/>
              <a:t>		      B Scope</a:t>
            </a:r>
          </a:p>
          <a:p>
            <a:pPr eaLnBrk="0" hangingPunct="0">
              <a:spcBef>
                <a:spcPct val="50000"/>
              </a:spcBef>
            </a:pPr>
            <a:r>
              <a:rPr lang="en-US" b="1"/>
              <a:t>		      C  Definition, Acronyms, or Abbreviations</a:t>
            </a:r>
          </a:p>
          <a:p>
            <a:pPr eaLnBrk="0" hangingPunct="0">
              <a:spcBef>
                <a:spcPct val="50000"/>
              </a:spcBef>
            </a:pPr>
            <a:r>
              <a:rPr lang="en-US" b="1"/>
              <a:t>	  	      D References</a:t>
            </a:r>
          </a:p>
          <a:p>
            <a:pPr eaLnBrk="0" hangingPunct="0">
              <a:spcBef>
                <a:spcPct val="50000"/>
              </a:spcBef>
            </a:pPr>
            <a:r>
              <a:rPr lang="en-US" b="1"/>
              <a:t>		      E Overview</a:t>
            </a:r>
          </a:p>
        </p:txBody>
      </p:sp>
      <p:sp>
        <p:nvSpPr>
          <p:cNvPr id="18441" name="Rectangle 9"/>
          <p:cNvSpPr>
            <a:spLocks noChangeArrowheads="1"/>
          </p:cNvSpPr>
          <p:nvPr/>
        </p:nvSpPr>
        <p:spPr bwMode="auto">
          <a:xfrm>
            <a:off x="1068388" y="1784350"/>
            <a:ext cx="8074025"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3200" b="1">
                <a:solidFill>
                  <a:srgbClr val="0000FF"/>
                </a:solidFill>
              </a:rPr>
              <a:t>I.  Introduction</a:t>
            </a:r>
          </a:p>
          <a:p>
            <a:pPr eaLnBrk="0" hangingPunct="0">
              <a:spcBef>
                <a:spcPct val="50000"/>
              </a:spcBef>
            </a:pPr>
            <a:r>
              <a:rPr lang="en-US" sz="3200" b="1">
                <a:solidFill>
                  <a:srgbClr val="0000FF"/>
                </a:solidFill>
              </a:rPr>
              <a:t>	</a:t>
            </a: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247177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324600"/>
          </a:xfrm>
        </p:spPr>
        <p:txBody>
          <a:bodyPr>
            <a:noAutofit/>
          </a:bodyPr>
          <a:lstStyle/>
          <a:p>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shortcoming of this technique is, if an option for some issue is not mentioned in the questionnaire, the issue might be left unattended.</a:t>
            </a:r>
          </a:p>
          <a:p>
            <a:pPr>
              <a:buFont typeface="Wingdings" pitchFamily="2" charset="2"/>
              <a:buChar char="§"/>
            </a:pPr>
            <a:r>
              <a:rPr lang="en-US" sz="2400" b="1" dirty="0">
                <a:solidFill>
                  <a:srgbClr val="FF0000"/>
                </a:solidFill>
                <a:latin typeface="Times New Roman" pitchFamily="18" charset="0"/>
                <a:cs typeface="Times New Roman" pitchFamily="18" charset="0"/>
              </a:rPr>
              <a:t>Task analysis</a:t>
            </a:r>
          </a:p>
          <a:p>
            <a:r>
              <a:rPr lang="en-US" sz="2400" dirty="0">
                <a:latin typeface="Times New Roman" pitchFamily="18" charset="0"/>
                <a:cs typeface="Times New Roman" pitchFamily="18" charset="0"/>
              </a:rPr>
              <a:t>Team of engineers and developers may analyze the operation for which the new system is required. If the client already has some software to perform certain operation, it is studied and requirements of proposed system are collected</a:t>
            </a:r>
            <a:r>
              <a:rPr lang="en-US" sz="2400" dirty="0" smtClean="0">
                <a:latin typeface="Times New Roman" pitchFamily="18" charset="0"/>
                <a:cs typeface="Times New Roman" pitchFamily="18" charset="0"/>
              </a:rPr>
              <a:t>.</a:t>
            </a:r>
          </a:p>
          <a:p>
            <a:pPr>
              <a:buFont typeface="Wingdings" pitchFamily="2" charset="2"/>
              <a:buChar char="§"/>
            </a:pPr>
            <a:r>
              <a:rPr lang="en-US" sz="2400" b="1" dirty="0">
                <a:solidFill>
                  <a:srgbClr val="FF0000"/>
                </a:solidFill>
                <a:latin typeface="Times New Roman" pitchFamily="18" charset="0"/>
                <a:cs typeface="Times New Roman" pitchFamily="18" charset="0"/>
              </a:rPr>
              <a:t>Domain Analysis</a:t>
            </a:r>
          </a:p>
          <a:p>
            <a:r>
              <a:rPr lang="en-US" sz="2400" dirty="0">
                <a:latin typeface="Times New Roman" pitchFamily="18" charset="0"/>
                <a:cs typeface="Times New Roman" pitchFamily="18" charset="0"/>
              </a:rPr>
              <a:t>Every software falls into some domain category. The expert people in the domain can be a great help to analyze general and specific requirements.</a:t>
            </a:r>
          </a:p>
          <a:p>
            <a:pPr>
              <a:buFont typeface="Wingdings" pitchFamily="2" charset="2"/>
              <a:buChar char="§"/>
            </a:pPr>
            <a:r>
              <a:rPr lang="en-US" sz="2400" b="1" dirty="0">
                <a:solidFill>
                  <a:srgbClr val="FF0000"/>
                </a:solidFill>
                <a:latin typeface="Times New Roman" pitchFamily="18" charset="0"/>
                <a:cs typeface="Times New Roman" pitchFamily="18" charset="0"/>
              </a:rPr>
              <a:t>Brainstorming</a:t>
            </a:r>
          </a:p>
          <a:p>
            <a:r>
              <a:rPr lang="en-US" sz="2400" dirty="0">
                <a:latin typeface="Times New Roman" pitchFamily="18" charset="0"/>
                <a:cs typeface="Times New Roman" pitchFamily="18" charset="0"/>
              </a:rPr>
              <a:t>An informal debate is held among various stakeholders and all their inputs are recorded for further requirements analysis.</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19936235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19462" name="Text Box 6"/>
          <p:cNvSpPr txBox="1">
            <a:spLocks noChangeArrowheads="1"/>
          </p:cNvSpPr>
          <p:nvPr/>
        </p:nvSpPr>
        <p:spPr bwMode="auto">
          <a:xfrm>
            <a:off x="533400" y="2409825"/>
            <a:ext cx="6721475"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3200"/>
              <a:t>The purpose of this Software Requirements Specification document </a:t>
            </a:r>
          </a:p>
          <a:p>
            <a:pPr eaLnBrk="0" hangingPunct="0"/>
            <a:endParaRPr lang="en-US" sz="3200"/>
          </a:p>
          <a:p>
            <a:pPr eaLnBrk="0" hangingPunct="0"/>
            <a:r>
              <a:rPr lang="en-US" sz="3200"/>
              <a:t>Intended audience of this document</a:t>
            </a:r>
          </a:p>
          <a:p>
            <a:pPr eaLnBrk="0" hangingPunct="0"/>
            <a:endParaRPr lang="en-US" sz="3200"/>
          </a:p>
        </p:txBody>
      </p:sp>
      <p:sp>
        <p:nvSpPr>
          <p:cNvPr id="19463" name="Rectangle 7"/>
          <p:cNvSpPr>
            <a:spLocks noChangeArrowheads="1"/>
          </p:cNvSpPr>
          <p:nvPr/>
        </p:nvSpPr>
        <p:spPr bwMode="auto">
          <a:xfrm>
            <a:off x="762000" y="1281113"/>
            <a:ext cx="8074025"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609600" indent="-609600" eaLnBrk="0" hangingPunct="0">
              <a:spcBef>
                <a:spcPct val="50000"/>
              </a:spcBef>
              <a:buFontTx/>
              <a:buAutoNum type="romanUcPeriod"/>
            </a:pPr>
            <a:r>
              <a:rPr lang="en-US" b="1">
                <a:solidFill>
                  <a:srgbClr val="0000FF"/>
                </a:solidFill>
              </a:rPr>
              <a:t>Introduction  </a:t>
            </a:r>
          </a:p>
          <a:p>
            <a:pPr marL="609600" indent="-609600" eaLnBrk="0" hangingPunct="0">
              <a:spcBef>
                <a:spcPct val="50000"/>
              </a:spcBef>
            </a:pPr>
            <a:r>
              <a:rPr lang="en-US" b="1">
                <a:solidFill>
                  <a:srgbClr val="0000FF"/>
                </a:solidFill>
              </a:rPr>
              <a:t>      A Purpose</a:t>
            </a:r>
          </a:p>
          <a:p>
            <a:pPr marL="609600" indent="-609600" eaLnBrk="0" hangingPunct="0">
              <a:spcBef>
                <a:spcPct val="50000"/>
              </a:spcBef>
            </a:pPr>
            <a:r>
              <a:rPr lang="en-US" b="1">
                <a:solidFill>
                  <a:srgbClr val="0000FF"/>
                </a:solidFill>
              </a:rPr>
              <a:t>	</a:t>
            </a:r>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65584210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90116" name="Rectangle 4"/>
          <p:cNvSpPr>
            <a:spLocks noChangeArrowheads="1"/>
          </p:cNvSpPr>
          <p:nvPr/>
        </p:nvSpPr>
        <p:spPr bwMode="auto">
          <a:xfrm>
            <a:off x="762000" y="1281113"/>
            <a:ext cx="8074025" cy="5337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609600" indent="-609600" eaLnBrk="0" hangingPunct="0">
              <a:spcBef>
                <a:spcPct val="50000"/>
              </a:spcBef>
              <a:buFontTx/>
              <a:buAutoNum type="romanUcPeriod"/>
            </a:pPr>
            <a:r>
              <a:rPr lang="en-US" sz="2200" b="1" dirty="0">
                <a:solidFill>
                  <a:srgbClr val="0000FF"/>
                </a:solidFill>
              </a:rPr>
              <a:t>Introduction  </a:t>
            </a:r>
          </a:p>
          <a:p>
            <a:pPr marL="609600" indent="-609600" eaLnBrk="0" hangingPunct="0">
              <a:spcBef>
                <a:spcPct val="50000"/>
              </a:spcBef>
            </a:pPr>
            <a:r>
              <a:rPr lang="en-US" sz="2200" b="1" dirty="0">
                <a:solidFill>
                  <a:srgbClr val="0000FF"/>
                </a:solidFill>
              </a:rPr>
              <a:t>      A </a:t>
            </a:r>
            <a:r>
              <a:rPr lang="en-US" sz="2200" b="1" dirty="0" smtClean="0">
                <a:solidFill>
                  <a:srgbClr val="0000FF"/>
                </a:solidFill>
              </a:rPr>
              <a:t>Purpose</a:t>
            </a:r>
          </a:p>
          <a:p>
            <a:pPr marL="609600" indent="-609600" eaLnBrk="0" hangingPunct="0">
              <a:spcBef>
                <a:spcPct val="50000"/>
              </a:spcBef>
            </a:pPr>
            <a:endParaRPr lang="en-US" sz="2200" b="1" dirty="0">
              <a:solidFill>
                <a:srgbClr val="0000FF"/>
              </a:solidFill>
            </a:endParaRPr>
          </a:p>
          <a:p>
            <a:pPr marL="609600" indent="-609600" eaLnBrk="0" hangingPunct="0">
              <a:spcBef>
                <a:spcPct val="50000"/>
              </a:spcBef>
            </a:pPr>
            <a:r>
              <a:rPr lang="en-US" sz="2200" dirty="0"/>
              <a:t>The purpose of the Software Requirements Specification document is to clearly define the system under development, namely the Video Rental System (VRS). The intended audience of this document includes the owner of the video store, the clerks of the video store, and the end users of the VRS. Other intended audience includes the development team such as the requirements team, requirements analyst, design team, and other members of the developing organization. </a:t>
            </a:r>
          </a:p>
          <a:p>
            <a:pPr marL="609600" indent="-609600" eaLnBrk="0" hangingPunct="0">
              <a:spcBef>
                <a:spcPct val="50000"/>
              </a:spcBef>
            </a:pPr>
            <a:endParaRPr lang="en-US" sz="2200" b="1" dirty="0">
              <a:solidFill>
                <a:srgbClr val="0000FF"/>
              </a:solidFill>
            </a:endParaRPr>
          </a:p>
          <a:p>
            <a:pPr marL="609600" indent="-609600" eaLnBrk="0" hangingPunct="0">
              <a:spcBef>
                <a:spcPct val="50000"/>
              </a:spcBef>
            </a:pPr>
            <a:r>
              <a:rPr lang="en-US" sz="2200" b="1" dirty="0">
                <a:solidFill>
                  <a:srgbClr val="0000FF"/>
                </a:solidFill>
              </a:rPr>
              <a:t>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98710619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89091" name="Text Box 3"/>
          <p:cNvSpPr txBox="1">
            <a:spLocks noChangeArrowheads="1"/>
          </p:cNvSpPr>
          <p:nvPr/>
        </p:nvSpPr>
        <p:spPr bwMode="auto">
          <a:xfrm>
            <a:off x="1066800" y="2590800"/>
            <a:ext cx="6721475"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3200"/>
              <a:t>Origin of need</a:t>
            </a:r>
          </a:p>
          <a:p>
            <a:pPr eaLnBrk="0" hangingPunct="0"/>
            <a:r>
              <a:rPr lang="en-US" sz="3200"/>
              <a:t>High-level description of the system functionality</a:t>
            </a:r>
          </a:p>
          <a:p>
            <a:pPr eaLnBrk="0" hangingPunct="0"/>
            <a:r>
              <a:rPr lang="en-US" sz="3200"/>
              <a:t>Goals of proposed system</a:t>
            </a:r>
          </a:p>
          <a:p>
            <a:pPr eaLnBrk="0" hangingPunct="0"/>
            <a:endParaRPr lang="en-US" sz="3200"/>
          </a:p>
          <a:p>
            <a:pPr eaLnBrk="0" hangingPunct="0"/>
            <a:endParaRPr lang="en-US" sz="3200"/>
          </a:p>
        </p:txBody>
      </p:sp>
      <p:sp>
        <p:nvSpPr>
          <p:cNvPr id="89092" name="Rectangle 4"/>
          <p:cNvSpPr>
            <a:spLocks noChangeArrowheads="1"/>
          </p:cNvSpPr>
          <p:nvPr/>
        </p:nvSpPr>
        <p:spPr bwMode="auto">
          <a:xfrm>
            <a:off x="762000" y="1281113"/>
            <a:ext cx="8074025"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609600" indent="-609600" eaLnBrk="0" hangingPunct="0">
              <a:spcBef>
                <a:spcPct val="50000"/>
              </a:spcBef>
              <a:buFontTx/>
              <a:buAutoNum type="romanUcPeriod"/>
            </a:pPr>
            <a:r>
              <a:rPr lang="en-US" b="1">
                <a:solidFill>
                  <a:srgbClr val="0000FF"/>
                </a:solidFill>
              </a:rPr>
              <a:t>Introduction  </a:t>
            </a:r>
          </a:p>
          <a:p>
            <a:pPr marL="609600" indent="-609600" eaLnBrk="0" hangingPunct="0">
              <a:spcBef>
                <a:spcPct val="50000"/>
              </a:spcBef>
            </a:pPr>
            <a:r>
              <a:rPr lang="en-US" b="1">
                <a:solidFill>
                  <a:srgbClr val="0000FF"/>
                </a:solidFill>
              </a:rPr>
              <a:t>       B. Scope</a:t>
            </a:r>
          </a:p>
          <a:p>
            <a:pPr marL="609600" indent="-609600" eaLnBrk="0" hangingPunct="0">
              <a:spcBef>
                <a:spcPct val="50000"/>
              </a:spcBef>
            </a:pPr>
            <a:r>
              <a:rPr lang="en-US" b="1">
                <a:solidFill>
                  <a:srgbClr val="0000FF"/>
                </a:solidFill>
              </a:rPr>
              <a:t>	</a:t>
            </a: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89615011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97283" name="Rectangle 3"/>
          <p:cNvSpPr>
            <a:spLocks noChangeArrowheads="1"/>
          </p:cNvSpPr>
          <p:nvPr/>
        </p:nvSpPr>
        <p:spPr bwMode="auto">
          <a:xfrm>
            <a:off x="1069975" y="1784350"/>
            <a:ext cx="8074025"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609600" indent="-609600" eaLnBrk="0" hangingPunct="0">
              <a:spcBef>
                <a:spcPct val="50000"/>
              </a:spcBef>
              <a:buFontTx/>
              <a:buAutoNum type="romanUcPeriod"/>
            </a:pPr>
            <a:r>
              <a:rPr lang="en-US" b="1">
                <a:solidFill>
                  <a:srgbClr val="0000FF"/>
                </a:solidFill>
              </a:rPr>
              <a:t>Introduction  </a:t>
            </a:r>
          </a:p>
          <a:p>
            <a:pPr marL="1066800" lvl="1" indent="-609600" eaLnBrk="0" hangingPunct="0">
              <a:spcBef>
                <a:spcPct val="50000"/>
              </a:spcBef>
            </a:pPr>
            <a:r>
              <a:rPr lang="en-US" b="1">
                <a:solidFill>
                  <a:srgbClr val="0000FF"/>
                </a:solidFill>
              </a:rPr>
              <a:t>B.  Scope</a:t>
            </a:r>
          </a:p>
          <a:p>
            <a:pPr marL="609600" indent="-609600" eaLnBrk="0" hangingPunct="0">
              <a:spcBef>
                <a:spcPct val="50000"/>
              </a:spcBef>
            </a:pPr>
            <a:r>
              <a:rPr lang="en-US" b="1">
                <a:solidFill>
                  <a:srgbClr val="0000FF"/>
                </a:solidFill>
              </a:rPr>
              <a:t>	</a:t>
            </a:r>
          </a:p>
        </p:txBody>
      </p:sp>
      <p:sp>
        <p:nvSpPr>
          <p:cNvPr id="97284" name="Text Box 4"/>
          <p:cNvSpPr txBox="1">
            <a:spLocks noChangeArrowheads="1"/>
          </p:cNvSpPr>
          <p:nvPr/>
        </p:nvSpPr>
        <p:spPr bwMode="auto">
          <a:xfrm>
            <a:off x="1357313" y="3305175"/>
            <a:ext cx="6569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p>
        </p:txBody>
      </p:sp>
      <p:sp>
        <p:nvSpPr>
          <p:cNvPr id="97285" name="Text Box 5"/>
          <p:cNvSpPr txBox="1">
            <a:spLocks noChangeArrowheads="1"/>
          </p:cNvSpPr>
          <p:nvPr/>
        </p:nvSpPr>
        <p:spPr bwMode="auto">
          <a:xfrm>
            <a:off x="685800" y="3048000"/>
            <a:ext cx="813593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Origin of the need</a:t>
            </a:r>
          </a:p>
          <a:p>
            <a:pPr>
              <a:buFontTx/>
              <a:buChar char="•"/>
            </a:pPr>
            <a:r>
              <a:rPr lang="en-US" sz="2400" dirty="0"/>
              <a:t> who and what triggered the request for this software development activity</a:t>
            </a:r>
          </a:p>
          <a:p>
            <a:pPr>
              <a:buFontTx/>
              <a:buChar char="•"/>
            </a:pPr>
            <a:r>
              <a:rPr lang="en-US" sz="2400" dirty="0"/>
              <a:t> gives developers an understanding of the goals for the proposed system</a:t>
            </a:r>
          </a:p>
        </p:txBody>
      </p:sp>
      <p:pic>
        <p:nvPicPr>
          <p:cNvPr id="6"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98361354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98307" name="Rectangle 3"/>
          <p:cNvSpPr>
            <a:spLocks noChangeArrowheads="1"/>
          </p:cNvSpPr>
          <p:nvPr/>
        </p:nvSpPr>
        <p:spPr bwMode="auto">
          <a:xfrm>
            <a:off x="1069975" y="1784350"/>
            <a:ext cx="8074025"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609600" indent="-609600" eaLnBrk="0" hangingPunct="0">
              <a:spcBef>
                <a:spcPct val="50000"/>
              </a:spcBef>
              <a:buFontTx/>
              <a:buAutoNum type="romanUcPeriod"/>
            </a:pPr>
            <a:r>
              <a:rPr lang="en-US" b="1">
                <a:solidFill>
                  <a:srgbClr val="0000FF"/>
                </a:solidFill>
              </a:rPr>
              <a:t>Introduction  </a:t>
            </a:r>
          </a:p>
          <a:p>
            <a:pPr marL="1066800" lvl="1" indent="-609600" eaLnBrk="0" hangingPunct="0">
              <a:spcBef>
                <a:spcPct val="50000"/>
              </a:spcBef>
            </a:pPr>
            <a:r>
              <a:rPr lang="en-US" b="1">
                <a:solidFill>
                  <a:srgbClr val="0000FF"/>
                </a:solidFill>
              </a:rPr>
              <a:t>B. Scope</a:t>
            </a:r>
          </a:p>
          <a:p>
            <a:pPr marL="609600" indent="-609600" eaLnBrk="0" hangingPunct="0">
              <a:spcBef>
                <a:spcPct val="50000"/>
              </a:spcBef>
            </a:pPr>
            <a:r>
              <a:rPr lang="en-US" b="1">
                <a:solidFill>
                  <a:srgbClr val="0000FF"/>
                </a:solidFill>
              </a:rPr>
              <a:t>	</a:t>
            </a:r>
          </a:p>
        </p:txBody>
      </p:sp>
      <p:sp>
        <p:nvSpPr>
          <p:cNvPr id="98308" name="Text Box 4"/>
          <p:cNvSpPr txBox="1">
            <a:spLocks noChangeArrowheads="1"/>
          </p:cNvSpPr>
          <p:nvPr/>
        </p:nvSpPr>
        <p:spPr bwMode="auto">
          <a:xfrm>
            <a:off x="1357313" y="3305175"/>
            <a:ext cx="65690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dirty="0"/>
              <a:t>High-level functionality </a:t>
            </a:r>
          </a:p>
          <a:p>
            <a:pPr eaLnBrk="0" hangingPunct="0">
              <a:buFontTx/>
              <a:buChar char="•"/>
            </a:pPr>
            <a:r>
              <a:rPr lang="en-US" sz="2400" dirty="0"/>
              <a:t> defined for the system </a:t>
            </a:r>
          </a:p>
          <a:p>
            <a:pPr eaLnBrk="0" hangingPunct="0">
              <a:buFontTx/>
              <a:buChar char="•"/>
            </a:pPr>
            <a:r>
              <a:rPr lang="en-US" sz="2400" dirty="0"/>
              <a:t>  usually in list separated by commas</a:t>
            </a:r>
          </a:p>
          <a:p>
            <a:pPr eaLnBrk="0" hangingPunct="0"/>
            <a:endParaRPr lang="en-US" sz="2400" dirty="0"/>
          </a:p>
          <a:p>
            <a:pPr eaLnBrk="0" hangingPunct="0"/>
            <a:r>
              <a:rPr lang="en-US" sz="2400" dirty="0"/>
              <a:t> </a:t>
            </a:r>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91738254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92163" name="Text Box 3"/>
          <p:cNvSpPr txBox="1">
            <a:spLocks noChangeArrowheads="1"/>
          </p:cNvSpPr>
          <p:nvPr/>
        </p:nvSpPr>
        <p:spPr bwMode="auto">
          <a:xfrm>
            <a:off x="762000" y="2590800"/>
            <a:ext cx="805973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400" dirty="0"/>
              <a:t>Goals are general purposes of a system.  They are fuzzy and non measurable.  </a:t>
            </a:r>
          </a:p>
          <a:p>
            <a:pPr eaLnBrk="0" hangingPunct="0"/>
            <a:endParaRPr lang="en-US" sz="2400" dirty="0"/>
          </a:p>
          <a:p>
            <a:r>
              <a:rPr lang="en-US" sz="2400" dirty="0"/>
              <a:t>A typical goal would be things like</a:t>
            </a:r>
          </a:p>
          <a:p>
            <a:pPr lvl="1">
              <a:buFontTx/>
              <a:buChar char="•"/>
            </a:pPr>
            <a:r>
              <a:rPr lang="en-US" sz="2400" dirty="0"/>
              <a:t>Increase customer satisfaction</a:t>
            </a:r>
          </a:p>
          <a:p>
            <a:pPr lvl="1">
              <a:buFontTx/>
              <a:buChar char="•"/>
            </a:pPr>
            <a:r>
              <a:rPr lang="en-US" sz="2400" dirty="0"/>
              <a:t>Make xyz easier for the customer</a:t>
            </a:r>
          </a:p>
          <a:p>
            <a:pPr lvl="1">
              <a:buFontTx/>
              <a:buChar char="•"/>
            </a:pPr>
            <a:r>
              <a:rPr lang="en-US" sz="2400" dirty="0"/>
              <a:t>Improve customer relationships</a:t>
            </a:r>
          </a:p>
          <a:p>
            <a:pPr eaLnBrk="0" hangingPunct="0"/>
            <a:endParaRPr lang="en-US" sz="2400" dirty="0"/>
          </a:p>
        </p:txBody>
      </p:sp>
      <p:sp>
        <p:nvSpPr>
          <p:cNvPr id="92164" name="Rectangle 4"/>
          <p:cNvSpPr>
            <a:spLocks noChangeArrowheads="1"/>
          </p:cNvSpPr>
          <p:nvPr/>
        </p:nvSpPr>
        <p:spPr bwMode="auto">
          <a:xfrm>
            <a:off x="762000" y="1281113"/>
            <a:ext cx="8074025"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609600" indent="-609600" eaLnBrk="0" hangingPunct="0">
              <a:spcBef>
                <a:spcPct val="50000"/>
              </a:spcBef>
              <a:buFontTx/>
              <a:buAutoNum type="romanUcPeriod"/>
            </a:pPr>
            <a:r>
              <a:rPr lang="en-US" b="1">
                <a:solidFill>
                  <a:srgbClr val="0000FF"/>
                </a:solidFill>
              </a:rPr>
              <a:t>Introduction  </a:t>
            </a:r>
          </a:p>
          <a:p>
            <a:pPr marL="609600" indent="-609600" eaLnBrk="0" hangingPunct="0">
              <a:spcBef>
                <a:spcPct val="50000"/>
              </a:spcBef>
            </a:pPr>
            <a:r>
              <a:rPr lang="en-US" b="1">
                <a:solidFill>
                  <a:srgbClr val="0000FF"/>
                </a:solidFill>
              </a:rPr>
              <a:t>       B. Scope</a:t>
            </a:r>
          </a:p>
          <a:p>
            <a:pPr marL="609600" indent="-609600" eaLnBrk="0" hangingPunct="0">
              <a:spcBef>
                <a:spcPct val="50000"/>
              </a:spcBef>
            </a:pPr>
            <a:r>
              <a:rPr lang="en-US" b="1">
                <a:solidFill>
                  <a:srgbClr val="0000FF"/>
                </a:solidFill>
              </a:rPr>
              <a:t>	</a:t>
            </a: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97630199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93188" name="Rectangle 4"/>
          <p:cNvSpPr>
            <a:spLocks noChangeArrowheads="1"/>
          </p:cNvSpPr>
          <p:nvPr/>
        </p:nvSpPr>
        <p:spPr bwMode="auto">
          <a:xfrm>
            <a:off x="762000" y="1345649"/>
            <a:ext cx="8074025" cy="4521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609600" indent="-609600" eaLnBrk="0" hangingPunct="0">
              <a:spcBef>
                <a:spcPct val="50000"/>
              </a:spcBef>
              <a:buFontTx/>
              <a:buAutoNum type="romanUcPeriod"/>
            </a:pPr>
            <a:r>
              <a:rPr lang="en-US" b="1" dirty="0">
                <a:solidFill>
                  <a:srgbClr val="0000FF"/>
                </a:solidFill>
              </a:rPr>
              <a:t>Introduction  </a:t>
            </a:r>
          </a:p>
          <a:p>
            <a:pPr marL="609600" indent="-609600" eaLnBrk="0" hangingPunct="0">
              <a:spcBef>
                <a:spcPct val="50000"/>
              </a:spcBef>
            </a:pPr>
            <a:r>
              <a:rPr lang="en-US" b="1" dirty="0">
                <a:solidFill>
                  <a:srgbClr val="0000FF"/>
                </a:solidFill>
              </a:rPr>
              <a:t>       B. </a:t>
            </a:r>
            <a:r>
              <a:rPr lang="en-US" b="1" dirty="0" smtClean="0">
                <a:solidFill>
                  <a:srgbClr val="0000FF"/>
                </a:solidFill>
              </a:rPr>
              <a:t>Scope</a:t>
            </a:r>
          </a:p>
          <a:p>
            <a:pPr marL="609600" indent="-609600" eaLnBrk="0" hangingPunct="0">
              <a:spcBef>
                <a:spcPct val="50000"/>
              </a:spcBef>
            </a:pPr>
            <a:endParaRPr lang="en-US" b="1" dirty="0">
              <a:solidFill>
                <a:srgbClr val="0000FF"/>
              </a:solidFill>
            </a:endParaRPr>
          </a:p>
          <a:p>
            <a:pPr marL="609600" indent="-609600" eaLnBrk="0" hangingPunct="0">
              <a:spcBef>
                <a:spcPct val="50000"/>
              </a:spcBef>
            </a:pPr>
            <a:r>
              <a:rPr lang="en-US" b="1" dirty="0">
                <a:solidFill>
                  <a:srgbClr val="0000FF"/>
                </a:solidFill>
              </a:rPr>
              <a:t>	</a:t>
            </a:r>
            <a:r>
              <a:rPr lang="en-US" dirty="0"/>
              <a:t>The owner of a local video store wanted to create a new business plan where everything about renting a video (except the picking up and returning of videos) was done online. Therefore, the new VRS will allow the following functionality online:  to search for videos, to become members, to rent videos, to modify membership information, and to pay overdue fees. The store personnel may use the VRS to process the rented or returned videos, to add or remove videos to/from his store’s video inventory and to update video information. The VRS is intended </a:t>
            </a:r>
            <a:r>
              <a:rPr lang="en-CA" dirty="0"/>
              <a:t>to increase the owner’s profit margin by increasing video sales with this unique business approach and by allowing him to reduce the staffing needed in his stores.</a:t>
            </a:r>
            <a:r>
              <a:rPr lang="en-US" dirty="0"/>
              <a:t> </a:t>
            </a:r>
            <a:endParaRPr lang="en-US" sz="2000" dirty="0"/>
          </a:p>
          <a:p>
            <a:pPr marL="609600" indent="-609600" eaLnBrk="0" hangingPunct="0">
              <a:spcBef>
                <a:spcPct val="50000"/>
              </a:spcBef>
            </a:pPr>
            <a:endParaRPr lang="en-US" b="1" dirty="0">
              <a:solidFill>
                <a:srgbClr val="0000FF"/>
              </a:solidFill>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15461045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21507" name="Rectangle 3"/>
          <p:cNvSpPr>
            <a:spLocks noChangeArrowheads="1"/>
          </p:cNvSpPr>
          <p:nvPr/>
        </p:nvSpPr>
        <p:spPr bwMode="auto">
          <a:xfrm>
            <a:off x="838200" y="715963"/>
            <a:ext cx="8074025" cy="243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609600" indent="-609600" eaLnBrk="0" hangingPunct="0">
              <a:spcBef>
                <a:spcPct val="50000"/>
              </a:spcBef>
            </a:pPr>
            <a:endParaRPr lang="en-US" b="1">
              <a:solidFill>
                <a:srgbClr val="0000FF"/>
              </a:solidFill>
            </a:endParaRPr>
          </a:p>
          <a:p>
            <a:pPr marL="609600" indent="-609600" eaLnBrk="0" hangingPunct="0">
              <a:spcBef>
                <a:spcPct val="50000"/>
              </a:spcBef>
              <a:buFontTx/>
              <a:buAutoNum type="romanUcPeriod"/>
            </a:pPr>
            <a:r>
              <a:rPr lang="en-US" b="1">
                <a:solidFill>
                  <a:srgbClr val="0000FF"/>
                </a:solidFill>
              </a:rPr>
              <a:t>Introduction  </a:t>
            </a:r>
          </a:p>
          <a:p>
            <a:pPr marL="1066800" lvl="1" indent="-609600" eaLnBrk="0" hangingPunct="0">
              <a:spcBef>
                <a:spcPct val="50000"/>
              </a:spcBef>
            </a:pPr>
            <a:r>
              <a:rPr lang="en-US" b="1">
                <a:solidFill>
                  <a:srgbClr val="0000FF"/>
                </a:solidFill>
              </a:rPr>
              <a:t>C. Definitions, Acronyms..</a:t>
            </a:r>
          </a:p>
          <a:p>
            <a:pPr marL="609600" indent="-609600" eaLnBrk="0" hangingPunct="0">
              <a:spcBef>
                <a:spcPct val="50000"/>
              </a:spcBef>
            </a:pPr>
            <a:r>
              <a:rPr lang="en-US" b="1">
                <a:solidFill>
                  <a:srgbClr val="0000FF"/>
                </a:solidFill>
              </a:rPr>
              <a:t>	</a:t>
            </a:r>
          </a:p>
        </p:txBody>
      </p:sp>
      <p:sp>
        <p:nvSpPr>
          <p:cNvPr id="21508" name="Text Box 4"/>
          <p:cNvSpPr txBox="1">
            <a:spLocks noChangeArrowheads="1"/>
          </p:cNvSpPr>
          <p:nvPr/>
        </p:nvSpPr>
        <p:spPr bwMode="auto">
          <a:xfrm>
            <a:off x="990600" y="3352800"/>
            <a:ext cx="73914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200" dirty="0"/>
              <a:t>As you begin to define a system, you will encounter words which need definition and general usage acronyms.  These should be documented for new personnel and for clarity of all concerned parties.</a:t>
            </a: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46763177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33795" name="Rectangle 3"/>
          <p:cNvSpPr>
            <a:spLocks noChangeArrowheads="1"/>
          </p:cNvSpPr>
          <p:nvPr/>
        </p:nvSpPr>
        <p:spPr bwMode="auto">
          <a:xfrm>
            <a:off x="838200" y="715963"/>
            <a:ext cx="8074025"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endParaRPr lang="en-US" b="1">
              <a:solidFill>
                <a:srgbClr val="0000FF"/>
              </a:solidFill>
            </a:endParaRPr>
          </a:p>
          <a:p>
            <a:pPr eaLnBrk="0" hangingPunct="0">
              <a:spcBef>
                <a:spcPct val="50000"/>
              </a:spcBef>
            </a:pPr>
            <a:r>
              <a:rPr lang="en-US" b="1">
                <a:solidFill>
                  <a:srgbClr val="0000FF"/>
                </a:solidFill>
              </a:rPr>
              <a:t>I.  Introduction  C Definitions, Acronyms..</a:t>
            </a:r>
          </a:p>
          <a:p>
            <a:pPr eaLnBrk="0" hangingPunct="0">
              <a:spcBef>
                <a:spcPct val="50000"/>
              </a:spcBef>
            </a:pPr>
            <a:r>
              <a:rPr lang="en-US" b="1">
                <a:solidFill>
                  <a:srgbClr val="0000FF"/>
                </a:solidFill>
              </a:rPr>
              <a:t>	</a:t>
            </a:r>
          </a:p>
        </p:txBody>
      </p:sp>
      <p:sp>
        <p:nvSpPr>
          <p:cNvPr id="33798" name="Text Box 6"/>
          <p:cNvSpPr txBox="1">
            <a:spLocks noChangeArrowheads="1"/>
          </p:cNvSpPr>
          <p:nvPr/>
        </p:nvSpPr>
        <p:spPr bwMode="auto">
          <a:xfrm>
            <a:off x="914400" y="2990850"/>
            <a:ext cx="7467600" cy="26479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i="1"/>
              <a:t>FSU – Florida State University</a:t>
            </a:r>
          </a:p>
          <a:p>
            <a:pPr eaLnBrk="0" hangingPunct="0">
              <a:spcBef>
                <a:spcPct val="50000"/>
              </a:spcBef>
            </a:pPr>
            <a:r>
              <a:rPr lang="en-US" sz="2400" b="1" i="1"/>
              <a:t>CS - Computer Science</a:t>
            </a:r>
          </a:p>
          <a:p>
            <a:pPr eaLnBrk="0" hangingPunct="0">
              <a:spcBef>
                <a:spcPct val="50000"/>
              </a:spcBef>
            </a:pPr>
            <a:r>
              <a:rPr lang="en-US" sz="2400" b="1" i="1"/>
              <a:t>MSES - Masters in Software Engineering Science</a:t>
            </a:r>
          </a:p>
          <a:p>
            <a:pPr eaLnBrk="0" hangingPunct="0">
              <a:spcBef>
                <a:spcPct val="50000"/>
              </a:spcBef>
            </a:pPr>
            <a:r>
              <a:rPr lang="en-US" sz="2400" b="1" i="1"/>
              <a:t>DOE - Department of Education</a:t>
            </a:r>
          </a:p>
          <a:p>
            <a:pPr eaLnBrk="0" hangingPunct="0">
              <a:spcBef>
                <a:spcPct val="50000"/>
              </a:spcBef>
            </a:pPr>
            <a:r>
              <a:rPr lang="en-US" sz="2400" b="1" i="1"/>
              <a:t>….</a:t>
            </a: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4720522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22531" name="Rectangle 3"/>
          <p:cNvSpPr>
            <a:spLocks noChangeArrowheads="1"/>
          </p:cNvSpPr>
          <p:nvPr/>
        </p:nvSpPr>
        <p:spPr bwMode="auto">
          <a:xfrm>
            <a:off x="1066800" y="1509713"/>
            <a:ext cx="662781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609600" indent="-609600" eaLnBrk="0" hangingPunct="0">
              <a:spcBef>
                <a:spcPct val="50000"/>
              </a:spcBef>
              <a:buFontTx/>
              <a:buAutoNum type="romanUcPeriod"/>
            </a:pPr>
            <a:r>
              <a:rPr lang="en-US" sz="3200" b="1">
                <a:solidFill>
                  <a:srgbClr val="0000FF"/>
                </a:solidFill>
              </a:rPr>
              <a:t>Introduction  </a:t>
            </a:r>
          </a:p>
          <a:p>
            <a:pPr marL="1066800" lvl="1" indent="-609600" eaLnBrk="0" hangingPunct="0">
              <a:spcBef>
                <a:spcPct val="50000"/>
              </a:spcBef>
            </a:pPr>
            <a:r>
              <a:rPr lang="en-US" sz="3200" b="1">
                <a:solidFill>
                  <a:srgbClr val="0000FF"/>
                </a:solidFill>
              </a:rPr>
              <a:t>D. References</a:t>
            </a:r>
          </a:p>
        </p:txBody>
      </p:sp>
      <p:sp>
        <p:nvSpPr>
          <p:cNvPr id="22532" name="Text Box 4"/>
          <p:cNvSpPr txBox="1">
            <a:spLocks noChangeArrowheads="1"/>
          </p:cNvSpPr>
          <p:nvPr/>
        </p:nvSpPr>
        <p:spPr bwMode="auto">
          <a:xfrm>
            <a:off x="1066800" y="3259138"/>
            <a:ext cx="7086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dirty="0"/>
              <a:t>Many references may be used to define existing systems, procedures (both new and old), documents and their requirements, or previous system </a:t>
            </a:r>
            <a:r>
              <a:rPr lang="en-US" sz="2400" dirty="0" smtClean="0"/>
              <a:t>activities.  </a:t>
            </a:r>
            <a:r>
              <a:rPr lang="en-US" sz="2400" dirty="0"/>
              <a:t>These references are listed here for others. </a:t>
            </a:r>
          </a:p>
          <a:p>
            <a:pPr eaLnBrk="0" hangingPunct="0"/>
            <a:endParaRPr lang="en-US" sz="2400" dirty="0"/>
          </a:p>
          <a:p>
            <a:pPr eaLnBrk="0" hangingPunct="0"/>
            <a:r>
              <a:rPr lang="en-US" sz="2400" dirty="0"/>
              <a:t>If any of these references are provided in the appendices, it should be noted here.</a:t>
            </a: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302661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p:spPr>
        <p:txBody>
          <a:bodyPr>
            <a:noAutofit/>
          </a:bodyPr>
          <a:lstStyle/>
          <a:p>
            <a:pPr>
              <a:buFont typeface="Wingdings" pitchFamily="2" charset="2"/>
              <a:buChar char="§"/>
            </a:pPr>
            <a:r>
              <a:rPr lang="en-US" sz="2400" b="1" dirty="0" smtClean="0">
                <a:solidFill>
                  <a:srgbClr val="FF0000"/>
                </a:solidFill>
                <a:latin typeface="Times New Roman" pitchFamily="18" charset="0"/>
                <a:cs typeface="Times New Roman" pitchFamily="18" charset="0"/>
              </a:rPr>
              <a:t>Prototyping</a:t>
            </a:r>
            <a:endParaRPr lang="en-US" sz="2400" b="1" dirty="0">
              <a:solidFill>
                <a:srgbClr val="FF0000"/>
              </a:solidFill>
              <a:latin typeface="Times New Roman" pitchFamily="18" charset="0"/>
              <a:cs typeface="Times New Roman" pitchFamily="18" charset="0"/>
            </a:endParaRPr>
          </a:p>
          <a:p>
            <a:r>
              <a:rPr lang="en-US" sz="2400" dirty="0">
                <a:latin typeface="Times New Roman" pitchFamily="18" charset="0"/>
                <a:cs typeface="Times New Roman" pitchFamily="18" charset="0"/>
              </a:rPr>
              <a:t>Prototyping is building user interface without adding detail functionality for user to interpret the features of intended software product. It helps giving better idea of requirements. If there is no software installed at client’s end for developer’s reference and the client is not aware of its own requirements, the developer creates a prototype based on initially mentioned requirements. The prototype is shown to the client and the feedback is noted. The client feedback serves as an input for requirement gathering.</a:t>
            </a:r>
          </a:p>
          <a:p>
            <a:r>
              <a:rPr lang="en-US" sz="2400" b="1" dirty="0">
                <a:solidFill>
                  <a:srgbClr val="FF0000"/>
                </a:solidFill>
                <a:latin typeface="Times New Roman" pitchFamily="18" charset="0"/>
                <a:cs typeface="Times New Roman" pitchFamily="18" charset="0"/>
              </a:rPr>
              <a:t>Observation</a:t>
            </a:r>
          </a:p>
          <a:p>
            <a:r>
              <a:rPr lang="en-US" sz="2400" dirty="0">
                <a:latin typeface="Times New Roman" pitchFamily="18" charset="0"/>
                <a:cs typeface="Times New Roman" pitchFamily="18" charset="0"/>
              </a:rPr>
              <a:t>Team of experts visit the client’s organization or workplace. They observe the actual working of the existing installed systems. They observe the workflow at client’s end and how execution problems are dealt. The team itself draws some conclusions which aid to form requirements expected from the software.</a:t>
            </a:r>
          </a:p>
          <a:p>
            <a:endParaRPr lang="en-US" sz="2400" dirty="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18617445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34819" name="Rectangle 3"/>
          <p:cNvSpPr>
            <a:spLocks noChangeArrowheads="1"/>
          </p:cNvSpPr>
          <p:nvPr/>
        </p:nvSpPr>
        <p:spPr bwMode="auto">
          <a:xfrm>
            <a:off x="1066800" y="1509713"/>
            <a:ext cx="662781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3200" b="1">
                <a:solidFill>
                  <a:srgbClr val="0000FF"/>
                </a:solidFill>
              </a:rPr>
              <a:t>I.  Introduction  D References</a:t>
            </a:r>
          </a:p>
        </p:txBody>
      </p:sp>
      <p:sp>
        <p:nvSpPr>
          <p:cNvPr id="34821" name="Text Box 5"/>
          <p:cNvSpPr txBox="1">
            <a:spLocks noChangeArrowheads="1"/>
          </p:cNvSpPr>
          <p:nvPr/>
        </p:nvSpPr>
        <p:spPr bwMode="auto">
          <a:xfrm>
            <a:off x="533400" y="2438400"/>
            <a:ext cx="7772400" cy="4151313"/>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b="1" i="1"/>
              <a:t>Clerk - Personnel staff who is working in a video store</a:t>
            </a:r>
          </a:p>
          <a:p>
            <a:pPr eaLnBrk="0" hangingPunct="0">
              <a:spcBef>
                <a:spcPct val="50000"/>
              </a:spcBef>
            </a:pPr>
            <a:r>
              <a:rPr lang="en-US" b="1" i="1"/>
              <a:t>Customer - Anyone who interacts with the VRS with becoming a member</a:t>
            </a:r>
          </a:p>
          <a:p>
            <a:pPr eaLnBrk="0" hangingPunct="0">
              <a:spcBef>
                <a:spcPct val="50000"/>
              </a:spcBef>
            </a:pPr>
            <a:r>
              <a:rPr lang="en-US" b="1" i="1"/>
              <a:t>Functional requirement - A service provided by the software system</a:t>
            </a:r>
          </a:p>
          <a:p>
            <a:pPr eaLnBrk="0" hangingPunct="0">
              <a:spcBef>
                <a:spcPct val="50000"/>
              </a:spcBef>
            </a:pPr>
            <a:r>
              <a:rPr lang="en-US" b="1" i="1"/>
              <a:t>Member - Anyone who registers with the VRS to acquire membership in the video store</a:t>
            </a: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18434863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85800" y="609600"/>
            <a:ext cx="7772400" cy="944563"/>
          </a:xfrm>
        </p:spPr>
        <p:txBody>
          <a:bodyPr/>
          <a:lstStyle/>
          <a:p>
            <a:r>
              <a:rPr lang="en-US"/>
              <a:t>Section I of SRS</a:t>
            </a:r>
          </a:p>
        </p:txBody>
      </p:sp>
      <p:graphicFrame>
        <p:nvGraphicFramePr>
          <p:cNvPr id="104451" name="Group 3"/>
          <p:cNvGraphicFramePr>
            <a:graphicFrameLocks noGrp="1"/>
          </p:cNvGraphicFramePr>
          <p:nvPr>
            <p:ph type="tbl" idx="1"/>
          </p:nvPr>
        </p:nvGraphicFramePr>
        <p:xfrm>
          <a:off x="457200" y="1600200"/>
          <a:ext cx="8229600" cy="4644390"/>
        </p:xfrm>
        <a:graphic>
          <a:graphicData uri="http://schemas.openxmlformats.org/drawingml/2006/table">
            <a:tbl>
              <a:tblPr/>
              <a:tblGrid>
                <a:gridCol w="5029200"/>
                <a:gridCol w="3200400"/>
              </a:tblGrid>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I.A Purpose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Paragraph form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I.B Scope of the System Specified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Paragraph form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I.C Definitions, Acronyms, and Abbreviations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Table form or bulleted list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I.D References to Supporting Documents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Bulleted list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I.E Overview of rest of SRS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Paragraph form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87279892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ChangeArrowheads="1"/>
          </p:cNvSpPr>
          <p:nvPr/>
        </p:nvSpPr>
        <p:spPr bwMode="auto">
          <a:xfrm>
            <a:off x="838200" y="1571625"/>
            <a:ext cx="8074025"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609600" indent="-609600" eaLnBrk="0" hangingPunct="0">
              <a:spcBef>
                <a:spcPct val="50000"/>
              </a:spcBef>
              <a:buFontTx/>
              <a:buAutoNum type="romanUcPeriod"/>
            </a:pPr>
            <a:r>
              <a:rPr lang="en-US" sz="3200" b="1">
                <a:solidFill>
                  <a:srgbClr val="0000FF"/>
                </a:solidFill>
              </a:rPr>
              <a:t>Introduction  </a:t>
            </a:r>
          </a:p>
          <a:p>
            <a:pPr marL="1066800" lvl="1" indent="-609600" eaLnBrk="0" hangingPunct="0">
              <a:spcBef>
                <a:spcPct val="50000"/>
              </a:spcBef>
            </a:pPr>
            <a:r>
              <a:rPr lang="en-US" sz="3200" b="1">
                <a:solidFill>
                  <a:srgbClr val="0000FF"/>
                </a:solidFill>
              </a:rPr>
              <a:t>E. Overview	</a:t>
            </a:r>
          </a:p>
        </p:txBody>
      </p:sp>
      <p:sp>
        <p:nvSpPr>
          <p:cNvPr id="23556" name="Text Box 4"/>
          <p:cNvSpPr txBox="1">
            <a:spLocks noChangeArrowheads="1"/>
          </p:cNvSpPr>
          <p:nvPr/>
        </p:nvSpPr>
        <p:spPr bwMode="auto">
          <a:xfrm>
            <a:off x="914400" y="3503613"/>
            <a:ext cx="7391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dirty="0">
                <a:latin typeface="Times" pitchFamily="18" charset="0"/>
                <a:cs typeface="Times" pitchFamily="18" charset="0"/>
              </a:rPr>
              <a:t>This section defines the organization of the entire document.  It will lay the framework for reading the document.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21928331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ChangeArrowheads="1"/>
          </p:cNvSpPr>
          <p:nvPr/>
        </p:nvSpPr>
        <p:spPr bwMode="auto">
          <a:xfrm>
            <a:off x="838200" y="1571625"/>
            <a:ext cx="80740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3200" b="1">
                <a:solidFill>
                  <a:srgbClr val="0000FF"/>
                </a:solidFill>
              </a:rPr>
              <a:t>I.  Introduction  E Overview	</a:t>
            </a:r>
          </a:p>
        </p:txBody>
      </p:sp>
      <p:sp>
        <p:nvSpPr>
          <p:cNvPr id="35845" name="Text Box 5"/>
          <p:cNvSpPr txBox="1">
            <a:spLocks noChangeArrowheads="1"/>
          </p:cNvSpPr>
          <p:nvPr/>
        </p:nvSpPr>
        <p:spPr bwMode="auto">
          <a:xfrm>
            <a:off x="914400" y="3227388"/>
            <a:ext cx="6858000" cy="30813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b="1" i="1"/>
              <a:t>Section 2 of the SRS describes the product in more detail. Section 3 provides a complete list of the functional requirements of the intended system. Section 4 provides the non-functional requirements. Section 5 shows the class diagram, and Section 6 the use case diagram. The appendices appear next.</a:t>
            </a:r>
            <a:r>
              <a:rPr lang="en-US"/>
              <a:t> </a:t>
            </a:r>
            <a:endParaRPr lang="en-US" b="1" i="1"/>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79602131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6675" y="355600"/>
            <a:ext cx="875506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r>
              <a:rPr lang="en-US" sz="4400" b="1">
                <a:solidFill>
                  <a:schemeClr val="accent2"/>
                </a:solidFill>
              </a:rPr>
              <a:t>Systems Requirements Specification</a:t>
            </a:r>
          </a:p>
        </p:txBody>
      </p:sp>
      <p:sp>
        <p:nvSpPr>
          <p:cNvPr id="25603" name="Rectangle 3"/>
          <p:cNvSpPr>
            <a:spLocks noChangeArrowheads="1"/>
          </p:cNvSpPr>
          <p:nvPr/>
        </p:nvSpPr>
        <p:spPr bwMode="auto">
          <a:xfrm>
            <a:off x="914400" y="1617663"/>
            <a:ext cx="80740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3600" b="1">
                <a:solidFill>
                  <a:srgbClr val="0000FF"/>
                </a:solidFill>
              </a:rPr>
              <a:t>II.  General Description	</a:t>
            </a:r>
          </a:p>
        </p:txBody>
      </p:sp>
      <p:sp>
        <p:nvSpPr>
          <p:cNvPr id="25606" name="Rectangle 6"/>
          <p:cNvSpPr>
            <a:spLocks noChangeArrowheads="1"/>
          </p:cNvSpPr>
          <p:nvPr/>
        </p:nvSpPr>
        <p:spPr bwMode="auto">
          <a:xfrm>
            <a:off x="1447800" y="2286000"/>
            <a:ext cx="69342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sz="3200" b="1"/>
          </a:p>
          <a:p>
            <a:pPr eaLnBrk="0" hangingPunct="0">
              <a:spcBef>
                <a:spcPct val="50000"/>
              </a:spcBef>
            </a:pPr>
            <a:r>
              <a:rPr lang="en-US" sz="3200" b="1"/>
              <a:t>	      A  Product Perspective</a:t>
            </a:r>
          </a:p>
          <a:p>
            <a:pPr eaLnBrk="0" hangingPunct="0">
              <a:spcBef>
                <a:spcPct val="50000"/>
              </a:spcBef>
            </a:pPr>
            <a:r>
              <a:rPr lang="en-US" sz="3200" b="1"/>
              <a:t>	      B  Product Functions</a:t>
            </a:r>
          </a:p>
          <a:p>
            <a:pPr eaLnBrk="0" hangingPunct="0">
              <a:spcBef>
                <a:spcPct val="50000"/>
              </a:spcBef>
            </a:pPr>
            <a:r>
              <a:rPr lang="en-US" sz="3200" b="1"/>
              <a:t>	      C  User Characteristics</a:t>
            </a:r>
          </a:p>
          <a:p>
            <a:pPr eaLnBrk="0" hangingPunct="0">
              <a:spcBef>
                <a:spcPct val="50000"/>
              </a:spcBef>
            </a:pPr>
            <a:r>
              <a:rPr lang="en-US" sz="3200" b="1"/>
              <a:t>	      D  General Constraints</a:t>
            </a:r>
          </a:p>
          <a:p>
            <a:pPr eaLnBrk="0" hangingPunct="0">
              <a:spcBef>
                <a:spcPct val="50000"/>
              </a:spcBef>
            </a:pPr>
            <a:r>
              <a:rPr lang="en-US" sz="3200" b="1"/>
              <a:t>	      E  Assumptions</a:t>
            </a: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73654566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304800" y="1312863"/>
            <a:ext cx="84582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3200" b="1">
                <a:solidFill>
                  <a:srgbClr val="0000FF"/>
                </a:solidFill>
              </a:rPr>
              <a:t>II  General Description  </a:t>
            </a:r>
          </a:p>
          <a:p>
            <a:pPr eaLnBrk="0" hangingPunct="0">
              <a:spcBef>
                <a:spcPct val="50000"/>
              </a:spcBef>
            </a:pPr>
            <a:r>
              <a:rPr lang="en-US" sz="3200" b="1">
                <a:solidFill>
                  <a:srgbClr val="0000FF"/>
                </a:solidFill>
              </a:rPr>
              <a:t>A  Product Perspective</a:t>
            </a:r>
          </a:p>
        </p:txBody>
      </p:sp>
      <p:sp>
        <p:nvSpPr>
          <p:cNvPr id="26629" name="Rectangle 5"/>
          <p:cNvSpPr>
            <a:spLocks noChangeArrowheads="1"/>
          </p:cNvSpPr>
          <p:nvPr/>
        </p:nvSpPr>
        <p:spPr bwMode="auto">
          <a:xfrm>
            <a:off x="1447800" y="3281363"/>
            <a:ext cx="70104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dirty="0"/>
              <a:t>This defines the relationship this product has in the entire spectrum of products.</a:t>
            </a:r>
          </a:p>
          <a:p>
            <a:pPr eaLnBrk="0" hangingPunct="0">
              <a:spcBef>
                <a:spcPct val="50000"/>
              </a:spcBef>
            </a:pPr>
            <a:r>
              <a:rPr lang="en-US" sz="2400" b="1" dirty="0"/>
              <a:t>It defines who will be responsible for the product and what business purpose it serves.  </a:t>
            </a:r>
          </a:p>
          <a:p>
            <a:pPr eaLnBrk="0" hangingPunct="0">
              <a:spcBef>
                <a:spcPct val="50000"/>
              </a:spcBef>
            </a:pPr>
            <a:r>
              <a:rPr lang="en-US" sz="2400" b="1" dirty="0"/>
              <a:t>It also defines what interfaces it may have to other systems.</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17911262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304800" y="1312863"/>
            <a:ext cx="84582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3200" b="1">
                <a:solidFill>
                  <a:srgbClr val="0000FF"/>
                </a:solidFill>
              </a:rPr>
              <a:t>II  General Description  </a:t>
            </a:r>
          </a:p>
          <a:p>
            <a:pPr eaLnBrk="0" hangingPunct="0">
              <a:spcBef>
                <a:spcPct val="50000"/>
              </a:spcBef>
            </a:pPr>
            <a:r>
              <a:rPr lang="en-US" sz="3200" b="1">
                <a:solidFill>
                  <a:srgbClr val="0000FF"/>
                </a:solidFill>
              </a:rPr>
              <a:t>A  Product Perspective</a:t>
            </a:r>
          </a:p>
        </p:txBody>
      </p:sp>
      <p:sp>
        <p:nvSpPr>
          <p:cNvPr id="38916" name="Text Box 4"/>
          <p:cNvSpPr txBox="1">
            <a:spLocks noChangeArrowheads="1"/>
          </p:cNvSpPr>
          <p:nvPr/>
        </p:nvSpPr>
        <p:spPr bwMode="auto">
          <a:xfrm>
            <a:off x="381000" y="2803525"/>
            <a:ext cx="8229600" cy="178510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200" b="1" i="1" dirty="0">
                <a:latin typeface="Times" pitchFamily="18" charset="0"/>
                <a:cs typeface="Times" pitchFamily="18" charset="0"/>
              </a:rPr>
              <a:t>The VRS is a web-based system. The system interfaces with two other systems, the owner’s email system, the video distributor’s video system, and the browsers used by VRS customers. The system provides a secure environment for all financial transactions and for the storing and retrieving of confidential member information.</a:t>
            </a:r>
            <a:r>
              <a:rPr lang="en-US" sz="2200" dirty="0">
                <a:latin typeface="Times" pitchFamily="18" charset="0"/>
                <a:cs typeface="Times" pitchFamily="18" charset="0"/>
              </a:rPr>
              <a:t>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7447203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457200" y="1236663"/>
            <a:ext cx="80740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2400" b="1" dirty="0">
                <a:solidFill>
                  <a:schemeClr val="accent2"/>
                </a:solidFill>
                <a:latin typeface="Times" pitchFamily="18" charset="0"/>
                <a:cs typeface="Times" pitchFamily="18" charset="0"/>
              </a:rPr>
              <a:t>II.  General Description  B Product Functions</a:t>
            </a:r>
          </a:p>
        </p:txBody>
      </p:sp>
      <p:sp>
        <p:nvSpPr>
          <p:cNvPr id="27652" name="Rectangle 4"/>
          <p:cNvSpPr>
            <a:spLocks noChangeArrowheads="1"/>
          </p:cNvSpPr>
          <p:nvPr/>
        </p:nvSpPr>
        <p:spPr bwMode="auto">
          <a:xfrm>
            <a:off x="381000" y="2133600"/>
            <a:ext cx="8458200" cy="30469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dirty="0">
                <a:latin typeface="Times" pitchFamily="18" charset="0"/>
                <a:cs typeface="Times" pitchFamily="18" charset="0"/>
              </a:rPr>
              <a:t>This section lists the major functions of the system. </a:t>
            </a:r>
          </a:p>
          <a:p>
            <a:pPr eaLnBrk="0" hangingPunct="0">
              <a:spcBef>
                <a:spcPct val="50000"/>
              </a:spcBef>
            </a:pPr>
            <a:r>
              <a:rPr lang="en-US" sz="2400" b="1" dirty="0">
                <a:latin typeface="Times" pitchFamily="18" charset="0"/>
                <a:cs typeface="Times" pitchFamily="18" charset="0"/>
              </a:rPr>
              <a:t>It provides a summary of all the functions of the software. The functions should be organized in a way that makes the list of functions understandable to the customer or to anyone else reading the document for the first time.</a:t>
            </a:r>
            <a:r>
              <a:rPr lang="en-US" sz="2400" dirty="0">
                <a:latin typeface="Times" pitchFamily="18" charset="0"/>
                <a:cs typeface="Times" pitchFamily="18" charset="0"/>
              </a:rPr>
              <a:t> </a:t>
            </a:r>
          </a:p>
          <a:p>
            <a:pPr eaLnBrk="0" hangingPunct="0">
              <a:spcBef>
                <a:spcPct val="50000"/>
              </a:spcBef>
            </a:pPr>
            <a:r>
              <a:rPr lang="en-US" sz="2400" b="1" dirty="0">
                <a:latin typeface="Times" pitchFamily="18" charset="0"/>
                <a:cs typeface="Times" pitchFamily="18" charset="0"/>
              </a:rPr>
              <a:t>This section should be consistent with the functional requirements defined in Section III.</a:t>
            </a:r>
          </a:p>
        </p:txBody>
      </p:sp>
      <p:pic>
        <p:nvPicPr>
          <p:cNvPr id="4"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26127748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457200" y="533400"/>
            <a:ext cx="80740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2400" b="1" dirty="0">
                <a:solidFill>
                  <a:schemeClr val="accent2"/>
                </a:solidFill>
                <a:latin typeface="Times" pitchFamily="18" charset="0"/>
                <a:cs typeface="Times" pitchFamily="18" charset="0"/>
              </a:rPr>
              <a:t>II.  General Description – B Product Functions</a:t>
            </a:r>
          </a:p>
        </p:txBody>
      </p:sp>
      <p:sp>
        <p:nvSpPr>
          <p:cNvPr id="36869" name="Text Box 5"/>
          <p:cNvSpPr txBox="1">
            <a:spLocks noChangeArrowheads="1"/>
          </p:cNvSpPr>
          <p:nvPr/>
        </p:nvSpPr>
        <p:spPr bwMode="auto">
          <a:xfrm>
            <a:off x="491836" y="1447800"/>
            <a:ext cx="8118764" cy="46640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b="1" i="1" dirty="0"/>
              <a:t>	The VRS allows customers to search the video inventory provided by this video store. To rent videos through the VRS, one must register as a member using the VRS. Upon becoming a member and logging into the VRS, the VRS provides the functionality for renting videos, modifying membership information, and paying overdue fines.</a:t>
            </a:r>
          </a:p>
          <a:p>
            <a:r>
              <a:rPr lang="en-US" sz="2000" b="1" i="1" dirty="0"/>
              <a:t>	The clerks of the video store use VRS to process the return of rented videos. The owner of the video store uses VRS to add new videos into the system, remove videos from the system, and modify video information.</a:t>
            </a:r>
          </a:p>
          <a:p>
            <a:r>
              <a:rPr lang="en-US" sz="2000" b="1" i="1" dirty="0"/>
              <a:t>	The VRS sends emails to members concerning video rentals. One day before a rented video is due to be returned, VRS emails the member a reminder of the due date for the video(s). For any overdue videos, VRS emails the member every 3rd day with overdue notices. At the 60-day limit for outstanding videos, VRS debits the member’s credit card with the appropriate charge and notifies the member of this charge.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85336770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533400" y="2743200"/>
            <a:ext cx="799623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dirty="0"/>
              <a:t>List the users involved with the proposed system including the general characteristics of eventual users (for example, educational background, amount of product training). </a:t>
            </a:r>
          </a:p>
          <a:p>
            <a:pPr eaLnBrk="0" hangingPunct="0">
              <a:spcBef>
                <a:spcPct val="50000"/>
              </a:spcBef>
            </a:pPr>
            <a:r>
              <a:rPr lang="en-US" sz="2400" dirty="0"/>
              <a:t>List the responsibility of each type of user involved, if needed.</a:t>
            </a:r>
          </a:p>
          <a:p>
            <a:pPr eaLnBrk="0" hangingPunct="0">
              <a:spcBef>
                <a:spcPct val="50000"/>
              </a:spcBef>
            </a:pPr>
            <a:endParaRPr lang="en-US" sz="2400" dirty="0"/>
          </a:p>
        </p:txBody>
      </p:sp>
      <p:sp>
        <p:nvSpPr>
          <p:cNvPr id="28676" name="Rectangle 4"/>
          <p:cNvSpPr>
            <a:spLocks noChangeArrowheads="1"/>
          </p:cNvSpPr>
          <p:nvPr/>
        </p:nvSpPr>
        <p:spPr bwMode="auto">
          <a:xfrm>
            <a:off x="457200" y="1922463"/>
            <a:ext cx="80740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2400" b="1" dirty="0">
                <a:solidFill>
                  <a:schemeClr val="accent2"/>
                </a:solidFill>
                <a:latin typeface="Times" pitchFamily="18" charset="0"/>
                <a:cs typeface="Times" pitchFamily="18" charset="0"/>
              </a:rPr>
              <a:t>II.  General Description – C User Characteristics</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419239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000" b="1" dirty="0">
                <a:solidFill>
                  <a:srgbClr val="FF0000"/>
                </a:solidFill>
                <a:latin typeface="Times New Roman" pitchFamily="18" charset="0"/>
                <a:cs typeface="Times New Roman" pitchFamily="18" charset="0"/>
              </a:rPr>
              <a:t>ELICITATION TECHNIQUES</a:t>
            </a:r>
          </a:p>
        </p:txBody>
      </p:sp>
      <p:sp>
        <p:nvSpPr>
          <p:cNvPr id="3" name="Content Placeholder 2"/>
          <p:cNvSpPr>
            <a:spLocks noGrp="1"/>
          </p:cNvSpPr>
          <p:nvPr>
            <p:ph idx="1"/>
          </p:nvPr>
        </p:nvSpPr>
        <p:spPr>
          <a:xfrm>
            <a:off x="304800" y="914400"/>
            <a:ext cx="8458200" cy="5791200"/>
          </a:xfrm>
        </p:spPr>
        <p:txBody>
          <a:bodyPr>
            <a:noAutofit/>
          </a:bodyPr>
          <a:lstStyle/>
          <a:p>
            <a:r>
              <a:rPr lang="en-US" sz="2200" dirty="0" smtClean="0">
                <a:latin typeface="Times New Roman" pitchFamily="18" charset="0"/>
                <a:cs typeface="Times New Roman" pitchFamily="18" charset="0"/>
              </a:rPr>
              <a:t>Interview</a:t>
            </a:r>
          </a:p>
          <a:p>
            <a:r>
              <a:rPr lang="en-US" sz="2200" dirty="0" smtClean="0">
                <a:latin typeface="Times New Roman" pitchFamily="18" charset="0"/>
                <a:cs typeface="Times New Roman" pitchFamily="18" charset="0"/>
              </a:rPr>
              <a:t>Questionnaire </a:t>
            </a:r>
          </a:p>
          <a:p>
            <a:r>
              <a:rPr lang="en-US" sz="2200" dirty="0" smtClean="0">
                <a:latin typeface="Times New Roman" pitchFamily="18" charset="0"/>
                <a:cs typeface="Times New Roman" pitchFamily="18" charset="0"/>
              </a:rPr>
              <a:t>Background Reading</a:t>
            </a:r>
          </a:p>
          <a:p>
            <a:r>
              <a:rPr lang="en-US" sz="2200" dirty="0" smtClean="0">
                <a:latin typeface="Times New Roman" pitchFamily="18" charset="0"/>
                <a:cs typeface="Times New Roman" pitchFamily="18" charset="0"/>
              </a:rPr>
              <a:t>Introspection </a:t>
            </a:r>
          </a:p>
          <a:p>
            <a:r>
              <a:rPr lang="en-US" sz="2200" dirty="0" smtClean="0">
                <a:latin typeface="Times New Roman" pitchFamily="18" charset="0"/>
                <a:cs typeface="Times New Roman" pitchFamily="18" charset="0"/>
              </a:rPr>
              <a:t>Social </a:t>
            </a:r>
            <a:r>
              <a:rPr lang="en-US" sz="2200" dirty="0">
                <a:latin typeface="Times New Roman" pitchFamily="18" charset="0"/>
                <a:cs typeface="Times New Roman" pitchFamily="18" charset="0"/>
              </a:rPr>
              <a:t>Analysis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Requirement </a:t>
            </a:r>
            <a:r>
              <a:rPr lang="en-US" sz="2200" dirty="0">
                <a:latin typeface="Times New Roman" pitchFamily="18" charset="0"/>
                <a:cs typeface="Times New Roman" pitchFamily="18" charset="0"/>
              </a:rPr>
              <a:t>workshop.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Brainstorming </a:t>
            </a:r>
          </a:p>
          <a:p>
            <a:r>
              <a:rPr lang="en-US" sz="2200" dirty="0" smtClean="0">
                <a:latin typeface="Times New Roman" pitchFamily="18" charset="0"/>
                <a:cs typeface="Times New Roman" pitchFamily="18" charset="0"/>
              </a:rPr>
              <a:t>Idea Generation</a:t>
            </a:r>
          </a:p>
          <a:p>
            <a:r>
              <a:rPr lang="en-US" sz="2200" dirty="0" smtClean="0">
                <a:latin typeface="Times New Roman" pitchFamily="18" charset="0"/>
                <a:cs typeface="Times New Roman" pitchFamily="18" charset="0"/>
              </a:rPr>
              <a:t>Story </a:t>
            </a:r>
            <a:r>
              <a:rPr lang="en-US" sz="2200" dirty="0">
                <a:latin typeface="Times New Roman" pitchFamily="18" charset="0"/>
                <a:cs typeface="Times New Roman" pitchFamily="18" charset="0"/>
              </a:rPr>
              <a:t>Boarding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Scripted </a:t>
            </a:r>
            <a:r>
              <a:rPr lang="en-US" sz="2200" dirty="0">
                <a:latin typeface="Times New Roman" pitchFamily="18" charset="0"/>
                <a:cs typeface="Times New Roman" pitchFamily="18" charset="0"/>
              </a:rPr>
              <a:t>Walkthrough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CRC </a:t>
            </a:r>
            <a:r>
              <a:rPr lang="en-US" sz="2200" dirty="0">
                <a:latin typeface="Times New Roman" pitchFamily="18" charset="0"/>
                <a:cs typeface="Times New Roman" pitchFamily="18" charset="0"/>
              </a:rPr>
              <a:t>Cards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Ethnography </a:t>
            </a:r>
          </a:p>
          <a:p>
            <a:r>
              <a:rPr lang="en-US" sz="2200" dirty="0" smtClean="0">
                <a:latin typeface="Times New Roman" pitchFamily="18" charset="0"/>
                <a:cs typeface="Times New Roman" pitchFamily="18" charset="0"/>
              </a:rPr>
              <a:t>Natural </a:t>
            </a:r>
            <a:r>
              <a:rPr lang="en-US" sz="2200" dirty="0">
                <a:latin typeface="Times New Roman" pitchFamily="18" charset="0"/>
                <a:cs typeface="Times New Roman" pitchFamily="18" charset="0"/>
              </a:rPr>
              <a:t>language </a:t>
            </a:r>
            <a:r>
              <a:rPr lang="en-US" sz="2200" dirty="0" smtClean="0">
                <a:latin typeface="Times New Roman" pitchFamily="18" charset="0"/>
                <a:cs typeface="Times New Roman" pitchFamily="18" charset="0"/>
              </a:rPr>
              <a:t>descriptions</a:t>
            </a:r>
          </a:p>
          <a:p>
            <a:r>
              <a:rPr lang="en-US" sz="2200" dirty="0">
                <a:latin typeface="Times New Roman" pitchFamily="18" charset="0"/>
                <a:cs typeface="Times New Roman" pitchFamily="18" charset="0"/>
              </a:rPr>
              <a:t>Form Analysis</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951470195"/>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p:cNvSpPr txBox="1">
            <a:spLocks noChangeArrowheads="1"/>
          </p:cNvSpPr>
          <p:nvPr/>
        </p:nvSpPr>
        <p:spPr bwMode="auto">
          <a:xfrm>
            <a:off x="384174" y="1143000"/>
            <a:ext cx="8607425" cy="440120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b="1" i="1" dirty="0"/>
              <a:t>	The three main groups of VRS users are customers, members, and store personnel. A customer is anyone who is not a member. The customer can only search through the video inventory. The amount of product training needed for a customer is none since the level of technical expertise and educational background is unknown. The only skill needed by a customer is the ability to browse a website. </a:t>
            </a:r>
          </a:p>
          <a:p>
            <a:r>
              <a:rPr lang="en-US" sz="2000" b="1" i="1" dirty="0"/>
              <a:t>	Member is someone who has registered with VRS. A member can rent videos and pay fees online. As with a customer, these activities require no product training since the level of technical expertise and educational background of a member is unknown. The only skill needed by a member is the ability to browse a website.</a:t>
            </a:r>
          </a:p>
          <a:p>
            <a:r>
              <a:rPr lang="en-US" sz="2000" b="1" i="1" dirty="0"/>
              <a:t>	The store personnel are divided into two groups: the clerk-level personnel and owner-level personnel. Their educational level is unknown and both group needs little to no training.</a:t>
            </a:r>
            <a:r>
              <a:rPr lang="en-US" sz="2000" dirty="0"/>
              <a:t> </a:t>
            </a:r>
          </a:p>
        </p:txBody>
      </p:sp>
      <p:sp>
        <p:nvSpPr>
          <p:cNvPr id="37893" name="Rectangle 5"/>
          <p:cNvSpPr>
            <a:spLocks noChangeArrowheads="1"/>
          </p:cNvSpPr>
          <p:nvPr/>
        </p:nvSpPr>
        <p:spPr bwMode="auto">
          <a:xfrm>
            <a:off x="384175" y="304800"/>
            <a:ext cx="80740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2400" b="1" dirty="0">
                <a:solidFill>
                  <a:schemeClr val="accent2"/>
                </a:solidFill>
                <a:latin typeface="Times" pitchFamily="18" charset="0"/>
                <a:cs typeface="Times" pitchFamily="18" charset="0"/>
              </a:rPr>
              <a:t>II.  General Description – C User Characteristics</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4445473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228600" y="2286000"/>
            <a:ext cx="8001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dirty="0" smtClean="0">
                <a:latin typeface="Times" pitchFamily="18" charset="0"/>
                <a:cs typeface="Times" pitchFamily="18" charset="0"/>
              </a:rPr>
              <a:t>In </a:t>
            </a:r>
            <a:r>
              <a:rPr lang="en-US" sz="2400" dirty="0">
                <a:latin typeface="Times" pitchFamily="18" charset="0"/>
                <a:cs typeface="Times" pitchFamily="18" charset="0"/>
              </a:rPr>
              <a:t>this section, the constraints of the system are listed.  They include hardware, network, system software, and software constraints.  It also includes user constraints, processing constraints, timing constraints, and control limits.</a:t>
            </a:r>
          </a:p>
        </p:txBody>
      </p:sp>
      <p:sp>
        <p:nvSpPr>
          <p:cNvPr id="29700" name="Rectangle 4"/>
          <p:cNvSpPr>
            <a:spLocks noChangeArrowheads="1"/>
          </p:cNvSpPr>
          <p:nvPr/>
        </p:nvSpPr>
        <p:spPr bwMode="auto">
          <a:xfrm>
            <a:off x="457200" y="1066800"/>
            <a:ext cx="80740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2400" b="1" dirty="0">
                <a:solidFill>
                  <a:srgbClr val="FF0000"/>
                </a:solidFill>
                <a:latin typeface="Times" pitchFamily="18" charset="0"/>
                <a:cs typeface="Times" pitchFamily="18" charset="0"/>
              </a:rPr>
              <a:t>II.  General Description – D General Constraints</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54480023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ChangeArrowheads="1"/>
          </p:cNvSpPr>
          <p:nvPr/>
        </p:nvSpPr>
        <p:spPr bwMode="auto">
          <a:xfrm>
            <a:off x="457200" y="1524000"/>
            <a:ext cx="80740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2400" b="1" dirty="0">
                <a:solidFill>
                  <a:schemeClr val="accent2"/>
                </a:solidFill>
                <a:latin typeface="Times" pitchFamily="18" charset="0"/>
                <a:cs typeface="Times" pitchFamily="18" charset="0"/>
              </a:rPr>
              <a:t>II.  General Description – D General Constraints</a:t>
            </a:r>
          </a:p>
        </p:txBody>
      </p:sp>
      <p:sp>
        <p:nvSpPr>
          <p:cNvPr id="39942" name="Text Box 6"/>
          <p:cNvSpPr txBox="1">
            <a:spLocks noChangeArrowheads="1"/>
          </p:cNvSpPr>
          <p:nvPr/>
        </p:nvSpPr>
        <p:spPr bwMode="auto">
          <a:xfrm>
            <a:off x="914400" y="2574925"/>
            <a:ext cx="7543800" cy="304698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dirty="0">
                <a:latin typeface="Times" pitchFamily="18" charset="0"/>
                <a:cs typeface="Times" pitchFamily="18" charset="0"/>
              </a:rPr>
              <a:t>This system provides </a:t>
            </a:r>
            <a:r>
              <a:rPr lang="en-CA" sz="2400" dirty="0">
                <a:latin typeface="Times" pitchFamily="18" charset="0"/>
                <a:cs typeface="Times" pitchFamily="18" charset="0"/>
              </a:rPr>
              <a:t>web access for all customer and member functions. The user interface will be </a:t>
            </a:r>
            <a:r>
              <a:rPr lang="en-CA" sz="2400" dirty="0" smtClean="0">
                <a:latin typeface="Times" pitchFamily="18" charset="0"/>
                <a:cs typeface="Times" pitchFamily="18" charset="0"/>
              </a:rPr>
              <a:t>spontaneous </a:t>
            </a:r>
            <a:r>
              <a:rPr lang="en-CA" sz="2400" dirty="0">
                <a:latin typeface="Times" pitchFamily="18" charset="0"/>
                <a:cs typeface="Times" pitchFamily="18" charset="0"/>
              </a:rPr>
              <a:t>enough so that no training is required by customers, members, or store personnel. All online financial transactions and the storage of confidential member information will be done in a secure environment. Persistent storage for membership, rental, and video inventory information will be maintained.</a:t>
            </a:r>
            <a:r>
              <a:rPr lang="en-US" sz="2400" dirty="0">
                <a:latin typeface="Times" pitchFamily="18" charset="0"/>
                <a:cs typeface="Times" pitchFamily="18" charset="0"/>
              </a:rPr>
              <a:t>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56576081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457200" y="608734"/>
            <a:ext cx="80740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sz="2400" b="1" dirty="0">
                <a:solidFill>
                  <a:schemeClr val="accent2"/>
                </a:solidFill>
                <a:latin typeface="Times" pitchFamily="18" charset="0"/>
                <a:cs typeface="Times" pitchFamily="18" charset="0"/>
              </a:rPr>
              <a:t>II  General Description – D Assumptions and Dependencies</a:t>
            </a:r>
          </a:p>
        </p:txBody>
      </p:sp>
      <p:sp>
        <p:nvSpPr>
          <p:cNvPr id="40965" name="Rectangle 5"/>
          <p:cNvSpPr>
            <a:spLocks noChangeArrowheads="1"/>
          </p:cNvSpPr>
          <p:nvPr/>
        </p:nvSpPr>
        <p:spPr bwMode="auto">
          <a:xfrm>
            <a:off x="450273" y="1572491"/>
            <a:ext cx="8153400" cy="330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200" dirty="0">
                <a:latin typeface="Times" pitchFamily="18" charset="0"/>
                <a:cs typeface="Times" pitchFamily="18" charset="0"/>
              </a:rPr>
              <a:t>This includes assumptions made at the beginning of the development effort as well as those made during the development.   </a:t>
            </a:r>
          </a:p>
          <a:p>
            <a:pPr eaLnBrk="0" hangingPunct="0">
              <a:spcBef>
                <a:spcPct val="50000"/>
              </a:spcBef>
            </a:pPr>
            <a:r>
              <a:rPr lang="en-US" sz="2200" dirty="0">
                <a:latin typeface="Times" pitchFamily="18" charset="0"/>
                <a:cs typeface="Times" pitchFamily="18" charset="0"/>
              </a:rPr>
              <a:t>List and describe each of the factors that affect the requirements stated in the SRS.  These factors are not design constraints on the software but any changes to them can affect the requirements in the SRS.  For example, an assumption might be that a specific operating system will be available on the hardware designated for the software product.  If, in fact, the operating system is not available, the SRS would then have to change.</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08388699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85800" y="609600"/>
            <a:ext cx="7772400" cy="944563"/>
          </a:xfrm>
        </p:spPr>
        <p:txBody>
          <a:bodyPr/>
          <a:lstStyle/>
          <a:p>
            <a:r>
              <a:rPr lang="en-US"/>
              <a:t>Section II of SRS</a:t>
            </a:r>
          </a:p>
        </p:txBody>
      </p:sp>
      <p:graphicFrame>
        <p:nvGraphicFramePr>
          <p:cNvPr id="105475" name="Group 3"/>
          <p:cNvGraphicFramePr>
            <a:graphicFrameLocks noGrp="1"/>
          </p:cNvGraphicFramePr>
          <p:nvPr>
            <p:ph type="tbl" idx="1"/>
          </p:nvPr>
        </p:nvGraphicFramePr>
        <p:xfrm>
          <a:off x="457200" y="1600200"/>
          <a:ext cx="8229600" cy="4687888"/>
        </p:xfrm>
        <a:graphic>
          <a:graphicData uri="http://schemas.openxmlformats.org/drawingml/2006/table">
            <a:tbl>
              <a:tblPr/>
              <a:tblGrid>
                <a:gridCol w="5029200"/>
                <a:gridCol w="3200400"/>
              </a:tblGrid>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II.A Product Perspective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Paragraph form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II.B Product Functions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Paragraph form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II.C  User Characteristics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Paragraph form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II.D General Constraints</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Paragraph form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II.E  Assumptions and Dependencies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Paragraph form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4393961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ChangeArrowheads="1"/>
          </p:cNvSpPr>
          <p:nvPr/>
        </p:nvSpPr>
        <p:spPr bwMode="auto">
          <a:xfrm>
            <a:off x="779463" y="1143000"/>
            <a:ext cx="7831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3200" b="1">
                <a:solidFill>
                  <a:srgbClr val="000099"/>
                </a:solidFill>
              </a:rPr>
              <a:t>III  Functional Requirements	</a:t>
            </a:r>
          </a:p>
        </p:txBody>
      </p:sp>
      <p:sp>
        <p:nvSpPr>
          <p:cNvPr id="67588" name="Rectangle 4"/>
          <p:cNvSpPr>
            <a:spLocks noChangeArrowheads="1"/>
          </p:cNvSpPr>
          <p:nvPr/>
        </p:nvSpPr>
        <p:spPr bwMode="auto">
          <a:xfrm>
            <a:off x="609600" y="2133600"/>
            <a:ext cx="80772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t>Functional requirements are those business functions which are included in this software under development. It describes the features of the product and the needed behavior. </a:t>
            </a:r>
          </a:p>
          <a:p>
            <a:pPr eaLnBrk="0" hangingPunct="0">
              <a:spcBef>
                <a:spcPct val="50000"/>
              </a:spcBef>
            </a:pPr>
            <a:r>
              <a:rPr lang="en-US" sz="2400" b="1"/>
              <a:t>The functional requirements are going to be written in narrative form identified with numbers. Each requirement is something that the system SHALL do. Thus, it has a common name of a </a:t>
            </a:r>
            <a:r>
              <a:rPr lang="en-US" sz="2400" b="1" i="1"/>
              <a:t>shall</a:t>
            </a:r>
            <a:r>
              <a:rPr lang="en-US" sz="2400" b="1"/>
              <a:t> list. You may provide a brief design rationale for any requirement which you feel requires explanation for how and/or why the requirement was derived.</a:t>
            </a:r>
          </a:p>
        </p:txBody>
      </p:sp>
      <p:sp>
        <p:nvSpPr>
          <p:cNvPr id="67589" name="Rectangle 5"/>
          <p:cNvSpPr>
            <a:spLocks noChangeArrowheads="1"/>
          </p:cNvSpPr>
          <p:nvPr/>
        </p:nvSpPr>
        <p:spPr bwMode="auto">
          <a:xfrm>
            <a:off x="0" y="1876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04522856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779463" y="1143000"/>
            <a:ext cx="7831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3200" b="1">
                <a:solidFill>
                  <a:srgbClr val="000099"/>
                </a:solidFill>
              </a:rPr>
              <a:t>IV  Non Functional Requirements	</a:t>
            </a:r>
          </a:p>
        </p:txBody>
      </p:sp>
      <p:sp>
        <p:nvSpPr>
          <p:cNvPr id="44037" name="Rectangle 5"/>
          <p:cNvSpPr>
            <a:spLocks noChangeArrowheads="1"/>
          </p:cNvSpPr>
          <p:nvPr/>
        </p:nvSpPr>
        <p:spPr bwMode="auto">
          <a:xfrm>
            <a:off x="609600" y="2514600"/>
            <a:ext cx="80772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t>Non functional requirements are properties that the system must have such as performance, reusability, usability, user friendliness, etc.  </a:t>
            </a:r>
          </a:p>
          <a:p>
            <a:endParaRPr lang="en-US" sz="2400" b="1"/>
          </a:p>
          <a:p>
            <a:r>
              <a:rPr lang="en-US" sz="2400" b="1"/>
              <a:t>The same format as the functional requirements is to be used for the non-functional requirements. You may provide a brief design rationale for any requirement which you feel requires explanation for how and/or why the requirement was derived.</a:t>
            </a:r>
          </a:p>
        </p:txBody>
      </p:sp>
      <p:sp>
        <p:nvSpPr>
          <p:cNvPr id="44038" name="Rectangle 6"/>
          <p:cNvSpPr>
            <a:spLocks noChangeArrowheads="1"/>
          </p:cNvSpPr>
          <p:nvPr/>
        </p:nvSpPr>
        <p:spPr bwMode="auto">
          <a:xfrm>
            <a:off x="0" y="1876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36121687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ChangeArrowheads="1"/>
          </p:cNvSpPr>
          <p:nvPr/>
        </p:nvSpPr>
        <p:spPr bwMode="auto">
          <a:xfrm>
            <a:off x="779463" y="1143000"/>
            <a:ext cx="7831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3200" b="1">
                <a:solidFill>
                  <a:srgbClr val="000099"/>
                </a:solidFill>
              </a:rPr>
              <a:t>V  System Architecture	</a:t>
            </a:r>
          </a:p>
        </p:txBody>
      </p:sp>
      <p:sp>
        <p:nvSpPr>
          <p:cNvPr id="70660" name="Rectangle 4"/>
          <p:cNvSpPr>
            <a:spLocks noChangeArrowheads="1"/>
          </p:cNvSpPr>
          <p:nvPr/>
        </p:nvSpPr>
        <p:spPr bwMode="auto">
          <a:xfrm>
            <a:off x="609600" y="2374880"/>
            <a:ext cx="8077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This section presents a high-level overview of the anticipated system architecture using a class diagram. It shows the fundamental objects/classes that must be modeled with the system to satisfy its requirements. Each class on the diagram must include the attributes related to the class. All the relationships between classes and their multiplicity must be shown on the class diagram.  The classes specified in this document </a:t>
            </a:r>
            <a:r>
              <a:rPr lang="en-US" sz="2400" u="sng" dirty="0"/>
              <a:t>only</a:t>
            </a:r>
            <a:r>
              <a:rPr lang="en-US" sz="2400" dirty="0"/>
              <a:t> are those directly derived from the application domain. </a:t>
            </a:r>
          </a:p>
        </p:txBody>
      </p:sp>
      <p:sp>
        <p:nvSpPr>
          <p:cNvPr id="70661" name="Rectangle 5"/>
          <p:cNvSpPr>
            <a:spLocks noChangeArrowheads="1"/>
          </p:cNvSpPr>
          <p:nvPr/>
        </p:nvSpPr>
        <p:spPr bwMode="auto">
          <a:xfrm>
            <a:off x="0" y="1876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07662021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779463" y="1143000"/>
            <a:ext cx="7831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3200" b="1">
                <a:solidFill>
                  <a:srgbClr val="000099"/>
                </a:solidFill>
              </a:rPr>
              <a:t>VI System Models</a:t>
            </a:r>
          </a:p>
        </p:txBody>
      </p:sp>
      <p:sp>
        <p:nvSpPr>
          <p:cNvPr id="71684" name="Rectangle 4"/>
          <p:cNvSpPr>
            <a:spLocks noChangeArrowheads="1"/>
          </p:cNvSpPr>
          <p:nvPr/>
        </p:nvSpPr>
        <p:spPr bwMode="auto">
          <a:xfrm>
            <a:off x="609600" y="2514600"/>
            <a:ext cx="8077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This section presents the use case diagram for the system under development. The use case diagram should be a complete version containing all the use cases needed to describe the functionality to be developed. </a:t>
            </a:r>
          </a:p>
        </p:txBody>
      </p:sp>
      <p:sp>
        <p:nvSpPr>
          <p:cNvPr id="71685" name="Rectangle 5"/>
          <p:cNvSpPr>
            <a:spLocks noChangeArrowheads="1"/>
          </p:cNvSpPr>
          <p:nvPr/>
        </p:nvSpPr>
        <p:spPr bwMode="auto">
          <a:xfrm>
            <a:off x="0" y="1876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86884109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779463" y="1143000"/>
            <a:ext cx="7831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3200" b="1">
                <a:solidFill>
                  <a:srgbClr val="000099"/>
                </a:solidFill>
              </a:rPr>
              <a:t>VII  Appendixes</a:t>
            </a:r>
          </a:p>
        </p:txBody>
      </p:sp>
      <p:sp>
        <p:nvSpPr>
          <p:cNvPr id="72708" name="Rectangle 4"/>
          <p:cNvSpPr>
            <a:spLocks noChangeArrowheads="1"/>
          </p:cNvSpPr>
          <p:nvPr/>
        </p:nvSpPr>
        <p:spPr bwMode="auto">
          <a:xfrm>
            <a:off x="609600" y="1676400"/>
            <a:ext cx="8534400" cy="398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t>Appendix A.	Data dictionary</a:t>
            </a:r>
          </a:p>
          <a:p>
            <a:endParaRPr lang="en-US" sz="2400" b="1"/>
          </a:p>
          <a:p>
            <a:r>
              <a:rPr lang="en-US" sz="2400" b="1"/>
              <a:t>Appendix B.	Raw use case point analysis </a:t>
            </a:r>
          </a:p>
          <a:p>
            <a:endParaRPr lang="en-US" sz="1600" b="1"/>
          </a:p>
          <a:p>
            <a:r>
              <a:rPr lang="en-US" sz="2400" b="1"/>
              <a:t>Appendix C.	Screens and reports with navigation matrix.</a:t>
            </a:r>
          </a:p>
          <a:p>
            <a:endParaRPr lang="en-US" sz="2400" b="1"/>
          </a:p>
          <a:p>
            <a:r>
              <a:rPr lang="en-US" sz="2400" b="1"/>
              <a:t>Appendix D.	Scenario analysis tables</a:t>
            </a:r>
          </a:p>
          <a:p>
            <a:endParaRPr lang="en-US" sz="2400" b="1"/>
          </a:p>
          <a:p>
            <a:r>
              <a:rPr lang="en-US" sz="2400" b="1"/>
              <a:t>Appendix E.  Screens/reports list</a:t>
            </a:r>
            <a:endParaRPr lang="en-US" sz="2000" b="1"/>
          </a:p>
          <a:p>
            <a:endParaRPr lang="en-US" sz="2400" b="1"/>
          </a:p>
          <a:p>
            <a:r>
              <a:rPr lang="en-US" sz="2400" b="1"/>
              <a:t>Appendix F and following. Other items needed</a:t>
            </a:r>
          </a:p>
        </p:txBody>
      </p:sp>
      <p:sp>
        <p:nvSpPr>
          <p:cNvPr id="72709" name="Rectangle 5"/>
          <p:cNvSpPr>
            <a:spLocks noChangeArrowheads="1"/>
          </p:cNvSpPr>
          <p:nvPr/>
        </p:nvSpPr>
        <p:spPr bwMode="auto">
          <a:xfrm>
            <a:off x="0" y="1876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15236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792162"/>
          </a:xfrm>
        </p:spPr>
        <p:txBody>
          <a:bodyPr>
            <a:normAutofit/>
          </a:bodyPr>
          <a:lstStyle/>
          <a:p>
            <a:r>
              <a:rPr lang="en-US" sz="3000" b="1" dirty="0">
                <a:solidFill>
                  <a:srgbClr val="FF0000"/>
                </a:solidFill>
                <a:latin typeface="Times New Roman" pitchFamily="18" charset="0"/>
                <a:cs typeface="Times New Roman" pitchFamily="18" charset="0"/>
              </a:rPr>
              <a:t>PROBLEMS OF REQUIREMENT ELICITATION</a:t>
            </a:r>
          </a:p>
        </p:txBody>
      </p:sp>
      <p:sp>
        <p:nvSpPr>
          <p:cNvPr id="3" name="Content Placeholder 2"/>
          <p:cNvSpPr>
            <a:spLocks noGrp="1"/>
          </p:cNvSpPr>
          <p:nvPr>
            <p:ph idx="1"/>
          </p:nvPr>
        </p:nvSpPr>
        <p:spPr>
          <a:xfrm>
            <a:off x="228600" y="1143000"/>
            <a:ext cx="8458200" cy="4525963"/>
          </a:xfrm>
        </p:spPr>
        <p:txBody>
          <a:bodyPr>
            <a:normAutofit fontScale="85000" lnSpcReduction="20000"/>
          </a:bodyPr>
          <a:lstStyle/>
          <a:p>
            <a:pPr>
              <a:buFont typeface="Wingdings" pitchFamily="2" charset="2"/>
              <a:buChar char="Ø"/>
            </a:pPr>
            <a:r>
              <a:rPr lang="en-US" b="1" dirty="0" smtClean="0">
                <a:latin typeface="Times New Roman" pitchFamily="18" charset="0"/>
                <a:cs typeface="Times New Roman" pitchFamily="18" charset="0"/>
              </a:rPr>
              <a:t>Some </a:t>
            </a:r>
            <a:r>
              <a:rPr lang="en-US" b="1" dirty="0">
                <a:latin typeface="Times New Roman" pitchFamily="18" charset="0"/>
                <a:cs typeface="Times New Roman" pitchFamily="18" charset="0"/>
              </a:rPr>
              <a:t>of the problems encountered during requirement elicitation are as follows</a:t>
            </a:r>
            <a:r>
              <a:rPr lang="en-US" b="1"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Stakeholders </a:t>
            </a:r>
            <a:r>
              <a:rPr lang="en-US" dirty="0">
                <a:latin typeface="Times New Roman" pitchFamily="18" charset="0"/>
                <a:cs typeface="Times New Roman" pitchFamily="18" charset="0"/>
              </a:rPr>
              <a:t>don’t know what they really want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Stakeholders </a:t>
            </a:r>
            <a:r>
              <a:rPr lang="en-US" dirty="0">
                <a:latin typeface="Times New Roman" pitchFamily="18" charset="0"/>
                <a:cs typeface="Times New Roman" pitchFamily="18" charset="0"/>
              </a:rPr>
              <a:t>express requirements in their own terms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Different </a:t>
            </a:r>
            <a:r>
              <a:rPr lang="en-US" dirty="0">
                <a:latin typeface="Times New Roman" pitchFamily="18" charset="0"/>
                <a:cs typeface="Times New Roman" pitchFamily="18" charset="0"/>
              </a:rPr>
              <a:t>stakeholders may have conflicting requirements.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Organizational </a:t>
            </a:r>
            <a:r>
              <a:rPr lang="en-US" dirty="0">
                <a:latin typeface="Times New Roman" pitchFamily="18" charset="0"/>
                <a:cs typeface="Times New Roman" pitchFamily="18" charset="0"/>
              </a:rPr>
              <a:t>and political factors may influence the system requirements.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requirements change during the analysis process.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New </a:t>
            </a:r>
            <a:r>
              <a:rPr lang="en-US" dirty="0">
                <a:latin typeface="Times New Roman" pitchFamily="18" charset="0"/>
                <a:cs typeface="Times New Roman" pitchFamily="18" charset="0"/>
              </a:rPr>
              <a:t>stakeholders may emerge and business environment may also likely to change.</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53970701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altLang="en-US" sz="3700" b="1" dirty="0" smtClean="0">
                <a:solidFill>
                  <a:srgbClr val="FF0000"/>
                </a:solidFill>
                <a:latin typeface="Times" pitchFamily="18" charset="0"/>
                <a:cs typeface="Times" pitchFamily="18" charset="0"/>
              </a:rPr>
              <a:t>SRS Table of Contents</a:t>
            </a:r>
          </a:p>
        </p:txBody>
      </p:sp>
      <p:sp>
        <p:nvSpPr>
          <p:cNvPr id="22531" name="Rectangle 3"/>
          <p:cNvSpPr>
            <a:spLocks noGrp="1" noChangeArrowheads="1"/>
          </p:cNvSpPr>
          <p:nvPr>
            <p:ph type="body" idx="1"/>
          </p:nvPr>
        </p:nvSpPr>
        <p:spPr>
          <a:xfrm>
            <a:off x="838200" y="1295400"/>
            <a:ext cx="7313612" cy="4725987"/>
          </a:xfrm>
        </p:spPr>
        <p:txBody>
          <a:bodyPr/>
          <a:lstStyle/>
          <a:p>
            <a:pPr marL="552450" indent="-552450" eaLnBrk="1" hangingPunct="1">
              <a:lnSpc>
                <a:spcPct val="80000"/>
              </a:lnSpc>
              <a:buClr>
                <a:schemeClr val="hlink"/>
              </a:buClr>
              <a:buSzTx/>
              <a:buFont typeface="Wingdings" pitchFamily="2" charset="2"/>
              <a:buAutoNum type="arabicPeriod"/>
            </a:pPr>
            <a:r>
              <a:rPr lang="en-US" altLang="en-US" sz="2500" smtClean="0"/>
              <a:t>Introduction</a:t>
            </a:r>
          </a:p>
          <a:p>
            <a:pPr marL="933450" lvl="1" indent="-476250" eaLnBrk="1" hangingPunct="1">
              <a:lnSpc>
                <a:spcPct val="80000"/>
              </a:lnSpc>
              <a:buSzTx/>
              <a:buFont typeface="Wingdings" pitchFamily="2" charset="2"/>
              <a:buAutoNum type="arabicPeriod"/>
            </a:pPr>
            <a:r>
              <a:rPr lang="en-US" altLang="en-US" sz="2100" smtClean="0"/>
              <a:t>Purpose</a:t>
            </a:r>
          </a:p>
          <a:p>
            <a:pPr marL="933450" lvl="1" indent="-476250" eaLnBrk="1" hangingPunct="1">
              <a:lnSpc>
                <a:spcPct val="80000"/>
              </a:lnSpc>
              <a:buSzTx/>
              <a:buFont typeface="Wingdings" pitchFamily="2" charset="2"/>
              <a:buAutoNum type="arabicPeriod"/>
            </a:pPr>
            <a:r>
              <a:rPr lang="en-US" altLang="en-US" sz="2100" smtClean="0"/>
              <a:t>Scope</a:t>
            </a:r>
          </a:p>
          <a:p>
            <a:pPr marL="933450" lvl="1" indent="-476250" eaLnBrk="1" hangingPunct="1">
              <a:lnSpc>
                <a:spcPct val="80000"/>
              </a:lnSpc>
              <a:buSzTx/>
              <a:buFont typeface="Wingdings" pitchFamily="2" charset="2"/>
              <a:buAutoNum type="arabicPeriod"/>
            </a:pPr>
            <a:r>
              <a:rPr lang="en-US" altLang="en-US" sz="2100" smtClean="0"/>
              <a:t>Definitions</a:t>
            </a:r>
          </a:p>
          <a:p>
            <a:pPr marL="933450" lvl="1" indent="-476250" eaLnBrk="1" hangingPunct="1">
              <a:lnSpc>
                <a:spcPct val="80000"/>
              </a:lnSpc>
              <a:buSzTx/>
              <a:buFont typeface="Wingdings" pitchFamily="2" charset="2"/>
              <a:buAutoNum type="arabicPeriod"/>
            </a:pPr>
            <a:r>
              <a:rPr lang="en-US" altLang="en-US" sz="2100" smtClean="0"/>
              <a:t>References</a:t>
            </a:r>
          </a:p>
          <a:p>
            <a:pPr marL="933450" lvl="1" indent="-476250" eaLnBrk="1" hangingPunct="1">
              <a:lnSpc>
                <a:spcPct val="80000"/>
              </a:lnSpc>
              <a:buSzTx/>
              <a:buFont typeface="Wingdings" pitchFamily="2" charset="2"/>
              <a:buAutoNum type="arabicPeriod"/>
            </a:pPr>
            <a:r>
              <a:rPr lang="en-US" altLang="en-US" sz="2100" smtClean="0"/>
              <a:t>Overview</a:t>
            </a:r>
          </a:p>
          <a:p>
            <a:pPr marL="552450" indent="-552450" eaLnBrk="1" hangingPunct="1">
              <a:lnSpc>
                <a:spcPct val="80000"/>
              </a:lnSpc>
              <a:buClr>
                <a:schemeClr val="hlink"/>
              </a:buClr>
              <a:buSzTx/>
              <a:buFont typeface="Wingdings" pitchFamily="2" charset="2"/>
              <a:buAutoNum type="arabicPeriod"/>
            </a:pPr>
            <a:r>
              <a:rPr lang="en-US" altLang="en-US" sz="2500" smtClean="0"/>
              <a:t>General Description</a:t>
            </a:r>
          </a:p>
          <a:p>
            <a:pPr marL="933450" lvl="1" indent="-476250" eaLnBrk="1" hangingPunct="1">
              <a:lnSpc>
                <a:spcPct val="80000"/>
              </a:lnSpc>
              <a:buSzTx/>
              <a:buFont typeface="Wingdings" pitchFamily="2" charset="2"/>
              <a:buAutoNum type="arabicPeriod"/>
            </a:pPr>
            <a:r>
              <a:rPr lang="en-US" altLang="en-US" sz="2100" smtClean="0"/>
              <a:t>Product Perspective</a:t>
            </a:r>
          </a:p>
          <a:p>
            <a:pPr marL="933450" lvl="1" indent="-476250" eaLnBrk="1" hangingPunct="1">
              <a:lnSpc>
                <a:spcPct val="80000"/>
              </a:lnSpc>
              <a:buSzTx/>
              <a:buFont typeface="Wingdings" pitchFamily="2" charset="2"/>
              <a:buAutoNum type="arabicPeriod"/>
            </a:pPr>
            <a:r>
              <a:rPr lang="en-US" altLang="en-US" sz="2100" smtClean="0"/>
              <a:t>Product Functions</a:t>
            </a:r>
          </a:p>
          <a:p>
            <a:pPr marL="933450" lvl="1" indent="-476250" eaLnBrk="1" hangingPunct="1">
              <a:lnSpc>
                <a:spcPct val="80000"/>
              </a:lnSpc>
              <a:buSzTx/>
              <a:buFont typeface="Wingdings" pitchFamily="2" charset="2"/>
              <a:buAutoNum type="arabicPeriod"/>
            </a:pPr>
            <a:r>
              <a:rPr lang="en-US" altLang="en-US" sz="2100" smtClean="0"/>
              <a:t>User Characteristics</a:t>
            </a:r>
          </a:p>
          <a:p>
            <a:pPr marL="933450" lvl="1" indent="-476250" eaLnBrk="1" hangingPunct="1">
              <a:lnSpc>
                <a:spcPct val="80000"/>
              </a:lnSpc>
              <a:buSzTx/>
              <a:buFont typeface="Wingdings" pitchFamily="2" charset="2"/>
              <a:buAutoNum type="arabicPeriod"/>
            </a:pPr>
            <a:r>
              <a:rPr lang="en-US" altLang="en-US" sz="2100" smtClean="0"/>
              <a:t>General Constraints</a:t>
            </a:r>
          </a:p>
          <a:p>
            <a:pPr marL="933450" lvl="1" indent="-476250" eaLnBrk="1" hangingPunct="1">
              <a:lnSpc>
                <a:spcPct val="80000"/>
              </a:lnSpc>
              <a:buSzTx/>
              <a:buFont typeface="Wingdings" pitchFamily="2" charset="2"/>
              <a:buAutoNum type="arabicPeriod"/>
            </a:pPr>
            <a:r>
              <a:rPr lang="en-US" altLang="en-US" sz="2100" smtClean="0"/>
              <a:t>Assumptions and Dependencies</a:t>
            </a:r>
          </a:p>
          <a:p>
            <a:pPr marL="552450" indent="-552450" eaLnBrk="1" hangingPunct="1">
              <a:lnSpc>
                <a:spcPct val="80000"/>
              </a:lnSpc>
              <a:buClr>
                <a:schemeClr val="hlink"/>
              </a:buClr>
              <a:buSzTx/>
              <a:buFont typeface="Wingdings" pitchFamily="2" charset="2"/>
              <a:buAutoNum type="arabicPeriod"/>
            </a:pPr>
            <a:r>
              <a:rPr lang="en-US" altLang="en-US" sz="2500" smtClean="0"/>
              <a:t>Specific Requirements</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50826310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8"/>
          <p:cNvSpPr txBox="1">
            <a:spLocks noChangeArrowheads="1"/>
          </p:cNvSpPr>
          <p:nvPr/>
        </p:nvSpPr>
        <p:spPr bwMode="auto">
          <a:xfrm>
            <a:off x="1279525" y="228600"/>
            <a:ext cx="7559675" cy="6408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Verdana" pitchFamily="34" charset="0"/>
              </a:defRPr>
            </a:lvl1pPr>
            <a:lvl2pPr>
              <a:defRPr sz="2500">
                <a:solidFill>
                  <a:schemeClr val="tx1"/>
                </a:solidFill>
                <a:latin typeface="Verdana" pitchFamily="34" charset="0"/>
              </a:defRPr>
            </a:lvl2pPr>
            <a:lvl3pPr>
              <a:defRPr sz="2200">
                <a:solidFill>
                  <a:schemeClr val="tx1"/>
                </a:solidFill>
                <a:latin typeface="Verdana" pitchFamily="34" charset="0"/>
              </a:defRPr>
            </a:lvl3pPr>
            <a:lvl4pPr>
              <a:defRPr sz="1900">
                <a:solidFill>
                  <a:schemeClr val="tx1"/>
                </a:solidFill>
                <a:latin typeface="Verdana" pitchFamily="34" charset="0"/>
              </a:defRPr>
            </a:lvl4pPr>
            <a:lvl5pPr>
              <a:defRPr sz="1900">
                <a:solidFill>
                  <a:schemeClr val="tx1"/>
                </a:solidFill>
                <a:latin typeface="Verdana" pitchFamily="34" charset="0"/>
              </a:defRPr>
            </a:lvl5pPr>
            <a:lvl6pPr eaLnBrk="0" hangingPunct="0">
              <a:defRPr sz="1900">
                <a:solidFill>
                  <a:schemeClr val="tx1"/>
                </a:solidFill>
                <a:latin typeface="Verdana" pitchFamily="34" charset="0"/>
              </a:defRPr>
            </a:lvl6pPr>
            <a:lvl7pPr eaLnBrk="0" hangingPunct="0">
              <a:defRPr sz="1900">
                <a:solidFill>
                  <a:schemeClr val="tx1"/>
                </a:solidFill>
                <a:latin typeface="Verdana" pitchFamily="34" charset="0"/>
              </a:defRPr>
            </a:lvl7pPr>
            <a:lvl8pPr eaLnBrk="0" hangingPunct="0">
              <a:defRPr sz="1900">
                <a:solidFill>
                  <a:schemeClr val="tx1"/>
                </a:solidFill>
                <a:latin typeface="Verdana" pitchFamily="34" charset="0"/>
              </a:defRPr>
            </a:lvl8pPr>
            <a:lvl9pPr eaLnBrk="0" hangingPunct="0">
              <a:defRPr sz="1900">
                <a:solidFill>
                  <a:schemeClr val="tx1"/>
                </a:solidFill>
                <a:latin typeface="Verdana" pitchFamily="34" charset="0"/>
              </a:defRPr>
            </a:lvl9pPr>
          </a:lstStyle>
          <a:p>
            <a:pPr marL="342900" indent="-342900"/>
            <a:r>
              <a:rPr lang="en-US" altLang="en-US" sz="1800" b="1" u="sng"/>
              <a:t>3.  Specific Requirements</a:t>
            </a:r>
          </a:p>
          <a:p>
            <a:pPr marL="342900" indent="-342900"/>
            <a:r>
              <a:rPr lang="en-US" altLang="en-US" sz="1800" b="1"/>
              <a:t>    3.1  Functional Requirements</a:t>
            </a:r>
          </a:p>
          <a:p>
            <a:pPr marL="342900" indent="-342900"/>
            <a:r>
              <a:rPr lang="en-US" altLang="en-US" sz="1800"/>
              <a:t>        3.1.1  Func Req 1</a:t>
            </a:r>
          </a:p>
          <a:p>
            <a:pPr marL="342900" indent="-342900"/>
            <a:r>
              <a:rPr lang="en-US" altLang="en-US" sz="1800"/>
              <a:t>            3.1.1.1  Introduction</a:t>
            </a:r>
          </a:p>
          <a:p>
            <a:pPr marL="342900" indent="-342900"/>
            <a:r>
              <a:rPr lang="en-US" altLang="en-US" sz="1800"/>
              <a:t>            3.1.1.2  Inputs</a:t>
            </a:r>
          </a:p>
          <a:p>
            <a:pPr marL="342900" indent="-342900"/>
            <a:r>
              <a:rPr lang="en-US" altLang="en-US" sz="1800"/>
              <a:t>            3.1.1.3  Processing</a:t>
            </a:r>
          </a:p>
          <a:p>
            <a:pPr marL="342900" indent="-342900"/>
            <a:r>
              <a:rPr lang="en-US" altLang="en-US" sz="1800"/>
              <a:t>            3.1.1.4  Outputs</a:t>
            </a:r>
          </a:p>
          <a:p>
            <a:pPr marL="342900" indent="-342900"/>
            <a:r>
              <a:rPr lang="en-US" altLang="en-US" sz="1800"/>
              <a:t>        3.1.2  Func Req 2</a:t>
            </a:r>
          </a:p>
          <a:p>
            <a:pPr marL="342900" indent="-342900"/>
            <a:r>
              <a:rPr lang="en-US" altLang="en-US" sz="1800" b="1"/>
              <a:t>              …</a:t>
            </a:r>
          </a:p>
          <a:p>
            <a:pPr marL="342900" indent="-342900"/>
            <a:r>
              <a:rPr lang="en-US" altLang="en-US" sz="1800" b="1"/>
              <a:t>    3.2  External Interface Requirements</a:t>
            </a:r>
          </a:p>
          <a:p>
            <a:pPr marL="342900" indent="-342900"/>
            <a:r>
              <a:rPr lang="en-US" altLang="en-US" sz="1800"/>
              <a:t>        3.2.1  User Interface</a:t>
            </a:r>
          </a:p>
          <a:p>
            <a:pPr marL="342900" indent="-342900"/>
            <a:r>
              <a:rPr lang="en-US" altLang="en-US" sz="1800"/>
              <a:t>        3.2.2  Hardware Interfaces</a:t>
            </a:r>
          </a:p>
          <a:p>
            <a:pPr marL="342900" indent="-342900"/>
            <a:r>
              <a:rPr lang="en-US" altLang="en-US" sz="1800"/>
              <a:t>        3.2.3  Software Interfaces</a:t>
            </a:r>
          </a:p>
          <a:p>
            <a:pPr marL="342900" indent="-342900"/>
            <a:r>
              <a:rPr lang="en-US" altLang="en-US" sz="1800"/>
              <a:t>        3.2.4  Communication Interfaces</a:t>
            </a:r>
          </a:p>
          <a:p>
            <a:pPr marL="342900" indent="-342900"/>
            <a:r>
              <a:rPr lang="en-US" altLang="en-US" sz="1800" b="1"/>
              <a:t>    3.3  Performance Requirements</a:t>
            </a:r>
          </a:p>
          <a:p>
            <a:pPr marL="342900" indent="-342900"/>
            <a:r>
              <a:rPr lang="en-US" altLang="en-US" sz="1800" b="1"/>
              <a:t>    3.4  Design Constraints</a:t>
            </a:r>
          </a:p>
          <a:p>
            <a:pPr marL="342900" indent="-342900"/>
            <a:r>
              <a:rPr lang="en-US" altLang="en-US" sz="1800"/>
              <a:t>        3.4.1  Standards Compliance</a:t>
            </a:r>
          </a:p>
          <a:p>
            <a:pPr marL="342900" indent="-342900"/>
            <a:r>
              <a:rPr lang="en-US" altLang="en-US" sz="1800"/>
              <a:t>        3.4.2  Hardware Limitations</a:t>
            </a:r>
          </a:p>
          <a:p>
            <a:pPr marL="342900" indent="-342900"/>
            <a:r>
              <a:rPr lang="en-US" altLang="en-US" sz="1800" b="1"/>
              <a:t>    3.5  Attributes</a:t>
            </a:r>
          </a:p>
          <a:p>
            <a:pPr marL="342900" indent="-342900"/>
            <a:r>
              <a:rPr lang="en-US" altLang="en-US" sz="1800"/>
              <a:t>        3.5.1  Security</a:t>
            </a:r>
          </a:p>
          <a:p>
            <a:pPr marL="342900" indent="-342900"/>
            <a:r>
              <a:rPr lang="en-US" altLang="en-US" sz="1800"/>
              <a:t>        3.5.2  Maintainability</a:t>
            </a:r>
          </a:p>
          <a:p>
            <a:pPr marL="342900" indent="-342900"/>
            <a:r>
              <a:rPr lang="en-US" altLang="en-US" sz="1800" b="1"/>
              <a:t>    3.6  Other Requirements</a:t>
            </a:r>
          </a:p>
          <a:p>
            <a:pPr marL="342900" indent="-342900"/>
            <a:r>
              <a:rPr lang="en-US" altLang="en-US" sz="1800"/>
              <a:t>        3.6.1  Database</a:t>
            </a:r>
          </a:p>
        </p:txBody>
      </p:sp>
      <p:pic>
        <p:nvPicPr>
          <p:cNvPr id="3"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84774282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5800" y="381000"/>
            <a:ext cx="7772400" cy="838200"/>
          </a:xfrm>
        </p:spPr>
        <p:txBody>
          <a:bodyPr>
            <a:normAutofit/>
          </a:bodyPr>
          <a:lstStyle/>
          <a:p>
            <a:pPr eaLnBrk="1" fontAlgn="auto" hangingPunct="1">
              <a:spcAft>
                <a:spcPts val="0"/>
              </a:spcAft>
              <a:defRPr/>
            </a:pPr>
            <a:r>
              <a:rPr lang="en-US" sz="3700" b="1" dirty="0" smtClean="0">
                <a:solidFill>
                  <a:srgbClr val="FF0000"/>
                </a:solidFill>
                <a:latin typeface="Times" pitchFamily="18" charset="0"/>
                <a:cs typeface="Times" pitchFamily="18" charset="0"/>
              </a:rPr>
              <a:t>Summary</a:t>
            </a:r>
          </a:p>
        </p:txBody>
      </p:sp>
      <p:sp>
        <p:nvSpPr>
          <p:cNvPr id="48131" name="Rectangle 3"/>
          <p:cNvSpPr>
            <a:spLocks noGrp="1" noChangeArrowheads="1"/>
          </p:cNvSpPr>
          <p:nvPr>
            <p:ph idx="1"/>
          </p:nvPr>
        </p:nvSpPr>
        <p:spPr>
          <a:xfrm>
            <a:off x="304800" y="1295400"/>
            <a:ext cx="8458200" cy="4648200"/>
          </a:xfrm>
        </p:spPr>
        <p:txBody>
          <a:bodyPr>
            <a:normAutofit fontScale="92500" lnSpcReduction="20000"/>
          </a:bodyPr>
          <a:lstStyle/>
          <a:p>
            <a:pPr eaLnBrk="1" hangingPunct="1"/>
            <a:r>
              <a:rPr lang="en-US" sz="2800" dirty="0" smtClean="0">
                <a:latin typeface="Times" pitchFamily="18" charset="0"/>
                <a:cs typeface="Times" pitchFamily="18" charset="0"/>
              </a:rPr>
              <a:t>Having a good quality SRS is essential.</a:t>
            </a:r>
          </a:p>
          <a:p>
            <a:pPr eaLnBrk="1" hangingPunct="1"/>
            <a:r>
              <a:rPr lang="en-US" sz="2800" dirty="0" smtClean="0">
                <a:latin typeface="Times" pitchFamily="18" charset="0"/>
                <a:cs typeface="Times" pitchFamily="18" charset="0"/>
              </a:rPr>
              <a:t>The req. phase has 3 major sub phases</a:t>
            </a:r>
          </a:p>
          <a:p>
            <a:pPr lvl="1" eaLnBrk="1" hangingPunct="1"/>
            <a:r>
              <a:rPr lang="en-US" dirty="0" smtClean="0">
                <a:latin typeface="Times" pitchFamily="18" charset="0"/>
                <a:cs typeface="Times" pitchFamily="18" charset="0"/>
              </a:rPr>
              <a:t>analysis , specification and validation</a:t>
            </a:r>
          </a:p>
          <a:p>
            <a:pPr eaLnBrk="1" hangingPunct="1"/>
            <a:r>
              <a:rPr lang="en-US" sz="2800" dirty="0" smtClean="0">
                <a:latin typeface="Times" pitchFamily="18" charset="0"/>
                <a:cs typeface="Times" pitchFamily="18" charset="0"/>
              </a:rPr>
              <a:t>Analysis</a:t>
            </a:r>
          </a:p>
          <a:p>
            <a:pPr lvl="1" eaLnBrk="1" hangingPunct="1"/>
            <a:r>
              <a:rPr lang="en-US" dirty="0" smtClean="0">
                <a:latin typeface="Times" pitchFamily="18" charset="0"/>
                <a:cs typeface="Times" pitchFamily="18" charset="0"/>
              </a:rPr>
              <a:t>for problem understanding and modeling</a:t>
            </a:r>
          </a:p>
          <a:p>
            <a:pPr eaLnBrk="1" hangingPunct="1"/>
            <a:r>
              <a:rPr lang="en-US" sz="2800" dirty="0" smtClean="0">
                <a:latin typeface="Times" pitchFamily="18" charset="0"/>
                <a:cs typeface="Times" pitchFamily="18" charset="0"/>
              </a:rPr>
              <a:t>Key properties of an SRS: correctness, completeness, consistency, traceability, unambiguousness.</a:t>
            </a:r>
          </a:p>
          <a:p>
            <a:pPr>
              <a:lnSpc>
                <a:spcPct val="90000"/>
              </a:lnSpc>
            </a:pPr>
            <a:r>
              <a:rPr lang="en-US" sz="2800" dirty="0">
                <a:latin typeface="Times" pitchFamily="18" charset="0"/>
                <a:cs typeface="Times" pitchFamily="18" charset="0"/>
              </a:rPr>
              <a:t>Specification</a:t>
            </a:r>
          </a:p>
          <a:p>
            <a:pPr lvl="1">
              <a:lnSpc>
                <a:spcPct val="90000"/>
              </a:lnSpc>
            </a:pPr>
            <a:r>
              <a:rPr lang="en-US" dirty="0">
                <a:latin typeface="Times" pitchFamily="18" charset="0"/>
                <a:cs typeface="Times" pitchFamily="18" charset="0"/>
              </a:rPr>
              <a:t>must contain functionality, performance , interfaces and design constraints</a:t>
            </a:r>
          </a:p>
          <a:p>
            <a:pPr lvl="1">
              <a:lnSpc>
                <a:spcPct val="90000"/>
              </a:lnSpc>
            </a:pPr>
            <a:r>
              <a:rPr lang="en-US" dirty="0">
                <a:latin typeface="Times" pitchFamily="18" charset="0"/>
                <a:cs typeface="Times" pitchFamily="18" charset="0"/>
              </a:rPr>
              <a:t>Mostly natural languages used</a:t>
            </a:r>
          </a:p>
          <a:p>
            <a:pPr>
              <a:lnSpc>
                <a:spcPct val="90000"/>
              </a:lnSpc>
            </a:pPr>
            <a:r>
              <a:rPr lang="en-US" sz="2800" dirty="0">
                <a:latin typeface="Times" pitchFamily="18" charset="0"/>
                <a:cs typeface="Times" pitchFamily="18" charset="0"/>
              </a:rPr>
              <a:t>Validation - through reviews</a:t>
            </a:r>
          </a:p>
          <a:p>
            <a:pPr eaLnBrk="1" hangingPunct="1"/>
            <a:endParaRPr lang="en-US" sz="2800" dirty="0" smtClean="0">
              <a:latin typeface="Times" pitchFamily="18" charset="0"/>
              <a:cs typeface="Times" pitchFamily="18" charset="0"/>
            </a:endParaRPr>
          </a:p>
        </p:txBody>
      </p:sp>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82B97317-F62A-4E6E-BD42-929CFA617F05}" type="slidenum">
              <a:rPr lang="en-US" smtClean="0">
                <a:solidFill>
                  <a:schemeClr val="tx2"/>
                </a:solidFill>
              </a:rPr>
              <a:pPr/>
              <a:t>172</a:t>
            </a:fld>
            <a:endParaRPr lang="en-US" smtClean="0">
              <a:solidFill>
                <a:schemeClr val="tx2"/>
              </a:solidFill>
            </a:endParaRP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11965050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References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hlinkClick r:id="rId2"/>
              </a:rPr>
              <a:t>SOFTWARE </a:t>
            </a:r>
            <a:r>
              <a:rPr lang="en-US" dirty="0">
                <a:hlinkClick r:id="rId2"/>
              </a:rPr>
              <a:t>REQUIREMENT ELICITATION TECHNIQUES </a:t>
            </a:r>
            <a:r>
              <a:rPr lang="en-US" dirty="0" smtClean="0">
                <a:hlinkClick r:id="rId2"/>
              </a:rPr>
              <a:t>...epgp.inflibnet.ac.in</a:t>
            </a:r>
            <a:r>
              <a:rPr lang="en-US" dirty="0">
                <a:hlinkClick r:id="rId2"/>
              </a:rPr>
              <a:t> › </a:t>
            </a:r>
            <a:r>
              <a:rPr lang="en-US" dirty="0" err="1">
                <a:hlinkClick r:id="rId2"/>
              </a:rPr>
              <a:t>epgpdata</a:t>
            </a:r>
            <a:r>
              <a:rPr lang="en-US" dirty="0">
                <a:hlinkClick r:id="rId2"/>
              </a:rPr>
              <a:t> › uploads › </a:t>
            </a:r>
            <a:r>
              <a:rPr lang="en-US" dirty="0" err="1">
                <a:hlinkClick r:id="rId2"/>
              </a:rPr>
              <a:t>epgp_content</a:t>
            </a:r>
            <a:endParaRPr lang="en-US" dirty="0">
              <a:hlinkClick r:id="rId2"/>
            </a:endParaRPr>
          </a:p>
          <a:p>
            <a:r>
              <a:rPr lang="en-US" dirty="0">
                <a:hlinkClick r:id="rId3"/>
              </a:rPr>
              <a:t>https://</a:t>
            </a:r>
            <a:r>
              <a:rPr lang="en-US" dirty="0" smtClean="0">
                <a:hlinkClick r:id="rId3"/>
              </a:rPr>
              <a:t>www.tutorialspoint.com/software_engineering/software_requirements.htm</a:t>
            </a:r>
            <a:endParaRPr lang="en-US" dirty="0" smtClean="0"/>
          </a:p>
          <a:p>
            <a:r>
              <a:rPr lang="en-US" u="sng" dirty="0">
                <a:hlinkClick r:id="rId4"/>
              </a:rPr>
              <a:t>https://web.cs.dal.ca › ~</a:t>
            </a:r>
            <a:r>
              <a:rPr lang="en-US" u="sng" dirty="0" err="1">
                <a:hlinkClick r:id="rId4"/>
              </a:rPr>
              <a:t>hawkey</a:t>
            </a:r>
            <a:r>
              <a:rPr lang="en-US" u="sng" dirty="0">
                <a:hlinkClick r:id="rId4"/>
              </a:rPr>
              <a:t> › May17_SRS</a:t>
            </a:r>
          </a:p>
          <a:p>
            <a:r>
              <a:rPr lang="en-US" dirty="0">
                <a:hlinkClick r:id="rId5"/>
              </a:rPr>
              <a:t>https://</a:t>
            </a:r>
            <a:r>
              <a:rPr lang="en-US" dirty="0" smtClean="0">
                <a:hlinkClick r:id="rId5"/>
              </a:rPr>
              <a:t>www.javatpoint.com/software-engineering-data-flow-diagrams</a:t>
            </a:r>
            <a:endParaRPr lang="en-US" dirty="0" smtClean="0"/>
          </a:p>
          <a:p>
            <a:r>
              <a:rPr lang="en-US" dirty="0" smtClean="0"/>
              <a:t>SRS-</a:t>
            </a:r>
            <a:r>
              <a:rPr lang="en-US" dirty="0">
                <a:hlinkClick r:id="rId6"/>
              </a:rPr>
              <a:t>www.cs.fsu.edu › ~baker › swe1 › restricted › notes › </a:t>
            </a:r>
            <a:r>
              <a:rPr lang="en-US" dirty="0" err="1">
                <a:hlinkClick r:id="rId6"/>
              </a:rPr>
              <a:t>ppt</a:t>
            </a:r>
            <a:r>
              <a:rPr lang="en-US" dirty="0">
                <a:hlinkClick r:id="rId6"/>
              </a:rPr>
              <a:t> › SRS</a:t>
            </a:r>
          </a:p>
          <a:p>
            <a:r>
              <a:rPr lang="en-US" dirty="0"/>
              <a:t/>
            </a:r>
            <a:br>
              <a:rPr lang="en-US" dirty="0"/>
            </a:br>
            <a:r>
              <a:rPr lang="en-US" dirty="0"/>
              <a:t/>
            </a:r>
            <a:br>
              <a:rPr lang="en-US" dirty="0"/>
            </a:br>
            <a:r>
              <a:rPr lang="en-US" dirty="0"/>
              <a:t/>
            </a:r>
            <a:br>
              <a:rPr lang="en-US" dirty="0"/>
            </a:br>
            <a:endParaRPr lang="en-US" dirty="0"/>
          </a:p>
        </p:txBody>
      </p:sp>
      <p:pic>
        <p:nvPicPr>
          <p:cNvPr id="4" name="Picture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9749357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685800" y="1828800"/>
            <a:ext cx="7772400" cy="1470025"/>
          </a:xfrm>
        </p:spPr>
        <p:txBody>
          <a:bodyPr/>
          <a:lstStyle/>
          <a:p>
            <a:pPr eaLnBrk="1" hangingPunct="1"/>
            <a:r>
              <a:rPr lang="en-US" altLang="en-US" smtClean="0">
                <a:solidFill>
                  <a:srgbClr val="262626"/>
                </a:solidFill>
              </a:rPr>
              <a:t>Behavioral Modeling: </a:t>
            </a:r>
            <a:br>
              <a:rPr lang="en-US" altLang="en-US" smtClean="0">
                <a:solidFill>
                  <a:srgbClr val="262626"/>
                </a:solidFill>
              </a:rPr>
            </a:br>
            <a:r>
              <a:rPr lang="en-US" altLang="en-US" smtClean="0">
                <a:solidFill>
                  <a:srgbClr val="262626"/>
                </a:solidFill>
              </a:rPr>
              <a:t>State Diagrams</a:t>
            </a:r>
          </a:p>
        </p:txBody>
      </p:sp>
      <p:sp>
        <p:nvSpPr>
          <p:cNvPr id="10243" name="Rectangle 4"/>
          <p:cNvSpPr>
            <a:spLocks/>
          </p:cNvSpPr>
          <p:nvPr/>
        </p:nvSpPr>
        <p:spPr bwMode="auto">
          <a:xfrm>
            <a:off x="609600" y="3657600"/>
            <a:ext cx="7772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buFont typeface="Arial" charset="0"/>
              <a:buNone/>
            </a:pPr>
            <a:r>
              <a:rPr lang="en-US" altLang="en-US" sz="2000" i="1" dirty="0">
                <a:latin typeface="Times New Roman" pitchFamily="18" charset="0"/>
              </a:rPr>
              <a:t>CIS 4800</a:t>
            </a:r>
          </a:p>
          <a:p>
            <a:pPr algn="ctr">
              <a:buFont typeface="Arial" charset="0"/>
              <a:buNone/>
            </a:pPr>
            <a:r>
              <a:rPr lang="en-US" altLang="en-US" sz="2000" i="1" dirty="0" err="1">
                <a:latin typeface="Times New Roman" pitchFamily="18" charset="0"/>
              </a:rPr>
              <a:t>Kannan</a:t>
            </a:r>
            <a:r>
              <a:rPr lang="en-US" altLang="en-US" sz="2000" i="1" dirty="0">
                <a:latin typeface="Times New Roman" pitchFamily="18" charset="0"/>
              </a:rPr>
              <a:t> Mohan</a:t>
            </a:r>
          </a:p>
          <a:p>
            <a:pPr algn="ctr">
              <a:buFont typeface="Arial" charset="0"/>
              <a:buNone/>
            </a:pPr>
            <a:r>
              <a:rPr lang="en-US" altLang="en-US" sz="2000" i="1" dirty="0">
                <a:latin typeface="Times New Roman" pitchFamily="18" charset="0"/>
              </a:rPr>
              <a:t>Department of CIS</a:t>
            </a:r>
          </a:p>
          <a:p>
            <a:pPr algn="ctr">
              <a:buFont typeface="Arial" charset="0"/>
              <a:buNone/>
            </a:pPr>
            <a:r>
              <a:rPr lang="en-US" altLang="en-US" sz="2000" i="1" dirty="0" err="1">
                <a:latin typeface="Times New Roman" pitchFamily="18" charset="0"/>
              </a:rPr>
              <a:t>Zicklin</a:t>
            </a:r>
            <a:r>
              <a:rPr lang="en-US" altLang="en-US" sz="2000" i="1" dirty="0">
                <a:latin typeface="Times New Roman" pitchFamily="18" charset="0"/>
              </a:rPr>
              <a:t> School of Business, Baruch College</a:t>
            </a:r>
          </a:p>
        </p:txBody>
      </p:sp>
      <p:sp>
        <p:nvSpPr>
          <p:cNvPr id="10244" name="TextBox 10"/>
          <p:cNvSpPr txBox="1">
            <a:spLocks noChangeArrowheads="1"/>
          </p:cNvSpPr>
          <p:nvPr/>
        </p:nvSpPr>
        <p:spPr bwMode="auto">
          <a:xfrm>
            <a:off x="6662738" y="6172200"/>
            <a:ext cx="23288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000">
                <a:latin typeface="Calibri" pitchFamily="34" charset="0"/>
              </a:rPr>
              <a:t>Copyright © 2009 John Wiley &amp; Sons, Inc.</a:t>
            </a:r>
          </a:p>
          <a:p>
            <a:pPr eaLnBrk="1" hangingPunct="1"/>
            <a:r>
              <a:rPr lang="en-US" altLang="en-US" sz="1000">
                <a:latin typeface="Calibri" pitchFamily="34" charset="0"/>
              </a:rPr>
              <a:t>Copyright © 2005 Pearson Education</a:t>
            </a:r>
          </a:p>
          <a:p>
            <a:pPr eaLnBrk="1" hangingPunct="1"/>
            <a:r>
              <a:rPr lang="en-US" altLang="en-US" sz="1000">
                <a:latin typeface="Calibri" pitchFamily="34" charset="0"/>
              </a:rPr>
              <a:t>Copyright © 2009 Kannan Mohan</a:t>
            </a: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25622435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6000" b="1" dirty="0" smtClean="0">
              <a:solidFill>
                <a:srgbClr val="FF0000"/>
              </a:solidFill>
              <a:latin typeface="Times New Roman" pitchFamily="18" charset="0"/>
              <a:cs typeface="Times New Roman" pitchFamily="18" charset="0"/>
            </a:endParaRPr>
          </a:p>
          <a:p>
            <a:pPr marL="0" indent="0" algn="ctr">
              <a:buNone/>
            </a:pPr>
            <a:r>
              <a:rPr lang="en-US" sz="6000" b="1" dirty="0" smtClean="0">
                <a:solidFill>
                  <a:srgbClr val="FF0000"/>
                </a:solidFill>
                <a:latin typeface="Times New Roman" pitchFamily="18" charset="0"/>
                <a:cs typeface="Times New Roman" pitchFamily="18" charset="0"/>
              </a:rPr>
              <a:t>Thank You</a:t>
            </a:r>
            <a:endParaRPr lang="en-US" sz="6000" b="1" dirty="0">
              <a:solidFill>
                <a:srgbClr val="FF0000"/>
              </a:solidFill>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71351402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 name="Rectangle 92"/>
          <p:cNvSpPr>
            <a:spLocks noGrp="1" noChangeArrowheads="1"/>
          </p:cNvSpPr>
          <p:nvPr>
            <p:ph type="ctrTitle"/>
          </p:nvPr>
        </p:nvSpPr>
        <p:spPr/>
        <p:txBody>
          <a:bodyPr>
            <a:normAutofit fontScale="90000"/>
          </a:bodyPr>
          <a:lstStyle/>
          <a:p>
            <a:pPr algn="l"/>
            <a:r>
              <a:rPr lang="en-US" sz="4800">
                <a:solidFill>
                  <a:schemeClr val="bg1"/>
                </a:solidFill>
              </a:rPr>
              <a:t>Chapter 4, Requirements Elicitation</a:t>
            </a:r>
            <a:endParaRPr lang="en-US"/>
          </a:p>
        </p:txBody>
      </p:sp>
    </p:spTree>
    <p:extLst>
      <p:ext uri="{BB962C8B-B14F-4D97-AF65-F5344CB8AC3E}">
        <p14:creationId xmlns:p14="http://schemas.microsoft.com/office/powerpoint/2010/main" val="153752744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6096000"/>
          </a:xfrm>
        </p:spPr>
        <p:txBody>
          <a:bodyPr>
            <a:noAutofit/>
          </a:bodyPr>
          <a:lstStyle/>
          <a:p>
            <a:pPr>
              <a:buFont typeface="Wingdings" pitchFamily="2" charset="2"/>
              <a:buChar char="Ø"/>
            </a:pPr>
            <a:r>
              <a:rPr lang="en-US" sz="2400" b="1" dirty="0">
                <a:latin typeface="Times New Roman" pitchFamily="18" charset="0"/>
                <a:cs typeface="Times New Roman" pitchFamily="18" charset="0"/>
              </a:rPr>
              <a:t>A complete Software Requirement Specifications must be:</a:t>
            </a:r>
          </a:p>
          <a:p>
            <a:r>
              <a:rPr lang="en-US" sz="2400" dirty="0">
                <a:latin typeface="Times New Roman" pitchFamily="18" charset="0"/>
                <a:cs typeface="Times New Roman" pitchFamily="18" charset="0"/>
              </a:rPr>
              <a:t>Clear</a:t>
            </a:r>
          </a:p>
          <a:p>
            <a:r>
              <a:rPr lang="en-US" sz="2400" dirty="0">
                <a:latin typeface="Times New Roman" pitchFamily="18" charset="0"/>
                <a:cs typeface="Times New Roman" pitchFamily="18" charset="0"/>
              </a:rPr>
              <a:t>Correct</a:t>
            </a:r>
          </a:p>
          <a:p>
            <a:r>
              <a:rPr lang="en-US" sz="2400" dirty="0">
                <a:latin typeface="Times New Roman" pitchFamily="18" charset="0"/>
                <a:cs typeface="Times New Roman" pitchFamily="18" charset="0"/>
              </a:rPr>
              <a:t>Consistent</a:t>
            </a:r>
          </a:p>
          <a:p>
            <a:r>
              <a:rPr lang="en-US" sz="2400" dirty="0">
                <a:latin typeface="Times New Roman" pitchFamily="18" charset="0"/>
                <a:cs typeface="Times New Roman" pitchFamily="18" charset="0"/>
              </a:rPr>
              <a:t>Coherent</a:t>
            </a:r>
          </a:p>
          <a:p>
            <a:r>
              <a:rPr lang="en-US" sz="2400" dirty="0">
                <a:latin typeface="Times New Roman" pitchFamily="18" charset="0"/>
                <a:cs typeface="Times New Roman" pitchFamily="18" charset="0"/>
              </a:rPr>
              <a:t>Comprehensible</a:t>
            </a:r>
          </a:p>
          <a:p>
            <a:r>
              <a:rPr lang="en-US" sz="2400" dirty="0">
                <a:latin typeface="Times New Roman" pitchFamily="18" charset="0"/>
                <a:cs typeface="Times New Roman" pitchFamily="18" charset="0"/>
              </a:rPr>
              <a:t>Modifiable</a:t>
            </a:r>
          </a:p>
          <a:p>
            <a:r>
              <a:rPr lang="en-US" sz="2400" dirty="0">
                <a:latin typeface="Times New Roman" pitchFamily="18" charset="0"/>
                <a:cs typeface="Times New Roman" pitchFamily="18" charset="0"/>
              </a:rPr>
              <a:t>Verifiable</a:t>
            </a:r>
          </a:p>
          <a:p>
            <a:r>
              <a:rPr lang="en-US" sz="2400" dirty="0">
                <a:latin typeface="Times New Roman" pitchFamily="18" charset="0"/>
                <a:cs typeface="Times New Roman" pitchFamily="18" charset="0"/>
              </a:rPr>
              <a:t>Prioritized</a:t>
            </a:r>
          </a:p>
          <a:p>
            <a:r>
              <a:rPr lang="en-US" sz="2400" dirty="0">
                <a:latin typeface="Times New Roman" pitchFamily="18" charset="0"/>
                <a:cs typeface="Times New Roman" pitchFamily="18" charset="0"/>
              </a:rPr>
              <a:t>Unambiguous</a:t>
            </a:r>
          </a:p>
          <a:p>
            <a:r>
              <a:rPr lang="en-US" sz="2400" dirty="0">
                <a:latin typeface="Times New Roman" pitchFamily="18" charset="0"/>
                <a:cs typeface="Times New Roman" pitchFamily="18" charset="0"/>
              </a:rPr>
              <a:t>Traceable</a:t>
            </a:r>
          </a:p>
          <a:p>
            <a:r>
              <a:rPr lang="en-US" sz="2400" dirty="0">
                <a:latin typeface="Times New Roman" pitchFamily="18" charset="0"/>
                <a:cs typeface="Times New Roman" pitchFamily="18" charset="0"/>
              </a:rPr>
              <a:t>Credible source</a:t>
            </a:r>
          </a:p>
          <a:p>
            <a:endParaRPr lang="en-US" sz="2400" dirty="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166963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715962"/>
          </a:xfrm>
        </p:spPr>
        <p:txBody>
          <a:bodyPr>
            <a:noAutofit/>
          </a:bodyPr>
          <a:lstStyle/>
          <a:p>
            <a:r>
              <a:rPr lang="en-US" sz="3200" b="1" dirty="0" smtClean="0">
                <a:solidFill>
                  <a:srgbClr val="FF0000"/>
                </a:solidFill>
                <a:latin typeface="Times New Roman" pitchFamily="18" charset="0"/>
                <a:cs typeface="Times New Roman" pitchFamily="18" charset="0"/>
              </a:rPr>
              <a:t/>
            </a:r>
            <a:br>
              <a:rPr lang="en-US" sz="3200" b="1" dirty="0" smtClean="0">
                <a:solidFill>
                  <a:srgbClr val="FF0000"/>
                </a:solidFill>
                <a:latin typeface="Times New Roman" pitchFamily="18" charset="0"/>
                <a:cs typeface="Times New Roman" pitchFamily="18" charset="0"/>
              </a:rPr>
            </a:br>
            <a:r>
              <a:rPr lang="en-US" sz="3200" b="1" dirty="0" smtClean="0">
                <a:solidFill>
                  <a:srgbClr val="FF0000"/>
                </a:solidFill>
                <a:latin typeface="Times New Roman" pitchFamily="18" charset="0"/>
                <a:cs typeface="Times New Roman" pitchFamily="18" charset="0"/>
              </a:rPr>
              <a:t>Categories </a:t>
            </a:r>
            <a:r>
              <a:rPr lang="en-US" sz="3200" b="1" dirty="0">
                <a:solidFill>
                  <a:srgbClr val="FF0000"/>
                </a:solidFill>
                <a:latin typeface="Times New Roman" pitchFamily="18" charset="0"/>
                <a:cs typeface="Times New Roman" pitchFamily="18" charset="0"/>
              </a:rPr>
              <a:t>and types of Requirements</a:t>
            </a:r>
            <a:br>
              <a:rPr lang="en-US" sz="3200" b="1" dirty="0">
                <a:solidFill>
                  <a:srgbClr val="FF0000"/>
                </a:solidFill>
                <a:latin typeface="Times New Roman" pitchFamily="18" charset="0"/>
                <a:cs typeface="Times New Roman" pitchFamily="18" charset="0"/>
              </a:rPr>
            </a:br>
            <a:endParaRPr lang="en-US" sz="3200" b="1" dirty="0">
              <a:solidFill>
                <a:srgbClr val="FF0000"/>
              </a:solidFill>
            </a:endParaRPr>
          </a:p>
        </p:txBody>
      </p:sp>
      <p:sp>
        <p:nvSpPr>
          <p:cNvPr id="3" name="Content Placeholder 2"/>
          <p:cNvSpPr>
            <a:spLocks noGrp="1"/>
          </p:cNvSpPr>
          <p:nvPr>
            <p:ph idx="1"/>
          </p:nvPr>
        </p:nvSpPr>
        <p:spPr>
          <a:xfrm>
            <a:off x="457200" y="1371600"/>
            <a:ext cx="8229600" cy="5257800"/>
          </a:xfrm>
        </p:spPr>
        <p:txBody>
          <a:bodyPr>
            <a:normAutofit fontScale="70000" lnSpcReduction="20000"/>
          </a:bodyPr>
          <a:lstStyle/>
          <a:p>
            <a:pPr>
              <a:buFont typeface="Wingdings" pitchFamily="2" charset="2"/>
              <a:buChar char="Ø"/>
            </a:pPr>
            <a:r>
              <a:rPr lang="en-US" sz="3400" b="1" dirty="0">
                <a:solidFill>
                  <a:srgbClr val="FF0000"/>
                </a:solidFill>
                <a:latin typeface="Times New Roman" pitchFamily="18" charset="0"/>
                <a:cs typeface="Times New Roman" pitchFamily="18" charset="0"/>
              </a:rPr>
              <a:t>Functional Requirements</a:t>
            </a:r>
          </a:p>
          <a:p>
            <a:r>
              <a:rPr lang="en-US" dirty="0">
                <a:latin typeface="Times New Roman" pitchFamily="18" charset="0"/>
                <a:cs typeface="Times New Roman" pitchFamily="18" charset="0"/>
              </a:rPr>
              <a:t>Requirements, which are related to functional aspect of software fall into this </a:t>
            </a:r>
            <a:r>
              <a:rPr lang="en-US" dirty="0" smtClean="0">
                <a:latin typeface="Times New Roman" pitchFamily="18" charset="0"/>
                <a:cs typeface="Times New Roman" pitchFamily="18" charset="0"/>
              </a:rPr>
              <a:t>category. They </a:t>
            </a:r>
            <a:r>
              <a:rPr lang="en-US" dirty="0">
                <a:latin typeface="Times New Roman" pitchFamily="18" charset="0"/>
                <a:cs typeface="Times New Roman" pitchFamily="18" charset="0"/>
              </a:rPr>
              <a:t>define functions and functionality within and from the software system.</a:t>
            </a:r>
          </a:p>
          <a:p>
            <a:r>
              <a:rPr lang="en-US" b="1" dirty="0">
                <a:latin typeface="Times New Roman" pitchFamily="18" charset="0"/>
                <a:cs typeface="Times New Roman" pitchFamily="18" charset="0"/>
              </a:rPr>
              <a:t>Examples -</a:t>
            </a:r>
          </a:p>
          <a:p>
            <a:r>
              <a:rPr lang="en-US" dirty="0">
                <a:latin typeface="Times New Roman" pitchFamily="18" charset="0"/>
                <a:cs typeface="Times New Roman" pitchFamily="18" charset="0"/>
              </a:rPr>
              <a:t>Search option given to user to search from various invoices.</a:t>
            </a:r>
          </a:p>
          <a:p>
            <a:r>
              <a:rPr lang="en-US" dirty="0">
                <a:latin typeface="Times New Roman" pitchFamily="18" charset="0"/>
                <a:cs typeface="Times New Roman" pitchFamily="18" charset="0"/>
              </a:rPr>
              <a:t>User should be able to mail any report to management.</a:t>
            </a:r>
          </a:p>
          <a:p>
            <a:r>
              <a:rPr lang="en-US" dirty="0">
                <a:latin typeface="Times New Roman" pitchFamily="18" charset="0"/>
                <a:cs typeface="Times New Roman" pitchFamily="18" charset="0"/>
              </a:rPr>
              <a:t>Users can be divided into groups and groups can be given separate rights.</a:t>
            </a:r>
          </a:p>
          <a:p>
            <a:r>
              <a:rPr lang="en-US" dirty="0">
                <a:latin typeface="Times New Roman" pitchFamily="18" charset="0"/>
                <a:cs typeface="Times New Roman" pitchFamily="18" charset="0"/>
              </a:rPr>
              <a:t>Should comply business rules and administrative functions.</a:t>
            </a:r>
          </a:p>
          <a:p>
            <a:r>
              <a:rPr lang="en-US" dirty="0">
                <a:latin typeface="Times New Roman" pitchFamily="18" charset="0"/>
                <a:cs typeface="Times New Roman" pitchFamily="18" charset="0"/>
              </a:rPr>
              <a:t>Software is developed keeping downward compatibility intact</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library system </a:t>
            </a:r>
            <a:r>
              <a:rPr lang="en-US" dirty="0">
                <a:latin typeface="Times New Roman" pitchFamily="18" charset="0"/>
                <a:cs typeface="Times New Roman" pitchFamily="18" charset="0"/>
              </a:rPr>
              <a:t>that provides a single interface to a number of databases of articles in different </a:t>
            </a:r>
            <a:r>
              <a:rPr lang="en-US" dirty="0" smtClean="0">
                <a:latin typeface="Times New Roman" pitchFamily="18" charset="0"/>
                <a:cs typeface="Times New Roman" pitchFamily="18" charset="0"/>
              </a:rPr>
              <a:t>libraries. Users </a:t>
            </a:r>
            <a:r>
              <a:rPr lang="en-US" dirty="0">
                <a:latin typeface="Times New Roman" pitchFamily="18" charset="0"/>
                <a:cs typeface="Times New Roman" pitchFamily="18" charset="0"/>
              </a:rPr>
              <a:t>can search for, download and print these articles for personal study.</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026814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4000" b="1" dirty="0" smtClean="0">
                <a:solidFill>
                  <a:srgbClr val="FF0000"/>
                </a:solidFill>
                <a:latin typeface="Times New Roman" pitchFamily="18" charset="0"/>
                <a:cs typeface="Times New Roman" pitchFamily="18" charset="0"/>
              </a:rPr>
              <a:t>Contents</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066800"/>
            <a:ext cx="8229600" cy="5410200"/>
          </a:xfrm>
        </p:spPr>
        <p:txBody>
          <a:bodyPr>
            <a:normAutofit fontScale="85000" lnSpcReduction="10000"/>
          </a:bodyPr>
          <a:lstStyle/>
          <a:p>
            <a:r>
              <a:rPr lang="en-US" dirty="0">
                <a:latin typeface="Times New Roman" pitchFamily="18" charset="0"/>
                <a:cs typeface="Times New Roman" pitchFamily="18" charset="0"/>
              </a:rPr>
              <a:t>Requirements </a:t>
            </a:r>
            <a:r>
              <a:rPr lang="en-US" dirty="0" smtClean="0">
                <a:latin typeface="Times New Roman" pitchFamily="18" charset="0"/>
                <a:cs typeface="Times New Roman" pitchFamily="18" charset="0"/>
              </a:rPr>
              <a:t>Elicitation : </a:t>
            </a:r>
            <a:r>
              <a:rPr lang="en-US" dirty="0">
                <a:latin typeface="Times New Roman" pitchFamily="18" charset="0"/>
                <a:cs typeface="Times New Roman" pitchFamily="18" charset="0"/>
              </a:rPr>
              <a:t>Concept of Software </a:t>
            </a:r>
            <a:r>
              <a:rPr lang="en-US" dirty="0" smtClean="0">
                <a:latin typeface="Times New Roman" pitchFamily="18" charset="0"/>
                <a:cs typeface="Times New Roman" pitchFamily="18" charset="0"/>
              </a:rPr>
              <a:t>Requirement</a:t>
            </a:r>
          </a:p>
          <a:p>
            <a:r>
              <a:rPr lang="en-US" dirty="0" smtClean="0">
                <a:latin typeface="Times New Roman" pitchFamily="18" charset="0"/>
                <a:cs typeface="Times New Roman" pitchFamily="18" charset="0"/>
              </a:rPr>
              <a:t>Categories </a:t>
            </a:r>
            <a:r>
              <a:rPr lang="en-US" dirty="0">
                <a:latin typeface="Times New Roman" pitchFamily="18" charset="0"/>
                <a:cs typeface="Times New Roman" pitchFamily="18" charset="0"/>
              </a:rPr>
              <a:t>and types of </a:t>
            </a:r>
            <a:r>
              <a:rPr lang="en-US" dirty="0" smtClean="0">
                <a:latin typeface="Times New Roman" pitchFamily="18" charset="0"/>
                <a:cs typeface="Times New Roman" pitchFamily="18" charset="0"/>
              </a:rPr>
              <a:t>Requirements</a:t>
            </a:r>
          </a:p>
          <a:p>
            <a:r>
              <a:rPr lang="en-US" dirty="0" smtClean="0">
                <a:latin typeface="Times New Roman" pitchFamily="18" charset="0"/>
                <a:cs typeface="Times New Roman" pitchFamily="18" charset="0"/>
              </a:rPr>
              <a:t>Elicitation </a:t>
            </a:r>
            <a:r>
              <a:rPr lang="en-US" dirty="0">
                <a:latin typeface="Times New Roman" pitchFamily="18" charset="0"/>
                <a:cs typeface="Times New Roman" pitchFamily="18" charset="0"/>
              </a:rPr>
              <a:t>Techniques- real life application case study. </a:t>
            </a:r>
          </a:p>
          <a:p>
            <a:r>
              <a:rPr lang="en-IN" dirty="0">
                <a:latin typeface="Times New Roman" pitchFamily="18" charset="0"/>
                <a:cs typeface="Times New Roman" pitchFamily="18" charset="0"/>
              </a:rPr>
              <a:t>Requirements Analysis and Documentation: Textual and Graphical Documentation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UML </a:t>
            </a:r>
            <a:r>
              <a:rPr lang="en-IN" dirty="0">
                <a:latin typeface="Times New Roman" pitchFamily="18" charset="0"/>
                <a:cs typeface="Times New Roman" pitchFamily="18" charset="0"/>
              </a:rPr>
              <a:t>models: Use Case Diagram and class </a:t>
            </a:r>
            <a:r>
              <a:rPr lang="en-IN" dirty="0" smtClean="0">
                <a:latin typeface="Times New Roman" pitchFamily="18" charset="0"/>
                <a:cs typeface="Times New Roman" pitchFamily="18" charset="0"/>
              </a:rPr>
              <a:t>diagram</a:t>
            </a:r>
          </a:p>
          <a:p>
            <a:r>
              <a:rPr lang="en-IN" dirty="0" smtClean="0">
                <a:latin typeface="Times New Roman" pitchFamily="18" charset="0"/>
                <a:cs typeface="Times New Roman" pitchFamily="18" charset="0"/>
              </a:rPr>
              <a:t>data </a:t>
            </a:r>
            <a:r>
              <a:rPr lang="en-IN" dirty="0">
                <a:latin typeface="Times New Roman" pitchFamily="18" charset="0"/>
                <a:cs typeface="Times New Roman" pitchFamily="18" charset="0"/>
              </a:rPr>
              <a:t>modelling, data and control flow </a:t>
            </a:r>
            <a:r>
              <a:rPr lang="en-IN" dirty="0" smtClean="0">
                <a:latin typeface="Times New Roman" pitchFamily="18" charset="0"/>
                <a:cs typeface="Times New Roman" pitchFamily="18" charset="0"/>
              </a:rPr>
              <a:t>model </a:t>
            </a:r>
          </a:p>
          <a:p>
            <a:r>
              <a:rPr lang="en-IN" dirty="0" err="1" smtClean="0">
                <a:latin typeface="Times New Roman" pitchFamily="18" charset="0"/>
                <a:cs typeface="Times New Roman" pitchFamily="18" charset="0"/>
              </a:rPr>
              <a:t>behavioral</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modelling using state diagrams - real life application case </a:t>
            </a:r>
            <a:r>
              <a:rPr lang="en-IN" dirty="0" smtClean="0">
                <a:latin typeface="Times New Roman" pitchFamily="18" charset="0"/>
                <a:cs typeface="Times New Roman" pitchFamily="18" charset="0"/>
              </a:rPr>
              <a:t>study</a:t>
            </a:r>
          </a:p>
          <a:p>
            <a:r>
              <a:rPr lang="en-IN" dirty="0" smtClean="0">
                <a:latin typeface="Times New Roman" pitchFamily="18" charset="0"/>
                <a:cs typeface="Times New Roman" pitchFamily="18" charset="0"/>
              </a:rPr>
              <a:t>Software </a:t>
            </a:r>
            <a:r>
              <a:rPr lang="en-IN" dirty="0">
                <a:latin typeface="Times New Roman" pitchFamily="18" charset="0"/>
                <a:cs typeface="Times New Roman" pitchFamily="18" charset="0"/>
              </a:rPr>
              <a:t>Requirement Specifications (SRS). </a:t>
            </a:r>
            <a:endParaRPr lang="en-US" dirty="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497521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686800" cy="4525963"/>
          </a:xfrm>
        </p:spPr>
        <p:txBody>
          <a:bodyPr>
            <a:noAutofit/>
          </a:bodyPr>
          <a:lstStyle/>
          <a:p>
            <a:pPr>
              <a:buFont typeface="Wingdings" pitchFamily="2" charset="2"/>
              <a:buChar char="Ø"/>
            </a:pPr>
            <a:r>
              <a:rPr lang="en-US" sz="2300" b="1" dirty="0">
                <a:solidFill>
                  <a:srgbClr val="FF0000"/>
                </a:solidFill>
                <a:latin typeface="Times New Roman" pitchFamily="18" charset="0"/>
                <a:cs typeface="Times New Roman" pitchFamily="18" charset="0"/>
              </a:rPr>
              <a:t>Non-Functional Requirements</a:t>
            </a:r>
          </a:p>
          <a:p>
            <a:r>
              <a:rPr lang="en-US" sz="2300" dirty="0">
                <a:latin typeface="Times New Roman" pitchFamily="18" charset="0"/>
                <a:cs typeface="Times New Roman" pitchFamily="18" charset="0"/>
              </a:rPr>
              <a:t>Requirements, which are not related to functional aspect of software, fall into this category. They are implicit or expected characteristics of software, which users make assumption of.</a:t>
            </a:r>
          </a:p>
          <a:p>
            <a:r>
              <a:rPr lang="en-US" sz="2300" dirty="0">
                <a:latin typeface="Times New Roman" pitchFamily="18" charset="0"/>
                <a:cs typeface="Times New Roman" pitchFamily="18" charset="0"/>
              </a:rPr>
              <a:t>Non-functional requirements include -</a:t>
            </a:r>
          </a:p>
          <a:p>
            <a:r>
              <a:rPr lang="en-US" sz="2300" dirty="0">
                <a:latin typeface="Times New Roman" pitchFamily="18" charset="0"/>
                <a:cs typeface="Times New Roman" pitchFamily="18" charset="0"/>
              </a:rPr>
              <a:t>Security</a:t>
            </a:r>
          </a:p>
          <a:p>
            <a:r>
              <a:rPr lang="en-US" sz="2300" dirty="0">
                <a:latin typeface="Times New Roman" pitchFamily="18" charset="0"/>
                <a:cs typeface="Times New Roman" pitchFamily="18" charset="0"/>
              </a:rPr>
              <a:t>Logging</a:t>
            </a:r>
          </a:p>
          <a:p>
            <a:r>
              <a:rPr lang="en-US" sz="2300" dirty="0">
                <a:latin typeface="Times New Roman" pitchFamily="18" charset="0"/>
                <a:cs typeface="Times New Roman" pitchFamily="18" charset="0"/>
              </a:rPr>
              <a:t>Storage</a:t>
            </a:r>
          </a:p>
          <a:p>
            <a:r>
              <a:rPr lang="en-US" sz="2300" dirty="0">
                <a:latin typeface="Times New Roman" pitchFamily="18" charset="0"/>
                <a:cs typeface="Times New Roman" pitchFamily="18" charset="0"/>
              </a:rPr>
              <a:t>Configuration</a:t>
            </a:r>
          </a:p>
          <a:p>
            <a:r>
              <a:rPr lang="en-US" sz="2300" dirty="0">
                <a:latin typeface="Times New Roman" pitchFamily="18" charset="0"/>
                <a:cs typeface="Times New Roman" pitchFamily="18" charset="0"/>
              </a:rPr>
              <a:t>Performance</a:t>
            </a:r>
          </a:p>
          <a:p>
            <a:r>
              <a:rPr lang="en-US" sz="2300" dirty="0">
                <a:latin typeface="Times New Roman" pitchFamily="18" charset="0"/>
                <a:cs typeface="Times New Roman" pitchFamily="18" charset="0"/>
              </a:rPr>
              <a:t>Cost</a:t>
            </a:r>
          </a:p>
          <a:p>
            <a:r>
              <a:rPr lang="en-US" sz="2300" dirty="0">
                <a:latin typeface="Times New Roman" pitchFamily="18" charset="0"/>
                <a:cs typeface="Times New Roman" pitchFamily="18" charset="0"/>
              </a:rPr>
              <a:t>Interoperability</a:t>
            </a:r>
          </a:p>
          <a:p>
            <a:r>
              <a:rPr lang="en-US" sz="2300" dirty="0">
                <a:latin typeface="Times New Roman" pitchFamily="18" charset="0"/>
                <a:cs typeface="Times New Roman" pitchFamily="18" charset="0"/>
              </a:rPr>
              <a:t>Flexibility</a:t>
            </a:r>
          </a:p>
          <a:p>
            <a:r>
              <a:rPr lang="en-US" sz="2300" dirty="0">
                <a:latin typeface="Times New Roman" pitchFamily="18" charset="0"/>
                <a:cs typeface="Times New Roman" pitchFamily="18" charset="0"/>
              </a:rPr>
              <a:t>Disaster recovery</a:t>
            </a:r>
          </a:p>
          <a:p>
            <a:r>
              <a:rPr lang="en-US" sz="2300" dirty="0">
                <a:latin typeface="Times New Roman" pitchFamily="18" charset="0"/>
                <a:cs typeface="Times New Roman" pitchFamily="18" charset="0"/>
              </a:rPr>
              <a:t>Accessibility</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263717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228600"/>
            <a:ext cx="8686800" cy="4830763"/>
          </a:xfrm>
        </p:spPr>
        <p:txBody>
          <a:bodyPr lIns="90487" tIns="44450" rIns="90487" bIns="44450">
            <a:noAutofit/>
          </a:bodyPr>
          <a:lstStyle/>
          <a:p>
            <a:pPr eaLnBrk="1" hangingPunct="1">
              <a:lnSpc>
                <a:spcPct val="150000"/>
              </a:lnSpc>
            </a:pPr>
            <a:r>
              <a:rPr lang="en-GB" sz="2400" dirty="0" smtClean="0">
                <a:latin typeface="Times New Roman" pitchFamily="18" charset="0"/>
                <a:cs typeface="Times New Roman" pitchFamily="18" charset="0"/>
              </a:rPr>
              <a:t>These define system properties and constraints e.g. reliability, response time and storage requirements. Constraints are I/O device capability, system representations, etc.</a:t>
            </a:r>
          </a:p>
          <a:p>
            <a:pPr eaLnBrk="1" hangingPunct="1">
              <a:lnSpc>
                <a:spcPct val="150000"/>
              </a:lnSpc>
            </a:pPr>
            <a:r>
              <a:rPr lang="en-GB" sz="2400" dirty="0" smtClean="0">
                <a:latin typeface="Times New Roman" pitchFamily="18" charset="0"/>
                <a:cs typeface="Times New Roman" pitchFamily="18" charset="0"/>
              </a:rPr>
              <a:t>Process requirements may also be specified mandating a particular CASE system, programming language or development method.</a:t>
            </a:r>
          </a:p>
          <a:p>
            <a:pPr eaLnBrk="1" hangingPunct="1">
              <a:lnSpc>
                <a:spcPct val="150000"/>
              </a:lnSpc>
            </a:pPr>
            <a:r>
              <a:rPr lang="en-GB" sz="2400" dirty="0" smtClean="0">
                <a:latin typeface="Times New Roman" pitchFamily="18" charset="0"/>
                <a:cs typeface="Times New Roman" pitchFamily="18" charset="0"/>
              </a:rPr>
              <a:t>Non-functional requirements may be more critical than functional requirements. If these are not met, the system is useless.</a:t>
            </a:r>
          </a:p>
        </p:txBody>
      </p:sp>
      <p:pic>
        <p:nvPicPr>
          <p:cNvPr id="3"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31263546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487362"/>
          </a:xfrm>
          <a:noFill/>
        </p:spPr>
        <p:txBody>
          <a:bodyPr lIns="90487" tIns="44450" rIns="90487" bIns="44450">
            <a:normAutofit fontScale="90000"/>
          </a:bodyPr>
          <a:lstStyle/>
          <a:p>
            <a:pPr eaLnBrk="1" hangingPunct="1"/>
            <a:r>
              <a:rPr lang="en-GB" sz="3400" b="1" dirty="0" smtClean="0">
                <a:solidFill>
                  <a:srgbClr val="FF0000"/>
                </a:solidFill>
                <a:latin typeface="Times New Roman" pitchFamily="18" charset="0"/>
                <a:cs typeface="Times New Roman" pitchFamily="18" charset="0"/>
              </a:rPr>
              <a:t>Non-functional classifications</a:t>
            </a:r>
          </a:p>
        </p:txBody>
      </p:sp>
      <p:sp>
        <p:nvSpPr>
          <p:cNvPr id="21507" name="Rectangle 3"/>
          <p:cNvSpPr>
            <a:spLocks noGrp="1" noChangeArrowheads="1"/>
          </p:cNvSpPr>
          <p:nvPr>
            <p:ph idx="1"/>
          </p:nvPr>
        </p:nvSpPr>
        <p:spPr>
          <a:xfrm>
            <a:off x="228600" y="1066800"/>
            <a:ext cx="8534400" cy="5638800"/>
          </a:xfrm>
        </p:spPr>
        <p:txBody>
          <a:bodyPr lIns="90487" tIns="44450" rIns="90487" bIns="44450"/>
          <a:lstStyle/>
          <a:p>
            <a:pPr eaLnBrk="1" hangingPunct="1"/>
            <a:r>
              <a:rPr lang="en-GB" sz="2200" b="1" dirty="0" smtClean="0">
                <a:latin typeface="Times New Roman" pitchFamily="18" charset="0"/>
                <a:cs typeface="Times New Roman" pitchFamily="18" charset="0"/>
              </a:rPr>
              <a:t>Product requirements</a:t>
            </a:r>
          </a:p>
          <a:p>
            <a:pPr lvl="1" eaLnBrk="1" hangingPunct="1"/>
            <a:r>
              <a:rPr lang="en-GB" sz="2200" dirty="0" smtClean="0">
                <a:latin typeface="Times New Roman" pitchFamily="18" charset="0"/>
                <a:cs typeface="Times New Roman" pitchFamily="18" charset="0"/>
              </a:rPr>
              <a:t>Requirements which specify that the delivered product must behave in a particular way e.g. execution speed, reliability, etc.</a:t>
            </a:r>
          </a:p>
          <a:p>
            <a:pPr lvl="1" eaLnBrk="1" hangingPunct="1"/>
            <a:endParaRPr lang="en-GB" sz="2200" dirty="0" smtClean="0">
              <a:latin typeface="Times New Roman" pitchFamily="18" charset="0"/>
              <a:cs typeface="Times New Roman" pitchFamily="18" charset="0"/>
            </a:endParaRPr>
          </a:p>
          <a:p>
            <a:pPr eaLnBrk="1" hangingPunct="1"/>
            <a:r>
              <a:rPr lang="en-GB" sz="2200" b="1" dirty="0" smtClean="0">
                <a:latin typeface="Times New Roman" pitchFamily="18" charset="0"/>
                <a:cs typeface="Times New Roman" pitchFamily="18" charset="0"/>
              </a:rPr>
              <a:t>Organisational requirements</a:t>
            </a:r>
          </a:p>
          <a:p>
            <a:pPr lvl="1" eaLnBrk="1" hangingPunct="1"/>
            <a:r>
              <a:rPr lang="en-GB" sz="2200" dirty="0" smtClean="0">
                <a:latin typeface="Times New Roman" pitchFamily="18" charset="0"/>
                <a:cs typeface="Times New Roman" pitchFamily="18" charset="0"/>
              </a:rPr>
              <a:t>Requirements which are a consequence of organisational policies and procedures e.g. process standards used, implementation requirements, etc.</a:t>
            </a:r>
          </a:p>
          <a:p>
            <a:pPr lvl="1" eaLnBrk="1" hangingPunct="1"/>
            <a:endParaRPr lang="en-GB" sz="2200" dirty="0" smtClean="0">
              <a:latin typeface="Times New Roman" pitchFamily="18" charset="0"/>
              <a:cs typeface="Times New Roman" pitchFamily="18" charset="0"/>
            </a:endParaRPr>
          </a:p>
          <a:p>
            <a:pPr eaLnBrk="1" hangingPunct="1"/>
            <a:r>
              <a:rPr lang="en-GB" sz="2200" b="1" dirty="0" smtClean="0">
                <a:latin typeface="Times New Roman" pitchFamily="18" charset="0"/>
                <a:cs typeface="Times New Roman" pitchFamily="18" charset="0"/>
              </a:rPr>
              <a:t>External requirements</a:t>
            </a:r>
          </a:p>
          <a:p>
            <a:pPr lvl="1" eaLnBrk="1" hangingPunct="1"/>
            <a:r>
              <a:rPr lang="en-GB" sz="2200" dirty="0" smtClean="0">
                <a:latin typeface="Times New Roman" pitchFamily="18" charset="0"/>
                <a:cs typeface="Times New Roman" pitchFamily="18" charset="0"/>
              </a:rPr>
              <a:t>Requirements which arise from factors which are external to the system and its development process e.g. interoperability requirements, etc.</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817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8456816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15473" y="152400"/>
            <a:ext cx="8229600" cy="742950"/>
          </a:xfrm>
        </p:spPr>
        <p:txBody>
          <a:bodyPr lIns="90487" tIns="44450" rIns="90487" bIns="44450">
            <a:normAutofit/>
          </a:bodyPr>
          <a:lstStyle/>
          <a:p>
            <a:pPr eaLnBrk="1" hangingPunct="1"/>
            <a:r>
              <a:rPr lang="en-GB" sz="2800" b="1" dirty="0" smtClean="0">
                <a:solidFill>
                  <a:srgbClr val="FF0000"/>
                </a:solidFill>
                <a:latin typeface="Times New Roman" pitchFamily="18" charset="0"/>
                <a:cs typeface="Times New Roman" pitchFamily="18" charset="0"/>
              </a:rPr>
              <a:t>Non-functional requirement types</a:t>
            </a:r>
          </a:p>
        </p:txBody>
      </p:sp>
      <p:sp>
        <p:nvSpPr>
          <p:cNvPr id="22531" name="Rectangle 4"/>
          <p:cNvSpPr>
            <a:spLocks noChangeArrowheads="1"/>
          </p:cNvSpPr>
          <p:nvPr/>
        </p:nvSpPr>
        <p:spPr bwMode="auto">
          <a:xfrm>
            <a:off x="351692" y="1447800"/>
            <a:ext cx="8581292" cy="49530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pic>
        <p:nvPicPr>
          <p:cNvPr id="22532" name="Picture 5" descr="6.3 Non-funct-req.eps                                          0010579DMacintosh HD                   B8AA5F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723" y="1600200"/>
            <a:ext cx="7737231"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9663111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0" y="266700"/>
            <a:ext cx="7315200" cy="723900"/>
          </a:xfrm>
        </p:spPr>
        <p:txBody>
          <a:bodyPr lIns="90487" tIns="44450" rIns="90487" bIns="44450">
            <a:normAutofit/>
          </a:bodyPr>
          <a:lstStyle/>
          <a:p>
            <a:pPr eaLnBrk="1" hangingPunct="1"/>
            <a:r>
              <a:rPr lang="en-GB" sz="2800" b="1" dirty="0" smtClean="0">
                <a:solidFill>
                  <a:srgbClr val="FF0000"/>
                </a:solidFill>
                <a:latin typeface="Times New Roman" pitchFamily="18" charset="0"/>
                <a:cs typeface="Times New Roman" pitchFamily="18" charset="0"/>
              </a:rPr>
              <a:t>Non-functional requirements examples</a:t>
            </a:r>
          </a:p>
        </p:txBody>
      </p:sp>
      <p:sp>
        <p:nvSpPr>
          <p:cNvPr id="23555" name="Rectangle 3"/>
          <p:cNvSpPr>
            <a:spLocks noGrp="1" noChangeArrowheads="1"/>
          </p:cNvSpPr>
          <p:nvPr>
            <p:ph idx="1"/>
          </p:nvPr>
        </p:nvSpPr>
        <p:spPr>
          <a:xfrm>
            <a:off x="228600" y="1371600"/>
            <a:ext cx="8686800" cy="5257800"/>
          </a:xfrm>
        </p:spPr>
        <p:txBody>
          <a:bodyPr lIns="90487" tIns="44450" rIns="90487" bIns="44450">
            <a:noAutofit/>
          </a:bodyPr>
          <a:lstStyle/>
          <a:p>
            <a:pPr eaLnBrk="1" hangingPunct="1"/>
            <a:r>
              <a:rPr lang="en-GB" sz="2400" dirty="0" smtClean="0">
                <a:latin typeface="Times New Roman" pitchFamily="18" charset="0"/>
                <a:cs typeface="Times New Roman" pitchFamily="18" charset="0"/>
              </a:rPr>
              <a:t>Product requirement</a:t>
            </a:r>
          </a:p>
          <a:p>
            <a:pPr lvl="1" eaLnBrk="1" hangingPunct="1">
              <a:buFontTx/>
              <a:buNone/>
            </a:pPr>
            <a:r>
              <a:rPr lang="en-GB" sz="2400" dirty="0" smtClean="0">
                <a:latin typeface="Times New Roman" pitchFamily="18" charset="0"/>
                <a:cs typeface="Times New Roman" pitchFamily="18" charset="0"/>
              </a:rPr>
              <a:t>The user interface for library system shall be implemented as simple HTML without frames or Java applets.</a:t>
            </a:r>
          </a:p>
          <a:p>
            <a:pPr lvl="1" eaLnBrk="1" hangingPunct="1">
              <a:buFontTx/>
              <a:buNone/>
            </a:pPr>
            <a:endParaRPr lang="en-GB" sz="2400" dirty="0" smtClean="0">
              <a:latin typeface="Times New Roman" pitchFamily="18" charset="0"/>
              <a:cs typeface="Times New Roman" pitchFamily="18" charset="0"/>
            </a:endParaRPr>
          </a:p>
          <a:p>
            <a:pPr eaLnBrk="1" hangingPunct="1"/>
            <a:r>
              <a:rPr lang="en-GB" sz="2400" dirty="0" smtClean="0">
                <a:latin typeface="Times New Roman" pitchFamily="18" charset="0"/>
                <a:cs typeface="Times New Roman" pitchFamily="18" charset="0"/>
              </a:rPr>
              <a:t>Organisational requirement</a:t>
            </a:r>
          </a:p>
          <a:p>
            <a:pPr eaLnBrk="1" hangingPunct="1"/>
            <a:endParaRPr lang="en-GB" sz="2400" dirty="0" smtClean="0">
              <a:latin typeface="Times New Roman" pitchFamily="18" charset="0"/>
              <a:cs typeface="Times New Roman" pitchFamily="18" charset="0"/>
            </a:endParaRPr>
          </a:p>
          <a:p>
            <a:pPr eaLnBrk="1" hangingPunct="1"/>
            <a:r>
              <a:rPr lang="en-GB" sz="2400" dirty="0" smtClean="0">
                <a:latin typeface="Times New Roman" pitchFamily="18" charset="0"/>
                <a:cs typeface="Times New Roman" pitchFamily="18" charset="0"/>
              </a:rPr>
              <a:t>External requirement</a:t>
            </a:r>
          </a:p>
          <a:p>
            <a:pPr lvl="1" eaLnBrk="1" hangingPunct="1">
              <a:buFontTx/>
              <a:buNone/>
            </a:pPr>
            <a:r>
              <a:rPr lang="en-GB" sz="2400" dirty="0" smtClean="0">
                <a:latin typeface="Times New Roman" pitchFamily="18" charset="0"/>
                <a:cs typeface="Times New Roman" pitchFamily="18" charset="0"/>
              </a:rPr>
              <a:t>The system shall not disclose any personal information about customers apart from their name and reference number to the operators of the system.</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10632276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266700"/>
            <a:ext cx="8382000" cy="571500"/>
          </a:xfrm>
        </p:spPr>
        <p:txBody>
          <a:bodyPr>
            <a:normAutofit fontScale="90000"/>
          </a:bodyPr>
          <a:lstStyle/>
          <a:p>
            <a:pPr eaLnBrk="1" hangingPunct="1"/>
            <a:r>
              <a:rPr lang="en-GB" sz="3400" b="1" dirty="0" smtClean="0">
                <a:solidFill>
                  <a:srgbClr val="FF0000"/>
                </a:solidFill>
                <a:latin typeface="Times New Roman" pitchFamily="18" charset="0"/>
                <a:cs typeface="Times New Roman" pitchFamily="18" charset="0"/>
              </a:rPr>
              <a:t>Functional and non-functional requirements</a:t>
            </a:r>
          </a:p>
        </p:txBody>
      </p:sp>
      <p:sp>
        <p:nvSpPr>
          <p:cNvPr id="14339" name="Rectangle 3"/>
          <p:cNvSpPr>
            <a:spLocks noGrp="1" noChangeArrowheads="1"/>
          </p:cNvSpPr>
          <p:nvPr>
            <p:ph idx="1"/>
          </p:nvPr>
        </p:nvSpPr>
        <p:spPr>
          <a:xfrm>
            <a:off x="228600" y="1295400"/>
            <a:ext cx="8686800" cy="4724400"/>
          </a:xfrm>
        </p:spPr>
        <p:txBody>
          <a:bodyPr/>
          <a:lstStyle/>
          <a:p>
            <a:pPr eaLnBrk="1" hangingPunct="1">
              <a:lnSpc>
                <a:spcPct val="90000"/>
              </a:lnSpc>
            </a:pPr>
            <a:r>
              <a:rPr lang="en-GB" sz="2200" b="1" dirty="0" smtClean="0">
                <a:latin typeface="Times New Roman" pitchFamily="18" charset="0"/>
                <a:cs typeface="Times New Roman" pitchFamily="18" charset="0"/>
              </a:rPr>
              <a:t>Functional requirements</a:t>
            </a:r>
          </a:p>
          <a:p>
            <a:pPr lvl="1" eaLnBrk="1" hangingPunct="1">
              <a:lnSpc>
                <a:spcPct val="90000"/>
              </a:lnSpc>
              <a:buFont typeface="Wingdings" pitchFamily="2" charset="2"/>
              <a:buChar char="Ø"/>
            </a:pPr>
            <a:r>
              <a:rPr lang="en-GB" sz="2200" dirty="0" smtClean="0">
                <a:latin typeface="Times New Roman" pitchFamily="18" charset="0"/>
                <a:cs typeface="Times New Roman" pitchFamily="18" charset="0"/>
              </a:rPr>
              <a:t>Statements of services the system should provide, how the system should react to particular inputs and how the system should behave in particular situations.</a:t>
            </a:r>
          </a:p>
          <a:p>
            <a:pPr lvl="1" eaLnBrk="1" hangingPunct="1">
              <a:lnSpc>
                <a:spcPct val="90000"/>
              </a:lnSpc>
              <a:buFont typeface="Wingdings" pitchFamily="2" charset="2"/>
              <a:buChar char="Ø"/>
            </a:pPr>
            <a:endParaRPr lang="en-GB" sz="2200" dirty="0" smtClean="0">
              <a:latin typeface="Times New Roman" pitchFamily="18" charset="0"/>
              <a:cs typeface="Times New Roman" pitchFamily="18" charset="0"/>
            </a:endParaRPr>
          </a:p>
          <a:p>
            <a:pPr eaLnBrk="1" hangingPunct="1">
              <a:lnSpc>
                <a:spcPct val="90000"/>
              </a:lnSpc>
            </a:pPr>
            <a:r>
              <a:rPr lang="en-GB" sz="2200" b="1" dirty="0" smtClean="0">
                <a:latin typeface="Times New Roman" pitchFamily="18" charset="0"/>
                <a:cs typeface="Times New Roman" pitchFamily="18" charset="0"/>
              </a:rPr>
              <a:t>Non-functional requirements</a:t>
            </a:r>
          </a:p>
          <a:p>
            <a:pPr lvl="1" eaLnBrk="1" hangingPunct="1">
              <a:lnSpc>
                <a:spcPct val="90000"/>
              </a:lnSpc>
              <a:buFont typeface="Wingdings" pitchFamily="2" charset="2"/>
              <a:buChar char="Ø"/>
            </a:pPr>
            <a:r>
              <a:rPr lang="en-GB" sz="2200" dirty="0" smtClean="0">
                <a:latin typeface="Times New Roman" pitchFamily="18" charset="0"/>
                <a:cs typeface="Times New Roman" pitchFamily="18" charset="0"/>
              </a:rPr>
              <a:t>constraints on the services or functions offered by the system such as timing constraints, constraints on the development process, standards, etc.</a:t>
            </a:r>
          </a:p>
          <a:p>
            <a:pPr lvl="1" eaLnBrk="1" hangingPunct="1">
              <a:lnSpc>
                <a:spcPct val="90000"/>
              </a:lnSpc>
              <a:buFont typeface="Wingdings" pitchFamily="2" charset="2"/>
              <a:buChar char="Ø"/>
            </a:pPr>
            <a:endParaRPr lang="en-GB" sz="2200" dirty="0" smtClean="0">
              <a:latin typeface="Times New Roman" pitchFamily="18" charset="0"/>
              <a:cs typeface="Times New Roman" pitchFamily="18" charset="0"/>
            </a:endParaRPr>
          </a:p>
          <a:p>
            <a:pPr eaLnBrk="1" hangingPunct="1">
              <a:lnSpc>
                <a:spcPct val="90000"/>
              </a:lnSpc>
            </a:pPr>
            <a:r>
              <a:rPr lang="en-GB" sz="2200" b="1" dirty="0" smtClean="0">
                <a:latin typeface="Times New Roman" pitchFamily="18" charset="0"/>
                <a:cs typeface="Times New Roman" pitchFamily="18" charset="0"/>
              </a:rPr>
              <a:t>Domain requirements</a:t>
            </a:r>
          </a:p>
          <a:p>
            <a:pPr lvl="1" eaLnBrk="1" hangingPunct="1">
              <a:lnSpc>
                <a:spcPct val="90000"/>
              </a:lnSpc>
              <a:buFont typeface="Wingdings" pitchFamily="2" charset="2"/>
              <a:buChar char="Ø"/>
            </a:pPr>
            <a:r>
              <a:rPr lang="en-GB" sz="2200" dirty="0" smtClean="0">
                <a:latin typeface="Times New Roman" pitchFamily="18" charset="0"/>
                <a:cs typeface="Times New Roman" pitchFamily="18" charset="0"/>
              </a:rPr>
              <a:t>Requirements that come from the application domain of the system and that reflect characteristics of that domain.</a:t>
            </a:r>
          </a:p>
          <a:p>
            <a:pPr eaLnBrk="1" hangingPunct="1">
              <a:lnSpc>
                <a:spcPct val="90000"/>
              </a:lnSpc>
            </a:pPr>
            <a:endParaRPr lang="en-GB" sz="2400" dirty="0" smtClean="0"/>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911125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304800"/>
            <a:ext cx="7315200" cy="762000"/>
          </a:xfrm>
          <a:noFill/>
        </p:spPr>
        <p:txBody>
          <a:bodyPr lIns="90487" tIns="44450" rIns="90487" bIns="44450">
            <a:normAutofit/>
          </a:bodyPr>
          <a:lstStyle/>
          <a:p>
            <a:pPr eaLnBrk="1" hangingPunct="1"/>
            <a:r>
              <a:rPr lang="en-GB" sz="4000" b="1" dirty="0" smtClean="0">
                <a:solidFill>
                  <a:srgbClr val="FF0000"/>
                </a:solidFill>
                <a:latin typeface="Times New Roman" pitchFamily="18" charset="0"/>
                <a:cs typeface="Times New Roman" pitchFamily="18" charset="0"/>
              </a:rPr>
              <a:t>Types of requirement</a:t>
            </a:r>
          </a:p>
        </p:txBody>
      </p:sp>
      <p:sp>
        <p:nvSpPr>
          <p:cNvPr id="11267" name="Rectangle 3"/>
          <p:cNvSpPr>
            <a:spLocks noGrp="1" noChangeArrowheads="1"/>
          </p:cNvSpPr>
          <p:nvPr>
            <p:ph idx="1"/>
          </p:nvPr>
        </p:nvSpPr>
        <p:spPr>
          <a:xfrm>
            <a:off x="381000" y="1371600"/>
            <a:ext cx="8229600" cy="5029200"/>
          </a:xfrm>
        </p:spPr>
        <p:txBody>
          <a:bodyPr lIns="90487" tIns="44450" rIns="90487" bIns="44450">
            <a:noAutofit/>
          </a:bodyPr>
          <a:lstStyle/>
          <a:p>
            <a:pPr eaLnBrk="1" hangingPunct="1"/>
            <a:r>
              <a:rPr lang="en-GB" sz="2700" b="1" dirty="0" smtClean="0">
                <a:latin typeface="Times New Roman" pitchFamily="18" charset="0"/>
                <a:cs typeface="Times New Roman" pitchFamily="18" charset="0"/>
              </a:rPr>
              <a:t>User requirements</a:t>
            </a:r>
          </a:p>
          <a:p>
            <a:pPr lvl="1" eaLnBrk="1" hangingPunct="1">
              <a:buFont typeface="Wingdings" pitchFamily="2" charset="2"/>
              <a:buChar char="Ø"/>
            </a:pPr>
            <a:r>
              <a:rPr lang="en-GB" sz="2700" dirty="0" smtClean="0">
                <a:latin typeface="Times New Roman" pitchFamily="18" charset="0"/>
                <a:cs typeface="Times New Roman" pitchFamily="18" charset="0"/>
              </a:rPr>
              <a:t>Statements in natural language plus diagrams of the services the system provides and its operational constraints. Written for customers.</a:t>
            </a:r>
          </a:p>
          <a:p>
            <a:pPr lvl="1" eaLnBrk="1" hangingPunct="1"/>
            <a:endParaRPr lang="en-GB" sz="2700" dirty="0" smtClean="0">
              <a:latin typeface="Times New Roman" pitchFamily="18" charset="0"/>
              <a:cs typeface="Times New Roman" pitchFamily="18" charset="0"/>
            </a:endParaRPr>
          </a:p>
          <a:p>
            <a:pPr eaLnBrk="1" hangingPunct="1"/>
            <a:r>
              <a:rPr lang="en-GB" sz="2700" b="1" dirty="0" smtClean="0">
                <a:latin typeface="Times New Roman" pitchFamily="18" charset="0"/>
                <a:cs typeface="Times New Roman" pitchFamily="18" charset="0"/>
              </a:rPr>
              <a:t>System requirements</a:t>
            </a:r>
          </a:p>
          <a:p>
            <a:pPr lvl="1" eaLnBrk="1" hangingPunct="1">
              <a:buFont typeface="Wingdings" pitchFamily="2" charset="2"/>
              <a:buChar char="Ø"/>
            </a:pPr>
            <a:r>
              <a:rPr lang="en-GB" sz="2700" dirty="0" smtClean="0">
                <a:latin typeface="Times New Roman" pitchFamily="18" charset="0"/>
                <a:cs typeface="Times New Roman" pitchFamily="18" charset="0"/>
              </a:rPr>
              <a:t>A structured document setting out detailed descriptions of the system’s functions, services and operational constraints. Defines what should be implemented so may be part of a contract between client and contractor.</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00348351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sz="3000" b="1" dirty="0">
                <a:solidFill>
                  <a:srgbClr val="FF0000"/>
                </a:solidFill>
                <a:latin typeface="Times New Roman" pitchFamily="18" charset="0"/>
                <a:cs typeface="Times New Roman" pitchFamily="18" charset="0"/>
              </a:rPr>
              <a:t>REQUIREMENT ANALYSIS</a:t>
            </a:r>
          </a:p>
        </p:txBody>
      </p:sp>
      <p:sp>
        <p:nvSpPr>
          <p:cNvPr id="3" name="Content Placeholder 2"/>
          <p:cNvSpPr>
            <a:spLocks noGrp="1"/>
          </p:cNvSpPr>
          <p:nvPr>
            <p:ph idx="1"/>
          </p:nvPr>
        </p:nvSpPr>
        <p:spPr>
          <a:xfrm>
            <a:off x="274093" y="609600"/>
            <a:ext cx="8839200" cy="6096000"/>
          </a:xfrm>
        </p:spPr>
        <p:txBody>
          <a:bodyPr>
            <a:noAutofit/>
          </a:bodyPr>
          <a:lstStyle/>
          <a:p>
            <a:r>
              <a:rPr lang="en-US" sz="2300" dirty="0" smtClean="0">
                <a:latin typeface="Times New Roman" pitchFamily="18" charset="0"/>
                <a:cs typeface="Times New Roman" pitchFamily="18" charset="0"/>
              </a:rPr>
              <a:t>After </a:t>
            </a:r>
            <a:r>
              <a:rPr lang="en-US" sz="2300" dirty="0">
                <a:latin typeface="Times New Roman" pitchFamily="18" charset="0"/>
                <a:cs typeface="Times New Roman" pitchFamily="18" charset="0"/>
              </a:rPr>
              <a:t>requirement gathering, requirement analysis is done to check on why the product is needed. Requirement analysis includes: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Necessity </a:t>
            </a:r>
            <a:r>
              <a:rPr lang="en-US" sz="2300" dirty="0">
                <a:latin typeface="Times New Roman" pitchFamily="18" charset="0"/>
                <a:cs typeface="Times New Roman" pitchFamily="18" charset="0"/>
              </a:rPr>
              <a:t>checking – requirements that don’t contribute to the business goals of the organization or specific problem that has to be addressed by the system are checked for necessity for the development of the system</a:t>
            </a:r>
            <a:r>
              <a:rPr lang="en-US" sz="2300" dirty="0" smtClean="0">
                <a:latin typeface="Times New Roman" pitchFamily="18" charset="0"/>
                <a:cs typeface="Times New Roman" pitchFamily="18" charset="0"/>
              </a:rPr>
              <a:t>.</a:t>
            </a:r>
          </a:p>
          <a:p>
            <a:r>
              <a:rPr lang="en-US" sz="2300" dirty="0" smtClean="0">
                <a:latin typeface="Times New Roman" pitchFamily="18" charset="0"/>
                <a:cs typeface="Times New Roman" pitchFamily="18" charset="0"/>
              </a:rPr>
              <a:t>Consistency </a:t>
            </a:r>
            <a:r>
              <a:rPr lang="en-US" sz="2300" dirty="0">
                <a:latin typeface="Times New Roman" pitchFamily="18" charset="0"/>
                <a:cs typeface="Times New Roman" pitchFamily="18" charset="0"/>
              </a:rPr>
              <a:t>and completeness checking – no contradictions and feasibility checking in terms of budget and schedule.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Requirement </a:t>
            </a:r>
            <a:r>
              <a:rPr lang="en-US" sz="2300" dirty="0">
                <a:latin typeface="Times New Roman" pitchFamily="18" charset="0"/>
                <a:cs typeface="Times New Roman" pitchFamily="18" charset="0"/>
              </a:rPr>
              <a:t>discussion – highlight the requirement and discussion of problematic elements through introspection and interviews.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Requirement prioritization – requirements are prioritized based on criticality and the highly complex and critical activities are identified for risk plot and low level activities are considered for easy implementation.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Requirement </a:t>
            </a:r>
            <a:r>
              <a:rPr lang="en-US" sz="2300" dirty="0">
                <a:latin typeface="Times New Roman" pitchFamily="18" charset="0"/>
                <a:cs typeface="Times New Roman" pitchFamily="18" charset="0"/>
              </a:rPr>
              <a:t>agreement – compromised set of requirements based on feasibility checking.</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4464803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noAutofit/>
          </a:bodyPr>
          <a:lstStyle/>
          <a:p>
            <a:r>
              <a:rPr lang="en-IN" sz="3200" b="1" dirty="0">
                <a:solidFill>
                  <a:srgbClr val="FF0000"/>
                </a:solidFill>
                <a:latin typeface="Times New Roman" pitchFamily="18" charset="0"/>
                <a:cs typeface="Times New Roman" pitchFamily="18" charset="0"/>
              </a:rPr>
              <a:t/>
            </a:r>
            <a:br>
              <a:rPr lang="en-IN" sz="3200" b="1" dirty="0">
                <a:solidFill>
                  <a:srgbClr val="FF0000"/>
                </a:solidFill>
                <a:latin typeface="Times New Roman" pitchFamily="18" charset="0"/>
                <a:cs typeface="Times New Roman" pitchFamily="18" charset="0"/>
              </a:rPr>
            </a:br>
            <a:r>
              <a:rPr lang="en-IN" sz="3200" b="1" dirty="0" smtClean="0">
                <a:solidFill>
                  <a:srgbClr val="FF0000"/>
                </a:solidFill>
                <a:latin typeface="Times New Roman" pitchFamily="18" charset="0"/>
                <a:cs typeface="Times New Roman" pitchFamily="18" charset="0"/>
              </a:rPr>
              <a:t>UML </a:t>
            </a:r>
            <a:r>
              <a:rPr lang="en-IN" sz="3200" b="1" dirty="0">
                <a:solidFill>
                  <a:srgbClr val="FF0000"/>
                </a:solidFill>
                <a:latin typeface="Times New Roman" pitchFamily="18" charset="0"/>
                <a:cs typeface="Times New Roman" pitchFamily="18" charset="0"/>
              </a:rPr>
              <a:t>models: Use Case Diagram and class diagram</a:t>
            </a:r>
            <a:br>
              <a:rPr lang="en-IN" sz="3200" b="1" dirty="0">
                <a:solidFill>
                  <a:srgbClr val="FF0000"/>
                </a:solidFill>
                <a:latin typeface="Times New Roman" pitchFamily="18" charset="0"/>
                <a:cs typeface="Times New Roman" pitchFamily="18" charset="0"/>
              </a:rPr>
            </a:br>
            <a:endParaRPr lang="en-US" sz="3200" b="1" dirty="0">
              <a:solidFill>
                <a:srgbClr val="FF0000"/>
              </a:solidFill>
            </a:endParaRPr>
          </a:p>
        </p:txBody>
      </p:sp>
      <p:pic>
        <p:nvPicPr>
          <p:cNvPr id="3"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5087881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639762"/>
          </a:xfrm>
        </p:spPr>
        <p:txBody>
          <a:bodyPr>
            <a:normAutofit fontScale="90000"/>
          </a:bodyPr>
          <a:lstStyle/>
          <a:p>
            <a:r>
              <a:rPr lang="en-US" b="1" dirty="0" smtClean="0">
                <a:solidFill>
                  <a:srgbClr val="FF0000"/>
                </a:solidFill>
                <a:latin typeface="Times New Roman" pitchFamily="18" charset="0"/>
                <a:cs typeface="Times New Roman" pitchFamily="18" charset="0"/>
              </a:rPr>
              <a:t>Unified </a:t>
            </a:r>
            <a:r>
              <a:rPr lang="en-US" b="1" dirty="0">
                <a:solidFill>
                  <a:srgbClr val="FF0000"/>
                </a:solidFill>
                <a:latin typeface="Times New Roman" pitchFamily="18" charset="0"/>
                <a:cs typeface="Times New Roman" pitchFamily="18" charset="0"/>
              </a:rPr>
              <a:t>modeling Language overview</a:t>
            </a:r>
          </a:p>
        </p:txBody>
      </p:sp>
      <p:sp>
        <p:nvSpPr>
          <p:cNvPr id="3" name="Content Placeholder 2"/>
          <p:cNvSpPr>
            <a:spLocks noGrp="1"/>
          </p:cNvSpPr>
          <p:nvPr>
            <p:ph idx="1"/>
          </p:nvPr>
        </p:nvSpPr>
        <p:spPr>
          <a:xfrm>
            <a:off x="228600" y="1143000"/>
            <a:ext cx="8686800" cy="5486400"/>
          </a:xfrm>
        </p:spPr>
        <p:txBody>
          <a:bodyPr>
            <a:normAutofit/>
          </a:bodyPr>
          <a:lstStyle/>
          <a:p>
            <a:pPr>
              <a:lnSpc>
                <a:spcPct val="90000"/>
              </a:lnSpc>
            </a:pPr>
            <a:r>
              <a:rPr lang="en-US" sz="2400" dirty="0">
                <a:latin typeface="Times New Roman" pitchFamily="18" charset="0"/>
                <a:cs typeface="Times New Roman" pitchFamily="18" charset="0"/>
              </a:rPr>
              <a:t>UML stands for “Unified Modeling Language”</a:t>
            </a:r>
          </a:p>
          <a:p>
            <a:pPr>
              <a:lnSpc>
                <a:spcPct val="90000"/>
              </a:lnSpc>
            </a:pP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It is a industry-standard graphical language for specifying, visualizing, constructing, and documenting the </a:t>
            </a:r>
            <a:r>
              <a:rPr lang="en-US" sz="2400" dirty="0" smtClean="0">
                <a:latin typeface="Times New Roman" pitchFamily="18" charset="0"/>
                <a:cs typeface="Times New Roman" pitchFamily="18" charset="0"/>
              </a:rPr>
              <a:t>objects </a:t>
            </a:r>
            <a:r>
              <a:rPr lang="en-US" sz="2400" dirty="0">
                <a:latin typeface="Times New Roman" pitchFamily="18" charset="0"/>
                <a:cs typeface="Times New Roman" pitchFamily="18" charset="0"/>
              </a:rPr>
              <a:t>of software systems</a:t>
            </a:r>
          </a:p>
          <a:p>
            <a:pPr>
              <a:lnSpc>
                <a:spcPct val="90000"/>
              </a:lnSpc>
            </a:pP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The UML uses mostly graphical notations to express the OO analysis and design of software projects.  </a:t>
            </a:r>
          </a:p>
          <a:p>
            <a:pPr>
              <a:lnSpc>
                <a:spcPct val="90000"/>
              </a:lnSpc>
              <a:buFont typeface="Wingdings" pitchFamily="2" charset="2"/>
              <a:buNone/>
            </a:pP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Simplifies the complex process of software </a:t>
            </a:r>
            <a:r>
              <a:rPr lang="en-US" sz="2400" dirty="0" smtClean="0">
                <a:latin typeface="Times New Roman" pitchFamily="18" charset="0"/>
                <a:cs typeface="Times New Roman" pitchFamily="18" charset="0"/>
              </a:rPr>
              <a:t>design.</a:t>
            </a:r>
          </a:p>
          <a:p>
            <a:pPr>
              <a:lnSpc>
                <a:spcPct val="90000"/>
              </a:lnSpc>
            </a:pP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The notation used for the </a:t>
            </a:r>
            <a:r>
              <a:rPr lang="en-US" sz="2400" dirty="0" smtClean="0">
                <a:latin typeface="Times New Roman" pitchFamily="18" charset="0"/>
                <a:cs typeface="Times New Roman" pitchFamily="18" charset="0"/>
              </a:rPr>
              <a:t>COMET(</a:t>
            </a:r>
            <a:r>
              <a:rPr lang="en-US" sz="2400" dirty="0">
                <a:latin typeface="Times New Roman" pitchFamily="18" charset="0"/>
                <a:cs typeface="Times New Roman" pitchFamily="18" charset="0"/>
              </a:rPr>
              <a:t>Concurrent Object Modeling and Architectural Design Method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method is the Unified Modeling </a:t>
            </a:r>
            <a:r>
              <a:rPr lang="en-US" sz="2400" dirty="0" smtClean="0">
                <a:latin typeface="Times New Roman" pitchFamily="18" charset="0"/>
                <a:cs typeface="Times New Roman" pitchFamily="18" charset="0"/>
              </a:rPr>
              <a:t>Language (UML</a:t>
            </a:r>
            <a:r>
              <a:rPr lang="en-US" sz="2400" dirty="0">
                <a:latin typeface="Times New Roman" pitchFamily="18" charset="0"/>
                <a:cs typeface="Times New Roman" pitchFamily="18" charset="0"/>
              </a:rPr>
              <a:t>).</a:t>
            </a:r>
          </a:p>
          <a:p>
            <a:pPr>
              <a:lnSpc>
                <a:spcPct val="90000"/>
              </a:lnSpc>
              <a:buFont typeface="Wingdings" pitchFamily="2" charset="2"/>
              <a:buNone/>
            </a:pPr>
            <a:endParaRPr lang="en-US" sz="2400" dirty="0">
              <a:latin typeface="Times New Roman" pitchFamily="18" charset="0"/>
              <a:cs typeface="Times New Roman" pitchFamily="18" charset="0"/>
            </a:endParaRPr>
          </a:p>
          <a:p>
            <a:pPr>
              <a:lnSpc>
                <a:spcPct val="90000"/>
              </a:lnSpc>
              <a:buFont typeface="Wingdings" pitchFamily="2" charset="2"/>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012200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cs typeface="Times New Roman" pitchFamily="18" charset="0"/>
              </a:rPr>
              <a:t/>
            </a:r>
            <a:br>
              <a:rPr lang="en-US" sz="3200" b="1" dirty="0" smtClean="0">
                <a:solidFill>
                  <a:srgbClr val="FF0000"/>
                </a:solidFill>
                <a:latin typeface="Times New Roman" pitchFamily="18" charset="0"/>
                <a:cs typeface="Times New Roman" pitchFamily="18" charset="0"/>
              </a:rPr>
            </a:br>
            <a:r>
              <a:rPr lang="en-US" sz="3200" b="1" dirty="0" smtClean="0">
                <a:solidFill>
                  <a:srgbClr val="FF0000"/>
                </a:solidFill>
                <a:latin typeface="Times New Roman" pitchFamily="18" charset="0"/>
                <a:cs typeface="Times New Roman" pitchFamily="18" charset="0"/>
              </a:rPr>
              <a:t>Requirements </a:t>
            </a:r>
            <a:r>
              <a:rPr lang="en-US" sz="3200" b="1" dirty="0">
                <a:solidFill>
                  <a:srgbClr val="FF0000"/>
                </a:solidFill>
                <a:latin typeface="Times New Roman" pitchFamily="18" charset="0"/>
                <a:cs typeface="Times New Roman" pitchFamily="18" charset="0"/>
              </a:rPr>
              <a:t>Elicitation : Concept of Software Requirement</a:t>
            </a:r>
            <a:br>
              <a:rPr lang="en-US" sz="3200" b="1" dirty="0">
                <a:solidFill>
                  <a:srgbClr val="FF0000"/>
                </a:solidFill>
                <a:latin typeface="Times New Roman" pitchFamily="18" charset="0"/>
                <a:cs typeface="Times New Roman" pitchFamily="18" charset="0"/>
              </a:rPr>
            </a:br>
            <a:endParaRPr lang="en-US" sz="3200"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a:latin typeface="Times New Roman" pitchFamily="18" charset="0"/>
                <a:cs typeface="Times New Roman" pitchFamily="18" charset="0"/>
              </a:rPr>
              <a:t>The process to gather the software requirements from client, analyze and document them is known as </a:t>
            </a:r>
            <a:r>
              <a:rPr lang="en-US" b="1" dirty="0">
                <a:solidFill>
                  <a:srgbClr val="FF0000"/>
                </a:solidFill>
                <a:latin typeface="Times New Roman" pitchFamily="18" charset="0"/>
                <a:cs typeface="Times New Roman" pitchFamily="18" charset="0"/>
              </a:rPr>
              <a:t>requirement engineering</a:t>
            </a:r>
            <a:r>
              <a:rPr lang="en-US" b="1" dirty="0" smtClean="0">
                <a:solidFill>
                  <a:srgbClr val="FF0000"/>
                </a:solidFill>
                <a:latin typeface="Times New Roman" pitchFamily="18" charset="0"/>
                <a:cs typeface="Times New Roman" pitchFamily="18" charset="0"/>
              </a:rPr>
              <a:t>.</a:t>
            </a:r>
          </a:p>
          <a:p>
            <a:endParaRPr lang="en-US" b="1" dirty="0">
              <a:solidFill>
                <a:srgbClr val="FF0000"/>
              </a:solidFill>
              <a:latin typeface="Times New Roman" pitchFamily="18" charset="0"/>
              <a:cs typeface="Times New Roman" pitchFamily="18" charset="0"/>
            </a:endParaRPr>
          </a:p>
          <a:p>
            <a:r>
              <a:rPr lang="en-US" dirty="0">
                <a:latin typeface="Times New Roman" pitchFamily="18" charset="0"/>
                <a:cs typeface="Times New Roman" pitchFamily="18" charset="0"/>
              </a:rPr>
              <a:t>The goal of requirement engineering is to develop and maintain sophisticated and descriptive ‘System Requirements Specification’ document.</a:t>
            </a:r>
          </a:p>
          <a:p>
            <a:endParaRPr lang="en-US" dirty="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943854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152400" y="238125"/>
            <a:ext cx="8763000" cy="6353175"/>
          </a:xfrm>
        </p:spPr>
        <p:txBody>
          <a:bodyPr>
            <a:noAutofit/>
          </a:bodyPr>
          <a:lstStyle/>
          <a:p>
            <a:pPr eaLnBrk="1" hangingPunct="1">
              <a:lnSpc>
                <a:spcPct val="80000"/>
              </a:lnSpc>
            </a:pPr>
            <a:r>
              <a:rPr lang="en-CA" sz="2400" dirty="0" smtClean="0">
                <a:latin typeface="Times New Roman" pitchFamily="18" charset="0"/>
                <a:cs typeface="Times New Roman" pitchFamily="18" charset="0"/>
              </a:rPr>
              <a:t>UML is not a language in the same way that we view programming languages such as ‘C++’, ‘Java’ or ‘Basic’.</a:t>
            </a:r>
          </a:p>
          <a:p>
            <a:pPr eaLnBrk="1" hangingPunct="1">
              <a:lnSpc>
                <a:spcPct val="80000"/>
              </a:lnSpc>
            </a:pPr>
            <a:endParaRPr lang="en-CA" sz="2400" dirty="0" smtClean="0">
              <a:latin typeface="Times New Roman" pitchFamily="18" charset="0"/>
              <a:cs typeface="Times New Roman" pitchFamily="18" charset="0"/>
            </a:endParaRPr>
          </a:p>
          <a:p>
            <a:pPr eaLnBrk="1" hangingPunct="1">
              <a:lnSpc>
                <a:spcPct val="80000"/>
              </a:lnSpc>
            </a:pPr>
            <a:r>
              <a:rPr lang="en-CA" sz="2400" dirty="0" smtClean="0">
                <a:latin typeface="Times New Roman" pitchFamily="18" charset="0"/>
                <a:cs typeface="Times New Roman" pitchFamily="18" charset="0"/>
              </a:rPr>
              <a:t>UML is however a language in the sense that it has </a:t>
            </a:r>
            <a:r>
              <a:rPr lang="en-CA" sz="2400" dirty="0" smtClean="0">
                <a:solidFill>
                  <a:schemeClr val="accent2"/>
                </a:solidFill>
                <a:latin typeface="Times New Roman" pitchFamily="18" charset="0"/>
                <a:cs typeface="Times New Roman" pitchFamily="18" charset="0"/>
              </a:rPr>
              <a:t>syntax</a:t>
            </a:r>
            <a:r>
              <a:rPr lang="en-CA" sz="2400" dirty="0" smtClean="0">
                <a:latin typeface="Times New Roman" pitchFamily="18" charset="0"/>
                <a:cs typeface="Times New Roman" pitchFamily="18" charset="0"/>
              </a:rPr>
              <a:t> and </a:t>
            </a:r>
            <a:r>
              <a:rPr lang="en-CA" sz="2400" dirty="0" smtClean="0">
                <a:solidFill>
                  <a:schemeClr val="accent2"/>
                </a:solidFill>
                <a:latin typeface="Times New Roman" pitchFamily="18" charset="0"/>
                <a:cs typeface="Times New Roman" pitchFamily="18" charset="0"/>
              </a:rPr>
              <a:t>semantics</a:t>
            </a:r>
            <a:r>
              <a:rPr lang="en-CA" sz="2400" dirty="0" smtClean="0">
                <a:latin typeface="Times New Roman" pitchFamily="18" charset="0"/>
                <a:cs typeface="Times New Roman" pitchFamily="18" charset="0"/>
              </a:rPr>
              <a:t> which convey meaning, understanding and constraints (i.e. what is </a:t>
            </a:r>
            <a:r>
              <a:rPr lang="en-CA" sz="2400" dirty="0" smtClean="0">
                <a:solidFill>
                  <a:srgbClr val="0000FF"/>
                </a:solidFill>
                <a:latin typeface="Times New Roman" pitchFamily="18" charset="0"/>
                <a:cs typeface="Times New Roman" pitchFamily="18" charset="0"/>
              </a:rPr>
              <a:t>right</a:t>
            </a:r>
            <a:r>
              <a:rPr lang="en-CA" sz="2400" dirty="0" smtClean="0">
                <a:latin typeface="Times New Roman" pitchFamily="18" charset="0"/>
                <a:cs typeface="Times New Roman" pitchFamily="18" charset="0"/>
              </a:rPr>
              <a:t> and </a:t>
            </a:r>
            <a:r>
              <a:rPr lang="en-CA" sz="2400" dirty="0" smtClean="0">
                <a:solidFill>
                  <a:srgbClr val="0000FF"/>
                </a:solidFill>
                <a:latin typeface="Times New Roman" pitchFamily="18" charset="0"/>
                <a:cs typeface="Times New Roman" pitchFamily="18" charset="0"/>
              </a:rPr>
              <a:t>wrong</a:t>
            </a:r>
            <a:r>
              <a:rPr lang="en-CA" sz="2400" dirty="0" smtClean="0">
                <a:latin typeface="Times New Roman" pitchFamily="18" charset="0"/>
                <a:cs typeface="Times New Roman" pitchFamily="18" charset="0"/>
              </a:rPr>
              <a:t> and the limitations of those decisions) to the reader and thereby allows two people fluent in that language to communicate and understand the intention of the other.</a:t>
            </a:r>
          </a:p>
          <a:p>
            <a:pPr eaLnBrk="1" hangingPunct="1">
              <a:lnSpc>
                <a:spcPct val="80000"/>
              </a:lnSpc>
            </a:pPr>
            <a:endParaRPr lang="en-CA" sz="2400" dirty="0" smtClean="0">
              <a:latin typeface="Times New Roman" pitchFamily="18" charset="0"/>
              <a:cs typeface="Times New Roman" pitchFamily="18" charset="0"/>
            </a:endParaRPr>
          </a:p>
          <a:p>
            <a:pPr eaLnBrk="1" hangingPunct="1">
              <a:lnSpc>
                <a:spcPct val="80000"/>
              </a:lnSpc>
            </a:pPr>
            <a:r>
              <a:rPr lang="en-CA" sz="2400" dirty="0" smtClean="0">
                <a:latin typeface="Times New Roman" pitchFamily="18" charset="0"/>
                <a:cs typeface="Times New Roman" pitchFamily="18" charset="0"/>
              </a:rPr>
              <a:t>UML represents a collection of essentially </a:t>
            </a:r>
            <a:r>
              <a:rPr lang="en-CA" sz="2400" dirty="0" smtClean="0">
                <a:solidFill>
                  <a:schemeClr val="accent2"/>
                </a:solidFill>
                <a:latin typeface="Times New Roman" pitchFamily="18" charset="0"/>
                <a:cs typeface="Times New Roman" pitchFamily="18" charset="0"/>
              </a:rPr>
              <a:t>graphical</a:t>
            </a:r>
            <a:r>
              <a:rPr lang="en-CA" sz="2400" dirty="0" smtClean="0">
                <a:latin typeface="Times New Roman" pitchFamily="18" charset="0"/>
                <a:cs typeface="Times New Roman" pitchFamily="18" charset="0"/>
              </a:rPr>
              <a:t> (i.e. drawing) notations supplemented by textual descriptions designed to capture </a:t>
            </a:r>
            <a:r>
              <a:rPr lang="en-CA" sz="2400" dirty="0" smtClean="0">
                <a:solidFill>
                  <a:srgbClr val="0000FF"/>
                </a:solidFill>
                <a:latin typeface="Times New Roman" pitchFamily="18" charset="0"/>
                <a:cs typeface="Times New Roman" pitchFamily="18" charset="0"/>
              </a:rPr>
              <a:t>requirements</a:t>
            </a:r>
            <a:r>
              <a:rPr lang="en-CA" sz="2400" dirty="0" smtClean="0">
                <a:latin typeface="Times New Roman" pitchFamily="18" charset="0"/>
                <a:cs typeface="Times New Roman" pitchFamily="18" charset="0"/>
              </a:rPr>
              <a:t> and </a:t>
            </a:r>
            <a:r>
              <a:rPr lang="en-CA" sz="2400" dirty="0" smtClean="0">
                <a:solidFill>
                  <a:srgbClr val="0000FF"/>
                </a:solidFill>
                <a:latin typeface="Times New Roman" pitchFamily="18" charset="0"/>
                <a:cs typeface="Times New Roman" pitchFamily="18" charset="0"/>
              </a:rPr>
              <a:t>design alternatives</a:t>
            </a:r>
            <a:r>
              <a:rPr lang="en-CA" sz="2400" dirty="0" smtClean="0">
                <a:latin typeface="Times New Roman" pitchFamily="18" charset="0"/>
                <a:cs typeface="Times New Roman" pitchFamily="18" charset="0"/>
              </a:rPr>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702082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4638"/>
            <a:ext cx="8229600" cy="563562"/>
          </a:xfrm>
        </p:spPr>
        <p:txBody>
          <a:bodyPr>
            <a:normAutofit fontScale="90000"/>
          </a:bodyPr>
          <a:lstStyle/>
          <a:p>
            <a:r>
              <a:rPr lang="en-US" sz="3600" b="1" dirty="0">
                <a:solidFill>
                  <a:srgbClr val="FF0000"/>
                </a:solidFill>
                <a:latin typeface="Times New Roman" pitchFamily="18" charset="0"/>
                <a:cs typeface="Times New Roman" pitchFamily="18" charset="0"/>
              </a:rPr>
              <a:t>Why UML for Modeling</a:t>
            </a:r>
          </a:p>
        </p:txBody>
      </p:sp>
      <p:sp>
        <p:nvSpPr>
          <p:cNvPr id="49155" name="Rectangle 3"/>
          <p:cNvSpPr>
            <a:spLocks noGrp="1" noChangeArrowheads="1"/>
          </p:cNvSpPr>
          <p:nvPr>
            <p:ph type="body" idx="1"/>
          </p:nvPr>
        </p:nvSpPr>
        <p:spPr>
          <a:xfrm>
            <a:off x="533400" y="990600"/>
            <a:ext cx="8382000" cy="5334000"/>
          </a:xfrm>
        </p:spPr>
        <p:txBody>
          <a:bodyPr>
            <a:noAutofit/>
          </a:bodyPr>
          <a:lstStyle/>
          <a:p>
            <a:r>
              <a:rPr lang="en-US" sz="2700" dirty="0">
                <a:latin typeface="Times New Roman" pitchFamily="18" charset="0"/>
                <a:cs typeface="Times New Roman" pitchFamily="18" charset="0"/>
              </a:rPr>
              <a:t>Use graphical notation  to communicate more clearly than natural language (imprecise) and code(too detailed).</a:t>
            </a:r>
          </a:p>
          <a:p>
            <a:endParaRPr lang="en-US" sz="2700" dirty="0">
              <a:latin typeface="Times New Roman" pitchFamily="18" charset="0"/>
              <a:cs typeface="Times New Roman" pitchFamily="18" charset="0"/>
            </a:endParaRPr>
          </a:p>
          <a:p>
            <a:r>
              <a:rPr lang="en-US" sz="2700" dirty="0">
                <a:latin typeface="Times New Roman" pitchFamily="18" charset="0"/>
                <a:cs typeface="Times New Roman" pitchFamily="18" charset="0"/>
              </a:rPr>
              <a:t>Help acquire an overall view of a system.</a:t>
            </a:r>
          </a:p>
          <a:p>
            <a:endParaRPr lang="en-US" sz="2700" dirty="0">
              <a:latin typeface="Times New Roman" pitchFamily="18" charset="0"/>
              <a:cs typeface="Times New Roman" pitchFamily="18" charset="0"/>
            </a:endParaRPr>
          </a:p>
          <a:p>
            <a:r>
              <a:rPr lang="en-US" sz="2700" dirty="0">
                <a:latin typeface="Times New Roman" pitchFamily="18" charset="0"/>
                <a:cs typeface="Times New Roman" pitchFamily="18" charset="0"/>
              </a:rPr>
              <a:t>UML is </a:t>
            </a:r>
            <a:r>
              <a:rPr lang="en-US" sz="2700" i="1" dirty="0">
                <a:latin typeface="Times New Roman" pitchFamily="18" charset="0"/>
                <a:cs typeface="Times New Roman" pitchFamily="18" charset="0"/>
              </a:rPr>
              <a:t>not </a:t>
            </a:r>
            <a:r>
              <a:rPr lang="en-US" sz="2700" dirty="0">
                <a:latin typeface="Times New Roman" pitchFamily="18" charset="0"/>
                <a:cs typeface="Times New Roman" pitchFamily="18" charset="0"/>
              </a:rPr>
              <a:t>dependent on any one language or technology.</a:t>
            </a:r>
          </a:p>
          <a:p>
            <a:endParaRPr lang="en-US" sz="2700" dirty="0">
              <a:latin typeface="Times New Roman" pitchFamily="18" charset="0"/>
              <a:cs typeface="Times New Roman" pitchFamily="18" charset="0"/>
            </a:endParaRPr>
          </a:p>
          <a:p>
            <a:r>
              <a:rPr lang="en-US" sz="2700" dirty="0">
                <a:latin typeface="Times New Roman" pitchFamily="18" charset="0"/>
                <a:cs typeface="Times New Roman" pitchFamily="18" charset="0"/>
              </a:rPr>
              <a:t>UML moves us from fragmentation</a:t>
            </a:r>
            <a:r>
              <a:rPr lang="en-US" sz="2700" b="1" i="1" dirty="0">
                <a:latin typeface="Times New Roman" pitchFamily="18" charset="0"/>
                <a:cs typeface="Times New Roman" pitchFamily="18" charset="0"/>
              </a:rPr>
              <a:t> </a:t>
            </a:r>
            <a:r>
              <a:rPr lang="en-US" sz="2700" dirty="0">
                <a:latin typeface="Times New Roman" pitchFamily="18" charset="0"/>
                <a:cs typeface="Times New Roman" pitchFamily="18" charset="0"/>
              </a:rPr>
              <a:t>to standardization</a:t>
            </a:r>
            <a:r>
              <a:rPr lang="en-US" sz="2700" b="1" i="1" dirty="0">
                <a:latin typeface="Times New Roman" pitchFamily="18" charset="0"/>
                <a:cs typeface="Times New Roman" pitchFamily="18" charset="0"/>
              </a:rPr>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964130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304800" y="304800"/>
            <a:ext cx="8382000" cy="6324600"/>
          </a:xfrm>
        </p:spPr>
        <p:txBody>
          <a:bodyPr>
            <a:normAutofit/>
          </a:bodyPr>
          <a:lstStyle/>
          <a:p>
            <a:pPr eaLnBrk="1" hangingPunct="1">
              <a:lnSpc>
                <a:spcPct val="90000"/>
              </a:lnSpc>
            </a:pPr>
            <a:r>
              <a:rPr lang="en-US" sz="2400" dirty="0" smtClean="0">
                <a:latin typeface="Times New Roman" pitchFamily="18" charset="0"/>
                <a:cs typeface="Times New Roman" pitchFamily="18" charset="0"/>
              </a:rPr>
              <a:t>Open Standard, Graphical notation for</a:t>
            </a:r>
          </a:p>
          <a:p>
            <a:pPr lvl="1" eaLnBrk="1" hangingPunct="1">
              <a:lnSpc>
                <a:spcPct val="90000"/>
              </a:lnSpc>
            </a:pPr>
            <a:r>
              <a:rPr lang="en-US" sz="2000" dirty="0" smtClean="0">
                <a:latin typeface="Times New Roman" pitchFamily="18" charset="0"/>
                <a:cs typeface="Times New Roman" pitchFamily="18" charset="0"/>
              </a:rPr>
              <a:t>Specifying, visualizing, constructing, and documenting software systems</a:t>
            </a:r>
          </a:p>
          <a:p>
            <a:pPr lvl="1" eaLnBrk="1" hangingPunct="1">
              <a:lnSpc>
                <a:spcPct val="90000"/>
              </a:lnSpc>
            </a:pPr>
            <a:endParaRPr lang="en-US" sz="20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Language can be used from general initial design to very specific detailed design across the entire software development lifecycle.</a:t>
            </a:r>
          </a:p>
          <a:p>
            <a:pPr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Increase understanding/communication of product to customers and developers.</a:t>
            </a:r>
          </a:p>
          <a:p>
            <a:pPr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Support for UML in many software packages today (e.g. Rational, plugins for popular IDE’s like </a:t>
            </a:r>
            <a:r>
              <a:rPr lang="en-US" sz="2400" dirty="0" err="1" smtClean="0">
                <a:latin typeface="Times New Roman" pitchFamily="18" charset="0"/>
                <a:cs typeface="Times New Roman" pitchFamily="18" charset="0"/>
              </a:rPr>
              <a:t>NetBeans</a:t>
            </a:r>
            <a:r>
              <a:rPr lang="en-US" sz="2400" dirty="0" smtClean="0">
                <a:latin typeface="Times New Roman" pitchFamily="18" charset="0"/>
                <a:cs typeface="Times New Roman" pitchFamily="18" charset="0"/>
              </a:rPr>
              <a:t>, Eclipse).</a:t>
            </a:r>
          </a:p>
          <a:p>
            <a:pPr eaLnBrk="1" hangingPunct="1">
              <a:lnSpc>
                <a:spcPct val="90000"/>
              </a:lnSpc>
              <a:buNone/>
            </a:pP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6C1DAC14-1A5C-4964-8BF1-E70F6FC2ED74}" type="slidenum">
              <a:rPr lang="en-US" smtClean="0"/>
              <a:pPr>
                <a:defRPr/>
              </a:pPr>
              <a:t>32</a:t>
            </a:fld>
            <a:endParaRPr lang="en-US"/>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0531546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sz="4500" b="1" dirty="0" smtClean="0">
                <a:solidFill>
                  <a:srgbClr val="FF0000"/>
                </a:solidFill>
                <a:latin typeface="Times New Roman" pitchFamily="18" charset="0"/>
                <a:cs typeface="Times New Roman" pitchFamily="18" charset="0"/>
              </a:rPr>
              <a:t>UML Baseline</a:t>
            </a:r>
          </a:p>
        </p:txBody>
      </p:sp>
      <p:sp>
        <p:nvSpPr>
          <p:cNvPr id="19459" name="Rectangle 3"/>
          <p:cNvSpPr>
            <a:spLocks noGrp="1" noChangeArrowheads="1"/>
          </p:cNvSpPr>
          <p:nvPr>
            <p:ph idx="1"/>
          </p:nvPr>
        </p:nvSpPr>
        <p:spPr/>
        <p:txBody>
          <a:bodyPr>
            <a:normAutofit/>
          </a:bodyPr>
          <a:lstStyle/>
          <a:p>
            <a:pPr eaLnBrk="1" hangingPunct="1"/>
            <a:r>
              <a:rPr lang="en-US" sz="2800" dirty="0" smtClean="0">
                <a:latin typeface="Times New Roman" pitchFamily="18" charset="0"/>
                <a:cs typeface="Times New Roman" pitchFamily="18" charset="0"/>
              </a:rPr>
              <a:t>Use Case Diagrams</a:t>
            </a:r>
          </a:p>
          <a:p>
            <a:pPr eaLnBrk="1" hangingPunct="1"/>
            <a:r>
              <a:rPr lang="en-US" sz="2800" dirty="0" smtClean="0">
                <a:latin typeface="Times New Roman" pitchFamily="18" charset="0"/>
                <a:cs typeface="Times New Roman" pitchFamily="18" charset="0"/>
              </a:rPr>
              <a:t>Class Diagrams</a:t>
            </a:r>
          </a:p>
          <a:p>
            <a:pPr eaLnBrk="1" hangingPunct="1"/>
            <a:r>
              <a:rPr lang="en-US" sz="2800" dirty="0" smtClean="0">
                <a:latin typeface="Times New Roman" pitchFamily="18" charset="0"/>
                <a:cs typeface="Times New Roman" pitchFamily="18" charset="0"/>
              </a:rPr>
              <a:t>Package Diagrams</a:t>
            </a:r>
          </a:p>
          <a:p>
            <a:pPr eaLnBrk="1" hangingPunct="1"/>
            <a:r>
              <a:rPr lang="en-US" sz="2800" dirty="0" smtClean="0">
                <a:latin typeface="Times New Roman" pitchFamily="18" charset="0"/>
                <a:cs typeface="Times New Roman" pitchFamily="18" charset="0"/>
              </a:rPr>
              <a:t>Interaction Diagrams</a:t>
            </a:r>
          </a:p>
          <a:p>
            <a:pPr lvl="1" eaLnBrk="1" hangingPunct="1"/>
            <a:r>
              <a:rPr lang="en-US" sz="2400" dirty="0" smtClean="0">
                <a:latin typeface="Times New Roman" pitchFamily="18" charset="0"/>
                <a:cs typeface="Times New Roman" pitchFamily="18" charset="0"/>
              </a:rPr>
              <a:t>Sequence</a:t>
            </a:r>
          </a:p>
          <a:p>
            <a:pPr lvl="1" eaLnBrk="1" hangingPunct="1"/>
            <a:r>
              <a:rPr lang="en-US" sz="2400" dirty="0" smtClean="0">
                <a:latin typeface="Times New Roman" pitchFamily="18" charset="0"/>
                <a:cs typeface="Times New Roman" pitchFamily="18" charset="0"/>
              </a:rPr>
              <a:t>Collaboration</a:t>
            </a:r>
          </a:p>
          <a:p>
            <a:pPr eaLnBrk="1" hangingPunct="1"/>
            <a:r>
              <a:rPr lang="en-US" sz="2800" dirty="0" smtClean="0">
                <a:latin typeface="Times New Roman" pitchFamily="18" charset="0"/>
                <a:cs typeface="Times New Roman" pitchFamily="18" charset="0"/>
              </a:rPr>
              <a:t>Activity Diagrams</a:t>
            </a:r>
          </a:p>
          <a:p>
            <a:pPr eaLnBrk="1" hangingPunct="1"/>
            <a:r>
              <a:rPr lang="en-US" sz="2800" dirty="0" smtClean="0">
                <a:latin typeface="Times New Roman" pitchFamily="18" charset="0"/>
                <a:cs typeface="Times New Roman" pitchFamily="18" charset="0"/>
              </a:rPr>
              <a:t>State Transition Diagrams</a:t>
            </a:r>
          </a:p>
          <a:p>
            <a:pPr eaLnBrk="1" hangingPunct="1"/>
            <a:r>
              <a:rPr lang="en-US" sz="2800" dirty="0" smtClean="0">
                <a:latin typeface="Times New Roman" pitchFamily="18" charset="0"/>
                <a:cs typeface="Times New Roman" pitchFamily="18" charset="0"/>
              </a:rPr>
              <a:t>Deployment Diagrams</a:t>
            </a:r>
          </a:p>
        </p:txBody>
      </p:sp>
      <p:sp>
        <p:nvSpPr>
          <p:cNvPr id="4" name="Slide Number Placeholder 3"/>
          <p:cNvSpPr>
            <a:spLocks noGrp="1"/>
          </p:cNvSpPr>
          <p:nvPr>
            <p:ph type="sldNum" sz="quarter" idx="12"/>
          </p:nvPr>
        </p:nvSpPr>
        <p:spPr/>
        <p:txBody>
          <a:bodyPr/>
          <a:lstStyle/>
          <a:p>
            <a:pPr>
              <a:defRPr/>
            </a:pPr>
            <a:fld id="{6C1DAC14-1A5C-4964-8BF1-E70F6FC2ED74}" type="slidenum">
              <a:rPr lang="en-US" smtClean="0"/>
              <a:pPr>
                <a:defRPr/>
              </a:pPr>
              <a:t>33</a:t>
            </a:fld>
            <a:endParaRPr lang="en-US"/>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1873754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fld id="{52EE86FA-FA5B-48CE-A82A-6B8811C60107}" type="slidenum">
              <a:rPr lang="en-US" altLang="en-US" u="none"/>
              <a:pPr eaLnBrk="1" hangingPunct="1"/>
              <a:t>34</a:t>
            </a:fld>
            <a:endParaRPr lang="en-US" altLang="en-US" u="none"/>
          </a:p>
        </p:txBody>
      </p:sp>
      <p:sp>
        <p:nvSpPr>
          <p:cNvPr id="14339" name="Rectangle 2"/>
          <p:cNvSpPr>
            <a:spLocks noGrp="1" noChangeArrowheads="1"/>
          </p:cNvSpPr>
          <p:nvPr>
            <p:ph type="title"/>
          </p:nvPr>
        </p:nvSpPr>
        <p:spPr>
          <a:xfrm>
            <a:off x="228600" y="44624"/>
            <a:ext cx="8686800" cy="641176"/>
          </a:xfrm>
        </p:spPr>
        <p:txBody>
          <a:bodyPr>
            <a:normAutofit fontScale="90000"/>
          </a:bodyPr>
          <a:lstStyle/>
          <a:p>
            <a:pPr eaLnBrk="1" hangingPunct="1"/>
            <a:r>
              <a:rPr lang="en-US" altLang="en-US" sz="4000" b="1" dirty="0" smtClean="0">
                <a:solidFill>
                  <a:srgbClr val="FF0000"/>
                </a:solidFill>
                <a:latin typeface="Times New Roman" pitchFamily="18" charset="0"/>
                <a:cs typeface="Times New Roman" pitchFamily="18" charset="0"/>
              </a:rPr>
              <a:t>Classification of Diagram Types</a:t>
            </a:r>
          </a:p>
        </p:txBody>
      </p:sp>
      <p:sp>
        <p:nvSpPr>
          <p:cNvPr id="14340" name="Rectangle 3"/>
          <p:cNvSpPr>
            <a:spLocks noChangeArrowheads="1"/>
          </p:cNvSpPr>
          <p:nvPr/>
        </p:nvSpPr>
        <p:spPr bwMode="auto">
          <a:xfrm>
            <a:off x="228600" y="3124200"/>
            <a:ext cx="1295400" cy="533400"/>
          </a:xfrm>
          <a:prstGeom prst="rect">
            <a:avLst/>
          </a:prstGeom>
          <a:solidFill>
            <a:srgbClr val="FF99CC"/>
          </a:solidFill>
          <a:ln w="9525">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Diagram</a:t>
            </a:r>
          </a:p>
        </p:txBody>
      </p:sp>
      <p:sp>
        <p:nvSpPr>
          <p:cNvPr id="14341" name="Rectangle 4"/>
          <p:cNvSpPr>
            <a:spLocks noChangeArrowheads="1"/>
          </p:cNvSpPr>
          <p:nvPr/>
        </p:nvSpPr>
        <p:spPr bwMode="auto">
          <a:xfrm>
            <a:off x="2209800" y="4572000"/>
            <a:ext cx="1295400" cy="533400"/>
          </a:xfrm>
          <a:prstGeom prst="rect">
            <a:avLst/>
          </a:prstGeom>
          <a:solidFill>
            <a:srgbClr val="FFFF99"/>
          </a:solidFill>
          <a:ln w="9525">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Behavior</a:t>
            </a:r>
          </a:p>
          <a:p>
            <a:pPr eaLnBrk="1" hangingPunct="1"/>
            <a:r>
              <a:rPr lang="en-US" altLang="en-US" sz="1600" u="none"/>
              <a:t>Diagram</a:t>
            </a:r>
          </a:p>
        </p:txBody>
      </p:sp>
      <p:sp>
        <p:nvSpPr>
          <p:cNvPr id="14342" name="Rectangle 5"/>
          <p:cNvSpPr>
            <a:spLocks noChangeArrowheads="1"/>
          </p:cNvSpPr>
          <p:nvPr/>
        </p:nvSpPr>
        <p:spPr bwMode="auto">
          <a:xfrm>
            <a:off x="2209800" y="1752600"/>
            <a:ext cx="1295400" cy="533400"/>
          </a:xfrm>
          <a:prstGeom prst="rect">
            <a:avLst/>
          </a:prstGeom>
          <a:solidFill>
            <a:srgbClr val="FFCC99"/>
          </a:solidFill>
          <a:ln w="9525">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Structure</a:t>
            </a:r>
          </a:p>
          <a:p>
            <a:pPr eaLnBrk="1" hangingPunct="1"/>
            <a:r>
              <a:rPr lang="en-US" altLang="en-US" sz="1600" u="none"/>
              <a:t>Diagram</a:t>
            </a:r>
          </a:p>
        </p:txBody>
      </p:sp>
      <p:sp>
        <p:nvSpPr>
          <p:cNvPr id="14343" name="Rectangle 6"/>
          <p:cNvSpPr>
            <a:spLocks noChangeArrowheads="1"/>
          </p:cNvSpPr>
          <p:nvPr/>
        </p:nvSpPr>
        <p:spPr bwMode="auto">
          <a:xfrm>
            <a:off x="4419600" y="838200"/>
            <a:ext cx="1295400" cy="533400"/>
          </a:xfrm>
          <a:prstGeom prst="rect">
            <a:avLst/>
          </a:prstGeom>
          <a:solidFill>
            <a:srgbClr val="CCFFCC"/>
          </a:solidFill>
          <a:ln w="38100">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Class</a:t>
            </a:r>
          </a:p>
          <a:p>
            <a:pPr eaLnBrk="1" hangingPunct="1"/>
            <a:r>
              <a:rPr lang="en-US" altLang="en-US" sz="1600" u="none"/>
              <a:t>Diagram</a:t>
            </a:r>
          </a:p>
        </p:txBody>
      </p:sp>
      <p:sp>
        <p:nvSpPr>
          <p:cNvPr id="14344" name="Rectangle 7"/>
          <p:cNvSpPr>
            <a:spLocks noChangeArrowheads="1"/>
          </p:cNvSpPr>
          <p:nvPr/>
        </p:nvSpPr>
        <p:spPr bwMode="auto">
          <a:xfrm>
            <a:off x="4419600" y="1676400"/>
            <a:ext cx="1600200" cy="533400"/>
          </a:xfrm>
          <a:prstGeom prst="rect">
            <a:avLst/>
          </a:prstGeom>
          <a:solidFill>
            <a:srgbClr val="CCFFCC"/>
          </a:solidFill>
          <a:ln w="9525">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Composite</a:t>
            </a:r>
          </a:p>
          <a:p>
            <a:pPr eaLnBrk="1" hangingPunct="1"/>
            <a:r>
              <a:rPr lang="en-US" altLang="en-US" sz="1600" u="none"/>
              <a:t>Structure Diagram</a:t>
            </a:r>
          </a:p>
        </p:txBody>
      </p:sp>
      <p:sp>
        <p:nvSpPr>
          <p:cNvPr id="14345" name="Rectangle 8"/>
          <p:cNvSpPr>
            <a:spLocks noChangeArrowheads="1"/>
          </p:cNvSpPr>
          <p:nvPr/>
        </p:nvSpPr>
        <p:spPr bwMode="auto">
          <a:xfrm>
            <a:off x="4419600" y="2514600"/>
            <a:ext cx="1295400" cy="533400"/>
          </a:xfrm>
          <a:prstGeom prst="rect">
            <a:avLst/>
          </a:prstGeom>
          <a:solidFill>
            <a:srgbClr val="CCFFCC"/>
          </a:solidFill>
          <a:ln w="9525">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Object</a:t>
            </a:r>
          </a:p>
          <a:p>
            <a:pPr eaLnBrk="1" hangingPunct="1"/>
            <a:r>
              <a:rPr lang="en-US" altLang="en-US" sz="1600" u="none"/>
              <a:t>Diagram</a:t>
            </a:r>
          </a:p>
        </p:txBody>
      </p:sp>
      <p:sp>
        <p:nvSpPr>
          <p:cNvPr id="14346" name="Rectangle 15"/>
          <p:cNvSpPr>
            <a:spLocks noChangeArrowheads="1"/>
          </p:cNvSpPr>
          <p:nvPr/>
        </p:nvSpPr>
        <p:spPr bwMode="auto">
          <a:xfrm>
            <a:off x="4419600" y="4648200"/>
            <a:ext cx="1295400" cy="533400"/>
          </a:xfrm>
          <a:prstGeom prst="rect">
            <a:avLst/>
          </a:prstGeom>
          <a:solidFill>
            <a:srgbClr val="CCFFFF"/>
          </a:solidFill>
          <a:ln w="12700">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Activity</a:t>
            </a:r>
          </a:p>
          <a:p>
            <a:pPr eaLnBrk="1" hangingPunct="1"/>
            <a:r>
              <a:rPr lang="en-US" altLang="en-US" sz="1600" u="none"/>
              <a:t>Diagram</a:t>
            </a:r>
          </a:p>
        </p:txBody>
      </p:sp>
      <p:sp>
        <p:nvSpPr>
          <p:cNvPr id="14347" name="Rectangle 16"/>
          <p:cNvSpPr>
            <a:spLocks noChangeArrowheads="1"/>
          </p:cNvSpPr>
          <p:nvPr/>
        </p:nvSpPr>
        <p:spPr bwMode="auto">
          <a:xfrm>
            <a:off x="4419600" y="3962400"/>
            <a:ext cx="1295400" cy="533400"/>
          </a:xfrm>
          <a:prstGeom prst="rect">
            <a:avLst/>
          </a:prstGeom>
          <a:solidFill>
            <a:srgbClr val="CCFFFF"/>
          </a:solidFill>
          <a:ln w="38100">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Use Case</a:t>
            </a:r>
          </a:p>
          <a:p>
            <a:pPr eaLnBrk="1" hangingPunct="1"/>
            <a:r>
              <a:rPr lang="en-US" altLang="en-US" sz="1600" u="none"/>
              <a:t>Diagram</a:t>
            </a:r>
          </a:p>
        </p:txBody>
      </p:sp>
      <p:sp>
        <p:nvSpPr>
          <p:cNvPr id="14348" name="Rectangle 17"/>
          <p:cNvSpPr>
            <a:spLocks noChangeArrowheads="1"/>
          </p:cNvSpPr>
          <p:nvPr/>
        </p:nvSpPr>
        <p:spPr bwMode="auto">
          <a:xfrm>
            <a:off x="4419600" y="6019800"/>
            <a:ext cx="1295400" cy="533400"/>
          </a:xfrm>
          <a:prstGeom prst="rect">
            <a:avLst/>
          </a:prstGeom>
          <a:solidFill>
            <a:srgbClr val="CCFFFF"/>
          </a:solidFill>
          <a:ln w="28575">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State Machine</a:t>
            </a:r>
          </a:p>
          <a:p>
            <a:pPr eaLnBrk="1" hangingPunct="1"/>
            <a:r>
              <a:rPr lang="en-US" altLang="en-US" sz="1600" u="none"/>
              <a:t>Diagram</a:t>
            </a:r>
          </a:p>
        </p:txBody>
      </p:sp>
      <p:sp>
        <p:nvSpPr>
          <p:cNvPr id="14349" name="Rectangle 18"/>
          <p:cNvSpPr>
            <a:spLocks noChangeArrowheads="1"/>
          </p:cNvSpPr>
          <p:nvPr/>
        </p:nvSpPr>
        <p:spPr bwMode="auto">
          <a:xfrm>
            <a:off x="4419600" y="5334000"/>
            <a:ext cx="1295400" cy="533400"/>
          </a:xfrm>
          <a:prstGeom prst="rect">
            <a:avLst/>
          </a:prstGeom>
          <a:solidFill>
            <a:srgbClr val="CCFFFF"/>
          </a:solidFill>
          <a:ln w="9525">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Interaction</a:t>
            </a:r>
          </a:p>
          <a:p>
            <a:pPr eaLnBrk="1" hangingPunct="1"/>
            <a:r>
              <a:rPr lang="en-US" altLang="en-US" sz="1600" u="none"/>
              <a:t>Diagram</a:t>
            </a:r>
          </a:p>
        </p:txBody>
      </p:sp>
      <p:sp>
        <p:nvSpPr>
          <p:cNvPr id="14350" name="Rectangle 19"/>
          <p:cNvSpPr>
            <a:spLocks noChangeArrowheads="1"/>
          </p:cNvSpPr>
          <p:nvPr/>
        </p:nvSpPr>
        <p:spPr bwMode="auto">
          <a:xfrm>
            <a:off x="6553200" y="1219200"/>
            <a:ext cx="1371600" cy="533400"/>
          </a:xfrm>
          <a:prstGeom prst="rect">
            <a:avLst/>
          </a:prstGeom>
          <a:solidFill>
            <a:srgbClr val="CCFFCC"/>
          </a:solidFill>
          <a:ln w="9525">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Component</a:t>
            </a:r>
          </a:p>
          <a:p>
            <a:pPr eaLnBrk="1" hangingPunct="1"/>
            <a:r>
              <a:rPr lang="en-US" altLang="en-US" sz="1600" u="none"/>
              <a:t>Diagram</a:t>
            </a:r>
          </a:p>
        </p:txBody>
      </p:sp>
      <p:sp>
        <p:nvSpPr>
          <p:cNvPr id="14351" name="Rectangle 20"/>
          <p:cNvSpPr>
            <a:spLocks noChangeArrowheads="1"/>
          </p:cNvSpPr>
          <p:nvPr/>
        </p:nvSpPr>
        <p:spPr bwMode="auto">
          <a:xfrm>
            <a:off x="6553200" y="2133600"/>
            <a:ext cx="1371600" cy="533400"/>
          </a:xfrm>
          <a:prstGeom prst="rect">
            <a:avLst/>
          </a:prstGeom>
          <a:solidFill>
            <a:srgbClr val="CCFFCC"/>
          </a:solidFill>
          <a:ln w="9525">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Deployment</a:t>
            </a:r>
          </a:p>
          <a:p>
            <a:pPr eaLnBrk="1" hangingPunct="1"/>
            <a:r>
              <a:rPr lang="en-US" altLang="en-US" sz="1600" u="none"/>
              <a:t>Diagram</a:t>
            </a:r>
          </a:p>
        </p:txBody>
      </p:sp>
      <p:sp>
        <p:nvSpPr>
          <p:cNvPr id="14352" name="Rectangle 21"/>
          <p:cNvSpPr>
            <a:spLocks noChangeArrowheads="1"/>
          </p:cNvSpPr>
          <p:nvPr/>
        </p:nvSpPr>
        <p:spPr bwMode="auto">
          <a:xfrm>
            <a:off x="6553200" y="2971800"/>
            <a:ext cx="1371600" cy="533400"/>
          </a:xfrm>
          <a:prstGeom prst="rect">
            <a:avLst/>
          </a:prstGeom>
          <a:solidFill>
            <a:srgbClr val="CCFFCC"/>
          </a:solidFill>
          <a:ln w="9525">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Package</a:t>
            </a:r>
          </a:p>
          <a:p>
            <a:pPr eaLnBrk="1" hangingPunct="1"/>
            <a:r>
              <a:rPr lang="en-US" altLang="en-US" sz="1600" u="none"/>
              <a:t>Diagram</a:t>
            </a:r>
          </a:p>
        </p:txBody>
      </p:sp>
      <p:sp>
        <p:nvSpPr>
          <p:cNvPr id="14353" name="Rectangle 22"/>
          <p:cNvSpPr>
            <a:spLocks noChangeArrowheads="1"/>
          </p:cNvSpPr>
          <p:nvPr/>
        </p:nvSpPr>
        <p:spPr bwMode="auto">
          <a:xfrm>
            <a:off x="6553200" y="3810000"/>
            <a:ext cx="1371600" cy="533400"/>
          </a:xfrm>
          <a:prstGeom prst="rect">
            <a:avLst/>
          </a:prstGeom>
          <a:solidFill>
            <a:srgbClr val="99CCFF"/>
          </a:solidFill>
          <a:ln w="9525">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Sequence</a:t>
            </a:r>
          </a:p>
          <a:p>
            <a:pPr eaLnBrk="1" hangingPunct="1"/>
            <a:r>
              <a:rPr lang="en-US" altLang="en-US" sz="1600" u="none"/>
              <a:t>Diagram</a:t>
            </a:r>
          </a:p>
        </p:txBody>
      </p:sp>
      <p:sp>
        <p:nvSpPr>
          <p:cNvPr id="14354" name="Rectangle 23"/>
          <p:cNvSpPr>
            <a:spLocks noChangeArrowheads="1"/>
          </p:cNvSpPr>
          <p:nvPr/>
        </p:nvSpPr>
        <p:spPr bwMode="auto">
          <a:xfrm>
            <a:off x="6553200" y="4495800"/>
            <a:ext cx="1371600" cy="533400"/>
          </a:xfrm>
          <a:prstGeom prst="rect">
            <a:avLst/>
          </a:prstGeom>
          <a:solidFill>
            <a:srgbClr val="99CCFF"/>
          </a:solidFill>
          <a:ln w="9525">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Communication</a:t>
            </a:r>
          </a:p>
          <a:p>
            <a:pPr eaLnBrk="1" hangingPunct="1"/>
            <a:r>
              <a:rPr lang="en-US" altLang="en-US" sz="1600" u="none"/>
              <a:t>Diagram</a:t>
            </a:r>
          </a:p>
        </p:txBody>
      </p:sp>
      <p:sp>
        <p:nvSpPr>
          <p:cNvPr id="14355" name="Rectangle 24"/>
          <p:cNvSpPr>
            <a:spLocks noChangeArrowheads="1"/>
          </p:cNvSpPr>
          <p:nvPr/>
        </p:nvSpPr>
        <p:spPr bwMode="auto">
          <a:xfrm>
            <a:off x="6553200" y="5181600"/>
            <a:ext cx="1371600" cy="762000"/>
          </a:xfrm>
          <a:prstGeom prst="rect">
            <a:avLst/>
          </a:prstGeom>
          <a:solidFill>
            <a:srgbClr val="99CCFF"/>
          </a:solidFill>
          <a:ln w="9525">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Interaction</a:t>
            </a:r>
          </a:p>
          <a:p>
            <a:pPr eaLnBrk="1" hangingPunct="1"/>
            <a:r>
              <a:rPr lang="en-US" altLang="en-US" sz="1600" u="none"/>
              <a:t>Overview</a:t>
            </a:r>
          </a:p>
          <a:p>
            <a:pPr eaLnBrk="1" hangingPunct="1"/>
            <a:r>
              <a:rPr lang="en-US" altLang="en-US" sz="1600" u="none"/>
              <a:t>Diagram</a:t>
            </a:r>
          </a:p>
        </p:txBody>
      </p:sp>
      <p:sp>
        <p:nvSpPr>
          <p:cNvPr id="14356" name="Rectangle 25"/>
          <p:cNvSpPr>
            <a:spLocks noChangeArrowheads="1"/>
          </p:cNvSpPr>
          <p:nvPr/>
        </p:nvSpPr>
        <p:spPr bwMode="auto">
          <a:xfrm>
            <a:off x="6553200" y="6096000"/>
            <a:ext cx="1371600" cy="533400"/>
          </a:xfrm>
          <a:prstGeom prst="rect">
            <a:avLst/>
          </a:prstGeom>
          <a:solidFill>
            <a:srgbClr val="99CCFF"/>
          </a:solidFill>
          <a:ln w="9525">
            <a:solidFill>
              <a:schemeClr val="tx1"/>
            </a:solidFill>
            <a:miter lim="800000"/>
            <a:headEnd/>
            <a:tailEnd/>
          </a:ln>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600" u="none"/>
              <a:t>Timing</a:t>
            </a:r>
          </a:p>
          <a:p>
            <a:pPr eaLnBrk="1" hangingPunct="1"/>
            <a:r>
              <a:rPr lang="en-US" altLang="en-US" sz="1600" u="none"/>
              <a:t>Diagram</a:t>
            </a:r>
          </a:p>
        </p:txBody>
      </p:sp>
      <p:sp>
        <p:nvSpPr>
          <p:cNvPr id="14357" name="Line 26"/>
          <p:cNvSpPr>
            <a:spLocks noChangeShapeType="1"/>
          </p:cNvSpPr>
          <p:nvPr/>
        </p:nvSpPr>
        <p:spPr bwMode="auto">
          <a:xfrm>
            <a:off x="1981200" y="2057400"/>
            <a:ext cx="0" cy="281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58" name="Line 27"/>
          <p:cNvSpPr>
            <a:spLocks noChangeShapeType="1"/>
          </p:cNvSpPr>
          <p:nvPr/>
        </p:nvSpPr>
        <p:spPr bwMode="auto">
          <a:xfrm>
            <a:off x="1981200" y="4876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59" name="Line 28"/>
          <p:cNvSpPr>
            <a:spLocks noChangeShapeType="1"/>
          </p:cNvSpPr>
          <p:nvPr/>
        </p:nvSpPr>
        <p:spPr bwMode="auto">
          <a:xfrm>
            <a:off x="1981200" y="2057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0" name="AutoShape 29"/>
          <p:cNvSpPr>
            <a:spLocks noChangeArrowheads="1"/>
          </p:cNvSpPr>
          <p:nvPr/>
        </p:nvSpPr>
        <p:spPr bwMode="auto">
          <a:xfrm rot="-5400000">
            <a:off x="1466850" y="3333750"/>
            <a:ext cx="266700" cy="1524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endParaRPr lang="en-US" altLang="en-US"/>
          </a:p>
        </p:txBody>
      </p:sp>
      <p:sp>
        <p:nvSpPr>
          <p:cNvPr id="14361" name="Line 30"/>
          <p:cNvSpPr>
            <a:spLocks noChangeShapeType="1"/>
          </p:cNvSpPr>
          <p:nvPr/>
        </p:nvSpPr>
        <p:spPr bwMode="auto">
          <a:xfrm>
            <a:off x="1676400" y="3429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2" name="AutoShape 31"/>
          <p:cNvSpPr>
            <a:spLocks noChangeArrowheads="1"/>
          </p:cNvSpPr>
          <p:nvPr/>
        </p:nvSpPr>
        <p:spPr bwMode="auto">
          <a:xfrm rot="-5400000">
            <a:off x="3448050" y="1924050"/>
            <a:ext cx="266700" cy="1524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endParaRPr lang="en-US" altLang="en-US"/>
          </a:p>
        </p:txBody>
      </p:sp>
      <p:sp>
        <p:nvSpPr>
          <p:cNvPr id="14363" name="Line 32"/>
          <p:cNvSpPr>
            <a:spLocks noChangeShapeType="1"/>
          </p:cNvSpPr>
          <p:nvPr/>
        </p:nvSpPr>
        <p:spPr bwMode="auto">
          <a:xfrm>
            <a:off x="3657600" y="20193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4" name="AutoShape 33"/>
          <p:cNvSpPr>
            <a:spLocks noChangeArrowheads="1"/>
          </p:cNvSpPr>
          <p:nvPr/>
        </p:nvSpPr>
        <p:spPr bwMode="auto">
          <a:xfrm rot="-5400000">
            <a:off x="3448050" y="4781550"/>
            <a:ext cx="266700" cy="1524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endParaRPr lang="en-US" altLang="en-US"/>
          </a:p>
        </p:txBody>
      </p:sp>
      <p:sp>
        <p:nvSpPr>
          <p:cNvPr id="14365" name="Line 34"/>
          <p:cNvSpPr>
            <a:spLocks noChangeShapeType="1"/>
          </p:cNvSpPr>
          <p:nvPr/>
        </p:nvSpPr>
        <p:spPr bwMode="auto">
          <a:xfrm>
            <a:off x="3657600" y="48768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6" name="AutoShape 35"/>
          <p:cNvSpPr>
            <a:spLocks noChangeArrowheads="1"/>
          </p:cNvSpPr>
          <p:nvPr/>
        </p:nvSpPr>
        <p:spPr bwMode="auto">
          <a:xfrm rot="-5400000">
            <a:off x="5657850" y="5505450"/>
            <a:ext cx="266700" cy="1524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endParaRPr lang="en-US" altLang="en-US"/>
          </a:p>
        </p:txBody>
      </p:sp>
      <p:sp>
        <p:nvSpPr>
          <p:cNvPr id="14367" name="Line 36"/>
          <p:cNvSpPr>
            <a:spLocks noChangeShapeType="1"/>
          </p:cNvSpPr>
          <p:nvPr/>
        </p:nvSpPr>
        <p:spPr bwMode="auto">
          <a:xfrm>
            <a:off x="5867400" y="56007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8" name="Line 37"/>
          <p:cNvSpPr>
            <a:spLocks noChangeShapeType="1"/>
          </p:cNvSpPr>
          <p:nvPr/>
        </p:nvSpPr>
        <p:spPr bwMode="auto">
          <a:xfrm>
            <a:off x="3962400" y="1143000"/>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9" name="Line 38"/>
          <p:cNvSpPr>
            <a:spLocks noChangeShapeType="1"/>
          </p:cNvSpPr>
          <p:nvPr/>
        </p:nvSpPr>
        <p:spPr bwMode="auto">
          <a:xfrm>
            <a:off x="3962400" y="4191000"/>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0" name="Line 39"/>
          <p:cNvSpPr>
            <a:spLocks noChangeShapeType="1"/>
          </p:cNvSpPr>
          <p:nvPr/>
        </p:nvSpPr>
        <p:spPr bwMode="auto">
          <a:xfrm>
            <a:off x="6172200" y="41148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1" name="Line 40"/>
          <p:cNvSpPr>
            <a:spLocks noChangeShapeType="1"/>
          </p:cNvSpPr>
          <p:nvPr/>
        </p:nvSpPr>
        <p:spPr bwMode="auto">
          <a:xfrm>
            <a:off x="3962400" y="114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2" name="Line 41"/>
          <p:cNvSpPr>
            <a:spLocks noChangeShapeType="1"/>
          </p:cNvSpPr>
          <p:nvPr/>
        </p:nvSpPr>
        <p:spPr bwMode="auto">
          <a:xfrm>
            <a:off x="3962400" y="2819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3" name="Line 42"/>
          <p:cNvSpPr>
            <a:spLocks noChangeShapeType="1"/>
          </p:cNvSpPr>
          <p:nvPr/>
        </p:nvSpPr>
        <p:spPr bwMode="auto">
          <a:xfrm>
            <a:off x="3962400" y="1905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4" name="Line 43"/>
          <p:cNvSpPr>
            <a:spLocks noChangeShapeType="1"/>
          </p:cNvSpPr>
          <p:nvPr/>
        </p:nvSpPr>
        <p:spPr bwMode="auto">
          <a:xfrm>
            <a:off x="3962400" y="1524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5" name="Line 44"/>
          <p:cNvSpPr>
            <a:spLocks noChangeShapeType="1"/>
          </p:cNvSpPr>
          <p:nvPr/>
        </p:nvSpPr>
        <p:spPr bwMode="auto">
          <a:xfrm>
            <a:off x="3962400" y="23622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6" name="Line 45"/>
          <p:cNvSpPr>
            <a:spLocks noChangeShapeType="1"/>
          </p:cNvSpPr>
          <p:nvPr/>
        </p:nvSpPr>
        <p:spPr bwMode="auto">
          <a:xfrm>
            <a:off x="3962400" y="32766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7" name="Line 46"/>
          <p:cNvSpPr>
            <a:spLocks noChangeShapeType="1"/>
          </p:cNvSpPr>
          <p:nvPr/>
        </p:nvSpPr>
        <p:spPr bwMode="auto">
          <a:xfrm>
            <a:off x="3962400" y="4191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8" name="Line 47"/>
          <p:cNvSpPr>
            <a:spLocks noChangeShapeType="1"/>
          </p:cNvSpPr>
          <p:nvPr/>
        </p:nvSpPr>
        <p:spPr bwMode="auto">
          <a:xfrm>
            <a:off x="3962400" y="632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9" name="Line 48"/>
          <p:cNvSpPr>
            <a:spLocks noChangeShapeType="1"/>
          </p:cNvSpPr>
          <p:nvPr/>
        </p:nvSpPr>
        <p:spPr bwMode="auto">
          <a:xfrm>
            <a:off x="3962400" y="4876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80" name="Line 49"/>
          <p:cNvSpPr>
            <a:spLocks noChangeShapeType="1"/>
          </p:cNvSpPr>
          <p:nvPr/>
        </p:nvSpPr>
        <p:spPr bwMode="auto">
          <a:xfrm>
            <a:off x="3962400" y="5562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81" name="Line 50"/>
          <p:cNvSpPr>
            <a:spLocks noChangeShapeType="1"/>
          </p:cNvSpPr>
          <p:nvPr/>
        </p:nvSpPr>
        <p:spPr bwMode="auto">
          <a:xfrm>
            <a:off x="6172200" y="6400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82" name="Line 51"/>
          <p:cNvSpPr>
            <a:spLocks noChangeShapeType="1"/>
          </p:cNvSpPr>
          <p:nvPr/>
        </p:nvSpPr>
        <p:spPr bwMode="auto">
          <a:xfrm>
            <a:off x="6172200" y="55626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83" name="Line 52"/>
          <p:cNvSpPr>
            <a:spLocks noChangeShapeType="1"/>
          </p:cNvSpPr>
          <p:nvPr/>
        </p:nvSpPr>
        <p:spPr bwMode="auto">
          <a:xfrm>
            <a:off x="6172200" y="4724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84" name="Line 53"/>
          <p:cNvSpPr>
            <a:spLocks noChangeShapeType="1"/>
          </p:cNvSpPr>
          <p:nvPr/>
        </p:nvSpPr>
        <p:spPr bwMode="auto">
          <a:xfrm>
            <a:off x="6172200" y="4114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49"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49"/>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3073098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sz="4500" b="1" dirty="0" smtClean="0">
                <a:solidFill>
                  <a:srgbClr val="FF0000"/>
                </a:solidFill>
                <a:latin typeface="Times New Roman" pitchFamily="18" charset="0"/>
                <a:cs typeface="Times New Roman" pitchFamily="18" charset="0"/>
              </a:rPr>
              <a:t>Basic Modeling Steps</a:t>
            </a:r>
          </a:p>
        </p:txBody>
      </p:sp>
      <p:sp>
        <p:nvSpPr>
          <p:cNvPr id="18435" name="Rectangle 3"/>
          <p:cNvSpPr>
            <a:spLocks noGrp="1" noChangeArrowheads="1"/>
          </p:cNvSpPr>
          <p:nvPr>
            <p:ph idx="1"/>
          </p:nvPr>
        </p:nvSpPr>
        <p:spPr/>
        <p:txBody>
          <a:bodyPr/>
          <a:lstStyle/>
          <a:p>
            <a:pPr eaLnBrk="1" hangingPunct="1">
              <a:lnSpc>
                <a:spcPct val="90000"/>
              </a:lnSpc>
            </a:pPr>
            <a:r>
              <a:rPr lang="en-US" dirty="0" smtClean="0">
                <a:latin typeface="Times New Roman" pitchFamily="18" charset="0"/>
                <a:cs typeface="Times New Roman" pitchFamily="18" charset="0"/>
              </a:rPr>
              <a:t>Use Cases</a:t>
            </a:r>
          </a:p>
          <a:p>
            <a:pPr lvl="1" eaLnBrk="1" hangingPunct="1">
              <a:lnSpc>
                <a:spcPct val="90000"/>
              </a:lnSpc>
            </a:pPr>
            <a:r>
              <a:rPr lang="en-US" dirty="0" smtClean="0">
                <a:latin typeface="Times New Roman" pitchFamily="18" charset="0"/>
                <a:cs typeface="Times New Roman" pitchFamily="18" charset="0"/>
              </a:rPr>
              <a:t>Capture requirements</a:t>
            </a:r>
          </a:p>
          <a:p>
            <a:pPr eaLnBrk="1" hangingPunct="1">
              <a:lnSpc>
                <a:spcPct val="90000"/>
              </a:lnSpc>
            </a:pPr>
            <a:r>
              <a:rPr lang="en-US" dirty="0" smtClean="0">
                <a:latin typeface="Times New Roman" pitchFamily="18" charset="0"/>
                <a:cs typeface="Times New Roman" pitchFamily="18" charset="0"/>
              </a:rPr>
              <a:t>Analysis Model</a:t>
            </a:r>
          </a:p>
          <a:p>
            <a:pPr lvl="1" eaLnBrk="1" hangingPunct="1">
              <a:lnSpc>
                <a:spcPct val="90000"/>
              </a:lnSpc>
            </a:pPr>
            <a:r>
              <a:rPr lang="en-US" dirty="0" smtClean="0">
                <a:latin typeface="Times New Roman" pitchFamily="18" charset="0"/>
                <a:cs typeface="Times New Roman" pitchFamily="18" charset="0"/>
              </a:rPr>
              <a:t>Capture process, key classes</a:t>
            </a:r>
          </a:p>
          <a:p>
            <a:pPr eaLnBrk="1" hangingPunct="1">
              <a:lnSpc>
                <a:spcPct val="90000"/>
              </a:lnSpc>
            </a:pPr>
            <a:r>
              <a:rPr lang="en-US" dirty="0" smtClean="0">
                <a:latin typeface="Times New Roman" pitchFamily="18" charset="0"/>
                <a:cs typeface="Times New Roman" pitchFamily="18" charset="0"/>
              </a:rPr>
              <a:t>Design Model</a:t>
            </a:r>
          </a:p>
          <a:p>
            <a:pPr lvl="1" eaLnBrk="1" hangingPunct="1">
              <a:lnSpc>
                <a:spcPct val="90000"/>
              </a:lnSpc>
            </a:pPr>
            <a:r>
              <a:rPr lang="en-US" dirty="0" smtClean="0">
                <a:latin typeface="Times New Roman" pitchFamily="18" charset="0"/>
                <a:cs typeface="Times New Roman" pitchFamily="18" charset="0"/>
              </a:rPr>
              <a:t>Capture details and behaviors of use cases and domain objects</a:t>
            </a:r>
          </a:p>
          <a:p>
            <a:pPr lvl="1" eaLnBrk="1" hangingPunct="1">
              <a:lnSpc>
                <a:spcPct val="90000"/>
              </a:lnSpc>
            </a:pPr>
            <a:r>
              <a:rPr lang="en-US" dirty="0" smtClean="0">
                <a:latin typeface="Times New Roman" pitchFamily="18" charset="0"/>
                <a:cs typeface="Times New Roman" pitchFamily="18" charset="0"/>
              </a:rPr>
              <a:t>Add classes that do the work and define the architecture</a:t>
            </a:r>
          </a:p>
          <a:p>
            <a:pPr eaLnBrk="1" hangingPunct="1">
              <a:lnSpc>
                <a:spcPct val="90000"/>
              </a:lnSpc>
            </a:pP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6C1DAC14-1A5C-4964-8BF1-E70F6FC2ED74}" type="slidenum">
              <a:rPr lang="en-US" smtClean="0"/>
              <a:pPr>
                <a:defRPr/>
              </a:pPr>
              <a:t>35</a:t>
            </a:fld>
            <a:endParaRPr lang="en-US"/>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465431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r>
              <a:rPr lang="en-US" sz="4800" b="1" dirty="0">
                <a:solidFill>
                  <a:srgbClr val="FF0000"/>
                </a:solidFill>
                <a:latin typeface="Times New Roman" pitchFamily="18" charset="0"/>
                <a:cs typeface="Times New Roman" pitchFamily="18" charset="0"/>
              </a:rPr>
              <a:t>Use Case Diagram</a:t>
            </a:r>
          </a:p>
        </p:txBody>
      </p:sp>
      <p:sp>
        <p:nvSpPr>
          <p:cNvPr id="70659" name="Rectangle 3"/>
          <p:cNvSpPr>
            <a:spLocks noGrp="1" noChangeArrowheads="1"/>
          </p:cNvSpPr>
          <p:nvPr>
            <p:ph type="body" idx="1"/>
          </p:nvPr>
        </p:nvSpPr>
        <p:spPr/>
        <p:txBody>
          <a:bodyPr/>
          <a:lstStyle/>
          <a:p>
            <a:r>
              <a:rPr lang="en-US" dirty="0">
                <a:effectLst/>
                <a:latin typeface="Times New Roman" pitchFamily="18" charset="0"/>
                <a:cs typeface="Times New Roman" pitchFamily="18" charset="0"/>
              </a:rPr>
              <a:t>Used for describing a set of user </a:t>
            </a:r>
            <a:r>
              <a:rPr lang="en-US" b="1" dirty="0" smtClean="0">
                <a:solidFill>
                  <a:schemeClr val="folHlink"/>
                </a:solidFill>
                <a:effectLst/>
                <a:latin typeface="Times New Roman" pitchFamily="18" charset="0"/>
                <a:cs typeface="Times New Roman" pitchFamily="18" charset="0"/>
              </a:rPr>
              <a:t>scenarios</a:t>
            </a:r>
          </a:p>
          <a:p>
            <a:endParaRPr lang="en-US" b="1" dirty="0">
              <a:solidFill>
                <a:schemeClr val="folHlink"/>
              </a:solidFill>
              <a:effectLst/>
              <a:latin typeface="Times New Roman" pitchFamily="18" charset="0"/>
              <a:cs typeface="Times New Roman" pitchFamily="18" charset="0"/>
            </a:endParaRPr>
          </a:p>
          <a:p>
            <a:r>
              <a:rPr lang="en-US" dirty="0">
                <a:effectLst/>
                <a:latin typeface="Times New Roman" pitchFamily="18" charset="0"/>
                <a:cs typeface="Times New Roman" pitchFamily="18" charset="0"/>
              </a:rPr>
              <a:t>Mainly used for capturing user </a:t>
            </a:r>
            <a:r>
              <a:rPr lang="en-US" dirty="0" smtClean="0">
                <a:effectLst/>
                <a:latin typeface="Times New Roman" pitchFamily="18" charset="0"/>
                <a:cs typeface="Times New Roman" pitchFamily="18" charset="0"/>
              </a:rPr>
              <a:t>requirements</a:t>
            </a:r>
          </a:p>
          <a:p>
            <a:endParaRPr lang="en-US" dirty="0">
              <a:effectLst/>
              <a:latin typeface="Times New Roman" pitchFamily="18" charset="0"/>
              <a:cs typeface="Times New Roman" pitchFamily="18" charset="0"/>
            </a:endParaRPr>
          </a:p>
          <a:p>
            <a:r>
              <a:rPr lang="en-US" dirty="0">
                <a:effectLst/>
                <a:latin typeface="Times New Roman" pitchFamily="18" charset="0"/>
                <a:cs typeface="Times New Roman" pitchFamily="18" charset="0"/>
              </a:rPr>
              <a:t>Work like a </a:t>
            </a:r>
            <a:r>
              <a:rPr lang="en-US" b="1" dirty="0">
                <a:solidFill>
                  <a:schemeClr val="folHlink"/>
                </a:solidFill>
                <a:effectLst/>
                <a:latin typeface="Times New Roman" pitchFamily="18" charset="0"/>
                <a:cs typeface="Times New Roman" pitchFamily="18" charset="0"/>
              </a:rPr>
              <a:t>contract</a:t>
            </a:r>
            <a:r>
              <a:rPr lang="en-US" dirty="0">
                <a:effectLst/>
                <a:latin typeface="Times New Roman" pitchFamily="18" charset="0"/>
                <a:cs typeface="Times New Roman" pitchFamily="18" charset="0"/>
              </a:rPr>
              <a:t> between end user and software developers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437985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04800"/>
            <a:ext cx="7024744" cy="457200"/>
          </a:xfrm>
        </p:spPr>
        <p:txBody>
          <a:bodyPr>
            <a:normAutofit fontScale="90000"/>
          </a:bodyPr>
          <a:lstStyle/>
          <a:p>
            <a:pPr eaLnBrk="1" hangingPunct="1"/>
            <a:r>
              <a:rPr lang="en-US" b="1" dirty="0" smtClean="0">
                <a:solidFill>
                  <a:srgbClr val="FF0000"/>
                </a:solidFill>
                <a:latin typeface="Times New Roman" pitchFamily="18" charset="0"/>
                <a:cs typeface="Times New Roman" pitchFamily="18" charset="0"/>
              </a:rPr>
              <a:t>Use Case Diagrams</a:t>
            </a:r>
          </a:p>
        </p:txBody>
      </p:sp>
      <p:sp>
        <p:nvSpPr>
          <p:cNvPr id="15" name="Slide Number Placeholder 14"/>
          <p:cNvSpPr>
            <a:spLocks noGrp="1"/>
          </p:cNvSpPr>
          <p:nvPr>
            <p:ph type="sldNum" sz="quarter" idx="12"/>
          </p:nvPr>
        </p:nvSpPr>
        <p:spPr/>
        <p:txBody>
          <a:bodyPr/>
          <a:lstStyle/>
          <a:p>
            <a:pPr>
              <a:defRPr/>
            </a:pPr>
            <a:fld id="{B44A2C69-4F9C-46B5-8CD5-B0B0BB355223}" type="slidenum">
              <a:rPr lang="en-US" smtClean="0"/>
              <a:pPr>
                <a:defRPr/>
              </a:pPr>
              <a:t>37</a:t>
            </a:fld>
            <a:endParaRPr lang="en-US"/>
          </a:p>
        </p:txBody>
      </p:sp>
      <p:sp>
        <p:nvSpPr>
          <p:cNvPr id="20483" name="Rectangle 3"/>
          <p:cNvSpPr>
            <a:spLocks noGrp="1" noChangeArrowheads="1"/>
          </p:cNvSpPr>
          <p:nvPr>
            <p:ph sz="quarter" idx="4294967295"/>
          </p:nvPr>
        </p:nvSpPr>
        <p:spPr>
          <a:xfrm>
            <a:off x="4652963" y="1295400"/>
            <a:ext cx="4186237" cy="5105400"/>
          </a:xfrm>
          <a:prstGeom prst="rect">
            <a:avLst/>
          </a:prstGeom>
        </p:spPr>
        <p:txBody>
          <a:bodyPr>
            <a:normAutofit lnSpcReduction="10000"/>
          </a:bodyPr>
          <a:lstStyle/>
          <a:p>
            <a:pPr eaLnBrk="1" hangingPunct="1"/>
            <a:r>
              <a:rPr lang="en-US" sz="2000" dirty="0" smtClean="0">
                <a:latin typeface="Times New Roman" pitchFamily="18" charset="0"/>
                <a:cs typeface="Times New Roman" pitchFamily="18" charset="0"/>
              </a:rPr>
              <a:t>Used during requirements elicitation to represent external behavior.</a:t>
            </a:r>
          </a:p>
          <a:p>
            <a:pPr eaLnBrk="1" hangingPunct="1"/>
            <a:endParaRPr lang="en-US" sz="2000" dirty="0" smtClean="0">
              <a:latin typeface="Times New Roman" pitchFamily="18" charset="0"/>
              <a:cs typeface="Times New Roman" pitchFamily="18" charset="0"/>
            </a:endParaRPr>
          </a:p>
          <a:p>
            <a:pPr eaLnBrk="1" hangingPunct="1"/>
            <a:r>
              <a:rPr lang="en-US" sz="2000" b="1" i="1" dirty="0" smtClean="0">
                <a:latin typeface="Times New Roman" pitchFamily="18" charset="0"/>
                <a:cs typeface="Times New Roman" pitchFamily="18" charset="0"/>
              </a:rPr>
              <a:t>Actors</a:t>
            </a:r>
            <a:r>
              <a:rPr lang="en-US" sz="2000" dirty="0" smtClean="0">
                <a:latin typeface="Times New Roman" pitchFamily="18" charset="0"/>
                <a:cs typeface="Times New Roman" pitchFamily="18" charset="0"/>
              </a:rPr>
              <a:t> represent roles, that is, a type of user of the system.</a:t>
            </a:r>
          </a:p>
          <a:p>
            <a:pPr eaLnBrk="1" hangingPunct="1"/>
            <a:endParaRPr lang="en-US" sz="2000" dirty="0" smtClean="0">
              <a:latin typeface="Times New Roman" pitchFamily="18" charset="0"/>
              <a:cs typeface="Times New Roman" pitchFamily="18" charset="0"/>
            </a:endParaRPr>
          </a:p>
          <a:p>
            <a:pPr eaLnBrk="1" hangingPunct="1"/>
            <a:r>
              <a:rPr lang="en-US" sz="2000" b="1" i="1" dirty="0" smtClean="0">
                <a:latin typeface="Times New Roman" pitchFamily="18" charset="0"/>
                <a:cs typeface="Times New Roman" pitchFamily="18" charset="0"/>
              </a:rPr>
              <a:t>Use cases</a:t>
            </a:r>
            <a:r>
              <a:rPr lang="en-US" sz="2000" dirty="0" smtClean="0">
                <a:latin typeface="Times New Roman" pitchFamily="18" charset="0"/>
                <a:cs typeface="Times New Roman" pitchFamily="18" charset="0"/>
              </a:rPr>
              <a:t> represent a sequence of interaction for a  type of functionality; summary of scenarios.</a:t>
            </a:r>
          </a:p>
          <a:p>
            <a:pPr eaLnBrk="1" hangingPunct="1"/>
            <a:endParaRPr lang="en-US" sz="2000" dirty="0" smtClean="0">
              <a:latin typeface="Times New Roman" pitchFamily="18" charset="0"/>
              <a:cs typeface="Times New Roman" pitchFamily="18" charset="0"/>
            </a:endParaRPr>
          </a:p>
          <a:p>
            <a:pPr eaLnBrk="1" hangingPunct="1"/>
            <a:r>
              <a:rPr lang="en-US" sz="2000" dirty="0" smtClean="0">
                <a:latin typeface="Times New Roman" pitchFamily="18" charset="0"/>
                <a:cs typeface="Times New Roman" pitchFamily="18" charset="0"/>
              </a:rPr>
              <a:t>The use case model is  the set of all use cases. It is a complete description of the functionality of the  system and its environment</a:t>
            </a:r>
          </a:p>
        </p:txBody>
      </p:sp>
      <p:grpSp>
        <p:nvGrpSpPr>
          <p:cNvPr id="20484" name="Group 4"/>
          <p:cNvGrpSpPr>
            <a:grpSpLocks/>
          </p:cNvGrpSpPr>
          <p:nvPr/>
        </p:nvGrpSpPr>
        <p:grpSpPr bwMode="auto">
          <a:xfrm>
            <a:off x="820738" y="1754188"/>
            <a:ext cx="1643062" cy="1677987"/>
            <a:chOff x="517" y="1105"/>
            <a:chExt cx="1035" cy="1057"/>
          </a:xfrm>
        </p:grpSpPr>
        <p:grpSp>
          <p:nvGrpSpPr>
            <p:cNvPr id="20489" name="Group 5"/>
            <p:cNvGrpSpPr>
              <a:grpSpLocks/>
            </p:cNvGrpSpPr>
            <p:nvPr/>
          </p:nvGrpSpPr>
          <p:grpSpPr bwMode="auto">
            <a:xfrm>
              <a:off x="825" y="1105"/>
              <a:ext cx="445" cy="783"/>
              <a:chOff x="659" y="1833"/>
              <a:chExt cx="299" cy="526"/>
            </a:xfrm>
          </p:grpSpPr>
          <p:sp>
            <p:nvSpPr>
              <p:cNvPr id="20491" name="Freeform 6"/>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p:spPr>
            <p:txBody>
              <a:bodyPr/>
              <a:lstStyle/>
              <a:p>
                <a:endParaRPr lang="en-US"/>
              </a:p>
            </p:txBody>
          </p:sp>
          <p:sp>
            <p:nvSpPr>
              <p:cNvPr id="20492" name="Line 7"/>
              <p:cNvSpPr>
                <a:spLocks noChangeShapeType="1"/>
              </p:cNvSpPr>
              <p:nvPr/>
            </p:nvSpPr>
            <p:spPr bwMode="auto">
              <a:xfrm>
                <a:off x="802" y="2204"/>
                <a:ext cx="156" cy="155"/>
              </a:xfrm>
              <a:prstGeom prst="line">
                <a:avLst/>
              </a:prstGeom>
              <a:noFill/>
              <a:ln w="19050">
                <a:solidFill>
                  <a:srgbClr val="000000"/>
                </a:solidFill>
                <a:round/>
                <a:headEnd/>
                <a:tailEnd/>
              </a:ln>
            </p:spPr>
            <p:txBody>
              <a:bodyPr/>
              <a:lstStyle/>
              <a:p>
                <a:endParaRPr lang="en-US"/>
              </a:p>
            </p:txBody>
          </p:sp>
          <p:sp>
            <p:nvSpPr>
              <p:cNvPr id="20493" name="Line 8"/>
              <p:cNvSpPr>
                <a:spLocks noChangeShapeType="1"/>
              </p:cNvSpPr>
              <p:nvPr/>
            </p:nvSpPr>
            <p:spPr bwMode="auto">
              <a:xfrm>
                <a:off x="659" y="2060"/>
                <a:ext cx="299" cy="1"/>
              </a:xfrm>
              <a:prstGeom prst="line">
                <a:avLst/>
              </a:prstGeom>
              <a:noFill/>
              <a:ln w="19050">
                <a:solidFill>
                  <a:srgbClr val="000000"/>
                </a:solidFill>
                <a:round/>
                <a:headEnd/>
                <a:tailEnd/>
              </a:ln>
            </p:spPr>
            <p:txBody>
              <a:bodyPr/>
              <a:lstStyle/>
              <a:p>
                <a:endParaRPr lang="en-US"/>
              </a:p>
            </p:txBody>
          </p:sp>
          <p:sp>
            <p:nvSpPr>
              <p:cNvPr id="20494" name="Oval 9"/>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p>
                <a:endParaRPr lang="en-US"/>
              </a:p>
            </p:txBody>
          </p:sp>
        </p:grpSp>
        <p:sp>
          <p:nvSpPr>
            <p:cNvPr id="20490" name="Rectangle 10"/>
            <p:cNvSpPr>
              <a:spLocks noChangeArrowheads="1"/>
            </p:cNvSpPr>
            <p:nvPr/>
          </p:nvSpPr>
          <p:spPr bwMode="auto">
            <a:xfrm>
              <a:off x="517" y="1932"/>
              <a:ext cx="1035" cy="230"/>
            </a:xfrm>
            <a:prstGeom prst="rect">
              <a:avLst/>
            </a:prstGeom>
            <a:noFill/>
            <a:ln w="9525">
              <a:noFill/>
              <a:miter lim="800000"/>
              <a:headEnd/>
              <a:tailEnd/>
            </a:ln>
          </p:spPr>
          <p:txBody>
            <a:bodyPr wrap="none" lIns="0" tIns="0" rIns="0" bIns="0">
              <a:spAutoFit/>
            </a:bodyPr>
            <a:lstStyle/>
            <a:p>
              <a:pPr eaLnBrk="0" hangingPunct="0"/>
              <a:r>
                <a:rPr lang="en-US" b="1">
                  <a:solidFill>
                    <a:srgbClr val="000000"/>
                  </a:solidFill>
                  <a:latin typeface="Courier" charset="0"/>
                </a:rPr>
                <a:t>Passenger</a:t>
              </a:r>
              <a:endParaRPr lang="en-US">
                <a:latin typeface="Helvetica" charset="0"/>
              </a:endParaRPr>
            </a:p>
          </p:txBody>
        </p:sp>
      </p:grpSp>
      <p:grpSp>
        <p:nvGrpSpPr>
          <p:cNvPr id="20485" name="Group 11"/>
          <p:cNvGrpSpPr>
            <a:grpSpLocks/>
          </p:cNvGrpSpPr>
          <p:nvPr/>
        </p:nvGrpSpPr>
        <p:grpSpPr bwMode="auto">
          <a:xfrm>
            <a:off x="2332038" y="4257675"/>
            <a:ext cx="2555875" cy="1168400"/>
            <a:chOff x="2212" y="1949"/>
            <a:chExt cx="1082" cy="495"/>
          </a:xfrm>
        </p:grpSpPr>
        <p:sp>
          <p:nvSpPr>
            <p:cNvPr id="20487" name="Oval 12"/>
            <p:cNvSpPr>
              <a:spLocks noChangeArrowheads="1"/>
            </p:cNvSpPr>
            <p:nvPr/>
          </p:nvSpPr>
          <p:spPr bwMode="auto">
            <a:xfrm>
              <a:off x="2339" y="1949"/>
              <a:ext cx="753" cy="322"/>
            </a:xfrm>
            <a:prstGeom prst="ellipse">
              <a:avLst/>
            </a:prstGeom>
            <a:noFill/>
            <a:ln w="19050">
              <a:solidFill>
                <a:srgbClr val="000000"/>
              </a:solidFill>
              <a:round/>
              <a:headEnd/>
              <a:tailEnd/>
            </a:ln>
          </p:spPr>
          <p:txBody>
            <a:bodyPr/>
            <a:lstStyle/>
            <a:p>
              <a:endParaRPr lang="en-US"/>
            </a:p>
          </p:txBody>
        </p:sp>
        <p:sp>
          <p:nvSpPr>
            <p:cNvPr id="20488" name="Rectangle 13"/>
            <p:cNvSpPr>
              <a:spLocks noChangeArrowheads="1"/>
            </p:cNvSpPr>
            <p:nvPr/>
          </p:nvSpPr>
          <p:spPr bwMode="auto">
            <a:xfrm>
              <a:off x="2212" y="2289"/>
              <a:ext cx="1082" cy="155"/>
            </a:xfrm>
            <a:prstGeom prst="rect">
              <a:avLst/>
            </a:prstGeom>
            <a:noFill/>
            <a:ln w="9525">
              <a:noFill/>
              <a:miter lim="800000"/>
              <a:headEnd/>
              <a:tailEnd/>
            </a:ln>
          </p:spPr>
          <p:txBody>
            <a:bodyPr wrap="none" lIns="0" tIns="0" rIns="0" bIns="0">
              <a:spAutoFit/>
            </a:bodyPr>
            <a:lstStyle/>
            <a:p>
              <a:pPr eaLnBrk="0" hangingPunct="0"/>
              <a:r>
                <a:rPr lang="en-US" b="1">
                  <a:solidFill>
                    <a:srgbClr val="000000"/>
                  </a:solidFill>
                  <a:latin typeface="Courier" charset="0"/>
                </a:rPr>
                <a:t>PurchaseTicket</a:t>
              </a:r>
              <a:endParaRPr lang="en-US">
                <a:latin typeface="Helvetica" charset="0"/>
              </a:endParaRPr>
            </a:p>
          </p:txBody>
        </p:sp>
      </p:grpSp>
      <p:sp>
        <p:nvSpPr>
          <p:cNvPr id="20486" name="Line 14"/>
          <p:cNvSpPr>
            <a:spLocks noChangeShapeType="1"/>
          </p:cNvSpPr>
          <p:nvPr/>
        </p:nvSpPr>
        <p:spPr bwMode="auto">
          <a:xfrm>
            <a:off x="2155825" y="3624263"/>
            <a:ext cx="582613" cy="509587"/>
          </a:xfrm>
          <a:prstGeom prst="line">
            <a:avLst/>
          </a:prstGeom>
          <a:noFill/>
          <a:ln w="19050">
            <a:solidFill>
              <a:srgbClr val="000000"/>
            </a:solidFill>
            <a:round/>
            <a:headEnd/>
            <a:tailEnd/>
          </a:ln>
        </p:spPr>
        <p:txBody>
          <a:bodyPr/>
          <a:lstStyle/>
          <a:p>
            <a:endParaRPr lang="en-US"/>
          </a:p>
        </p:txBody>
      </p:sp>
      <p:pic>
        <p:nvPicPr>
          <p:cNvPr id="16"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8269309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0" y="304800"/>
            <a:ext cx="7024744" cy="572536"/>
          </a:xfrm>
        </p:spPr>
        <p:txBody>
          <a:bodyPr>
            <a:normAutofit fontScale="90000"/>
          </a:bodyPr>
          <a:lstStyle/>
          <a:p>
            <a:pPr eaLnBrk="1" hangingPunct="1"/>
            <a:r>
              <a:rPr lang="en-US" b="1" dirty="0" smtClean="0">
                <a:solidFill>
                  <a:srgbClr val="FF0000"/>
                </a:solidFill>
                <a:latin typeface="Times New Roman" pitchFamily="18" charset="0"/>
                <a:cs typeface="Times New Roman" pitchFamily="18" charset="0"/>
              </a:rPr>
              <a:t>Actors</a:t>
            </a:r>
          </a:p>
        </p:txBody>
      </p:sp>
      <p:sp>
        <p:nvSpPr>
          <p:cNvPr id="11" name="Slide Number Placeholder 10"/>
          <p:cNvSpPr>
            <a:spLocks noGrp="1"/>
          </p:cNvSpPr>
          <p:nvPr>
            <p:ph type="sldNum" sz="quarter" idx="12"/>
          </p:nvPr>
        </p:nvSpPr>
        <p:spPr/>
        <p:txBody>
          <a:bodyPr/>
          <a:lstStyle/>
          <a:p>
            <a:pPr>
              <a:defRPr/>
            </a:pPr>
            <a:fld id="{B44A2C69-4F9C-46B5-8CD5-B0B0BB355223}" type="slidenum">
              <a:rPr lang="en-US" smtClean="0"/>
              <a:pPr>
                <a:defRPr/>
              </a:pPr>
              <a:t>38</a:t>
            </a:fld>
            <a:endParaRPr lang="en-US"/>
          </a:p>
        </p:txBody>
      </p:sp>
      <p:sp>
        <p:nvSpPr>
          <p:cNvPr id="21507" name="Rectangle 3"/>
          <p:cNvSpPr>
            <a:spLocks noGrp="1" noChangeArrowheads="1"/>
          </p:cNvSpPr>
          <p:nvPr>
            <p:ph sz="quarter" idx="4294967295"/>
          </p:nvPr>
        </p:nvSpPr>
        <p:spPr>
          <a:xfrm>
            <a:off x="2487613" y="1600200"/>
            <a:ext cx="6199187" cy="4495800"/>
          </a:xfrm>
          <a:prstGeom prst="rect">
            <a:avLst/>
          </a:prstGeom>
        </p:spPr>
        <p:txBody>
          <a:bodyPr>
            <a:normAutofit fontScale="77500" lnSpcReduction="20000"/>
          </a:bodyPr>
          <a:lstStyle/>
          <a:p>
            <a:pPr eaLnBrk="1" hangingPunct="1"/>
            <a:r>
              <a:rPr lang="en-US" dirty="0" smtClean="0">
                <a:latin typeface="Times New Roman" pitchFamily="18" charset="0"/>
                <a:cs typeface="Times New Roman" pitchFamily="18" charset="0"/>
              </a:rPr>
              <a:t>An actor models an external entity which communicates with the system:</a:t>
            </a:r>
          </a:p>
          <a:p>
            <a:pPr lvl="1" eaLnBrk="1" hangingPunct="1"/>
            <a:r>
              <a:rPr lang="en-US" dirty="0" smtClean="0">
                <a:latin typeface="Times New Roman" pitchFamily="18" charset="0"/>
                <a:cs typeface="Times New Roman" pitchFamily="18" charset="0"/>
              </a:rPr>
              <a:t>User</a:t>
            </a:r>
          </a:p>
          <a:p>
            <a:pPr lvl="1" eaLnBrk="1" hangingPunct="1"/>
            <a:r>
              <a:rPr lang="en-US" dirty="0" smtClean="0">
                <a:latin typeface="Times New Roman" pitchFamily="18" charset="0"/>
                <a:cs typeface="Times New Roman" pitchFamily="18" charset="0"/>
              </a:rPr>
              <a:t>External system</a:t>
            </a:r>
          </a:p>
          <a:p>
            <a:pPr lvl="1" eaLnBrk="1" hangingPunct="1"/>
            <a:r>
              <a:rPr lang="en-US" dirty="0" smtClean="0">
                <a:latin typeface="Times New Roman" pitchFamily="18" charset="0"/>
                <a:cs typeface="Times New Roman" pitchFamily="18" charset="0"/>
              </a:rPr>
              <a:t>Physical environment</a:t>
            </a:r>
          </a:p>
          <a:p>
            <a:pPr lvl="1" eaLnBrk="1" hangingPunct="1"/>
            <a:endParaRPr lang="en-US"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An actor has a unique name and an optional description.</a:t>
            </a:r>
          </a:p>
          <a:p>
            <a:pPr eaLnBrk="1" hangingPunct="1"/>
            <a:endParaRPr lang="en-US" dirty="0" smtClean="0">
              <a:latin typeface="Times New Roman" pitchFamily="18" charset="0"/>
              <a:cs typeface="Times New Roman" pitchFamily="18" charset="0"/>
            </a:endParaRPr>
          </a:p>
          <a:p>
            <a:pPr eaLnBrk="1" hangingPunct="1"/>
            <a:r>
              <a:rPr lang="en-US" b="1" dirty="0" smtClean="0">
                <a:latin typeface="Times New Roman" pitchFamily="18" charset="0"/>
                <a:cs typeface="Times New Roman" pitchFamily="18" charset="0"/>
              </a:rPr>
              <a:t>Examples:</a:t>
            </a:r>
          </a:p>
          <a:p>
            <a:pPr lvl="1" eaLnBrk="1" hangingPunct="1"/>
            <a:r>
              <a:rPr lang="en-US" dirty="0" smtClean="0">
                <a:latin typeface="Times New Roman" pitchFamily="18" charset="0"/>
                <a:cs typeface="Times New Roman" pitchFamily="18" charset="0"/>
              </a:rPr>
              <a:t>Passenger: A person in the train</a:t>
            </a:r>
          </a:p>
          <a:p>
            <a:pPr lvl="1" eaLnBrk="1" hangingPunct="1"/>
            <a:r>
              <a:rPr lang="en-US" dirty="0" smtClean="0">
                <a:latin typeface="Times New Roman" pitchFamily="18" charset="0"/>
                <a:cs typeface="Times New Roman" pitchFamily="18" charset="0"/>
              </a:rPr>
              <a:t>GPS satellite: Provides the system with  GPS coordinates</a:t>
            </a:r>
          </a:p>
        </p:txBody>
      </p:sp>
      <p:grpSp>
        <p:nvGrpSpPr>
          <p:cNvPr id="21508" name="Group 4"/>
          <p:cNvGrpSpPr>
            <a:grpSpLocks/>
          </p:cNvGrpSpPr>
          <p:nvPr/>
        </p:nvGrpSpPr>
        <p:grpSpPr bwMode="auto">
          <a:xfrm>
            <a:off x="693738" y="2122488"/>
            <a:ext cx="1643062" cy="1679575"/>
            <a:chOff x="1021" y="1337"/>
            <a:chExt cx="1035" cy="1058"/>
          </a:xfrm>
        </p:grpSpPr>
        <p:grpSp>
          <p:nvGrpSpPr>
            <p:cNvPr id="21509" name="Group 5"/>
            <p:cNvGrpSpPr>
              <a:grpSpLocks/>
            </p:cNvGrpSpPr>
            <p:nvPr/>
          </p:nvGrpSpPr>
          <p:grpSpPr bwMode="auto">
            <a:xfrm>
              <a:off x="1297" y="1337"/>
              <a:ext cx="445" cy="783"/>
              <a:chOff x="659" y="1833"/>
              <a:chExt cx="299" cy="526"/>
            </a:xfrm>
          </p:grpSpPr>
          <p:sp>
            <p:nvSpPr>
              <p:cNvPr id="21511" name="Freeform 6"/>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p:spPr>
            <p:txBody>
              <a:bodyPr/>
              <a:lstStyle/>
              <a:p>
                <a:endParaRPr lang="en-US"/>
              </a:p>
            </p:txBody>
          </p:sp>
          <p:sp>
            <p:nvSpPr>
              <p:cNvPr id="21512" name="Line 7"/>
              <p:cNvSpPr>
                <a:spLocks noChangeShapeType="1"/>
              </p:cNvSpPr>
              <p:nvPr/>
            </p:nvSpPr>
            <p:spPr bwMode="auto">
              <a:xfrm>
                <a:off x="802" y="2204"/>
                <a:ext cx="156" cy="155"/>
              </a:xfrm>
              <a:prstGeom prst="line">
                <a:avLst/>
              </a:prstGeom>
              <a:noFill/>
              <a:ln w="19050">
                <a:solidFill>
                  <a:srgbClr val="000000"/>
                </a:solidFill>
                <a:round/>
                <a:headEnd/>
                <a:tailEnd/>
              </a:ln>
            </p:spPr>
            <p:txBody>
              <a:bodyPr/>
              <a:lstStyle/>
              <a:p>
                <a:endParaRPr lang="en-US"/>
              </a:p>
            </p:txBody>
          </p:sp>
          <p:sp>
            <p:nvSpPr>
              <p:cNvPr id="21513" name="Line 8"/>
              <p:cNvSpPr>
                <a:spLocks noChangeShapeType="1"/>
              </p:cNvSpPr>
              <p:nvPr/>
            </p:nvSpPr>
            <p:spPr bwMode="auto">
              <a:xfrm>
                <a:off x="659" y="2060"/>
                <a:ext cx="299" cy="1"/>
              </a:xfrm>
              <a:prstGeom prst="line">
                <a:avLst/>
              </a:prstGeom>
              <a:noFill/>
              <a:ln w="19050">
                <a:solidFill>
                  <a:srgbClr val="000000"/>
                </a:solidFill>
                <a:round/>
                <a:headEnd/>
                <a:tailEnd/>
              </a:ln>
            </p:spPr>
            <p:txBody>
              <a:bodyPr/>
              <a:lstStyle/>
              <a:p>
                <a:endParaRPr lang="en-US"/>
              </a:p>
            </p:txBody>
          </p:sp>
          <p:sp>
            <p:nvSpPr>
              <p:cNvPr id="21514" name="Oval 9"/>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p>
                <a:endParaRPr lang="en-US"/>
              </a:p>
            </p:txBody>
          </p:sp>
        </p:grpSp>
        <p:sp>
          <p:nvSpPr>
            <p:cNvPr id="21510" name="Rectangle 10"/>
            <p:cNvSpPr>
              <a:spLocks noChangeArrowheads="1"/>
            </p:cNvSpPr>
            <p:nvPr/>
          </p:nvSpPr>
          <p:spPr bwMode="auto">
            <a:xfrm>
              <a:off x="1021" y="2165"/>
              <a:ext cx="1035" cy="230"/>
            </a:xfrm>
            <a:prstGeom prst="rect">
              <a:avLst/>
            </a:prstGeom>
            <a:noFill/>
            <a:ln w="9525">
              <a:noFill/>
              <a:miter lim="800000"/>
              <a:headEnd/>
              <a:tailEnd/>
            </a:ln>
          </p:spPr>
          <p:txBody>
            <a:bodyPr wrap="none" lIns="0" tIns="0" rIns="0" bIns="0">
              <a:spAutoFit/>
            </a:bodyPr>
            <a:lstStyle/>
            <a:p>
              <a:pPr eaLnBrk="0" hangingPunct="0"/>
              <a:r>
                <a:rPr lang="en-US" b="1">
                  <a:solidFill>
                    <a:srgbClr val="000000"/>
                  </a:solidFill>
                  <a:latin typeface="Courier" charset="0"/>
                </a:rPr>
                <a:t>Passenger</a:t>
              </a:r>
              <a:endParaRPr lang="en-US">
                <a:latin typeface="Helvetica" charset="0"/>
              </a:endParaRPr>
            </a:p>
          </p:txBody>
        </p:sp>
      </p:grpSp>
      <p:pic>
        <p:nvPicPr>
          <p:cNvPr id="12"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451231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25434" y="457200"/>
            <a:ext cx="7024744" cy="648736"/>
          </a:xfrm>
        </p:spPr>
        <p:txBody>
          <a:bodyPr>
            <a:normAutofit fontScale="90000"/>
          </a:bodyPr>
          <a:lstStyle/>
          <a:p>
            <a:pPr eaLnBrk="1" hangingPunct="1"/>
            <a:r>
              <a:rPr lang="en-US" b="1" dirty="0" smtClean="0">
                <a:solidFill>
                  <a:srgbClr val="FF0000"/>
                </a:solidFill>
                <a:latin typeface="Times New Roman" pitchFamily="18" charset="0"/>
                <a:cs typeface="Times New Roman" pitchFamily="18" charset="0"/>
              </a:rPr>
              <a:t>Use Case</a:t>
            </a:r>
          </a:p>
        </p:txBody>
      </p:sp>
      <p:sp>
        <p:nvSpPr>
          <p:cNvPr id="7" name="Slide Number Placeholder 6"/>
          <p:cNvSpPr>
            <a:spLocks noGrp="1"/>
          </p:cNvSpPr>
          <p:nvPr>
            <p:ph type="sldNum" sz="quarter" idx="12"/>
          </p:nvPr>
        </p:nvSpPr>
        <p:spPr/>
        <p:txBody>
          <a:bodyPr/>
          <a:lstStyle/>
          <a:p>
            <a:pPr>
              <a:defRPr/>
            </a:pPr>
            <a:fld id="{B44A2C69-4F9C-46B5-8CD5-B0B0BB355223}" type="slidenum">
              <a:rPr lang="en-US" smtClean="0"/>
              <a:pPr>
                <a:defRPr/>
              </a:pPr>
              <a:t>39</a:t>
            </a:fld>
            <a:endParaRPr lang="en-US"/>
          </a:p>
        </p:txBody>
      </p:sp>
      <p:sp>
        <p:nvSpPr>
          <p:cNvPr id="22531" name="Rectangle 3"/>
          <p:cNvSpPr>
            <a:spLocks noGrp="1" noChangeArrowheads="1"/>
          </p:cNvSpPr>
          <p:nvPr>
            <p:ph sz="quarter" idx="4294967295"/>
          </p:nvPr>
        </p:nvSpPr>
        <p:spPr>
          <a:xfrm>
            <a:off x="3092450" y="1295400"/>
            <a:ext cx="5594350" cy="4495800"/>
          </a:xfrm>
          <a:prstGeom prst="rect">
            <a:avLst/>
          </a:prstGeom>
        </p:spPr>
        <p:txBody>
          <a:bodyPr>
            <a:normAutofit fontScale="85000" lnSpcReduction="20000"/>
          </a:bodyPr>
          <a:lstStyle/>
          <a:p>
            <a:pPr eaLnBrk="1" hangingPunct="1">
              <a:buFontTx/>
              <a:buNone/>
            </a:pPr>
            <a:r>
              <a:rPr lang="en-US" dirty="0" smtClean="0">
                <a:latin typeface="Times New Roman" pitchFamily="18" charset="0"/>
                <a:cs typeface="Times New Roman" pitchFamily="18" charset="0"/>
              </a:rPr>
              <a:t>A use case represents a class of functionality provided by the system as an event flow.</a:t>
            </a:r>
          </a:p>
          <a:p>
            <a:pPr eaLnBrk="1" hangingPunct="1">
              <a:buFontTx/>
              <a:buNone/>
            </a:pPr>
            <a:endParaRPr lang="en-US" dirty="0" smtClean="0">
              <a:latin typeface="Times New Roman" pitchFamily="18" charset="0"/>
              <a:cs typeface="Times New Roman" pitchFamily="18" charset="0"/>
            </a:endParaRPr>
          </a:p>
          <a:p>
            <a:pPr eaLnBrk="1" hangingPunct="1">
              <a:buFontTx/>
              <a:buNone/>
            </a:pPr>
            <a:r>
              <a:rPr lang="en-US" dirty="0" smtClean="0">
                <a:latin typeface="Times New Roman" pitchFamily="18" charset="0"/>
                <a:cs typeface="Times New Roman" pitchFamily="18" charset="0"/>
              </a:rPr>
              <a:t>A use case consists of:</a:t>
            </a:r>
          </a:p>
          <a:p>
            <a:pPr eaLnBrk="1" hangingPunct="1"/>
            <a:r>
              <a:rPr lang="en-US" dirty="0" smtClean="0">
                <a:latin typeface="Times New Roman" pitchFamily="18" charset="0"/>
                <a:cs typeface="Times New Roman" pitchFamily="18" charset="0"/>
              </a:rPr>
              <a:t>Unique name</a:t>
            </a:r>
          </a:p>
          <a:p>
            <a:pPr eaLnBrk="1" hangingPunct="1"/>
            <a:r>
              <a:rPr lang="en-US" dirty="0" smtClean="0">
                <a:latin typeface="Times New Roman" pitchFamily="18" charset="0"/>
                <a:cs typeface="Times New Roman" pitchFamily="18" charset="0"/>
              </a:rPr>
              <a:t>Participating actors</a:t>
            </a:r>
          </a:p>
          <a:p>
            <a:pPr eaLnBrk="1" hangingPunct="1"/>
            <a:r>
              <a:rPr lang="en-US" dirty="0" smtClean="0">
                <a:latin typeface="Times New Roman" pitchFamily="18" charset="0"/>
                <a:cs typeface="Times New Roman" pitchFamily="18" charset="0"/>
              </a:rPr>
              <a:t>Entry conditions</a:t>
            </a:r>
          </a:p>
          <a:p>
            <a:pPr eaLnBrk="1" hangingPunct="1"/>
            <a:r>
              <a:rPr lang="en-US" dirty="0" smtClean="0">
                <a:latin typeface="Times New Roman" pitchFamily="18" charset="0"/>
                <a:cs typeface="Times New Roman" pitchFamily="18" charset="0"/>
              </a:rPr>
              <a:t>Flow of events</a:t>
            </a:r>
          </a:p>
          <a:p>
            <a:pPr eaLnBrk="1" hangingPunct="1"/>
            <a:r>
              <a:rPr lang="en-US" dirty="0" smtClean="0">
                <a:latin typeface="Times New Roman" pitchFamily="18" charset="0"/>
                <a:cs typeface="Times New Roman" pitchFamily="18" charset="0"/>
              </a:rPr>
              <a:t>Exit conditions</a:t>
            </a:r>
          </a:p>
          <a:p>
            <a:pPr eaLnBrk="1" hangingPunct="1"/>
            <a:r>
              <a:rPr lang="en-US" dirty="0" smtClean="0">
                <a:latin typeface="Times New Roman" pitchFamily="18" charset="0"/>
                <a:cs typeface="Times New Roman" pitchFamily="18" charset="0"/>
              </a:rPr>
              <a:t>Special requirements</a:t>
            </a:r>
            <a:endParaRPr lang="en-US" sz="2400" dirty="0" smtClean="0">
              <a:latin typeface="Times New Roman" pitchFamily="18" charset="0"/>
              <a:cs typeface="Times New Roman" pitchFamily="18" charset="0"/>
            </a:endParaRPr>
          </a:p>
        </p:txBody>
      </p:sp>
      <p:grpSp>
        <p:nvGrpSpPr>
          <p:cNvPr id="22532" name="Group 4"/>
          <p:cNvGrpSpPr>
            <a:grpSpLocks/>
          </p:cNvGrpSpPr>
          <p:nvPr/>
        </p:nvGrpSpPr>
        <p:grpSpPr bwMode="auto">
          <a:xfrm>
            <a:off x="325438" y="2505075"/>
            <a:ext cx="2555875" cy="1168400"/>
            <a:chOff x="2212" y="1949"/>
            <a:chExt cx="1082" cy="495"/>
          </a:xfrm>
        </p:grpSpPr>
        <p:sp>
          <p:nvSpPr>
            <p:cNvPr id="22533" name="Oval 5"/>
            <p:cNvSpPr>
              <a:spLocks noChangeArrowheads="1"/>
            </p:cNvSpPr>
            <p:nvPr/>
          </p:nvSpPr>
          <p:spPr bwMode="auto">
            <a:xfrm>
              <a:off x="2339" y="1949"/>
              <a:ext cx="753" cy="322"/>
            </a:xfrm>
            <a:prstGeom prst="ellipse">
              <a:avLst/>
            </a:prstGeom>
            <a:noFill/>
            <a:ln w="19050">
              <a:solidFill>
                <a:srgbClr val="000000"/>
              </a:solidFill>
              <a:round/>
              <a:headEnd/>
              <a:tailEnd/>
            </a:ln>
          </p:spPr>
          <p:txBody>
            <a:bodyPr/>
            <a:lstStyle/>
            <a:p>
              <a:endParaRPr lang="en-US"/>
            </a:p>
          </p:txBody>
        </p:sp>
        <p:sp>
          <p:nvSpPr>
            <p:cNvPr id="22534" name="Rectangle 6"/>
            <p:cNvSpPr>
              <a:spLocks noChangeArrowheads="1"/>
            </p:cNvSpPr>
            <p:nvPr/>
          </p:nvSpPr>
          <p:spPr bwMode="auto">
            <a:xfrm>
              <a:off x="2212" y="2289"/>
              <a:ext cx="1082" cy="155"/>
            </a:xfrm>
            <a:prstGeom prst="rect">
              <a:avLst/>
            </a:prstGeom>
            <a:noFill/>
            <a:ln w="9525">
              <a:noFill/>
              <a:miter lim="800000"/>
              <a:headEnd/>
              <a:tailEnd/>
            </a:ln>
          </p:spPr>
          <p:txBody>
            <a:bodyPr wrap="none" lIns="0" tIns="0" rIns="0" bIns="0">
              <a:spAutoFit/>
            </a:bodyPr>
            <a:lstStyle/>
            <a:p>
              <a:pPr eaLnBrk="0" hangingPunct="0"/>
              <a:r>
                <a:rPr lang="en-US" b="1">
                  <a:solidFill>
                    <a:srgbClr val="000000"/>
                  </a:solidFill>
                  <a:latin typeface="Courier" charset="0"/>
                </a:rPr>
                <a:t>PurchaseTicket</a:t>
              </a:r>
              <a:endParaRPr lang="en-US">
                <a:latin typeface="Helvetica" charset="0"/>
              </a:endParaRPr>
            </a:p>
          </p:txBody>
        </p:sp>
      </p:grpSp>
      <p:pic>
        <p:nvPicPr>
          <p:cNvPr id="8"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01643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5791200"/>
          </a:xfrm>
        </p:spPr>
        <p:txBody>
          <a:bodyPr>
            <a:noAutofit/>
          </a:bodyPr>
          <a:lstStyle/>
          <a:p>
            <a:pPr>
              <a:buFont typeface="Wingdings" pitchFamily="2" charset="2"/>
              <a:buChar char="Ø"/>
            </a:pPr>
            <a:r>
              <a:rPr lang="en-US" sz="2400" b="1" dirty="0">
                <a:solidFill>
                  <a:srgbClr val="FF0000"/>
                </a:solidFill>
                <a:latin typeface="Times New Roman" pitchFamily="18" charset="0"/>
                <a:cs typeface="Times New Roman" pitchFamily="18" charset="0"/>
              </a:rPr>
              <a:t>Requirement Engineering Process</a:t>
            </a:r>
          </a:p>
          <a:p>
            <a:r>
              <a:rPr lang="en-US" sz="2400" dirty="0">
                <a:latin typeface="Times New Roman" pitchFamily="18" charset="0"/>
                <a:cs typeface="Times New Roman" pitchFamily="18" charset="0"/>
              </a:rPr>
              <a:t>It is a four step process, which includes –</a:t>
            </a:r>
          </a:p>
          <a:p>
            <a:pPr>
              <a:buFont typeface="Wingdings" pitchFamily="2" charset="2"/>
              <a:buChar char="§"/>
            </a:pPr>
            <a:r>
              <a:rPr lang="en-US" sz="2400" b="1" dirty="0">
                <a:solidFill>
                  <a:srgbClr val="0070C0"/>
                </a:solidFill>
                <a:latin typeface="Times New Roman" pitchFamily="18" charset="0"/>
                <a:cs typeface="Times New Roman" pitchFamily="18" charset="0"/>
              </a:rPr>
              <a:t>Feasibility </a:t>
            </a:r>
            <a:r>
              <a:rPr lang="en-US" sz="2400" b="1" dirty="0" smtClean="0">
                <a:solidFill>
                  <a:srgbClr val="0070C0"/>
                </a:solidFill>
                <a:latin typeface="Times New Roman" pitchFamily="18" charset="0"/>
                <a:cs typeface="Times New Roman" pitchFamily="18" charset="0"/>
              </a:rPr>
              <a:t>Study-</a:t>
            </a:r>
            <a:r>
              <a:rPr lang="en-US" sz="2400" dirty="0" smtClean="0">
                <a:latin typeface="Times New Roman" pitchFamily="18" charset="0"/>
                <a:cs typeface="Times New Roman" pitchFamily="18" charset="0"/>
              </a:rPr>
              <a:t> This </a:t>
            </a:r>
            <a:r>
              <a:rPr lang="en-US" sz="2400" dirty="0">
                <a:latin typeface="Times New Roman" pitchFamily="18" charset="0"/>
                <a:cs typeface="Times New Roman" pitchFamily="18" charset="0"/>
              </a:rPr>
              <a:t>feasibility study is focused towards goal of the organization. This study analyzes whether the software product can be practically materialized in terms of implementation, contribution of project to organization, cost constraints and as per values and objectives of the organization</a:t>
            </a:r>
            <a:r>
              <a:rPr lang="en-US" sz="2400" dirty="0" smtClean="0">
                <a:latin typeface="Times New Roman" pitchFamily="18" charset="0"/>
                <a:cs typeface="Times New Roman" pitchFamily="18" charset="0"/>
              </a:rPr>
              <a:t>.</a:t>
            </a:r>
          </a:p>
          <a:p>
            <a:pPr>
              <a:buFont typeface="Wingdings" pitchFamily="2" charset="2"/>
              <a:buChar char="§"/>
            </a:pPr>
            <a:endParaRPr lang="en-US" sz="2400" dirty="0">
              <a:latin typeface="Times New Roman" pitchFamily="18" charset="0"/>
              <a:cs typeface="Times New Roman" pitchFamily="18" charset="0"/>
            </a:endParaRPr>
          </a:p>
          <a:p>
            <a:pPr>
              <a:buFont typeface="Wingdings" pitchFamily="2" charset="2"/>
              <a:buChar char="§"/>
            </a:pPr>
            <a:r>
              <a:rPr lang="en-US" sz="2400" b="1" dirty="0">
                <a:solidFill>
                  <a:srgbClr val="0070C0"/>
                </a:solidFill>
                <a:latin typeface="Times New Roman" pitchFamily="18" charset="0"/>
                <a:cs typeface="Times New Roman" pitchFamily="18" charset="0"/>
              </a:rPr>
              <a:t>Requirement </a:t>
            </a:r>
            <a:r>
              <a:rPr lang="en-US" sz="2400" b="1" dirty="0" smtClean="0">
                <a:solidFill>
                  <a:srgbClr val="0070C0"/>
                </a:solidFill>
                <a:latin typeface="Times New Roman" pitchFamily="18" charset="0"/>
                <a:cs typeface="Times New Roman" pitchFamily="18" charset="0"/>
              </a:rPr>
              <a:t>Gathering- </a:t>
            </a: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the feasibility report is positive towards undertaking the project, next phase starts with gathering requirements from the user. Analysts and engineers communicate with the client and end-users to know their ideas on what the software should provide and which features they want the software to include.</a:t>
            </a:r>
          </a:p>
          <a:p>
            <a:endParaRPr lang="en-US" sz="2400" dirty="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425829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76200"/>
            <a:ext cx="7772400" cy="1143000"/>
          </a:xfrm>
        </p:spPr>
        <p:txBody>
          <a:bodyPr/>
          <a:lstStyle/>
          <a:p>
            <a:pPr eaLnBrk="1" hangingPunct="1"/>
            <a:r>
              <a:rPr lang="en-US" b="1" dirty="0" smtClean="0">
                <a:solidFill>
                  <a:srgbClr val="FF0000"/>
                </a:solidFill>
                <a:latin typeface="Times New Roman" pitchFamily="18" charset="0"/>
                <a:cs typeface="Times New Roman" pitchFamily="18" charset="0"/>
              </a:rPr>
              <a:t>The </a:t>
            </a:r>
            <a:r>
              <a:rPr lang="en-US" sz="4000" b="1" i="1" dirty="0" smtClean="0">
                <a:solidFill>
                  <a:srgbClr val="FF0000"/>
                </a:solidFill>
                <a:latin typeface="Times New Roman" pitchFamily="18" charset="0"/>
                <a:cs typeface="Times New Roman" pitchFamily="18" charset="0"/>
              </a:rPr>
              <a:t>&lt;&lt;extends&gt;&gt; </a:t>
            </a:r>
            <a:r>
              <a:rPr lang="en-US" b="1" dirty="0" smtClean="0">
                <a:solidFill>
                  <a:srgbClr val="FF0000"/>
                </a:solidFill>
                <a:latin typeface="Times New Roman" pitchFamily="18" charset="0"/>
                <a:cs typeface="Times New Roman" pitchFamily="18" charset="0"/>
              </a:rPr>
              <a:t>Relationship</a:t>
            </a:r>
          </a:p>
        </p:txBody>
      </p:sp>
      <p:sp>
        <p:nvSpPr>
          <p:cNvPr id="40" name="Slide Number Placeholder 39"/>
          <p:cNvSpPr>
            <a:spLocks noGrp="1"/>
          </p:cNvSpPr>
          <p:nvPr>
            <p:ph type="sldNum" sz="quarter" idx="12"/>
          </p:nvPr>
        </p:nvSpPr>
        <p:spPr/>
        <p:txBody>
          <a:bodyPr/>
          <a:lstStyle/>
          <a:p>
            <a:pPr>
              <a:defRPr/>
            </a:pPr>
            <a:fld id="{B44A2C69-4F9C-46B5-8CD5-B0B0BB355223}" type="slidenum">
              <a:rPr lang="en-US" smtClean="0"/>
              <a:pPr>
                <a:defRPr/>
              </a:pPr>
              <a:t>40</a:t>
            </a:fld>
            <a:endParaRPr lang="en-US"/>
          </a:p>
        </p:txBody>
      </p:sp>
      <p:sp>
        <p:nvSpPr>
          <p:cNvPr id="24579" name="Rectangle 3"/>
          <p:cNvSpPr>
            <a:spLocks noGrp="1" noChangeArrowheads="1"/>
          </p:cNvSpPr>
          <p:nvPr>
            <p:ph sz="quarter" idx="4294967295"/>
          </p:nvPr>
        </p:nvSpPr>
        <p:spPr>
          <a:xfrm>
            <a:off x="4564063" y="990600"/>
            <a:ext cx="4503737" cy="4800600"/>
          </a:xfrm>
          <a:prstGeom prst="rect">
            <a:avLst/>
          </a:prstGeom>
        </p:spPr>
        <p:txBody>
          <a:bodyPr/>
          <a:lstStyle/>
          <a:p>
            <a:pPr eaLnBrk="1" hangingPunct="1"/>
            <a:r>
              <a:rPr lang="en-US" sz="1800" dirty="0" smtClean="0">
                <a:latin typeface="Times New Roman" pitchFamily="18" charset="0"/>
                <a:cs typeface="Times New Roman" pitchFamily="18" charset="0"/>
              </a:rPr>
              <a:t>&lt;&lt;extends&gt;&gt;</a:t>
            </a:r>
            <a:r>
              <a:rPr lang="en-US" sz="2000" dirty="0" smtClean="0">
                <a:latin typeface="Times New Roman" pitchFamily="18" charset="0"/>
                <a:cs typeface="Times New Roman" pitchFamily="18" charset="0"/>
              </a:rPr>
              <a:t> relationships represent exceptional invoked cases.</a:t>
            </a:r>
          </a:p>
          <a:p>
            <a:pPr eaLnBrk="1" hangingPunct="1"/>
            <a:r>
              <a:rPr lang="en-US" sz="2000" dirty="0" smtClean="0">
                <a:latin typeface="Times New Roman" pitchFamily="18" charset="0"/>
                <a:cs typeface="Times New Roman" pitchFamily="18" charset="0"/>
              </a:rPr>
              <a:t>Use cases representing exceptional flows can extend more than one use case.</a:t>
            </a:r>
          </a:p>
          <a:p>
            <a:pPr eaLnBrk="1" hangingPunct="1"/>
            <a:r>
              <a:rPr lang="en-US" sz="2000" dirty="0" smtClean="0">
                <a:latin typeface="Times New Roman" pitchFamily="18" charset="0"/>
                <a:cs typeface="Times New Roman" pitchFamily="18" charset="0"/>
              </a:rPr>
              <a:t>The direction of a </a:t>
            </a:r>
            <a:r>
              <a:rPr lang="en-US" sz="1800" dirty="0" smtClean="0">
                <a:latin typeface="Times New Roman" pitchFamily="18" charset="0"/>
                <a:cs typeface="Times New Roman" pitchFamily="18" charset="0"/>
              </a:rPr>
              <a:t>&lt;&lt;extends&gt;&gt;</a:t>
            </a:r>
            <a:r>
              <a:rPr lang="en-US" sz="2000" dirty="0" smtClean="0">
                <a:latin typeface="Times New Roman" pitchFamily="18" charset="0"/>
                <a:cs typeface="Times New Roman" pitchFamily="18" charset="0"/>
              </a:rPr>
              <a:t> relationship is to the extended use case</a:t>
            </a:r>
          </a:p>
        </p:txBody>
      </p:sp>
      <p:grpSp>
        <p:nvGrpSpPr>
          <p:cNvPr id="24580" name="Group 4"/>
          <p:cNvGrpSpPr>
            <a:grpSpLocks/>
          </p:cNvGrpSpPr>
          <p:nvPr/>
        </p:nvGrpSpPr>
        <p:grpSpPr bwMode="auto">
          <a:xfrm>
            <a:off x="2135188" y="1271588"/>
            <a:ext cx="1911350" cy="2357437"/>
            <a:chOff x="945" y="801"/>
            <a:chExt cx="1204" cy="1485"/>
          </a:xfrm>
        </p:grpSpPr>
        <p:grpSp>
          <p:nvGrpSpPr>
            <p:cNvPr id="24605" name="Group 5"/>
            <p:cNvGrpSpPr>
              <a:grpSpLocks/>
            </p:cNvGrpSpPr>
            <p:nvPr/>
          </p:nvGrpSpPr>
          <p:grpSpPr bwMode="auto">
            <a:xfrm>
              <a:off x="1160" y="801"/>
              <a:ext cx="774" cy="694"/>
              <a:chOff x="1616" y="801"/>
              <a:chExt cx="774" cy="694"/>
            </a:xfrm>
          </p:grpSpPr>
          <p:grpSp>
            <p:nvGrpSpPr>
              <p:cNvPr id="24610" name="Group 6"/>
              <p:cNvGrpSpPr>
                <a:grpSpLocks/>
              </p:cNvGrpSpPr>
              <p:nvPr/>
            </p:nvGrpSpPr>
            <p:grpSpPr bwMode="auto">
              <a:xfrm>
                <a:off x="1863" y="801"/>
                <a:ext cx="280" cy="493"/>
                <a:chOff x="659" y="1833"/>
                <a:chExt cx="299" cy="526"/>
              </a:xfrm>
            </p:grpSpPr>
            <p:sp>
              <p:nvSpPr>
                <p:cNvPr id="24612" name="Freeform 7"/>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p:spPr>
              <p:txBody>
                <a:bodyPr/>
                <a:lstStyle/>
                <a:p>
                  <a:endParaRPr lang="en-US"/>
                </a:p>
              </p:txBody>
            </p:sp>
            <p:sp>
              <p:nvSpPr>
                <p:cNvPr id="24613" name="Line 8"/>
                <p:cNvSpPr>
                  <a:spLocks noChangeShapeType="1"/>
                </p:cNvSpPr>
                <p:nvPr/>
              </p:nvSpPr>
              <p:spPr bwMode="auto">
                <a:xfrm>
                  <a:off x="802" y="2204"/>
                  <a:ext cx="156" cy="155"/>
                </a:xfrm>
                <a:prstGeom prst="line">
                  <a:avLst/>
                </a:prstGeom>
                <a:noFill/>
                <a:ln w="19050">
                  <a:solidFill>
                    <a:srgbClr val="000000"/>
                  </a:solidFill>
                  <a:round/>
                  <a:headEnd/>
                  <a:tailEnd/>
                </a:ln>
              </p:spPr>
              <p:txBody>
                <a:bodyPr/>
                <a:lstStyle/>
                <a:p>
                  <a:endParaRPr lang="en-US"/>
                </a:p>
              </p:txBody>
            </p:sp>
            <p:sp>
              <p:nvSpPr>
                <p:cNvPr id="24614" name="Line 9"/>
                <p:cNvSpPr>
                  <a:spLocks noChangeShapeType="1"/>
                </p:cNvSpPr>
                <p:nvPr/>
              </p:nvSpPr>
              <p:spPr bwMode="auto">
                <a:xfrm>
                  <a:off x="659" y="2060"/>
                  <a:ext cx="299" cy="1"/>
                </a:xfrm>
                <a:prstGeom prst="line">
                  <a:avLst/>
                </a:prstGeom>
                <a:noFill/>
                <a:ln w="19050">
                  <a:solidFill>
                    <a:srgbClr val="000000"/>
                  </a:solidFill>
                  <a:round/>
                  <a:headEnd/>
                  <a:tailEnd/>
                </a:ln>
              </p:spPr>
              <p:txBody>
                <a:bodyPr/>
                <a:lstStyle/>
                <a:p>
                  <a:endParaRPr lang="en-US"/>
                </a:p>
              </p:txBody>
            </p:sp>
            <p:sp>
              <p:nvSpPr>
                <p:cNvPr id="24615" name="Oval 10"/>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p>
                  <a:endParaRPr lang="en-US"/>
                </a:p>
              </p:txBody>
            </p:sp>
          </p:grpSp>
          <p:sp>
            <p:nvSpPr>
              <p:cNvPr id="24611" name="Rectangle 11"/>
              <p:cNvSpPr>
                <a:spLocks noChangeArrowheads="1"/>
              </p:cNvSpPr>
              <p:nvPr/>
            </p:nvSpPr>
            <p:spPr bwMode="auto">
              <a:xfrm>
                <a:off x="1616" y="1322"/>
                <a:ext cx="774" cy="173"/>
              </a:xfrm>
              <a:prstGeom prst="rect">
                <a:avLst/>
              </a:prstGeom>
              <a:noFill/>
              <a:ln w="9525">
                <a:noFill/>
                <a:miter lim="800000"/>
                <a:headEnd/>
                <a:tailEnd/>
              </a:ln>
            </p:spPr>
            <p:txBody>
              <a:bodyPr wrap="none" lIns="0" tIns="0" rIns="0" bIns="0">
                <a:spAutoFit/>
              </a:bodyPr>
              <a:lstStyle/>
              <a:p>
                <a:pPr eaLnBrk="0" hangingPunct="0"/>
                <a:r>
                  <a:rPr lang="en-US" sz="1800" b="1">
                    <a:solidFill>
                      <a:srgbClr val="000000"/>
                    </a:solidFill>
                    <a:latin typeface="Courier" charset="0"/>
                  </a:rPr>
                  <a:t>Passenger</a:t>
                </a:r>
                <a:endParaRPr lang="en-US" sz="1800">
                  <a:latin typeface="Helvetica" charset="0"/>
                </a:endParaRPr>
              </a:p>
            </p:txBody>
          </p:sp>
        </p:grpSp>
        <p:grpSp>
          <p:nvGrpSpPr>
            <p:cNvPr id="24606" name="Group 12"/>
            <p:cNvGrpSpPr>
              <a:grpSpLocks/>
            </p:cNvGrpSpPr>
            <p:nvPr/>
          </p:nvGrpSpPr>
          <p:grpSpPr bwMode="auto">
            <a:xfrm>
              <a:off x="945" y="1795"/>
              <a:ext cx="1204" cy="491"/>
              <a:chOff x="1401" y="1795"/>
              <a:chExt cx="1204" cy="491"/>
            </a:xfrm>
          </p:grpSpPr>
          <p:sp>
            <p:nvSpPr>
              <p:cNvPr id="24608" name="Oval 13"/>
              <p:cNvSpPr>
                <a:spLocks noChangeArrowheads="1"/>
              </p:cNvSpPr>
              <p:nvPr/>
            </p:nvSpPr>
            <p:spPr bwMode="auto">
              <a:xfrm>
                <a:off x="1650" y="1795"/>
                <a:ext cx="706" cy="301"/>
              </a:xfrm>
              <a:prstGeom prst="ellipse">
                <a:avLst/>
              </a:prstGeom>
              <a:noFill/>
              <a:ln w="19050">
                <a:solidFill>
                  <a:srgbClr val="000000"/>
                </a:solidFill>
                <a:round/>
                <a:headEnd/>
                <a:tailEnd/>
              </a:ln>
            </p:spPr>
            <p:txBody>
              <a:bodyPr/>
              <a:lstStyle/>
              <a:p>
                <a:endParaRPr lang="en-US"/>
              </a:p>
            </p:txBody>
          </p:sp>
          <p:sp>
            <p:nvSpPr>
              <p:cNvPr id="24609" name="Rectangle 14"/>
              <p:cNvSpPr>
                <a:spLocks noChangeArrowheads="1"/>
              </p:cNvSpPr>
              <p:nvPr/>
            </p:nvSpPr>
            <p:spPr bwMode="auto">
              <a:xfrm>
                <a:off x="1401" y="2113"/>
                <a:ext cx="1204" cy="173"/>
              </a:xfrm>
              <a:prstGeom prst="rect">
                <a:avLst/>
              </a:prstGeom>
              <a:noFill/>
              <a:ln w="9525">
                <a:noFill/>
                <a:miter lim="800000"/>
                <a:headEnd/>
                <a:tailEnd/>
              </a:ln>
            </p:spPr>
            <p:txBody>
              <a:bodyPr wrap="none" lIns="0" tIns="0" rIns="0" bIns="0">
                <a:spAutoFit/>
              </a:bodyPr>
              <a:lstStyle/>
              <a:p>
                <a:pPr eaLnBrk="0" hangingPunct="0"/>
                <a:r>
                  <a:rPr lang="en-US" sz="1800" b="1">
                    <a:solidFill>
                      <a:srgbClr val="000000"/>
                    </a:solidFill>
                    <a:latin typeface="Courier" charset="0"/>
                  </a:rPr>
                  <a:t>PurchaseTicket</a:t>
                </a:r>
                <a:endParaRPr lang="en-US" sz="1800">
                  <a:latin typeface="Helvetica" charset="0"/>
                </a:endParaRPr>
              </a:p>
            </p:txBody>
          </p:sp>
        </p:grpSp>
        <p:sp>
          <p:nvSpPr>
            <p:cNvPr id="24607" name="Line 15"/>
            <p:cNvSpPr>
              <a:spLocks noChangeShapeType="1"/>
            </p:cNvSpPr>
            <p:nvPr/>
          </p:nvSpPr>
          <p:spPr bwMode="auto">
            <a:xfrm flipH="1">
              <a:off x="1546" y="1543"/>
              <a:ext cx="1" cy="202"/>
            </a:xfrm>
            <a:prstGeom prst="line">
              <a:avLst/>
            </a:prstGeom>
            <a:noFill/>
            <a:ln w="19050">
              <a:solidFill>
                <a:srgbClr val="000000"/>
              </a:solidFill>
              <a:round/>
              <a:headEnd/>
              <a:tailEnd/>
            </a:ln>
          </p:spPr>
          <p:txBody>
            <a:bodyPr/>
            <a:lstStyle/>
            <a:p>
              <a:endParaRPr lang="en-US"/>
            </a:p>
          </p:txBody>
        </p:sp>
      </p:grpSp>
      <p:grpSp>
        <p:nvGrpSpPr>
          <p:cNvPr id="24581" name="Group 16"/>
          <p:cNvGrpSpPr>
            <a:grpSpLocks/>
          </p:cNvGrpSpPr>
          <p:nvPr/>
        </p:nvGrpSpPr>
        <p:grpSpPr bwMode="auto">
          <a:xfrm>
            <a:off x="3662363" y="3732213"/>
            <a:ext cx="3481387" cy="1846262"/>
            <a:chOff x="2307" y="2351"/>
            <a:chExt cx="2193" cy="1163"/>
          </a:xfrm>
        </p:grpSpPr>
        <p:grpSp>
          <p:nvGrpSpPr>
            <p:cNvPr id="24600" name="Group 17"/>
            <p:cNvGrpSpPr>
              <a:grpSpLocks/>
            </p:cNvGrpSpPr>
            <p:nvPr/>
          </p:nvGrpSpPr>
          <p:grpSpPr bwMode="auto">
            <a:xfrm>
              <a:off x="3794" y="3023"/>
              <a:ext cx="706" cy="491"/>
              <a:chOff x="1762" y="2595"/>
              <a:chExt cx="706" cy="491"/>
            </a:xfrm>
          </p:grpSpPr>
          <p:sp>
            <p:nvSpPr>
              <p:cNvPr id="24603" name="Oval 18"/>
              <p:cNvSpPr>
                <a:spLocks noChangeArrowheads="1"/>
              </p:cNvSpPr>
              <p:nvPr/>
            </p:nvSpPr>
            <p:spPr bwMode="auto">
              <a:xfrm>
                <a:off x="1762" y="2595"/>
                <a:ext cx="706" cy="301"/>
              </a:xfrm>
              <a:prstGeom prst="ellipse">
                <a:avLst/>
              </a:prstGeom>
              <a:noFill/>
              <a:ln w="19050">
                <a:solidFill>
                  <a:srgbClr val="000000"/>
                </a:solidFill>
                <a:round/>
                <a:headEnd/>
                <a:tailEnd/>
              </a:ln>
            </p:spPr>
            <p:txBody>
              <a:bodyPr/>
              <a:lstStyle/>
              <a:p>
                <a:endParaRPr lang="en-US"/>
              </a:p>
            </p:txBody>
          </p:sp>
          <p:sp>
            <p:nvSpPr>
              <p:cNvPr id="24604" name="Rectangle 19"/>
              <p:cNvSpPr>
                <a:spLocks noChangeArrowheads="1"/>
              </p:cNvSpPr>
              <p:nvPr/>
            </p:nvSpPr>
            <p:spPr bwMode="auto">
              <a:xfrm>
                <a:off x="1813" y="2913"/>
                <a:ext cx="602" cy="173"/>
              </a:xfrm>
              <a:prstGeom prst="rect">
                <a:avLst/>
              </a:prstGeom>
              <a:noFill/>
              <a:ln w="9525">
                <a:noFill/>
                <a:miter lim="800000"/>
                <a:headEnd/>
                <a:tailEnd/>
              </a:ln>
            </p:spPr>
            <p:txBody>
              <a:bodyPr wrap="none" lIns="0" tIns="0" rIns="0" bIns="0">
                <a:spAutoFit/>
              </a:bodyPr>
              <a:lstStyle/>
              <a:p>
                <a:pPr eaLnBrk="0" hangingPunct="0"/>
                <a:r>
                  <a:rPr lang="en-US" sz="1800" b="1">
                    <a:solidFill>
                      <a:srgbClr val="000000"/>
                    </a:solidFill>
                    <a:latin typeface="Courier" charset="0"/>
                  </a:rPr>
                  <a:t>TimeOut</a:t>
                </a:r>
                <a:endParaRPr lang="en-US" sz="1800">
                  <a:latin typeface="Helvetica" charset="0"/>
                </a:endParaRPr>
              </a:p>
            </p:txBody>
          </p:sp>
        </p:grpSp>
        <p:sp>
          <p:nvSpPr>
            <p:cNvPr id="24601" name="Line 20"/>
            <p:cNvSpPr>
              <a:spLocks noChangeShapeType="1"/>
            </p:cNvSpPr>
            <p:nvPr/>
          </p:nvSpPr>
          <p:spPr bwMode="auto">
            <a:xfrm>
              <a:off x="2307" y="2351"/>
              <a:ext cx="1423" cy="754"/>
            </a:xfrm>
            <a:prstGeom prst="line">
              <a:avLst/>
            </a:prstGeom>
            <a:noFill/>
            <a:ln w="19050">
              <a:solidFill>
                <a:srgbClr val="000000"/>
              </a:solidFill>
              <a:round/>
              <a:headEnd type="arrow" w="med" len="med"/>
              <a:tailEnd/>
            </a:ln>
          </p:spPr>
          <p:txBody>
            <a:bodyPr/>
            <a:lstStyle/>
            <a:p>
              <a:endParaRPr lang="en-US"/>
            </a:p>
          </p:txBody>
        </p:sp>
        <p:sp>
          <p:nvSpPr>
            <p:cNvPr id="24602" name="Text Box 21"/>
            <p:cNvSpPr txBox="1">
              <a:spLocks noChangeArrowheads="1"/>
            </p:cNvSpPr>
            <p:nvPr/>
          </p:nvSpPr>
          <p:spPr bwMode="auto">
            <a:xfrm>
              <a:off x="2782" y="3061"/>
              <a:ext cx="963" cy="212"/>
            </a:xfrm>
            <a:prstGeom prst="rect">
              <a:avLst/>
            </a:prstGeom>
            <a:noFill/>
            <a:ln w="9525">
              <a:noFill/>
              <a:miter lim="800000"/>
              <a:headEnd/>
              <a:tailEnd/>
            </a:ln>
          </p:spPr>
          <p:txBody>
            <a:bodyPr wrap="none" anchor="ctr">
              <a:spAutoFit/>
            </a:bodyPr>
            <a:lstStyle/>
            <a:p>
              <a:pPr algn="ctr" eaLnBrk="0" hangingPunct="0"/>
              <a:r>
                <a:rPr lang="en-US" sz="1600" b="1">
                  <a:solidFill>
                    <a:srgbClr val="000000"/>
                  </a:solidFill>
                  <a:latin typeface="Courier" charset="0"/>
                </a:rPr>
                <a:t>&lt;&lt;extends&gt;&gt;</a:t>
              </a:r>
            </a:p>
          </p:txBody>
        </p:sp>
      </p:grpSp>
      <p:grpSp>
        <p:nvGrpSpPr>
          <p:cNvPr id="24582" name="Group 22"/>
          <p:cNvGrpSpPr>
            <a:grpSpLocks/>
          </p:cNvGrpSpPr>
          <p:nvPr/>
        </p:nvGrpSpPr>
        <p:grpSpPr bwMode="auto">
          <a:xfrm>
            <a:off x="2968625" y="3795713"/>
            <a:ext cx="2314575" cy="2690812"/>
            <a:chOff x="1870" y="2391"/>
            <a:chExt cx="1458" cy="1695"/>
          </a:xfrm>
        </p:grpSpPr>
        <p:grpSp>
          <p:nvGrpSpPr>
            <p:cNvPr id="24595" name="Group 23"/>
            <p:cNvGrpSpPr>
              <a:grpSpLocks/>
            </p:cNvGrpSpPr>
            <p:nvPr/>
          </p:nvGrpSpPr>
          <p:grpSpPr bwMode="auto">
            <a:xfrm>
              <a:off x="2622" y="3595"/>
              <a:ext cx="706" cy="491"/>
              <a:chOff x="2550" y="3595"/>
              <a:chExt cx="706" cy="491"/>
            </a:xfrm>
          </p:grpSpPr>
          <p:sp>
            <p:nvSpPr>
              <p:cNvPr id="24598" name="Oval 24"/>
              <p:cNvSpPr>
                <a:spLocks noChangeArrowheads="1"/>
              </p:cNvSpPr>
              <p:nvPr/>
            </p:nvSpPr>
            <p:spPr bwMode="auto">
              <a:xfrm>
                <a:off x="2550" y="3595"/>
                <a:ext cx="706" cy="301"/>
              </a:xfrm>
              <a:prstGeom prst="ellipse">
                <a:avLst/>
              </a:prstGeom>
              <a:noFill/>
              <a:ln w="19050">
                <a:solidFill>
                  <a:srgbClr val="000000"/>
                </a:solidFill>
                <a:round/>
                <a:headEnd/>
                <a:tailEnd/>
              </a:ln>
            </p:spPr>
            <p:txBody>
              <a:bodyPr/>
              <a:lstStyle/>
              <a:p>
                <a:endParaRPr lang="en-US"/>
              </a:p>
            </p:txBody>
          </p:sp>
          <p:sp>
            <p:nvSpPr>
              <p:cNvPr id="24599" name="Rectangle 25"/>
              <p:cNvSpPr>
                <a:spLocks noChangeArrowheads="1"/>
              </p:cNvSpPr>
              <p:nvPr/>
            </p:nvSpPr>
            <p:spPr bwMode="auto">
              <a:xfrm>
                <a:off x="2558" y="3913"/>
                <a:ext cx="688" cy="173"/>
              </a:xfrm>
              <a:prstGeom prst="rect">
                <a:avLst/>
              </a:prstGeom>
              <a:noFill/>
              <a:ln w="9525">
                <a:noFill/>
                <a:miter lim="800000"/>
                <a:headEnd/>
                <a:tailEnd/>
              </a:ln>
            </p:spPr>
            <p:txBody>
              <a:bodyPr wrap="none" lIns="0" tIns="0" rIns="0" bIns="0">
                <a:spAutoFit/>
              </a:bodyPr>
              <a:lstStyle/>
              <a:p>
                <a:pPr eaLnBrk="0" hangingPunct="0"/>
                <a:r>
                  <a:rPr lang="en-US" sz="1800" b="1">
                    <a:solidFill>
                      <a:srgbClr val="000000"/>
                    </a:solidFill>
                    <a:latin typeface="Courier" charset="0"/>
                  </a:rPr>
                  <a:t>NoChange</a:t>
                </a:r>
                <a:endParaRPr lang="en-US" sz="1800">
                  <a:latin typeface="Helvetica" charset="0"/>
                </a:endParaRPr>
              </a:p>
            </p:txBody>
          </p:sp>
        </p:grpSp>
        <p:sp>
          <p:nvSpPr>
            <p:cNvPr id="24596" name="Line 26"/>
            <p:cNvSpPr>
              <a:spLocks noChangeShapeType="1"/>
            </p:cNvSpPr>
            <p:nvPr/>
          </p:nvSpPr>
          <p:spPr bwMode="auto">
            <a:xfrm>
              <a:off x="2091" y="2391"/>
              <a:ext cx="799" cy="1138"/>
            </a:xfrm>
            <a:prstGeom prst="line">
              <a:avLst/>
            </a:prstGeom>
            <a:noFill/>
            <a:ln w="19050">
              <a:solidFill>
                <a:srgbClr val="000000"/>
              </a:solidFill>
              <a:round/>
              <a:headEnd type="arrow" w="med" len="med"/>
              <a:tailEnd/>
            </a:ln>
          </p:spPr>
          <p:txBody>
            <a:bodyPr/>
            <a:lstStyle/>
            <a:p>
              <a:endParaRPr lang="en-US"/>
            </a:p>
          </p:txBody>
        </p:sp>
        <p:sp>
          <p:nvSpPr>
            <p:cNvPr id="24597" name="Text Box 27"/>
            <p:cNvSpPr txBox="1">
              <a:spLocks noChangeArrowheads="1"/>
            </p:cNvSpPr>
            <p:nvPr/>
          </p:nvSpPr>
          <p:spPr bwMode="auto">
            <a:xfrm>
              <a:off x="1870" y="3341"/>
              <a:ext cx="963" cy="212"/>
            </a:xfrm>
            <a:prstGeom prst="rect">
              <a:avLst/>
            </a:prstGeom>
            <a:noFill/>
            <a:ln w="9525">
              <a:noFill/>
              <a:miter lim="800000"/>
              <a:headEnd/>
              <a:tailEnd/>
            </a:ln>
          </p:spPr>
          <p:txBody>
            <a:bodyPr wrap="none" anchor="ctr">
              <a:spAutoFit/>
            </a:bodyPr>
            <a:lstStyle/>
            <a:p>
              <a:pPr algn="ctr" eaLnBrk="0" hangingPunct="0"/>
              <a:r>
                <a:rPr lang="en-US" sz="1600" b="1">
                  <a:solidFill>
                    <a:srgbClr val="000000"/>
                  </a:solidFill>
                  <a:latin typeface="Courier" charset="0"/>
                </a:rPr>
                <a:t>&lt;&lt;extends&gt;&gt;</a:t>
              </a:r>
            </a:p>
          </p:txBody>
        </p:sp>
      </p:grpSp>
      <p:grpSp>
        <p:nvGrpSpPr>
          <p:cNvPr id="24583" name="Group 28"/>
          <p:cNvGrpSpPr>
            <a:grpSpLocks/>
          </p:cNvGrpSpPr>
          <p:nvPr/>
        </p:nvGrpSpPr>
        <p:grpSpPr bwMode="auto">
          <a:xfrm>
            <a:off x="222250" y="3757613"/>
            <a:ext cx="2398713" cy="1820862"/>
            <a:chOff x="140" y="2367"/>
            <a:chExt cx="1511" cy="1147"/>
          </a:xfrm>
        </p:grpSpPr>
        <p:grpSp>
          <p:nvGrpSpPr>
            <p:cNvPr id="24590" name="Group 29"/>
            <p:cNvGrpSpPr>
              <a:grpSpLocks/>
            </p:cNvGrpSpPr>
            <p:nvPr/>
          </p:nvGrpSpPr>
          <p:grpSpPr bwMode="auto">
            <a:xfrm>
              <a:off x="140" y="3023"/>
              <a:ext cx="868" cy="491"/>
              <a:chOff x="518" y="2443"/>
              <a:chExt cx="868" cy="491"/>
            </a:xfrm>
          </p:grpSpPr>
          <p:sp>
            <p:nvSpPr>
              <p:cNvPr id="24593" name="Oval 30"/>
              <p:cNvSpPr>
                <a:spLocks noChangeArrowheads="1"/>
              </p:cNvSpPr>
              <p:nvPr/>
            </p:nvSpPr>
            <p:spPr bwMode="auto">
              <a:xfrm>
                <a:off x="518" y="2443"/>
                <a:ext cx="706" cy="301"/>
              </a:xfrm>
              <a:prstGeom prst="ellipse">
                <a:avLst/>
              </a:prstGeom>
              <a:noFill/>
              <a:ln w="19050">
                <a:solidFill>
                  <a:srgbClr val="000000"/>
                </a:solidFill>
                <a:round/>
                <a:headEnd/>
                <a:tailEnd/>
              </a:ln>
            </p:spPr>
            <p:txBody>
              <a:bodyPr/>
              <a:lstStyle/>
              <a:p>
                <a:endParaRPr lang="en-US"/>
              </a:p>
            </p:txBody>
          </p:sp>
          <p:sp>
            <p:nvSpPr>
              <p:cNvPr id="24594" name="Rectangle 31"/>
              <p:cNvSpPr>
                <a:spLocks noChangeArrowheads="1"/>
              </p:cNvSpPr>
              <p:nvPr/>
            </p:nvSpPr>
            <p:spPr bwMode="auto">
              <a:xfrm>
                <a:off x="526" y="2761"/>
                <a:ext cx="860" cy="173"/>
              </a:xfrm>
              <a:prstGeom prst="rect">
                <a:avLst/>
              </a:prstGeom>
              <a:noFill/>
              <a:ln w="9525">
                <a:noFill/>
                <a:miter lim="800000"/>
                <a:headEnd/>
                <a:tailEnd/>
              </a:ln>
            </p:spPr>
            <p:txBody>
              <a:bodyPr wrap="none" lIns="0" tIns="0" rIns="0" bIns="0">
                <a:spAutoFit/>
              </a:bodyPr>
              <a:lstStyle/>
              <a:p>
                <a:pPr eaLnBrk="0" hangingPunct="0"/>
                <a:r>
                  <a:rPr lang="en-US" sz="1800" b="1">
                    <a:solidFill>
                      <a:srgbClr val="000000"/>
                    </a:solidFill>
                    <a:latin typeface="Courier" charset="0"/>
                  </a:rPr>
                  <a:t>OutOfOrder</a:t>
                </a:r>
                <a:endParaRPr lang="en-US" sz="1800">
                  <a:latin typeface="Helvetica" charset="0"/>
                </a:endParaRPr>
              </a:p>
            </p:txBody>
          </p:sp>
        </p:grpSp>
        <p:sp>
          <p:nvSpPr>
            <p:cNvPr id="24591" name="Line 32"/>
            <p:cNvSpPr>
              <a:spLocks noChangeShapeType="1"/>
            </p:cNvSpPr>
            <p:nvPr/>
          </p:nvSpPr>
          <p:spPr bwMode="auto">
            <a:xfrm flipH="1">
              <a:off x="730" y="2367"/>
              <a:ext cx="921" cy="610"/>
            </a:xfrm>
            <a:prstGeom prst="line">
              <a:avLst/>
            </a:prstGeom>
            <a:noFill/>
            <a:ln w="19050">
              <a:solidFill>
                <a:srgbClr val="000000"/>
              </a:solidFill>
              <a:round/>
              <a:headEnd type="arrow" w="med" len="med"/>
              <a:tailEnd/>
            </a:ln>
          </p:spPr>
          <p:txBody>
            <a:bodyPr/>
            <a:lstStyle/>
            <a:p>
              <a:endParaRPr lang="en-US"/>
            </a:p>
          </p:txBody>
        </p:sp>
        <p:sp>
          <p:nvSpPr>
            <p:cNvPr id="24592" name="Text Box 33"/>
            <p:cNvSpPr txBox="1">
              <a:spLocks noChangeArrowheads="1"/>
            </p:cNvSpPr>
            <p:nvPr/>
          </p:nvSpPr>
          <p:spPr bwMode="auto">
            <a:xfrm>
              <a:off x="294" y="2501"/>
              <a:ext cx="963" cy="212"/>
            </a:xfrm>
            <a:prstGeom prst="rect">
              <a:avLst/>
            </a:prstGeom>
            <a:noFill/>
            <a:ln w="9525">
              <a:noFill/>
              <a:miter lim="800000"/>
              <a:headEnd/>
              <a:tailEnd/>
            </a:ln>
          </p:spPr>
          <p:txBody>
            <a:bodyPr wrap="none" anchor="ctr">
              <a:spAutoFit/>
            </a:bodyPr>
            <a:lstStyle/>
            <a:p>
              <a:pPr algn="ctr" eaLnBrk="0" hangingPunct="0"/>
              <a:r>
                <a:rPr lang="en-US" sz="1600" b="1">
                  <a:solidFill>
                    <a:srgbClr val="000000"/>
                  </a:solidFill>
                  <a:latin typeface="Courier" charset="0"/>
                </a:rPr>
                <a:t>&lt;&lt;extends&gt;&gt;</a:t>
              </a:r>
            </a:p>
          </p:txBody>
        </p:sp>
      </p:grpSp>
      <p:grpSp>
        <p:nvGrpSpPr>
          <p:cNvPr id="24584" name="Group 34"/>
          <p:cNvGrpSpPr>
            <a:grpSpLocks/>
          </p:cNvGrpSpPr>
          <p:nvPr/>
        </p:nvGrpSpPr>
        <p:grpSpPr bwMode="auto">
          <a:xfrm>
            <a:off x="1470025" y="3783013"/>
            <a:ext cx="1730375" cy="2703512"/>
            <a:chOff x="926" y="2383"/>
            <a:chExt cx="1090" cy="1703"/>
          </a:xfrm>
        </p:grpSpPr>
        <p:grpSp>
          <p:nvGrpSpPr>
            <p:cNvPr id="24585" name="Group 35"/>
            <p:cNvGrpSpPr>
              <a:grpSpLocks/>
            </p:cNvGrpSpPr>
            <p:nvPr/>
          </p:nvGrpSpPr>
          <p:grpSpPr bwMode="auto">
            <a:xfrm>
              <a:off x="1310" y="3595"/>
              <a:ext cx="706" cy="491"/>
              <a:chOff x="724" y="3067"/>
              <a:chExt cx="706" cy="491"/>
            </a:xfrm>
          </p:grpSpPr>
          <p:sp>
            <p:nvSpPr>
              <p:cNvPr id="24588" name="Oval 36"/>
              <p:cNvSpPr>
                <a:spLocks noChangeArrowheads="1"/>
              </p:cNvSpPr>
              <p:nvPr/>
            </p:nvSpPr>
            <p:spPr bwMode="auto">
              <a:xfrm>
                <a:off x="724" y="3067"/>
                <a:ext cx="706" cy="301"/>
              </a:xfrm>
              <a:prstGeom prst="ellipse">
                <a:avLst/>
              </a:prstGeom>
              <a:noFill/>
              <a:ln w="19050">
                <a:solidFill>
                  <a:srgbClr val="000000"/>
                </a:solidFill>
                <a:round/>
                <a:headEnd/>
                <a:tailEnd/>
              </a:ln>
            </p:spPr>
            <p:txBody>
              <a:bodyPr/>
              <a:lstStyle/>
              <a:p>
                <a:endParaRPr lang="en-US"/>
              </a:p>
            </p:txBody>
          </p:sp>
          <p:sp>
            <p:nvSpPr>
              <p:cNvPr id="24589" name="Rectangle 37"/>
              <p:cNvSpPr>
                <a:spLocks noChangeArrowheads="1"/>
              </p:cNvSpPr>
              <p:nvPr/>
            </p:nvSpPr>
            <p:spPr bwMode="auto">
              <a:xfrm>
                <a:off x="776" y="3385"/>
                <a:ext cx="516" cy="173"/>
              </a:xfrm>
              <a:prstGeom prst="rect">
                <a:avLst/>
              </a:prstGeom>
              <a:noFill/>
              <a:ln w="9525">
                <a:noFill/>
                <a:miter lim="800000"/>
                <a:headEnd/>
                <a:tailEnd/>
              </a:ln>
            </p:spPr>
            <p:txBody>
              <a:bodyPr wrap="none" lIns="0" tIns="0" rIns="0" bIns="0">
                <a:spAutoFit/>
              </a:bodyPr>
              <a:lstStyle/>
              <a:p>
                <a:pPr eaLnBrk="0" hangingPunct="0"/>
                <a:r>
                  <a:rPr lang="en-US" sz="1800" b="1">
                    <a:solidFill>
                      <a:srgbClr val="000000"/>
                    </a:solidFill>
                    <a:latin typeface="Courier" charset="0"/>
                  </a:rPr>
                  <a:t>Cancel</a:t>
                </a:r>
                <a:endParaRPr lang="en-US" sz="1800">
                  <a:latin typeface="Helvetica" charset="0"/>
                </a:endParaRPr>
              </a:p>
            </p:txBody>
          </p:sp>
        </p:grpSp>
        <p:sp>
          <p:nvSpPr>
            <p:cNvPr id="24586" name="Line 38"/>
            <p:cNvSpPr>
              <a:spLocks noChangeShapeType="1"/>
            </p:cNvSpPr>
            <p:nvPr/>
          </p:nvSpPr>
          <p:spPr bwMode="auto">
            <a:xfrm flipH="1">
              <a:off x="1754" y="2383"/>
              <a:ext cx="89" cy="1162"/>
            </a:xfrm>
            <a:prstGeom prst="line">
              <a:avLst/>
            </a:prstGeom>
            <a:noFill/>
            <a:ln w="19050">
              <a:solidFill>
                <a:srgbClr val="000000"/>
              </a:solidFill>
              <a:round/>
              <a:headEnd type="arrow" w="med" len="med"/>
              <a:tailEnd/>
            </a:ln>
          </p:spPr>
          <p:txBody>
            <a:bodyPr/>
            <a:lstStyle/>
            <a:p>
              <a:endParaRPr lang="en-US"/>
            </a:p>
          </p:txBody>
        </p:sp>
        <p:sp>
          <p:nvSpPr>
            <p:cNvPr id="24587" name="Text Box 39"/>
            <p:cNvSpPr txBox="1">
              <a:spLocks noChangeArrowheads="1"/>
            </p:cNvSpPr>
            <p:nvPr/>
          </p:nvSpPr>
          <p:spPr bwMode="auto">
            <a:xfrm>
              <a:off x="926" y="2917"/>
              <a:ext cx="963" cy="212"/>
            </a:xfrm>
            <a:prstGeom prst="rect">
              <a:avLst/>
            </a:prstGeom>
            <a:noFill/>
            <a:ln w="9525">
              <a:noFill/>
              <a:miter lim="800000"/>
              <a:headEnd/>
              <a:tailEnd/>
            </a:ln>
          </p:spPr>
          <p:txBody>
            <a:bodyPr wrap="none" anchor="ctr">
              <a:spAutoFit/>
            </a:bodyPr>
            <a:lstStyle/>
            <a:p>
              <a:pPr algn="ctr" eaLnBrk="0" hangingPunct="0"/>
              <a:r>
                <a:rPr lang="en-US" sz="1600" b="1">
                  <a:solidFill>
                    <a:srgbClr val="000000"/>
                  </a:solidFill>
                  <a:latin typeface="Courier" charset="0"/>
                </a:rPr>
                <a:t>&lt;&lt;extends&gt;&gt;</a:t>
              </a:r>
            </a:p>
          </p:txBody>
        </p:sp>
      </p:grpSp>
      <p:pic>
        <p:nvPicPr>
          <p:cNvPr id="4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Rectangle 41"/>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177367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6C1DAC14-1A5C-4964-8BF1-E70F6FC2ED74}" type="slidenum">
              <a:rPr lang="en-US" smtClean="0"/>
              <a:pPr>
                <a:defRPr/>
              </a:pPr>
              <a:t>41</a:t>
            </a:fld>
            <a:endParaRPr lang="en-US"/>
          </a:p>
        </p:txBody>
      </p:sp>
      <p:pic>
        <p:nvPicPr>
          <p:cNvPr id="2050" name="Picture 2" descr="C:\Users\NeoNazi\Desktop\use-case-exten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6629400" cy="146310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14400" y="4038600"/>
            <a:ext cx="7620000" cy="1569660"/>
          </a:xfrm>
          <a:prstGeom prst="rect">
            <a:avLst/>
          </a:prstGeom>
        </p:spPr>
        <p:txBody>
          <a:bodyPr wrap="square">
            <a:spAutoFit/>
          </a:bodyPr>
          <a:lstStyle/>
          <a:p>
            <a:r>
              <a:rPr lang="en-US" sz="2400" b="1" i="1" dirty="0">
                <a:latin typeface="Times New Roman" pitchFamily="18" charset="0"/>
                <a:cs typeface="Times New Roman" pitchFamily="18" charset="0"/>
              </a:rPr>
              <a:t>Registration</a:t>
            </a:r>
            <a:r>
              <a:rPr lang="en-US" sz="2400" i="1" dirty="0">
                <a:latin typeface="Times New Roman" pitchFamily="18" charset="0"/>
                <a:cs typeface="Times New Roman" pitchFamily="18" charset="0"/>
              </a:rPr>
              <a:t> use case is complete and meaningful on its own.</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i="1" dirty="0">
                <a:latin typeface="Times New Roman" pitchFamily="18" charset="0"/>
                <a:cs typeface="Times New Roman" pitchFamily="18" charset="0"/>
              </a:rPr>
              <a:t>It could be extended with optional </a:t>
            </a:r>
            <a:r>
              <a:rPr lang="en-US" sz="2400" b="1" i="1" dirty="0">
                <a:latin typeface="Times New Roman" pitchFamily="18" charset="0"/>
                <a:cs typeface="Times New Roman" pitchFamily="18" charset="0"/>
              </a:rPr>
              <a:t>Get Help On Registration</a:t>
            </a:r>
            <a:r>
              <a:rPr lang="en-US" sz="2400" i="1" dirty="0">
                <a:latin typeface="Times New Roman" pitchFamily="18" charset="0"/>
                <a:cs typeface="Times New Roman" pitchFamily="18" charset="0"/>
              </a:rPr>
              <a:t> use case.</a:t>
            </a:r>
            <a:endParaRPr lang="en-US" sz="2400" dirty="0">
              <a:latin typeface="Times New Roman" pitchFamily="18" charset="0"/>
              <a:cs typeface="Times New Roman" pitchFamily="18" charset="0"/>
            </a:endParaRPr>
          </a:p>
        </p:txBody>
      </p:sp>
      <p:pic>
        <p:nvPicPr>
          <p:cNvPr id="7"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6446337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98488" y="228600"/>
            <a:ext cx="7024744" cy="609600"/>
          </a:xfrm>
        </p:spPr>
        <p:txBody>
          <a:bodyPr>
            <a:normAutofit fontScale="90000"/>
          </a:bodyPr>
          <a:lstStyle/>
          <a:p>
            <a:pPr eaLnBrk="1" hangingPunct="1"/>
            <a:r>
              <a:rPr lang="en-US" b="1" dirty="0" smtClean="0">
                <a:solidFill>
                  <a:srgbClr val="FF0000"/>
                </a:solidFill>
                <a:latin typeface="Times New Roman" pitchFamily="18" charset="0"/>
                <a:cs typeface="Times New Roman" pitchFamily="18" charset="0"/>
              </a:rPr>
              <a:t>The </a:t>
            </a:r>
            <a:r>
              <a:rPr lang="en-US" sz="4000" b="1" i="1" dirty="0" smtClean="0">
                <a:solidFill>
                  <a:srgbClr val="FF0000"/>
                </a:solidFill>
                <a:latin typeface="Times New Roman" pitchFamily="18" charset="0"/>
                <a:cs typeface="Times New Roman" pitchFamily="18" charset="0"/>
              </a:rPr>
              <a:t>&lt;&lt;includes&gt;&gt; </a:t>
            </a:r>
            <a:r>
              <a:rPr lang="en-US" b="1" dirty="0" smtClean="0">
                <a:solidFill>
                  <a:srgbClr val="FF0000"/>
                </a:solidFill>
                <a:latin typeface="Times New Roman" pitchFamily="18" charset="0"/>
                <a:cs typeface="Times New Roman" pitchFamily="18" charset="0"/>
              </a:rPr>
              <a:t>Relationship</a:t>
            </a:r>
          </a:p>
        </p:txBody>
      </p:sp>
      <p:sp>
        <p:nvSpPr>
          <p:cNvPr id="40" name="Slide Number Placeholder 39"/>
          <p:cNvSpPr>
            <a:spLocks noGrp="1"/>
          </p:cNvSpPr>
          <p:nvPr>
            <p:ph type="sldNum" sz="quarter" idx="12"/>
          </p:nvPr>
        </p:nvSpPr>
        <p:spPr/>
        <p:txBody>
          <a:bodyPr/>
          <a:lstStyle/>
          <a:p>
            <a:pPr>
              <a:defRPr/>
            </a:pPr>
            <a:fld id="{B44A2C69-4F9C-46B5-8CD5-B0B0BB355223}" type="slidenum">
              <a:rPr lang="en-US" smtClean="0"/>
              <a:pPr>
                <a:defRPr/>
              </a:pPr>
              <a:t>42</a:t>
            </a:fld>
            <a:endParaRPr lang="en-US"/>
          </a:p>
        </p:txBody>
      </p:sp>
      <p:sp>
        <p:nvSpPr>
          <p:cNvPr id="25603" name="Rectangle 3"/>
          <p:cNvSpPr>
            <a:spLocks noGrp="1" noChangeArrowheads="1"/>
          </p:cNvSpPr>
          <p:nvPr>
            <p:ph sz="quarter" idx="4294967295"/>
          </p:nvPr>
        </p:nvSpPr>
        <p:spPr>
          <a:xfrm>
            <a:off x="5219700" y="1306513"/>
            <a:ext cx="3695699" cy="4800600"/>
          </a:xfrm>
          <a:prstGeom prst="rect">
            <a:avLst/>
          </a:prstGeom>
        </p:spPr>
        <p:txBody>
          <a:bodyPr/>
          <a:lstStyle/>
          <a:p>
            <a:pPr eaLnBrk="1" hangingPunct="1"/>
            <a:r>
              <a:rPr lang="en-US" sz="2000" dirty="0" smtClean="0">
                <a:latin typeface="Times New Roman" pitchFamily="18" charset="0"/>
                <a:cs typeface="Times New Roman" pitchFamily="18" charset="0"/>
              </a:rPr>
              <a:t>&lt;&lt;includes&gt;&gt; relationship represents behavior that is factored out of the use case.</a:t>
            </a:r>
          </a:p>
          <a:p>
            <a:pPr eaLnBrk="1" hangingPunct="1"/>
            <a:endParaRPr lang="en-US" sz="2000" dirty="0" smtClean="0">
              <a:latin typeface="Times New Roman" pitchFamily="18" charset="0"/>
              <a:cs typeface="Times New Roman" pitchFamily="18" charset="0"/>
            </a:endParaRPr>
          </a:p>
          <a:p>
            <a:pPr eaLnBrk="1" hangingPunct="1"/>
            <a:r>
              <a:rPr lang="en-US" sz="2000" dirty="0" smtClean="0">
                <a:latin typeface="Times New Roman" pitchFamily="18" charset="0"/>
                <a:cs typeface="Times New Roman" pitchFamily="18" charset="0"/>
              </a:rPr>
              <a:t>&lt;&lt;includes&gt;&gt; behavior is factored out for reuse, not because it is an exception.</a:t>
            </a:r>
          </a:p>
          <a:p>
            <a:pPr eaLnBrk="1" hangingPunct="1"/>
            <a:endParaRPr lang="en-US" sz="2000" dirty="0" smtClean="0">
              <a:latin typeface="Times New Roman" pitchFamily="18" charset="0"/>
              <a:cs typeface="Times New Roman" pitchFamily="18" charset="0"/>
            </a:endParaRPr>
          </a:p>
          <a:p>
            <a:pPr eaLnBrk="1" hangingPunct="1"/>
            <a:r>
              <a:rPr lang="en-US" sz="2000" dirty="0" smtClean="0">
                <a:latin typeface="Times New Roman" pitchFamily="18" charset="0"/>
                <a:cs typeface="Times New Roman" pitchFamily="18" charset="0"/>
              </a:rPr>
              <a:t>The direction of a &lt;&lt;includes&gt;&gt; relationship is to the using use case (unlike &lt;&lt;extends&gt;&gt; relationships).</a:t>
            </a:r>
          </a:p>
        </p:txBody>
      </p:sp>
      <p:grpSp>
        <p:nvGrpSpPr>
          <p:cNvPr id="25604" name="Group 4"/>
          <p:cNvGrpSpPr>
            <a:grpSpLocks/>
          </p:cNvGrpSpPr>
          <p:nvPr/>
        </p:nvGrpSpPr>
        <p:grpSpPr bwMode="auto">
          <a:xfrm>
            <a:off x="876300" y="1284288"/>
            <a:ext cx="1228725" cy="1101725"/>
            <a:chOff x="1616" y="801"/>
            <a:chExt cx="774" cy="694"/>
          </a:xfrm>
        </p:grpSpPr>
        <p:grpSp>
          <p:nvGrpSpPr>
            <p:cNvPr id="25634" name="Group 5"/>
            <p:cNvGrpSpPr>
              <a:grpSpLocks/>
            </p:cNvGrpSpPr>
            <p:nvPr/>
          </p:nvGrpSpPr>
          <p:grpSpPr bwMode="auto">
            <a:xfrm>
              <a:off x="1863" y="801"/>
              <a:ext cx="280" cy="493"/>
              <a:chOff x="659" y="1833"/>
              <a:chExt cx="299" cy="526"/>
            </a:xfrm>
          </p:grpSpPr>
          <p:sp>
            <p:nvSpPr>
              <p:cNvPr id="25636" name="Freeform 6"/>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p:spPr>
            <p:txBody>
              <a:bodyPr/>
              <a:lstStyle/>
              <a:p>
                <a:endParaRPr lang="en-US"/>
              </a:p>
            </p:txBody>
          </p:sp>
          <p:sp>
            <p:nvSpPr>
              <p:cNvPr id="25637" name="Line 7"/>
              <p:cNvSpPr>
                <a:spLocks noChangeShapeType="1"/>
              </p:cNvSpPr>
              <p:nvPr/>
            </p:nvSpPr>
            <p:spPr bwMode="auto">
              <a:xfrm>
                <a:off x="802" y="2204"/>
                <a:ext cx="156" cy="155"/>
              </a:xfrm>
              <a:prstGeom prst="line">
                <a:avLst/>
              </a:prstGeom>
              <a:noFill/>
              <a:ln w="19050">
                <a:solidFill>
                  <a:srgbClr val="000000"/>
                </a:solidFill>
                <a:round/>
                <a:headEnd/>
                <a:tailEnd/>
              </a:ln>
            </p:spPr>
            <p:txBody>
              <a:bodyPr/>
              <a:lstStyle/>
              <a:p>
                <a:endParaRPr lang="en-US"/>
              </a:p>
            </p:txBody>
          </p:sp>
          <p:sp>
            <p:nvSpPr>
              <p:cNvPr id="25638" name="Line 8"/>
              <p:cNvSpPr>
                <a:spLocks noChangeShapeType="1"/>
              </p:cNvSpPr>
              <p:nvPr/>
            </p:nvSpPr>
            <p:spPr bwMode="auto">
              <a:xfrm>
                <a:off x="659" y="2060"/>
                <a:ext cx="299" cy="1"/>
              </a:xfrm>
              <a:prstGeom prst="line">
                <a:avLst/>
              </a:prstGeom>
              <a:noFill/>
              <a:ln w="19050">
                <a:solidFill>
                  <a:srgbClr val="000000"/>
                </a:solidFill>
                <a:round/>
                <a:headEnd/>
                <a:tailEnd/>
              </a:ln>
            </p:spPr>
            <p:txBody>
              <a:bodyPr/>
              <a:lstStyle/>
              <a:p>
                <a:endParaRPr lang="en-US"/>
              </a:p>
            </p:txBody>
          </p:sp>
          <p:sp>
            <p:nvSpPr>
              <p:cNvPr id="25639" name="Oval 9"/>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p>
                <a:endParaRPr lang="en-US"/>
              </a:p>
            </p:txBody>
          </p:sp>
        </p:grpSp>
        <p:sp>
          <p:nvSpPr>
            <p:cNvPr id="25635" name="Rectangle 10"/>
            <p:cNvSpPr>
              <a:spLocks noChangeArrowheads="1"/>
            </p:cNvSpPr>
            <p:nvPr/>
          </p:nvSpPr>
          <p:spPr bwMode="auto">
            <a:xfrm>
              <a:off x="1616" y="1322"/>
              <a:ext cx="774" cy="173"/>
            </a:xfrm>
            <a:prstGeom prst="rect">
              <a:avLst/>
            </a:prstGeom>
            <a:noFill/>
            <a:ln w="9525">
              <a:noFill/>
              <a:miter lim="800000"/>
              <a:headEnd/>
              <a:tailEnd/>
            </a:ln>
          </p:spPr>
          <p:txBody>
            <a:bodyPr wrap="none" lIns="0" tIns="0" rIns="0" bIns="0">
              <a:spAutoFit/>
            </a:bodyPr>
            <a:lstStyle/>
            <a:p>
              <a:pPr eaLnBrk="0" hangingPunct="0"/>
              <a:r>
                <a:rPr lang="en-US" sz="1800" b="1">
                  <a:solidFill>
                    <a:srgbClr val="000000"/>
                  </a:solidFill>
                  <a:latin typeface="Courier" charset="0"/>
                </a:rPr>
                <a:t>Passenger</a:t>
              </a:r>
              <a:endParaRPr lang="en-US" sz="1800">
                <a:latin typeface="Helvetica" charset="0"/>
              </a:endParaRPr>
            </a:p>
          </p:txBody>
        </p:sp>
      </p:grpSp>
      <p:grpSp>
        <p:nvGrpSpPr>
          <p:cNvPr id="25605" name="Group 11"/>
          <p:cNvGrpSpPr>
            <a:grpSpLocks/>
          </p:cNvGrpSpPr>
          <p:nvPr/>
        </p:nvGrpSpPr>
        <p:grpSpPr bwMode="auto">
          <a:xfrm>
            <a:off x="598488" y="2862259"/>
            <a:ext cx="1765300" cy="820736"/>
            <a:chOff x="617" y="1803"/>
            <a:chExt cx="1112" cy="517"/>
          </a:xfrm>
        </p:grpSpPr>
        <p:sp>
          <p:nvSpPr>
            <p:cNvPr id="25632" name="Oval 12"/>
            <p:cNvSpPr>
              <a:spLocks noChangeArrowheads="1"/>
            </p:cNvSpPr>
            <p:nvPr/>
          </p:nvSpPr>
          <p:spPr bwMode="auto">
            <a:xfrm>
              <a:off x="844" y="1803"/>
              <a:ext cx="706" cy="301"/>
            </a:xfrm>
            <a:prstGeom prst="ellipse">
              <a:avLst/>
            </a:prstGeom>
            <a:noFill/>
            <a:ln w="19050">
              <a:solidFill>
                <a:srgbClr val="000000"/>
              </a:solidFill>
              <a:round/>
              <a:headEnd/>
              <a:tailEnd/>
            </a:ln>
          </p:spPr>
          <p:txBody>
            <a:bodyPr/>
            <a:lstStyle/>
            <a:p>
              <a:endParaRPr lang="en-US"/>
            </a:p>
          </p:txBody>
        </p:sp>
        <p:sp>
          <p:nvSpPr>
            <p:cNvPr id="25633" name="Rectangle 13"/>
            <p:cNvSpPr>
              <a:spLocks noChangeArrowheads="1"/>
            </p:cNvSpPr>
            <p:nvPr/>
          </p:nvSpPr>
          <p:spPr bwMode="auto">
            <a:xfrm>
              <a:off x="617" y="2146"/>
              <a:ext cx="1112" cy="174"/>
            </a:xfrm>
            <a:prstGeom prst="rect">
              <a:avLst/>
            </a:prstGeom>
            <a:noFill/>
            <a:ln w="9525">
              <a:noFill/>
              <a:miter lim="800000"/>
              <a:headEnd/>
              <a:tailEnd/>
            </a:ln>
          </p:spPr>
          <p:txBody>
            <a:bodyPr wrap="none" lIns="0" tIns="0" rIns="0" bIns="0">
              <a:spAutoFit/>
            </a:bodyPr>
            <a:lstStyle/>
            <a:p>
              <a:pPr eaLnBrk="0" hangingPunct="0"/>
              <a:r>
                <a:rPr lang="en-US" sz="1800" b="1" dirty="0" smtClean="0">
                  <a:solidFill>
                    <a:srgbClr val="000000"/>
                  </a:solidFill>
                  <a:latin typeface="Courier" charset="0"/>
                </a:rPr>
                <a:t>Purchase Ticket</a:t>
              </a:r>
              <a:endParaRPr lang="en-US" sz="1800" dirty="0">
                <a:latin typeface="Helvetica" charset="0"/>
              </a:endParaRPr>
            </a:p>
          </p:txBody>
        </p:sp>
      </p:grpSp>
      <p:sp>
        <p:nvSpPr>
          <p:cNvPr id="25606" name="Line 14"/>
          <p:cNvSpPr>
            <a:spLocks noChangeShapeType="1"/>
          </p:cNvSpPr>
          <p:nvPr/>
        </p:nvSpPr>
        <p:spPr bwMode="auto">
          <a:xfrm flipH="1">
            <a:off x="1489075" y="2462213"/>
            <a:ext cx="1588" cy="320675"/>
          </a:xfrm>
          <a:prstGeom prst="line">
            <a:avLst/>
          </a:prstGeom>
          <a:noFill/>
          <a:ln w="19050">
            <a:solidFill>
              <a:srgbClr val="000000"/>
            </a:solidFill>
            <a:round/>
            <a:headEnd/>
            <a:tailEnd/>
          </a:ln>
        </p:spPr>
        <p:txBody>
          <a:bodyPr/>
          <a:lstStyle/>
          <a:p>
            <a:endParaRPr lang="en-US"/>
          </a:p>
        </p:txBody>
      </p:sp>
      <p:grpSp>
        <p:nvGrpSpPr>
          <p:cNvPr id="25607" name="Group 15"/>
          <p:cNvGrpSpPr>
            <a:grpSpLocks/>
          </p:cNvGrpSpPr>
          <p:nvPr/>
        </p:nvGrpSpPr>
        <p:grpSpPr bwMode="auto">
          <a:xfrm>
            <a:off x="2617788" y="2405063"/>
            <a:ext cx="2320925" cy="779462"/>
            <a:chOff x="1649" y="1515"/>
            <a:chExt cx="1462" cy="491"/>
          </a:xfrm>
        </p:grpSpPr>
        <p:sp>
          <p:nvSpPr>
            <p:cNvPr id="25630" name="Oval 16"/>
            <p:cNvSpPr>
              <a:spLocks noChangeArrowheads="1"/>
            </p:cNvSpPr>
            <p:nvPr/>
          </p:nvSpPr>
          <p:spPr bwMode="auto">
            <a:xfrm>
              <a:off x="2027" y="1515"/>
              <a:ext cx="706" cy="301"/>
            </a:xfrm>
            <a:prstGeom prst="ellipse">
              <a:avLst/>
            </a:prstGeom>
            <a:noFill/>
            <a:ln w="19050">
              <a:solidFill>
                <a:srgbClr val="000000"/>
              </a:solidFill>
              <a:round/>
              <a:headEnd/>
              <a:tailEnd/>
            </a:ln>
          </p:spPr>
          <p:txBody>
            <a:bodyPr/>
            <a:lstStyle/>
            <a:p>
              <a:endParaRPr lang="en-US"/>
            </a:p>
          </p:txBody>
        </p:sp>
        <p:sp>
          <p:nvSpPr>
            <p:cNvPr id="25631" name="Rectangle 17"/>
            <p:cNvSpPr>
              <a:spLocks noChangeArrowheads="1"/>
            </p:cNvSpPr>
            <p:nvPr/>
          </p:nvSpPr>
          <p:spPr bwMode="auto">
            <a:xfrm>
              <a:off x="1649" y="1833"/>
              <a:ext cx="1462" cy="173"/>
            </a:xfrm>
            <a:prstGeom prst="rect">
              <a:avLst/>
            </a:prstGeom>
            <a:noFill/>
            <a:ln w="9525">
              <a:noFill/>
              <a:miter lim="800000"/>
              <a:headEnd/>
              <a:tailEnd/>
            </a:ln>
          </p:spPr>
          <p:txBody>
            <a:bodyPr wrap="none" lIns="0" tIns="0" rIns="0" bIns="0">
              <a:spAutoFit/>
            </a:bodyPr>
            <a:lstStyle/>
            <a:p>
              <a:pPr eaLnBrk="0" hangingPunct="0"/>
              <a:r>
                <a:rPr lang="en-US" sz="1800" b="1">
                  <a:solidFill>
                    <a:srgbClr val="000000"/>
                  </a:solidFill>
                  <a:latin typeface="Courier" charset="0"/>
                </a:rPr>
                <a:t>PurchaseMultiCard</a:t>
              </a:r>
              <a:endParaRPr lang="en-US" sz="1800">
                <a:latin typeface="Helvetica" charset="0"/>
              </a:endParaRPr>
            </a:p>
          </p:txBody>
        </p:sp>
      </p:grpSp>
      <p:sp>
        <p:nvSpPr>
          <p:cNvPr id="25608" name="Line 18"/>
          <p:cNvSpPr>
            <a:spLocks noChangeShapeType="1"/>
          </p:cNvSpPr>
          <p:nvPr/>
        </p:nvSpPr>
        <p:spPr bwMode="auto">
          <a:xfrm>
            <a:off x="2227263" y="2017713"/>
            <a:ext cx="1116012" cy="371475"/>
          </a:xfrm>
          <a:prstGeom prst="line">
            <a:avLst/>
          </a:prstGeom>
          <a:noFill/>
          <a:ln w="19050">
            <a:solidFill>
              <a:srgbClr val="000000"/>
            </a:solidFill>
            <a:round/>
            <a:headEnd/>
            <a:tailEnd/>
          </a:ln>
        </p:spPr>
        <p:txBody>
          <a:bodyPr/>
          <a:lstStyle/>
          <a:p>
            <a:endParaRPr lang="en-US"/>
          </a:p>
        </p:txBody>
      </p:sp>
      <p:grpSp>
        <p:nvGrpSpPr>
          <p:cNvPr id="25611" name="Group 31"/>
          <p:cNvGrpSpPr>
            <a:grpSpLocks/>
          </p:cNvGrpSpPr>
          <p:nvPr/>
        </p:nvGrpSpPr>
        <p:grpSpPr bwMode="auto">
          <a:xfrm>
            <a:off x="3190875" y="3236913"/>
            <a:ext cx="1958975" cy="1069975"/>
            <a:chOff x="2010" y="2039"/>
            <a:chExt cx="1234" cy="674"/>
          </a:xfrm>
        </p:grpSpPr>
        <p:sp>
          <p:nvSpPr>
            <p:cNvPr id="25618" name="Line 32"/>
            <p:cNvSpPr>
              <a:spLocks noChangeShapeType="1"/>
            </p:cNvSpPr>
            <p:nvPr/>
          </p:nvSpPr>
          <p:spPr bwMode="auto">
            <a:xfrm flipH="1">
              <a:off x="2010" y="2039"/>
              <a:ext cx="329" cy="674"/>
            </a:xfrm>
            <a:prstGeom prst="line">
              <a:avLst/>
            </a:prstGeom>
            <a:noFill/>
            <a:ln w="19050">
              <a:solidFill>
                <a:srgbClr val="000000"/>
              </a:solidFill>
              <a:round/>
              <a:headEnd/>
              <a:tailEnd type="arrow" w="med" len="med"/>
            </a:ln>
          </p:spPr>
          <p:txBody>
            <a:bodyPr/>
            <a:lstStyle/>
            <a:p>
              <a:endParaRPr lang="en-US"/>
            </a:p>
          </p:txBody>
        </p:sp>
        <p:sp>
          <p:nvSpPr>
            <p:cNvPr id="25619" name="Text Box 33"/>
            <p:cNvSpPr txBox="1">
              <a:spLocks noChangeArrowheads="1"/>
            </p:cNvSpPr>
            <p:nvPr/>
          </p:nvSpPr>
          <p:spPr bwMode="auto">
            <a:xfrm>
              <a:off x="2204" y="2301"/>
              <a:ext cx="1040" cy="212"/>
            </a:xfrm>
            <a:prstGeom prst="rect">
              <a:avLst/>
            </a:prstGeom>
            <a:noFill/>
            <a:ln w="9525">
              <a:noFill/>
              <a:miter lim="800000"/>
              <a:headEnd/>
              <a:tailEnd/>
            </a:ln>
          </p:spPr>
          <p:txBody>
            <a:bodyPr wrap="none" anchor="ctr">
              <a:spAutoFit/>
            </a:bodyPr>
            <a:lstStyle/>
            <a:p>
              <a:pPr algn="ctr" eaLnBrk="0" hangingPunct="0"/>
              <a:r>
                <a:rPr lang="en-US" sz="1600" b="1">
                  <a:solidFill>
                    <a:srgbClr val="000000"/>
                  </a:solidFill>
                  <a:latin typeface="Courier" charset="0"/>
                </a:rPr>
                <a:t>&lt;&lt;includes&gt;&gt;</a:t>
              </a:r>
            </a:p>
          </p:txBody>
        </p:sp>
      </p:grpSp>
      <p:grpSp>
        <p:nvGrpSpPr>
          <p:cNvPr id="25612" name="Group 34"/>
          <p:cNvGrpSpPr>
            <a:grpSpLocks/>
          </p:cNvGrpSpPr>
          <p:nvPr/>
        </p:nvGrpSpPr>
        <p:grpSpPr bwMode="auto">
          <a:xfrm>
            <a:off x="752475" y="3706813"/>
            <a:ext cx="3084513" cy="1458912"/>
            <a:chOff x="474" y="2335"/>
            <a:chExt cx="1943" cy="919"/>
          </a:xfrm>
        </p:grpSpPr>
        <p:grpSp>
          <p:nvGrpSpPr>
            <p:cNvPr id="25613" name="Group 35"/>
            <p:cNvGrpSpPr>
              <a:grpSpLocks/>
            </p:cNvGrpSpPr>
            <p:nvPr/>
          </p:nvGrpSpPr>
          <p:grpSpPr bwMode="auto">
            <a:xfrm>
              <a:off x="1385" y="2763"/>
              <a:ext cx="1032" cy="491"/>
              <a:chOff x="1337" y="2763"/>
              <a:chExt cx="1032" cy="491"/>
            </a:xfrm>
          </p:grpSpPr>
          <p:sp>
            <p:nvSpPr>
              <p:cNvPr id="25616" name="Oval 36"/>
              <p:cNvSpPr>
                <a:spLocks noChangeArrowheads="1"/>
              </p:cNvSpPr>
              <p:nvPr/>
            </p:nvSpPr>
            <p:spPr bwMode="auto">
              <a:xfrm>
                <a:off x="1500" y="2763"/>
                <a:ext cx="706" cy="301"/>
              </a:xfrm>
              <a:prstGeom prst="ellipse">
                <a:avLst/>
              </a:prstGeom>
              <a:noFill/>
              <a:ln w="19050">
                <a:solidFill>
                  <a:srgbClr val="000000"/>
                </a:solidFill>
                <a:round/>
                <a:headEnd/>
                <a:tailEnd/>
              </a:ln>
            </p:spPr>
            <p:txBody>
              <a:bodyPr/>
              <a:lstStyle/>
              <a:p>
                <a:endParaRPr lang="en-US"/>
              </a:p>
            </p:txBody>
          </p:sp>
          <p:sp>
            <p:nvSpPr>
              <p:cNvPr id="25617" name="Rectangle 37"/>
              <p:cNvSpPr>
                <a:spLocks noChangeArrowheads="1"/>
              </p:cNvSpPr>
              <p:nvPr/>
            </p:nvSpPr>
            <p:spPr bwMode="auto">
              <a:xfrm>
                <a:off x="1337" y="3081"/>
                <a:ext cx="1032" cy="173"/>
              </a:xfrm>
              <a:prstGeom prst="rect">
                <a:avLst/>
              </a:prstGeom>
              <a:noFill/>
              <a:ln w="9525">
                <a:noFill/>
                <a:miter lim="800000"/>
                <a:headEnd/>
                <a:tailEnd/>
              </a:ln>
            </p:spPr>
            <p:txBody>
              <a:bodyPr wrap="none" lIns="0" tIns="0" rIns="0" bIns="0">
                <a:spAutoFit/>
              </a:bodyPr>
              <a:lstStyle/>
              <a:p>
                <a:pPr eaLnBrk="0" hangingPunct="0"/>
                <a:r>
                  <a:rPr lang="en-US" sz="1800" b="1" dirty="0" err="1">
                    <a:solidFill>
                      <a:srgbClr val="000000"/>
                    </a:solidFill>
                    <a:latin typeface="Courier" charset="0"/>
                  </a:rPr>
                  <a:t>CollectMoney</a:t>
                </a:r>
                <a:endParaRPr lang="en-US" sz="1800" dirty="0">
                  <a:latin typeface="Helvetica" charset="0"/>
                </a:endParaRPr>
              </a:p>
            </p:txBody>
          </p:sp>
        </p:grpSp>
        <p:sp>
          <p:nvSpPr>
            <p:cNvPr id="25614" name="Line 38"/>
            <p:cNvSpPr>
              <a:spLocks noChangeShapeType="1"/>
            </p:cNvSpPr>
            <p:nvPr/>
          </p:nvSpPr>
          <p:spPr bwMode="auto">
            <a:xfrm>
              <a:off x="1059" y="2335"/>
              <a:ext cx="695" cy="394"/>
            </a:xfrm>
            <a:prstGeom prst="line">
              <a:avLst/>
            </a:prstGeom>
            <a:noFill/>
            <a:ln w="19050">
              <a:solidFill>
                <a:srgbClr val="000000"/>
              </a:solidFill>
              <a:round/>
              <a:headEnd/>
              <a:tailEnd type="arrow" w="med" len="med"/>
            </a:ln>
          </p:spPr>
          <p:txBody>
            <a:bodyPr/>
            <a:lstStyle/>
            <a:p>
              <a:endParaRPr lang="en-US"/>
            </a:p>
          </p:txBody>
        </p:sp>
        <p:sp>
          <p:nvSpPr>
            <p:cNvPr id="25615" name="Text Box 39"/>
            <p:cNvSpPr txBox="1">
              <a:spLocks noChangeArrowheads="1"/>
            </p:cNvSpPr>
            <p:nvPr/>
          </p:nvSpPr>
          <p:spPr bwMode="auto">
            <a:xfrm>
              <a:off x="474" y="2509"/>
              <a:ext cx="1040" cy="212"/>
            </a:xfrm>
            <a:prstGeom prst="rect">
              <a:avLst/>
            </a:prstGeom>
            <a:noFill/>
            <a:ln w="9525">
              <a:noFill/>
              <a:miter lim="800000"/>
              <a:headEnd/>
              <a:tailEnd/>
            </a:ln>
          </p:spPr>
          <p:txBody>
            <a:bodyPr wrap="none" anchor="ctr">
              <a:spAutoFit/>
            </a:bodyPr>
            <a:lstStyle/>
            <a:p>
              <a:pPr algn="ctr" eaLnBrk="0" hangingPunct="0"/>
              <a:r>
                <a:rPr lang="en-US" sz="1600" b="1">
                  <a:solidFill>
                    <a:srgbClr val="000000"/>
                  </a:solidFill>
                  <a:latin typeface="Courier" charset="0"/>
                </a:rPr>
                <a:t>&lt;&lt;includes&gt;&gt;</a:t>
              </a:r>
            </a:p>
          </p:txBody>
        </p:sp>
      </p:grpSp>
      <p:pic>
        <p:nvPicPr>
          <p:cNvPr id="29"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29"/>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4521880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6C1DAC14-1A5C-4964-8BF1-E70F6FC2ED74}" type="slidenum">
              <a:rPr lang="en-US" smtClean="0"/>
              <a:pPr>
                <a:defRPr/>
              </a:pPr>
              <a:t>43</a:t>
            </a:fld>
            <a:endParaRPr lang="en-US"/>
          </a:p>
        </p:txBody>
      </p:sp>
      <p:pic>
        <p:nvPicPr>
          <p:cNvPr id="1026" name="Picture 2" descr="C:\Users\NeoNazi\Desktop\include-use-cas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914400"/>
            <a:ext cx="6858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NeoNazi\Desktop\two-includes-use-c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3467100"/>
            <a:ext cx="7315200" cy="167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76300" y="2598003"/>
            <a:ext cx="7162800" cy="830997"/>
          </a:xfrm>
          <a:prstGeom prst="rect">
            <a:avLst/>
          </a:prstGeom>
        </p:spPr>
        <p:txBody>
          <a:bodyPr wrap="square">
            <a:spAutoFit/>
          </a:bodyPr>
          <a:lstStyle/>
          <a:p>
            <a:r>
              <a:rPr lang="en-US" i="1" dirty="0"/>
              <a:t>Use case B is extracted from larger use case A into a separate use case.</a:t>
            </a:r>
            <a:endParaRPr lang="en-US" dirty="0"/>
          </a:p>
        </p:txBody>
      </p:sp>
      <p:sp>
        <p:nvSpPr>
          <p:cNvPr id="7" name="Rectangle 6"/>
          <p:cNvSpPr/>
          <p:nvPr/>
        </p:nvSpPr>
        <p:spPr>
          <a:xfrm>
            <a:off x="990600" y="5410200"/>
            <a:ext cx="7010400" cy="830997"/>
          </a:xfrm>
          <a:prstGeom prst="rect">
            <a:avLst/>
          </a:prstGeom>
        </p:spPr>
        <p:txBody>
          <a:bodyPr wrap="square">
            <a:spAutoFit/>
          </a:bodyPr>
          <a:lstStyle/>
          <a:p>
            <a:r>
              <a:rPr lang="en-US" i="1" dirty="0"/>
              <a:t>Use cases B and C are extracted from larger use case A into separate use cases.</a:t>
            </a:r>
            <a:endParaRPr lang="en-US" dirty="0"/>
          </a:p>
        </p:txBody>
      </p:sp>
      <p:pic>
        <p:nvPicPr>
          <p:cNvPr id="8"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5815584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457200"/>
            <a:ext cx="7024744" cy="762000"/>
          </a:xfrm>
        </p:spPr>
        <p:txBody>
          <a:bodyPr>
            <a:noAutofit/>
          </a:bodyPr>
          <a:lstStyle/>
          <a:p>
            <a:pPr eaLnBrk="1" hangingPunct="1"/>
            <a:r>
              <a:rPr lang="en-US" sz="4500" b="1" dirty="0" smtClean="0">
                <a:solidFill>
                  <a:srgbClr val="FF0000"/>
                </a:solidFill>
                <a:latin typeface="Times New Roman" pitchFamily="18" charset="0"/>
                <a:cs typeface="Times New Roman" pitchFamily="18" charset="0"/>
              </a:rPr>
              <a:t>Use Cases are useful to…</a:t>
            </a:r>
          </a:p>
        </p:txBody>
      </p:sp>
      <p:sp>
        <p:nvSpPr>
          <p:cNvPr id="26627" name="Rectangle 4"/>
          <p:cNvSpPr>
            <a:spLocks noGrp="1" noChangeArrowheads="1"/>
          </p:cNvSpPr>
          <p:nvPr>
            <p:ph idx="1"/>
          </p:nvPr>
        </p:nvSpPr>
        <p:spPr>
          <a:xfrm>
            <a:off x="228600" y="1524000"/>
            <a:ext cx="8686800" cy="4800600"/>
          </a:xfrm>
          <a:noFill/>
        </p:spPr>
        <p:txBody>
          <a:bodyPr>
            <a:normAutofit/>
          </a:bodyPr>
          <a:lstStyle/>
          <a:p>
            <a:pPr eaLnBrk="1" hangingPunct="1"/>
            <a:r>
              <a:rPr lang="en-US" sz="2800" dirty="0" smtClean="0">
                <a:solidFill>
                  <a:srgbClr val="FF0000"/>
                </a:solidFill>
                <a:latin typeface="Times New Roman" pitchFamily="18" charset="0"/>
                <a:cs typeface="Times New Roman" pitchFamily="18" charset="0"/>
              </a:rPr>
              <a:t>Determining requirements</a:t>
            </a:r>
          </a:p>
          <a:p>
            <a:pPr lvl="1" eaLnBrk="1" hangingPunct="1"/>
            <a:r>
              <a:rPr lang="en-US" sz="2400" dirty="0" smtClean="0">
                <a:latin typeface="Times New Roman" pitchFamily="18" charset="0"/>
                <a:cs typeface="Times New Roman" pitchFamily="18" charset="0"/>
              </a:rPr>
              <a:t>New use cases often generate new requirements as the system is analyzed and the design takes shape. </a:t>
            </a:r>
          </a:p>
          <a:p>
            <a:pPr eaLnBrk="1" hangingPunct="1"/>
            <a:r>
              <a:rPr lang="en-US" sz="2800" dirty="0" smtClean="0">
                <a:solidFill>
                  <a:srgbClr val="FF0000"/>
                </a:solidFill>
                <a:latin typeface="Times New Roman" pitchFamily="18" charset="0"/>
                <a:cs typeface="Times New Roman" pitchFamily="18" charset="0"/>
              </a:rPr>
              <a:t>Communicating with clients</a:t>
            </a:r>
          </a:p>
          <a:p>
            <a:pPr lvl="1" eaLnBrk="1" hangingPunct="1"/>
            <a:r>
              <a:rPr lang="en-US" sz="2400" dirty="0" smtClean="0">
                <a:latin typeface="Times New Roman" pitchFamily="18" charset="0"/>
                <a:cs typeface="Times New Roman" pitchFamily="18" charset="0"/>
              </a:rPr>
              <a:t>Their notational simplicity makes use case diagrams a good way for developers to communicate with clients. </a:t>
            </a:r>
          </a:p>
          <a:p>
            <a:pPr eaLnBrk="1" hangingPunct="1"/>
            <a:r>
              <a:rPr lang="en-US" sz="2800" dirty="0" smtClean="0">
                <a:solidFill>
                  <a:srgbClr val="FF0000"/>
                </a:solidFill>
                <a:latin typeface="Times New Roman" pitchFamily="18" charset="0"/>
                <a:cs typeface="Times New Roman" pitchFamily="18" charset="0"/>
              </a:rPr>
              <a:t>Generating test cases</a:t>
            </a:r>
          </a:p>
          <a:p>
            <a:pPr lvl="1" eaLnBrk="1" hangingPunct="1"/>
            <a:r>
              <a:rPr lang="en-US" sz="2400" dirty="0" smtClean="0">
                <a:latin typeface="Times New Roman" pitchFamily="18" charset="0"/>
                <a:cs typeface="Times New Roman" pitchFamily="18" charset="0"/>
              </a:rPr>
              <a:t>The collection of scenarios for a use case may suggest a suite of test cases for those scenarios. </a:t>
            </a:r>
          </a:p>
          <a:p>
            <a:pPr eaLnBrk="1" hangingPunct="1"/>
            <a:endParaRPr lang="en-US" sz="2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6C1DAC14-1A5C-4964-8BF1-E70F6FC2ED74}" type="slidenum">
              <a:rPr lang="en-US" smtClean="0"/>
              <a:pPr>
                <a:defRPr/>
              </a:pPr>
              <a:t>44</a:t>
            </a:fld>
            <a:endParaRPr lang="en-US"/>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0178217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Text Box 6"/>
          <p:cNvSpPr txBox="1">
            <a:spLocks noChangeArrowheads="1"/>
          </p:cNvSpPr>
          <p:nvPr/>
        </p:nvSpPr>
        <p:spPr bwMode="auto">
          <a:xfrm>
            <a:off x="1524000" y="1524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sz="2400">
              <a:latin typeface="Times New Roman" pitchFamily="18" charset="0"/>
            </a:endParaRPr>
          </a:p>
        </p:txBody>
      </p:sp>
      <p:sp>
        <p:nvSpPr>
          <p:cNvPr id="21511" name="Text Box 7"/>
          <p:cNvSpPr txBox="1">
            <a:spLocks noChangeArrowheads="1"/>
          </p:cNvSpPr>
          <p:nvPr/>
        </p:nvSpPr>
        <p:spPr bwMode="auto">
          <a:xfrm>
            <a:off x="190500" y="166914"/>
            <a:ext cx="88011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2400" b="1" dirty="0">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Use Case Diagram (core components)</a:t>
            </a:r>
          </a:p>
          <a:p>
            <a:pPr eaLnBrk="1" hangingPunct="1">
              <a:spcBef>
                <a:spcPct val="50000"/>
              </a:spcBef>
            </a:pPr>
            <a:endParaRPr lang="en-US" sz="2400" b="1" dirty="0">
              <a:solidFill>
                <a:schemeClr val="folHlink"/>
              </a:solidFill>
              <a:latin typeface="Times New Roman" pitchFamily="18" charset="0"/>
              <a:cs typeface="Times New Roman" pitchFamily="18" charset="0"/>
            </a:endParaRPr>
          </a:p>
          <a:p>
            <a:pPr eaLnBrk="1" hangingPunct="1">
              <a:spcBef>
                <a:spcPct val="50000"/>
              </a:spcBef>
            </a:pPr>
            <a:r>
              <a:rPr lang="en-US" sz="2400" b="1" u="sng" dirty="0">
                <a:latin typeface="Times New Roman" pitchFamily="18" charset="0"/>
                <a:cs typeface="Times New Roman" pitchFamily="18" charset="0"/>
              </a:rPr>
              <a:t>Actors:</a:t>
            </a: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A role that a user plays with respect to the </a:t>
            </a:r>
            <a:r>
              <a:rPr lang="en-US" sz="2000" dirty="0" err="1">
                <a:latin typeface="Times New Roman" pitchFamily="18" charset="0"/>
                <a:cs typeface="Times New Roman" pitchFamily="18" charset="0"/>
              </a:rPr>
              <a:t>system,including</a:t>
            </a:r>
            <a:r>
              <a:rPr lang="en-US" sz="2000" dirty="0">
                <a:latin typeface="Times New Roman" pitchFamily="18" charset="0"/>
                <a:cs typeface="Times New Roman" pitchFamily="18" charset="0"/>
              </a:rPr>
              <a:t> human users and other systems. </a:t>
            </a:r>
            <a:r>
              <a:rPr lang="en-US" sz="2000" dirty="0" err="1">
                <a:latin typeface="Times New Roman" pitchFamily="18" charset="0"/>
                <a:cs typeface="Times New Roman" pitchFamily="18" charset="0"/>
              </a:rPr>
              <a:t>e.g.,</a:t>
            </a:r>
            <a:r>
              <a:rPr lang="en-US" sz="2000" dirty="0" err="1" smtClean="0">
                <a:latin typeface="Times New Roman" pitchFamily="18" charset="0"/>
                <a:cs typeface="Times New Roman" pitchFamily="18" charset="0"/>
              </a:rPr>
              <a:t>in</a:t>
            </a:r>
            <a:r>
              <a:rPr lang="en-US" sz="2000" dirty="0" smtClean="0">
                <a:latin typeface="Times New Roman" pitchFamily="18" charset="0"/>
                <a:cs typeface="Times New Roman" pitchFamily="18" charset="0"/>
              </a:rPr>
              <a:t> animate </a:t>
            </a:r>
            <a:r>
              <a:rPr lang="en-US" sz="2000" dirty="0">
                <a:latin typeface="Times New Roman" pitchFamily="18" charset="0"/>
                <a:cs typeface="Times New Roman" pitchFamily="18" charset="0"/>
              </a:rPr>
              <a:t>physical objects (e.g. robot); an external system that needs some information from the current system.</a:t>
            </a:r>
          </a:p>
          <a:p>
            <a:pPr eaLnBrk="1" hangingPunct="1">
              <a:spcBef>
                <a:spcPct val="50000"/>
              </a:spcBef>
            </a:pPr>
            <a:r>
              <a:rPr lang="en-US" sz="2400" b="1" u="sng" dirty="0">
                <a:latin typeface="Times New Roman" pitchFamily="18" charset="0"/>
                <a:cs typeface="Times New Roman" pitchFamily="18" charset="0"/>
              </a:rPr>
              <a:t>Use case:</a:t>
            </a: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A set of scenarios that describing an interaction  between a user and a system, including alternatives.</a:t>
            </a:r>
            <a:r>
              <a:rPr lang="en-US" sz="2400" dirty="0">
                <a:latin typeface="Times New Roman" pitchFamily="18" charset="0"/>
                <a:cs typeface="Times New Roman" pitchFamily="18" charset="0"/>
              </a:rPr>
              <a:t> </a:t>
            </a:r>
          </a:p>
        </p:txBody>
      </p:sp>
      <p:pic>
        <p:nvPicPr>
          <p:cNvPr id="21512" name="Picture 8" descr="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86200"/>
            <a:ext cx="6096000" cy="1295400"/>
          </a:xfrm>
          <a:prstGeom prst="rect">
            <a:avLst/>
          </a:prstGeom>
          <a:noFill/>
          <a:extLst>
            <a:ext uri="{909E8E84-426E-40DD-AFC4-6F175D3DCCD1}">
              <a14:hiddenFill xmlns:a14="http://schemas.microsoft.com/office/drawing/2010/main">
                <a:solidFill>
                  <a:srgbClr val="FFFFFF"/>
                </a:solidFill>
              </a14:hiddenFill>
            </a:ext>
          </a:extLst>
        </p:spPr>
      </p:pic>
      <p:sp>
        <p:nvSpPr>
          <p:cNvPr id="21519" name="Rectangle 15"/>
          <p:cNvSpPr>
            <a:spLocks noChangeArrowheads="1"/>
          </p:cNvSpPr>
          <p:nvPr/>
        </p:nvSpPr>
        <p:spPr bwMode="auto">
          <a:xfrm>
            <a:off x="457200" y="5562600"/>
            <a:ext cx="807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u="sng">
                <a:latin typeface="Times New Roman" pitchFamily="18" charset="0"/>
              </a:rPr>
              <a:t>System boundary</a:t>
            </a:r>
            <a:r>
              <a:rPr lang="en-US" sz="2400">
                <a:latin typeface="Times New Roman" pitchFamily="18" charset="0"/>
              </a:rPr>
              <a:t>: </a:t>
            </a:r>
            <a:r>
              <a:rPr lang="en-US" sz="2000">
                <a:latin typeface="Times New Roman" pitchFamily="18" charset="0"/>
              </a:rPr>
              <a:t>rectangle diagram representing the boundary between the actors and the system.</a:t>
            </a:r>
            <a:endParaRPr lang="en-US" sz="2000" b="1">
              <a:latin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pic>
        <p:nvPicPr>
          <p:cNvPr id="7"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806261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r>
              <a:rPr lang="en-US" sz="2800" b="1" dirty="0">
                <a:solidFill>
                  <a:srgbClr val="FF0000"/>
                </a:solidFill>
                <a:effectLst/>
                <a:latin typeface="Times New Roman" pitchFamily="18" charset="0"/>
                <a:cs typeface="Times New Roman" pitchFamily="18" charset="0"/>
              </a:rPr>
              <a:t>Use Case Diagram(core relationship)</a:t>
            </a:r>
            <a:br>
              <a:rPr lang="en-US" sz="2800" b="1" dirty="0">
                <a:solidFill>
                  <a:srgbClr val="FF0000"/>
                </a:solidFill>
                <a:effectLst/>
                <a:latin typeface="Times New Roman" pitchFamily="18" charset="0"/>
                <a:cs typeface="Times New Roman" pitchFamily="18" charset="0"/>
              </a:rPr>
            </a:br>
            <a:endParaRPr lang="en-US" sz="2800" b="1" dirty="0">
              <a:solidFill>
                <a:srgbClr val="FF0000"/>
              </a:solidFill>
              <a:effectLst/>
              <a:latin typeface="Times New Roman" pitchFamily="18" charset="0"/>
              <a:cs typeface="Times New Roman" pitchFamily="18" charset="0"/>
            </a:endParaRPr>
          </a:p>
        </p:txBody>
      </p:sp>
      <p:sp>
        <p:nvSpPr>
          <p:cNvPr id="53252" name="Text Box 4"/>
          <p:cNvSpPr txBox="1">
            <a:spLocks noChangeArrowheads="1"/>
          </p:cNvSpPr>
          <p:nvPr/>
        </p:nvSpPr>
        <p:spPr bwMode="auto">
          <a:xfrm>
            <a:off x="609600" y="1946275"/>
            <a:ext cx="81533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2400" u="sng" dirty="0">
                <a:latin typeface="Times New Roman" pitchFamily="18" charset="0"/>
              </a:rPr>
              <a:t>Association:</a:t>
            </a:r>
            <a:r>
              <a:rPr lang="en-US" sz="2400" dirty="0">
                <a:latin typeface="Times New Roman" pitchFamily="18" charset="0"/>
              </a:rPr>
              <a:t>  communication between an actor and a use case; Represented by a solid line.  </a:t>
            </a:r>
          </a:p>
          <a:p>
            <a:pPr eaLnBrk="1" hangingPunct="1"/>
            <a:endParaRPr lang="en-US" sz="2400" dirty="0">
              <a:latin typeface="Times New Roman" pitchFamily="18" charset="0"/>
            </a:endParaRPr>
          </a:p>
          <a:p>
            <a:pPr eaLnBrk="1" hangingPunct="1"/>
            <a:endParaRPr lang="en-US" sz="2400" u="sng" dirty="0">
              <a:latin typeface="Times New Roman" pitchFamily="18" charset="0"/>
            </a:endParaRPr>
          </a:p>
          <a:p>
            <a:pPr eaLnBrk="1" hangingPunct="1"/>
            <a:r>
              <a:rPr lang="en-US" sz="2400" u="sng" dirty="0">
                <a:latin typeface="Times New Roman" pitchFamily="18" charset="0"/>
              </a:rPr>
              <a:t>Generalization</a:t>
            </a:r>
            <a:r>
              <a:rPr lang="en-US" sz="2400" dirty="0">
                <a:latin typeface="Times New Roman" pitchFamily="18" charset="0"/>
              </a:rPr>
              <a:t>: relationship between one general use case and a special use case (used for defining special alternatives)</a:t>
            </a:r>
          </a:p>
          <a:p>
            <a:pPr eaLnBrk="1" hangingPunct="1"/>
            <a:r>
              <a:rPr lang="en-US" sz="2400" dirty="0">
                <a:latin typeface="Times New Roman" pitchFamily="18" charset="0"/>
              </a:rPr>
              <a:t>Represented by a line with a triangular arrow head toward the parent use case.</a:t>
            </a:r>
          </a:p>
          <a:p>
            <a:pPr eaLnBrk="1" hangingPunct="1"/>
            <a:endParaRPr lang="en-US" sz="2400" dirty="0">
              <a:latin typeface="Times New Roman" pitchFamily="18" charset="0"/>
            </a:endParaRPr>
          </a:p>
        </p:txBody>
      </p:sp>
      <p:sp>
        <p:nvSpPr>
          <p:cNvPr id="53254" name="Line 6"/>
          <p:cNvSpPr>
            <a:spLocks noChangeShapeType="1"/>
          </p:cNvSpPr>
          <p:nvPr/>
        </p:nvSpPr>
        <p:spPr bwMode="auto">
          <a:xfrm>
            <a:off x="3657600" y="5791200"/>
            <a:ext cx="1143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55" name="Line 7"/>
          <p:cNvSpPr>
            <a:spLocks noChangeShapeType="1"/>
          </p:cNvSpPr>
          <p:nvPr/>
        </p:nvSpPr>
        <p:spPr bwMode="auto">
          <a:xfrm>
            <a:off x="4800600" y="563880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56" name="Line 8"/>
          <p:cNvSpPr>
            <a:spLocks noChangeShapeType="1"/>
          </p:cNvSpPr>
          <p:nvPr/>
        </p:nvSpPr>
        <p:spPr bwMode="auto">
          <a:xfrm>
            <a:off x="4800600" y="5638800"/>
            <a:ext cx="381000" cy="152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57" name="Line 9"/>
          <p:cNvSpPr>
            <a:spLocks noChangeShapeType="1"/>
          </p:cNvSpPr>
          <p:nvPr/>
        </p:nvSpPr>
        <p:spPr bwMode="auto">
          <a:xfrm flipV="1">
            <a:off x="4800600" y="5791200"/>
            <a:ext cx="381000" cy="152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58" name="Line 10"/>
          <p:cNvSpPr>
            <a:spLocks noChangeShapeType="1"/>
          </p:cNvSpPr>
          <p:nvPr/>
        </p:nvSpPr>
        <p:spPr bwMode="auto">
          <a:xfrm>
            <a:off x="3581400" y="3124200"/>
            <a:ext cx="1600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pic>
        <p:nvPicPr>
          <p:cNvPr id="10"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1743349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r>
              <a:rPr lang="en-US" sz="2800" b="1" dirty="0">
                <a:solidFill>
                  <a:srgbClr val="FF0000"/>
                </a:solidFill>
                <a:effectLst/>
                <a:latin typeface="Times New Roman" pitchFamily="18" charset="0"/>
                <a:cs typeface="Times New Roman" pitchFamily="18" charset="0"/>
              </a:rPr>
              <a:t>Use Case Diagram(core relationship)</a:t>
            </a:r>
            <a:r>
              <a:rPr lang="en-US" sz="2800" b="1" u="sng" dirty="0">
                <a:solidFill>
                  <a:srgbClr val="FF0000"/>
                </a:solidFill>
                <a:latin typeface="Times New Roman" pitchFamily="18" charset="0"/>
                <a:cs typeface="Times New Roman" pitchFamily="18" charset="0"/>
              </a:rPr>
              <a:t/>
            </a:r>
            <a:br>
              <a:rPr lang="en-US" sz="2800" b="1" u="sng" dirty="0">
                <a:solidFill>
                  <a:srgbClr val="FF0000"/>
                </a:solidFill>
                <a:latin typeface="Times New Roman" pitchFamily="18" charset="0"/>
                <a:cs typeface="Times New Roman" pitchFamily="18" charset="0"/>
              </a:rPr>
            </a:br>
            <a:endParaRPr lang="en-US" sz="2800" b="1" u="sng" dirty="0">
              <a:solidFill>
                <a:srgbClr val="FF0000"/>
              </a:solidFill>
              <a:latin typeface="Times New Roman" pitchFamily="18" charset="0"/>
              <a:cs typeface="Times New Roman" pitchFamily="18" charset="0"/>
            </a:endParaRPr>
          </a:p>
        </p:txBody>
      </p:sp>
      <p:sp>
        <p:nvSpPr>
          <p:cNvPr id="54276" name="Rectangle 4"/>
          <p:cNvSpPr>
            <a:spLocks noChangeArrowheads="1"/>
          </p:cNvSpPr>
          <p:nvPr/>
        </p:nvSpPr>
        <p:spPr bwMode="auto">
          <a:xfrm>
            <a:off x="457200" y="3200400"/>
            <a:ext cx="84582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endParaRPr lang="en-US" sz="1600" dirty="0">
              <a:latin typeface="Times New Roman" pitchFamily="18" charset="0"/>
            </a:endParaRPr>
          </a:p>
          <a:p>
            <a:pPr eaLnBrk="1" hangingPunct="1">
              <a:spcBef>
                <a:spcPct val="50000"/>
              </a:spcBef>
            </a:pPr>
            <a:endParaRPr lang="en-US" sz="1600" dirty="0">
              <a:latin typeface="Times New Roman" pitchFamily="18" charset="0"/>
            </a:endParaRPr>
          </a:p>
          <a:p>
            <a:pPr eaLnBrk="1" hangingPunct="1">
              <a:spcBef>
                <a:spcPct val="50000"/>
              </a:spcBef>
            </a:pPr>
            <a:r>
              <a:rPr lang="en-US" sz="2400" u="sng" dirty="0" smtClean="0">
                <a:latin typeface="Times New Roman" pitchFamily="18" charset="0"/>
              </a:rPr>
              <a:t>Extend</a:t>
            </a:r>
            <a:r>
              <a:rPr lang="en-US" sz="2400" dirty="0">
                <a:latin typeface="Times New Roman" pitchFamily="18" charset="0"/>
              </a:rPr>
              <a:t>: </a:t>
            </a:r>
            <a:r>
              <a:rPr lang="en-US" sz="2000" dirty="0">
                <a:latin typeface="Times New Roman" pitchFamily="18" charset="0"/>
              </a:rPr>
              <a:t>a dotted line labeled &lt;&lt;extend&gt;&gt;  with an arrow toward the base case.</a:t>
            </a:r>
            <a:r>
              <a:rPr lang="en-US" sz="2000" dirty="0">
                <a:latin typeface="Verdana" pitchFamily="34" charset="0"/>
              </a:rPr>
              <a:t> </a:t>
            </a:r>
            <a:r>
              <a:rPr lang="en-US" sz="2000" dirty="0">
                <a:latin typeface="Times New Roman" pitchFamily="18" charset="0"/>
              </a:rPr>
              <a:t>The extending use case may add behavior to the base use case. The base class declares “extension points”.</a:t>
            </a:r>
          </a:p>
          <a:p>
            <a:pPr eaLnBrk="1" hangingPunct="1">
              <a:spcBef>
                <a:spcPct val="50000"/>
              </a:spcBef>
            </a:pPr>
            <a:r>
              <a:rPr lang="en-US" sz="1600" dirty="0">
                <a:latin typeface="Times New Roman" pitchFamily="18" charset="0"/>
              </a:rPr>
              <a:t> </a:t>
            </a:r>
            <a:endParaRPr lang="en-US" sz="1200" dirty="0">
              <a:latin typeface="Times New Roman" pitchFamily="18" charset="0"/>
            </a:endParaRPr>
          </a:p>
          <a:p>
            <a:pPr eaLnBrk="1" hangingPunct="1">
              <a:spcBef>
                <a:spcPct val="50000"/>
              </a:spcBef>
            </a:pPr>
            <a:r>
              <a:rPr lang="en-US" sz="1600" dirty="0">
                <a:latin typeface="Times New Roman" pitchFamily="18" charset="0"/>
              </a:rPr>
              <a:t>              &lt;&lt;extend&gt;&gt; </a:t>
            </a:r>
          </a:p>
          <a:p>
            <a:pPr eaLnBrk="1" hangingPunct="1">
              <a:spcBef>
                <a:spcPct val="50000"/>
              </a:spcBef>
            </a:pPr>
            <a:r>
              <a:rPr lang="en-US" sz="2400" dirty="0">
                <a:latin typeface="Times New Roman" pitchFamily="18" charset="0"/>
              </a:rPr>
              <a:t> </a:t>
            </a:r>
          </a:p>
        </p:txBody>
      </p:sp>
      <p:sp>
        <p:nvSpPr>
          <p:cNvPr id="54278" name="Rectangle 6"/>
          <p:cNvSpPr>
            <a:spLocks noChangeArrowheads="1"/>
          </p:cNvSpPr>
          <p:nvPr/>
        </p:nvSpPr>
        <p:spPr bwMode="auto">
          <a:xfrm>
            <a:off x="457200" y="914400"/>
            <a:ext cx="8001000" cy="29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endParaRPr lang="en-US" sz="2400" dirty="0">
              <a:latin typeface="Times New Roman" pitchFamily="18" charset="0"/>
            </a:endParaRPr>
          </a:p>
          <a:p>
            <a:pPr eaLnBrk="1" hangingPunct="1">
              <a:spcBef>
                <a:spcPct val="50000"/>
              </a:spcBef>
            </a:pPr>
            <a:r>
              <a:rPr lang="en-US" sz="2400" u="sng" dirty="0">
                <a:latin typeface="Times New Roman" pitchFamily="18" charset="0"/>
              </a:rPr>
              <a:t>Include</a:t>
            </a:r>
            <a:r>
              <a:rPr lang="en-US" sz="2400" dirty="0">
                <a:latin typeface="Times New Roman" pitchFamily="18" charset="0"/>
              </a:rPr>
              <a:t>: </a:t>
            </a:r>
            <a:r>
              <a:rPr lang="en-US" sz="2000" dirty="0">
                <a:latin typeface="Times New Roman" pitchFamily="18" charset="0"/>
              </a:rPr>
              <a:t>a dotted line labeled &lt;&lt;include&gt;&gt; beginning at base use case and ending with an arrows pointing to the include use case.  The include relationship occurs when a chunk of behavior is similar across more than one use case. Use “include” in stead of copying the description of that behavior.  </a:t>
            </a:r>
          </a:p>
          <a:p>
            <a:pPr eaLnBrk="1" hangingPunct="1">
              <a:spcBef>
                <a:spcPct val="50000"/>
              </a:spcBef>
            </a:pPr>
            <a:r>
              <a:rPr lang="en-US" sz="1600" dirty="0">
                <a:latin typeface="Times New Roman" pitchFamily="18" charset="0"/>
              </a:rPr>
              <a:t>            &lt;&lt;include&gt;&gt;</a:t>
            </a:r>
            <a:endParaRPr lang="en-US" sz="2400" dirty="0">
              <a:latin typeface="Times New Roman" pitchFamily="18" charset="0"/>
            </a:endParaRPr>
          </a:p>
          <a:p>
            <a:pPr eaLnBrk="1" hangingPunct="1">
              <a:spcBef>
                <a:spcPct val="50000"/>
              </a:spcBef>
            </a:pPr>
            <a:endParaRPr lang="en-US" sz="1600" dirty="0">
              <a:latin typeface="Times New Roman" pitchFamily="18" charset="0"/>
            </a:endParaRPr>
          </a:p>
        </p:txBody>
      </p:sp>
      <p:sp>
        <p:nvSpPr>
          <p:cNvPr id="54279" name="Line 7"/>
          <p:cNvSpPr>
            <a:spLocks noChangeShapeType="1"/>
          </p:cNvSpPr>
          <p:nvPr/>
        </p:nvSpPr>
        <p:spPr bwMode="auto">
          <a:xfrm>
            <a:off x="2850243" y="3429000"/>
            <a:ext cx="1752600" cy="0"/>
          </a:xfrm>
          <a:prstGeom prst="line">
            <a:avLst/>
          </a:prstGeom>
          <a:noFill/>
          <a:ln w="9525">
            <a:solidFill>
              <a:schemeClr val="tx1"/>
            </a:solidFill>
            <a:prstDash val="lg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280" name="Line 8"/>
          <p:cNvSpPr>
            <a:spLocks noChangeShapeType="1"/>
          </p:cNvSpPr>
          <p:nvPr/>
        </p:nvSpPr>
        <p:spPr bwMode="auto">
          <a:xfrm>
            <a:off x="2514600" y="6172200"/>
            <a:ext cx="1905000" cy="0"/>
          </a:xfrm>
          <a:prstGeom prst="line">
            <a:avLst/>
          </a:prstGeom>
          <a:noFill/>
          <a:ln w="952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pic>
        <p:nvPicPr>
          <p:cNvPr id="8"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1090685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sz="4000" b="1" dirty="0">
                <a:solidFill>
                  <a:srgbClr val="FF0000"/>
                </a:solidFill>
                <a:latin typeface="Times New Roman" pitchFamily="18" charset="0"/>
                <a:cs typeface="Times New Roman" pitchFamily="18" charset="0"/>
              </a:rPr>
              <a:t>Use Case Diagrams(cont.)</a:t>
            </a:r>
          </a:p>
        </p:txBody>
      </p:sp>
      <p:sp>
        <p:nvSpPr>
          <p:cNvPr id="57348" name="Text Box 4"/>
          <p:cNvSpPr txBox="1">
            <a:spLocks noChangeArrowheads="1"/>
          </p:cNvSpPr>
          <p:nvPr/>
        </p:nvSpPr>
        <p:spPr bwMode="auto">
          <a:xfrm>
            <a:off x="152401" y="1524000"/>
            <a:ext cx="8686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buFontTx/>
              <a:buChar char="•"/>
            </a:pPr>
            <a:r>
              <a:rPr lang="en-US" sz="2800" b="1" dirty="0">
                <a:latin typeface="Times New Roman" pitchFamily="18" charset="0"/>
              </a:rPr>
              <a:t>Pay Bill</a:t>
            </a:r>
            <a:r>
              <a:rPr lang="en-US" sz="2800" dirty="0">
                <a:latin typeface="Times New Roman" pitchFamily="18" charset="0"/>
              </a:rPr>
              <a:t> is a parent use case and </a:t>
            </a:r>
            <a:r>
              <a:rPr lang="en-US" sz="2800" b="1" dirty="0">
                <a:latin typeface="Times New Roman" pitchFamily="18" charset="0"/>
              </a:rPr>
              <a:t>Bill Insurance</a:t>
            </a:r>
            <a:r>
              <a:rPr lang="en-US" sz="2800" dirty="0">
                <a:latin typeface="Times New Roman" pitchFamily="18" charset="0"/>
              </a:rPr>
              <a:t> is the child use case. (generalization)</a:t>
            </a:r>
          </a:p>
          <a:p>
            <a:pPr eaLnBrk="1" hangingPunct="1"/>
            <a:endParaRPr lang="en-US" sz="2800" dirty="0">
              <a:latin typeface="Times New Roman" pitchFamily="18" charset="0"/>
            </a:endParaRPr>
          </a:p>
          <a:p>
            <a:pPr eaLnBrk="1" hangingPunct="1">
              <a:buFontTx/>
              <a:buChar char="•"/>
            </a:pPr>
            <a:r>
              <a:rPr lang="en-US" sz="2800" dirty="0">
                <a:latin typeface="Times New Roman" pitchFamily="18" charset="0"/>
              </a:rPr>
              <a:t>Both </a:t>
            </a:r>
            <a:r>
              <a:rPr lang="en-US" sz="2800" b="1" dirty="0">
                <a:latin typeface="Times New Roman" pitchFamily="18" charset="0"/>
              </a:rPr>
              <a:t>Make Appointment</a:t>
            </a:r>
            <a:r>
              <a:rPr lang="en-US" sz="2800" dirty="0">
                <a:latin typeface="Times New Roman" pitchFamily="18" charset="0"/>
              </a:rPr>
              <a:t> and </a:t>
            </a:r>
            <a:r>
              <a:rPr lang="en-US" sz="2800" b="1" dirty="0">
                <a:latin typeface="Times New Roman" pitchFamily="18" charset="0"/>
              </a:rPr>
              <a:t>Request Medication</a:t>
            </a:r>
            <a:r>
              <a:rPr lang="en-US" sz="2800" dirty="0">
                <a:latin typeface="Times New Roman" pitchFamily="18" charset="0"/>
              </a:rPr>
              <a:t> include </a:t>
            </a:r>
            <a:r>
              <a:rPr lang="en-US" sz="2800" b="1" dirty="0">
                <a:latin typeface="Times New Roman" pitchFamily="18" charset="0"/>
              </a:rPr>
              <a:t>Check Patient Record</a:t>
            </a:r>
            <a:r>
              <a:rPr lang="en-US" sz="2800" dirty="0">
                <a:latin typeface="Times New Roman" pitchFamily="18" charset="0"/>
              </a:rPr>
              <a:t> as a subtask.(include) </a:t>
            </a:r>
          </a:p>
          <a:p>
            <a:pPr eaLnBrk="1" hangingPunct="1"/>
            <a:endParaRPr lang="en-US" sz="2800" dirty="0">
              <a:latin typeface="Times New Roman" pitchFamily="18" charset="0"/>
            </a:endParaRPr>
          </a:p>
          <a:p>
            <a:pPr eaLnBrk="1" hangingPunct="1">
              <a:buFontTx/>
              <a:buChar char="•"/>
            </a:pPr>
            <a:r>
              <a:rPr lang="en-US" sz="2800" dirty="0">
                <a:latin typeface="Times New Roman" pitchFamily="18" charset="0"/>
              </a:rPr>
              <a:t>The </a:t>
            </a:r>
            <a:r>
              <a:rPr lang="en-US" sz="2800" b="1" dirty="0">
                <a:latin typeface="Times New Roman" pitchFamily="18" charset="0"/>
              </a:rPr>
              <a:t>extension point </a:t>
            </a:r>
            <a:r>
              <a:rPr lang="en-US" sz="2800" dirty="0">
                <a:latin typeface="Times New Roman" pitchFamily="18" charset="0"/>
              </a:rPr>
              <a:t>is written inside the base case</a:t>
            </a:r>
          </a:p>
          <a:p>
            <a:pPr eaLnBrk="1" hangingPunct="1"/>
            <a:r>
              <a:rPr lang="en-US" sz="2800" b="1" dirty="0">
                <a:latin typeface="Times New Roman" pitchFamily="18" charset="0"/>
              </a:rPr>
              <a:t>Pay bill</a:t>
            </a:r>
            <a:r>
              <a:rPr lang="en-US" sz="2800" dirty="0">
                <a:latin typeface="Times New Roman" pitchFamily="18" charset="0"/>
              </a:rPr>
              <a:t>; the extending class </a:t>
            </a:r>
            <a:r>
              <a:rPr lang="en-US" sz="2800" b="1" dirty="0">
                <a:latin typeface="Times New Roman" pitchFamily="18" charset="0"/>
              </a:rPr>
              <a:t>Defer payment</a:t>
            </a:r>
            <a:r>
              <a:rPr lang="en-US" sz="2800" dirty="0">
                <a:latin typeface="Times New Roman" pitchFamily="18" charset="0"/>
              </a:rPr>
              <a:t> adds the behavior of this extension point. (extend)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6029003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381001"/>
            <a:ext cx="8229600" cy="381000"/>
          </a:xfrm>
        </p:spPr>
        <p:txBody>
          <a:bodyPr>
            <a:normAutofit fontScale="90000"/>
          </a:bodyPr>
          <a:lstStyle/>
          <a:p>
            <a:r>
              <a:rPr lang="en-US" sz="3200" b="1" dirty="0">
                <a:solidFill>
                  <a:srgbClr val="FF0000"/>
                </a:solidFill>
                <a:latin typeface="Times New Roman" pitchFamily="18" charset="0"/>
                <a:cs typeface="Times New Roman" pitchFamily="18" charset="0"/>
              </a:rPr>
              <a:t>Use Case Diagrams(cont.)</a:t>
            </a:r>
          </a:p>
        </p:txBody>
      </p:sp>
      <p:pic>
        <p:nvPicPr>
          <p:cNvPr id="55300" name="Picture 4" descr="use_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7620000" cy="5638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288121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019800"/>
          </a:xfrm>
        </p:spPr>
        <p:txBody>
          <a:bodyPr>
            <a:noAutofit/>
          </a:bodyPr>
          <a:lstStyle/>
          <a:p>
            <a:pPr>
              <a:buFont typeface="Wingdings" pitchFamily="2" charset="2"/>
              <a:buChar char="§"/>
            </a:pPr>
            <a:r>
              <a:rPr lang="en-US" sz="2400" b="1" dirty="0">
                <a:solidFill>
                  <a:srgbClr val="0070C0"/>
                </a:solidFill>
                <a:latin typeface="Times New Roman" pitchFamily="18" charset="0"/>
                <a:cs typeface="Times New Roman" pitchFamily="18" charset="0"/>
              </a:rPr>
              <a:t>Software Requirement Specification: </a:t>
            </a:r>
            <a:r>
              <a:rPr lang="en-US" sz="2400" dirty="0">
                <a:latin typeface="Times New Roman" pitchFamily="18" charset="0"/>
                <a:cs typeface="Times New Roman" pitchFamily="18" charset="0"/>
              </a:rPr>
              <a:t>SRS defines how the intended software will interact with hardware, external interfaces, speed of operation, response time of system, portability of software across various platforms, maintainability, speed of recovery after crashing, Security, Quality, Limitations etc.</a:t>
            </a:r>
          </a:p>
          <a:p>
            <a:endParaRPr lang="en-US" sz="2400" dirty="0" smtClean="0">
              <a:latin typeface="Times New Roman" pitchFamily="18" charset="0"/>
              <a:cs typeface="Times New Roman" pitchFamily="18" charset="0"/>
            </a:endParaRPr>
          </a:p>
          <a:p>
            <a:pPr>
              <a:buFont typeface="Wingdings" pitchFamily="2" charset="2"/>
              <a:buChar char="§"/>
            </a:pPr>
            <a:r>
              <a:rPr lang="en-US" sz="2400" b="1" dirty="0" smtClean="0">
                <a:solidFill>
                  <a:srgbClr val="0070C0"/>
                </a:solidFill>
                <a:latin typeface="Times New Roman" pitchFamily="18" charset="0"/>
                <a:cs typeface="Times New Roman" pitchFamily="18" charset="0"/>
              </a:rPr>
              <a:t>Software </a:t>
            </a:r>
            <a:r>
              <a:rPr lang="en-US" sz="2400" b="1" dirty="0">
                <a:solidFill>
                  <a:srgbClr val="0070C0"/>
                </a:solidFill>
                <a:latin typeface="Times New Roman" pitchFamily="18" charset="0"/>
                <a:cs typeface="Times New Roman" pitchFamily="18" charset="0"/>
              </a:rPr>
              <a:t>Requirement Validation:  </a:t>
            </a:r>
            <a:r>
              <a:rPr lang="en-US" sz="2400" dirty="0">
                <a:latin typeface="Times New Roman" pitchFamily="18" charset="0"/>
                <a:cs typeface="Times New Roman" pitchFamily="18" charset="0"/>
              </a:rPr>
              <a:t>Requirements can be checked against following conditions -</a:t>
            </a:r>
          </a:p>
          <a:p>
            <a:r>
              <a:rPr lang="en-US" sz="2400" dirty="0">
                <a:latin typeface="Times New Roman" pitchFamily="18" charset="0"/>
                <a:cs typeface="Times New Roman" pitchFamily="18" charset="0"/>
              </a:rPr>
              <a:t>If they can be practically implemented</a:t>
            </a:r>
          </a:p>
          <a:p>
            <a:r>
              <a:rPr lang="en-US" sz="2400" dirty="0">
                <a:latin typeface="Times New Roman" pitchFamily="18" charset="0"/>
                <a:cs typeface="Times New Roman" pitchFamily="18" charset="0"/>
              </a:rPr>
              <a:t>If they are valid and as per functionality and domain of software</a:t>
            </a:r>
          </a:p>
          <a:p>
            <a:r>
              <a:rPr lang="en-US" sz="2400" dirty="0">
                <a:latin typeface="Times New Roman" pitchFamily="18" charset="0"/>
                <a:cs typeface="Times New Roman" pitchFamily="18" charset="0"/>
              </a:rPr>
              <a:t>If there are any ambiguities</a:t>
            </a:r>
          </a:p>
          <a:p>
            <a:r>
              <a:rPr lang="en-US" sz="2400" dirty="0">
                <a:latin typeface="Times New Roman" pitchFamily="18" charset="0"/>
                <a:cs typeface="Times New Roman" pitchFamily="18" charset="0"/>
              </a:rPr>
              <a:t>If they are complete</a:t>
            </a:r>
          </a:p>
          <a:p>
            <a:r>
              <a:rPr lang="en-US" sz="2400" dirty="0">
                <a:latin typeface="Times New Roman" pitchFamily="18" charset="0"/>
                <a:cs typeface="Times New Roman" pitchFamily="18" charset="0"/>
              </a:rPr>
              <a:t>If they can be demonstrated</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9821663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normAutofit/>
          </a:bodyPr>
          <a:lstStyle/>
          <a:p>
            <a:r>
              <a:rPr lang="en-US" sz="4000" b="1" dirty="0">
                <a:solidFill>
                  <a:srgbClr val="FF0000"/>
                </a:solidFill>
                <a:latin typeface="Times New Roman" pitchFamily="18" charset="0"/>
                <a:cs typeface="Times New Roman" pitchFamily="18" charset="0"/>
              </a:rPr>
              <a:t>Use Case Diagrams</a:t>
            </a:r>
          </a:p>
        </p:txBody>
      </p:sp>
      <p:sp>
        <p:nvSpPr>
          <p:cNvPr id="583683" name="Rectangle 3"/>
          <p:cNvSpPr>
            <a:spLocks noGrp="1" noChangeArrowheads="1"/>
          </p:cNvSpPr>
          <p:nvPr>
            <p:ph type="body" idx="1"/>
          </p:nvPr>
        </p:nvSpPr>
        <p:spPr>
          <a:xfrm>
            <a:off x="539750" y="1654175"/>
            <a:ext cx="3398838" cy="4498975"/>
          </a:xfrm>
        </p:spPr>
        <p:txBody>
          <a:bodyPr/>
          <a:lstStyle/>
          <a:p>
            <a:pPr marL="0" indent="0">
              <a:lnSpc>
                <a:spcPct val="90000"/>
              </a:lnSpc>
              <a:buFont typeface="Helvetica CE" pitchFamily="68" charset="-18"/>
              <a:buNone/>
            </a:pPr>
            <a:r>
              <a:rPr lang="en-US" sz="2000"/>
              <a:t>A </a:t>
            </a:r>
            <a:r>
              <a:rPr lang="en-US" sz="2000" u="sng"/>
              <a:t>use case</a:t>
            </a:r>
            <a:r>
              <a:rPr lang="en-US" sz="2000"/>
              <a:t> is a </a:t>
            </a:r>
            <a:r>
              <a:rPr lang="en-US" sz="2000" i="1">
                <a:solidFill>
                  <a:srgbClr val="7F0101"/>
                </a:solidFill>
              </a:rPr>
              <a:t>generic description of an entire transaction</a:t>
            </a:r>
            <a:r>
              <a:rPr lang="en-US" sz="2000"/>
              <a:t> involving several actors.</a:t>
            </a:r>
          </a:p>
          <a:p>
            <a:pPr marL="0" indent="0">
              <a:lnSpc>
                <a:spcPct val="90000"/>
              </a:lnSpc>
              <a:buFont typeface="Helvetica CE" pitchFamily="68" charset="-18"/>
              <a:buNone/>
            </a:pPr>
            <a:endParaRPr lang="en-US" sz="2000"/>
          </a:p>
          <a:p>
            <a:pPr marL="0" indent="0">
              <a:lnSpc>
                <a:spcPct val="90000"/>
              </a:lnSpc>
              <a:buFont typeface="Helvetica CE" pitchFamily="68" charset="-18"/>
              <a:buNone/>
            </a:pPr>
            <a:r>
              <a:rPr lang="en-US" sz="2000"/>
              <a:t>A </a:t>
            </a:r>
            <a:r>
              <a:rPr lang="en-US" sz="2000" u="sng"/>
              <a:t>use case diagram</a:t>
            </a:r>
            <a:r>
              <a:rPr lang="en-US" sz="2000"/>
              <a:t> presents a </a:t>
            </a:r>
            <a:r>
              <a:rPr lang="en-US" sz="2000" i="1">
                <a:solidFill>
                  <a:srgbClr val="7F0101"/>
                </a:solidFill>
              </a:rPr>
              <a:t>set of use cases</a:t>
            </a:r>
            <a:r>
              <a:rPr lang="en-US" sz="2000"/>
              <a:t> (ellipses) and the external actors that interact with the system.</a:t>
            </a:r>
          </a:p>
          <a:p>
            <a:pPr marL="0" indent="0">
              <a:lnSpc>
                <a:spcPct val="90000"/>
              </a:lnSpc>
              <a:buFont typeface="Helvetica CE" pitchFamily="68" charset="-18"/>
              <a:buNone/>
            </a:pPr>
            <a:r>
              <a:rPr lang="en-US" sz="2000" i="1">
                <a:solidFill>
                  <a:srgbClr val="7F0101"/>
                </a:solidFill>
              </a:rPr>
              <a:t>Dependencies</a:t>
            </a:r>
            <a:r>
              <a:rPr lang="en-US" sz="2000"/>
              <a:t> and </a:t>
            </a:r>
            <a:r>
              <a:rPr lang="en-US" sz="2000" i="1">
                <a:solidFill>
                  <a:srgbClr val="7F0101"/>
                </a:solidFill>
              </a:rPr>
              <a:t>associations</a:t>
            </a:r>
            <a:r>
              <a:rPr lang="en-US" sz="2000"/>
              <a:t> between use cases may be indicated.</a:t>
            </a:r>
          </a:p>
        </p:txBody>
      </p:sp>
      <p:pic>
        <p:nvPicPr>
          <p:cNvPr id="583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882775"/>
            <a:ext cx="4648200" cy="42132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pic>
        <p:nvPicPr>
          <p:cNvPr id="6"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5991051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normAutofit/>
          </a:bodyPr>
          <a:lstStyle/>
          <a:p>
            <a:pPr algn="l"/>
            <a:r>
              <a:rPr lang="en-US" sz="3200" b="1" dirty="0">
                <a:solidFill>
                  <a:srgbClr val="FF0000"/>
                </a:solidFill>
                <a:latin typeface="Times New Roman" pitchFamily="18" charset="0"/>
                <a:cs typeface="Times New Roman" pitchFamily="18" charset="0"/>
              </a:rPr>
              <a:t>Use Case Diagram – Example1 (Library)</a:t>
            </a:r>
          </a:p>
        </p:txBody>
      </p:sp>
      <p:sp>
        <p:nvSpPr>
          <p:cNvPr id="206851" name="Text Box 3"/>
          <p:cNvSpPr txBox="1">
            <a:spLocks noChangeArrowheads="1"/>
          </p:cNvSpPr>
          <p:nvPr/>
        </p:nvSpPr>
        <p:spPr bwMode="auto">
          <a:xfrm>
            <a:off x="3429000" y="6172200"/>
            <a:ext cx="2547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t>A Library System.</a:t>
            </a:r>
          </a:p>
        </p:txBody>
      </p:sp>
      <p:sp>
        <p:nvSpPr>
          <p:cNvPr id="206853" name="Rectangle 5"/>
          <p:cNvSpPr>
            <a:spLocks noChangeArrowheads="1"/>
          </p:cNvSpPr>
          <p:nvPr/>
        </p:nvSpPr>
        <p:spPr bwMode="auto">
          <a:xfrm>
            <a:off x="3403600" y="1371600"/>
            <a:ext cx="2355850" cy="457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2400">
              <a:solidFill>
                <a:schemeClr val="bg1"/>
              </a:solidFill>
            </a:endParaRPr>
          </a:p>
        </p:txBody>
      </p:sp>
      <p:grpSp>
        <p:nvGrpSpPr>
          <p:cNvPr id="3" name="Group 6"/>
          <p:cNvGrpSpPr>
            <a:grpSpLocks/>
          </p:cNvGrpSpPr>
          <p:nvPr/>
        </p:nvGrpSpPr>
        <p:grpSpPr bwMode="auto">
          <a:xfrm>
            <a:off x="1952625" y="1906588"/>
            <a:ext cx="363538" cy="731837"/>
            <a:chOff x="1488" y="1824"/>
            <a:chExt cx="192" cy="384"/>
          </a:xfrm>
        </p:grpSpPr>
        <p:sp>
          <p:nvSpPr>
            <p:cNvPr id="206855" name="Oval 7"/>
            <p:cNvSpPr>
              <a:spLocks noChangeArrowheads="1"/>
            </p:cNvSpPr>
            <p:nvPr/>
          </p:nvSpPr>
          <p:spPr bwMode="auto">
            <a:xfrm>
              <a:off x="1536" y="1824"/>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6" name="Line 8"/>
            <p:cNvSpPr>
              <a:spLocks noChangeShapeType="1"/>
            </p:cNvSpPr>
            <p:nvPr/>
          </p:nvSpPr>
          <p:spPr bwMode="auto">
            <a:xfrm>
              <a:off x="1584" y="192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7" name="Freeform 9"/>
            <p:cNvSpPr>
              <a:spLocks/>
            </p:cNvSpPr>
            <p:nvPr/>
          </p:nvSpPr>
          <p:spPr bwMode="auto">
            <a:xfrm>
              <a:off x="1536" y="2112"/>
              <a:ext cx="96" cy="96"/>
            </a:xfrm>
            <a:custGeom>
              <a:avLst/>
              <a:gdLst>
                <a:gd name="T0" fmla="*/ 0 w 96"/>
                <a:gd name="T1" fmla="*/ 96 h 96"/>
                <a:gd name="T2" fmla="*/ 48 w 96"/>
                <a:gd name="T3" fmla="*/ 0 h 96"/>
                <a:gd name="T4" fmla="*/ 96 w 96"/>
                <a:gd name="T5" fmla="*/ 96 h 96"/>
              </a:gdLst>
              <a:ahLst/>
              <a:cxnLst>
                <a:cxn ang="0">
                  <a:pos x="T0" y="T1"/>
                </a:cxn>
                <a:cxn ang="0">
                  <a:pos x="T2" y="T3"/>
                </a:cxn>
                <a:cxn ang="0">
                  <a:pos x="T4" y="T5"/>
                </a:cxn>
              </a:cxnLst>
              <a:rect l="0" t="0" r="r" b="b"/>
              <a:pathLst>
                <a:path w="96" h="96">
                  <a:moveTo>
                    <a:pt x="0" y="96"/>
                  </a:moveTo>
                  <a:lnTo>
                    <a:pt x="48" y="0"/>
                  </a:lnTo>
                  <a:lnTo>
                    <a:pt x="96" y="96"/>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8" name="Line 10"/>
            <p:cNvSpPr>
              <a:spLocks noChangeShapeType="1"/>
            </p:cNvSpPr>
            <p:nvPr/>
          </p:nvSpPr>
          <p:spPr bwMode="auto">
            <a:xfrm>
              <a:off x="1488" y="196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11"/>
          <p:cNvGrpSpPr>
            <a:grpSpLocks/>
          </p:cNvGrpSpPr>
          <p:nvPr/>
        </p:nvGrpSpPr>
        <p:grpSpPr bwMode="auto">
          <a:xfrm>
            <a:off x="6938963" y="4351338"/>
            <a:ext cx="361950" cy="731837"/>
            <a:chOff x="1488" y="1824"/>
            <a:chExt cx="192" cy="384"/>
          </a:xfrm>
        </p:grpSpPr>
        <p:sp>
          <p:nvSpPr>
            <p:cNvPr id="206860" name="Oval 12"/>
            <p:cNvSpPr>
              <a:spLocks noChangeArrowheads="1"/>
            </p:cNvSpPr>
            <p:nvPr/>
          </p:nvSpPr>
          <p:spPr bwMode="auto">
            <a:xfrm>
              <a:off x="1536" y="1824"/>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1" name="Line 13"/>
            <p:cNvSpPr>
              <a:spLocks noChangeShapeType="1"/>
            </p:cNvSpPr>
            <p:nvPr/>
          </p:nvSpPr>
          <p:spPr bwMode="auto">
            <a:xfrm>
              <a:off x="1584" y="192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2" name="Freeform 14"/>
            <p:cNvSpPr>
              <a:spLocks/>
            </p:cNvSpPr>
            <p:nvPr/>
          </p:nvSpPr>
          <p:spPr bwMode="auto">
            <a:xfrm>
              <a:off x="1536" y="2112"/>
              <a:ext cx="96" cy="96"/>
            </a:xfrm>
            <a:custGeom>
              <a:avLst/>
              <a:gdLst>
                <a:gd name="T0" fmla="*/ 0 w 96"/>
                <a:gd name="T1" fmla="*/ 96 h 96"/>
                <a:gd name="T2" fmla="*/ 48 w 96"/>
                <a:gd name="T3" fmla="*/ 0 h 96"/>
                <a:gd name="T4" fmla="*/ 96 w 96"/>
                <a:gd name="T5" fmla="*/ 96 h 96"/>
              </a:gdLst>
              <a:ahLst/>
              <a:cxnLst>
                <a:cxn ang="0">
                  <a:pos x="T0" y="T1"/>
                </a:cxn>
                <a:cxn ang="0">
                  <a:pos x="T2" y="T3"/>
                </a:cxn>
                <a:cxn ang="0">
                  <a:pos x="T4" y="T5"/>
                </a:cxn>
              </a:cxnLst>
              <a:rect l="0" t="0" r="r" b="b"/>
              <a:pathLst>
                <a:path w="96" h="96">
                  <a:moveTo>
                    <a:pt x="0" y="96"/>
                  </a:moveTo>
                  <a:lnTo>
                    <a:pt x="48" y="0"/>
                  </a:lnTo>
                  <a:lnTo>
                    <a:pt x="96" y="96"/>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3" name="Line 15"/>
            <p:cNvSpPr>
              <a:spLocks noChangeShapeType="1"/>
            </p:cNvSpPr>
            <p:nvPr/>
          </p:nvSpPr>
          <p:spPr bwMode="auto">
            <a:xfrm>
              <a:off x="1488" y="196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16"/>
          <p:cNvGrpSpPr>
            <a:grpSpLocks/>
          </p:cNvGrpSpPr>
          <p:nvPr/>
        </p:nvGrpSpPr>
        <p:grpSpPr bwMode="auto">
          <a:xfrm>
            <a:off x="6938963" y="1973263"/>
            <a:ext cx="361950" cy="731837"/>
            <a:chOff x="1488" y="1824"/>
            <a:chExt cx="192" cy="384"/>
          </a:xfrm>
        </p:grpSpPr>
        <p:sp>
          <p:nvSpPr>
            <p:cNvPr id="206865" name="Oval 17"/>
            <p:cNvSpPr>
              <a:spLocks noChangeArrowheads="1"/>
            </p:cNvSpPr>
            <p:nvPr/>
          </p:nvSpPr>
          <p:spPr bwMode="auto">
            <a:xfrm>
              <a:off x="1536" y="1824"/>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6" name="Line 18"/>
            <p:cNvSpPr>
              <a:spLocks noChangeShapeType="1"/>
            </p:cNvSpPr>
            <p:nvPr/>
          </p:nvSpPr>
          <p:spPr bwMode="auto">
            <a:xfrm>
              <a:off x="1584" y="192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7" name="Freeform 19"/>
            <p:cNvSpPr>
              <a:spLocks/>
            </p:cNvSpPr>
            <p:nvPr/>
          </p:nvSpPr>
          <p:spPr bwMode="auto">
            <a:xfrm>
              <a:off x="1536" y="2112"/>
              <a:ext cx="96" cy="96"/>
            </a:xfrm>
            <a:custGeom>
              <a:avLst/>
              <a:gdLst>
                <a:gd name="T0" fmla="*/ 0 w 96"/>
                <a:gd name="T1" fmla="*/ 96 h 96"/>
                <a:gd name="T2" fmla="*/ 48 w 96"/>
                <a:gd name="T3" fmla="*/ 0 h 96"/>
                <a:gd name="T4" fmla="*/ 96 w 96"/>
                <a:gd name="T5" fmla="*/ 96 h 96"/>
              </a:gdLst>
              <a:ahLst/>
              <a:cxnLst>
                <a:cxn ang="0">
                  <a:pos x="T0" y="T1"/>
                </a:cxn>
                <a:cxn ang="0">
                  <a:pos x="T2" y="T3"/>
                </a:cxn>
                <a:cxn ang="0">
                  <a:pos x="T4" y="T5"/>
                </a:cxn>
              </a:cxnLst>
              <a:rect l="0" t="0" r="r" b="b"/>
              <a:pathLst>
                <a:path w="96" h="96">
                  <a:moveTo>
                    <a:pt x="0" y="96"/>
                  </a:moveTo>
                  <a:lnTo>
                    <a:pt x="48" y="0"/>
                  </a:lnTo>
                  <a:lnTo>
                    <a:pt x="96" y="96"/>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8" name="Line 20"/>
            <p:cNvSpPr>
              <a:spLocks noChangeShapeType="1"/>
            </p:cNvSpPr>
            <p:nvPr/>
          </p:nvSpPr>
          <p:spPr bwMode="auto">
            <a:xfrm>
              <a:off x="1488" y="196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6869" name="Oval 21"/>
          <p:cNvSpPr>
            <a:spLocks noChangeArrowheads="1"/>
          </p:cNvSpPr>
          <p:nvPr/>
        </p:nvSpPr>
        <p:spPr bwMode="auto">
          <a:xfrm>
            <a:off x="3856038" y="2103438"/>
            <a:ext cx="1541462" cy="547687"/>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70" name="Oval 22"/>
          <p:cNvSpPr>
            <a:spLocks noChangeArrowheads="1"/>
          </p:cNvSpPr>
          <p:nvPr/>
        </p:nvSpPr>
        <p:spPr bwMode="auto">
          <a:xfrm>
            <a:off x="3856038" y="3749675"/>
            <a:ext cx="1541462" cy="54768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71" name="Oval 23"/>
          <p:cNvSpPr>
            <a:spLocks noChangeArrowheads="1"/>
          </p:cNvSpPr>
          <p:nvPr/>
        </p:nvSpPr>
        <p:spPr bwMode="auto">
          <a:xfrm>
            <a:off x="3856038" y="4572000"/>
            <a:ext cx="1541462" cy="549275"/>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75" name="Text Box 27"/>
          <p:cNvSpPr txBox="1">
            <a:spLocks noChangeArrowheads="1"/>
          </p:cNvSpPr>
          <p:nvPr/>
        </p:nvSpPr>
        <p:spPr bwMode="auto">
          <a:xfrm>
            <a:off x="1752600" y="2678113"/>
            <a:ext cx="925513" cy="485775"/>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t>client</a:t>
            </a:r>
          </a:p>
        </p:txBody>
      </p:sp>
      <p:sp>
        <p:nvSpPr>
          <p:cNvPr id="206876" name="Text Box 28"/>
          <p:cNvSpPr txBox="1">
            <a:spLocks noChangeArrowheads="1"/>
          </p:cNvSpPr>
          <p:nvPr/>
        </p:nvSpPr>
        <p:spPr bwMode="auto">
          <a:xfrm>
            <a:off x="6484938" y="2678113"/>
            <a:ext cx="1504950" cy="485775"/>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t>employee</a:t>
            </a:r>
          </a:p>
        </p:txBody>
      </p:sp>
      <p:sp>
        <p:nvSpPr>
          <p:cNvPr id="206877" name="Text Box 29"/>
          <p:cNvSpPr txBox="1">
            <a:spLocks noChangeArrowheads="1"/>
          </p:cNvSpPr>
          <p:nvPr/>
        </p:nvSpPr>
        <p:spPr bwMode="auto">
          <a:xfrm>
            <a:off x="6484938" y="5056188"/>
            <a:ext cx="1590675" cy="485775"/>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t>supervisor</a:t>
            </a:r>
          </a:p>
        </p:txBody>
      </p:sp>
      <p:sp>
        <p:nvSpPr>
          <p:cNvPr id="206878" name="Text Box 30"/>
          <p:cNvSpPr txBox="1">
            <a:spLocks noChangeArrowheads="1"/>
          </p:cNvSpPr>
          <p:nvPr/>
        </p:nvSpPr>
        <p:spPr bwMode="auto">
          <a:xfrm>
            <a:off x="3584575" y="1403350"/>
            <a:ext cx="2262188" cy="425450"/>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latin typeface="Arial" charset="0"/>
              </a:rPr>
              <a:t>library system</a:t>
            </a:r>
          </a:p>
        </p:txBody>
      </p:sp>
      <p:sp>
        <p:nvSpPr>
          <p:cNvPr id="206879" name="Line 31"/>
          <p:cNvSpPr>
            <a:spLocks noChangeShapeType="1"/>
          </p:cNvSpPr>
          <p:nvPr/>
        </p:nvSpPr>
        <p:spPr bwMode="auto">
          <a:xfrm>
            <a:off x="2406650" y="2378075"/>
            <a:ext cx="1358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80" name="Line 32"/>
          <p:cNvSpPr>
            <a:spLocks noChangeShapeType="1"/>
          </p:cNvSpPr>
          <p:nvPr/>
        </p:nvSpPr>
        <p:spPr bwMode="auto">
          <a:xfrm>
            <a:off x="2406650" y="2468563"/>
            <a:ext cx="1403350" cy="24082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81" name="Line 33"/>
          <p:cNvSpPr>
            <a:spLocks noChangeShapeType="1"/>
          </p:cNvSpPr>
          <p:nvPr/>
        </p:nvSpPr>
        <p:spPr bwMode="auto">
          <a:xfrm flipH="1">
            <a:off x="5487988" y="2378075"/>
            <a:ext cx="1270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82" name="Line 34"/>
          <p:cNvSpPr>
            <a:spLocks noChangeShapeType="1"/>
          </p:cNvSpPr>
          <p:nvPr/>
        </p:nvSpPr>
        <p:spPr bwMode="auto">
          <a:xfrm flipH="1">
            <a:off x="5397500" y="2468563"/>
            <a:ext cx="1360488" cy="15541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83" name="Line 35"/>
          <p:cNvSpPr>
            <a:spLocks noChangeShapeType="1"/>
          </p:cNvSpPr>
          <p:nvPr/>
        </p:nvSpPr>
        <p:spPr bwMode="auto">
          <a:xfrm flipH="1">
            <a:off x="5487988" y="2560638"/>
            <a:ext cx="1270000" cy="2286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84" name="Line 36"/>
          <p:cNvSpPr>
            <a:spLocks noChangeShapeType="1"/>
          </p:cNvSpPr>
          <p:nvPr/>
        </p:nvSpPr>
        <p:spPr bwMode="auto">
          <a:xfrm flipH="1">
            <a:off x="5487988" y="4846638"/>
            <a:ext cx="13604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85" name="Line 37"/>
          <p:cNvSpPr>
            <a:spLocks noChangeShapeType="1"/>
          </p:cNvSpPr>
          <p:nvPr/>
        </p:nvSpPr>
        <p:spPr bwMode="auto">
          <a:xfrm flipH="1" flipV="1">
            <a:off x="5397500" y="4114800"/>
            <a:ext cx="1450975" cy="6397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86" name="Oval 38"/>
          <p:cNvSpPr>
            <a:spLocks noChangeArrowheads="1"/>
          </p:cNvSpPr>
          <p:nvPr/>
        </p:nvSpPr>
        <p:spPr bwMode="auto">
          <a:xfrm>
            <a:off x="3856038" y="2925763"/>
            <a:ext cx="1541462" cy="54927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88" name="Line 40"/>
          <p:cNvSpPr>
            <a:spLocks noChangeShapeType="1"/>
          </p:cNvSpPr>
          <p:nvPr/>
        </p:nvSpPr>
        <p:spPr bwMode="auto">
          <a:xfrm>
            <a:off x="2406650" y="2378075"/>
            <a:ext cx="1449388" cy="822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89" name="Text Box 41"/>
          <p:cNvSpPr txBox="1">
            <a:spLocks noChangeArrowheads="1"/>
          </p:cNvSpPr>
          <p:nvPr/>
        </p:nvSpPr>
        <p:spPr bwMode="auto">
          <a:xfrm>
            <a:off x="4267200" y="2209800"/>
            <a:ext cx="815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borrow</a:t>
            </a:r>
          </a:p>
        </p:txBody>
      </p:sp>
      <p:sp>
        <p:nvSpPr>
          <p:cNvPr id="206890" name="Text Box 42"/>
          <p:cNvSpPr txBox="1">
            <a:spLocks noChangeArrowheads="1"/>
          </p:cNvSpPr>
          <p:nvPr/>
        </p:nvSpPr>
        <p:spPr bwMode="auto">
          <a:xfrm>
            <a:off x="4114800" y="3048000"/>
            <a:ext cx="841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reserve</a:t>
            </a:r>
          </a:p>
        </p:txBody>
      </p:sp>
      <p:sp>
        <p:nvSpPr>
          <p:cNvPr id="206891" name="Text Box 43"/>
          <p:cNvSpPr txBox="1">
            <a:spLocks noChangeArrowheads="1"/>
          </p:cNvSpPr>
          <p:nvPr/>
        </p:nvSpPr>
        <p:spPr bwMode="auto">
          <a:xfrm>
            <a:off x="3962400" y="3886200"/>
            <a:ext cx="109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Order title</a:t>
            </a:r>
          </a:p>
        </p:txBody>
      </p:sp>
      <p:sp>
        <p:nvSpPr>
          <p:cNvPr id="206892" name="Oval 44"/>
          <p:cNvSpPr>
            <a:spLocks noChangeArrowheads="1"/>
          </p:cNvSpPr>
          <p:nvPr/>
        </p:nvSpPr>
        <p:spPr bwMode="auto">
          <a:xfrm>
            <a:off x="3886200" y="4648200"/>
            <a:ext cx="1541463" cy="54768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93" name="Text Box 45"/>
          <p:cNvSpPr txBox="1">
            <a:spLocks noChangeArrowheads="1"/>
          </p:cNvSpPr>
          <p:nvPr/>
        </p:nvSpPr>
        <p:spPr bwMode="auto">
          <a:xfrm>
            <a:off x="3962400" y="4800600"/>
            <a:ext cx="1398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Fine payment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pic>
        <p:nvPicPr>
          <p:cNvPr id="42"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42"/>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940150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normAutofit fontScale="90000"/>
          </a:bodyPr>
          <a:lstStyle/>
          <a:p>
            <a:r>
              <a:rPr lang="en-GB" sz="4000" b="1" dirty="0">
                <a:solidFill>
                  <a:srgbClr val="FF0000"/>
                </a:solidFill>
                <a:latin typeface="Times New Roman" pitchFamily="18" charset="0"/>
                <a:cs typeface="Times New Roman" pitchFamily="18" charset="0"/>
              </a:rPr>
              <a:t>Use Case Diagram for Student Assessment Management System </a:t>
            </a:r>
          </a:p>
        </p:txBody>
      </p:sp>
      <p:sp>
        <p:nvSpPr>
          <p:cNvPr id="446469" name="Rectangle 5"/>
          <p:cNvSpPr>
            <a:spLocks noChangeArrowheads="1"/>
          </p:cNvSpPr>
          <p:nvPr/>
        </p:nvSpPr>
        <p:spPr bwMode="auto">
          <a:xfrm>
            <a:off x="3175000" y="1828800"/>
            <a:ext cx="2355850" cy="457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2400">
              <a:solidFill>
                <a:schemeClr val="bg1"/>
              </a:solidFill>
            </a:endParaRPr>
          </a:p>
        </p:txBody>
      </p:sp>
      <p:grpSp>
        <p:nvGrpSpPr>
          <p:cNvPr id="3" name="Group 6"/>
          <p:cNvGrpSpPr>
            <a:grpSpLocks/>
          </p:cNvGrpSpPr>
          <p:nvPr/>
        </p:nvGrpSpPr>
        <p:grpSpPr bwMode="auto">
          <a:xfrm>
            <a:off x="1190625" y="3190875"/>
            <a:ext cx="363538" cy="731838"/>
            <a:chOff x="1488" y="1824"/>
            <a:chExt cx="192" cy="384"/>
          </a:xfrm>
        </p:grpSpPr>
        <p:sp>
          <p:nvSpPr>
            <p:cNvPr id="446471" name="Oval 7"/>
            <p:cNvSpPr>
              <a:spLocks noChangeArrowheads="1"/>
            </p:cNvSpPr>
            <p:nvPr/>
          </p:nvSpPr>
          <p:spPr bwMode="auto">
            <a:xfrm>
              <a:off x="1536" y="1824"/>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2" name="Line 8"/>
            <p:cNvSpPr>
              <a:spLocks noChangeShapeType="1"/>
            </p:cNvSpPr>
            <p:nvPr/>
          </p:nvSpPr>
          <p:spPr bwMode="auto">
            <a:xfrm>
              <a:off x="1584" y="192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3" name="Freeform 9"/>
            <p:cNvSpPr>
              <a:spLocks/>
            </p:cNvSpPr>
            <p:nvPr/>
          </p:nvSpPr>
          <p:spPr bwMode="auto">
            <a:xfrm>
              <a:off x="1536" y="2112"/>
              <a:ext cx="96" cy="96"/>
            </a:xfrm>
            <a:custGeom>
              <a:avLst/>
              <a:gdLst>
                <a:gd name="T0" fmla="*/ 0 w 96"/>
                <a:gd name="T1" fmla="*/ 96 h 96"/>
                <a:gd name="T2" fmla="*/ 48 w 96"/>
                <a:gd name="T3" fmla="*/ 0 h 96"/>
                <a:gd name="T4" fmla="*/ 96 w 96"/>
                <a:gd name="T5" fmla="*/ 96 h 96"/>
              </a:gdLst>
              <a:ahLst/>
              <a:cxnLst>
                <a:cxn ang="0">
                  <a:pos x="T0" y="T1"/>
                </a:cxn>
                <a:cxn ang="0">
                  <a:pos x="T2" y="T3"/>
                </a:cxn>
                <a:cxn ang="0">
                  <a:pos x="T4" y="T5"/>
                </a:cxn>
              </a:cxnLst>
              <a:rect l="0" t="0" r="r" b="b"/>
              <a:pathLst>
                <a:path w="96" h="96">
                  <a:moveTo>
                    <a:pt x="0" y="96"/>
                  </a:moveTo>
                  <a:lnTo>
                    <a:pt x="48" y="0"/>
                  </a:lnTo>
                  <a:lnTo>
                    <a:pt x="96" y="96"/>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4" name="Line 10"/>
            <p:cNvSpPr>
              <a:spLocks noChangeShapeType="1"/>
            </p:cNvSpPr>
            <p:nvPr/>
          </p:nvSpPr>
          <p:spPr bwMode="auto">
            <a:xfrm>
              <a:off x="1488" y="196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11"/>
          <p:cNvGrpSpPr>
            <a:grpSpLocks/>
          </p:cNvGrpSpPr>
          <p:nvPr/>
        </p:nvGrpSpPr>
        <p:grpSpPr bwMode="auto">
          <a:xfrm>
            <a:off x="6710363" y="4808538"/>
            <a:ext cx="361950" cy="731837"/>
            <a:chOff x="1488" y="1824"/>
            <a:chExt cx="192" cy="384"/>
          </a:xfrm>
        </p:grpSpPr>
        <p:sp>
          <p:nvSpPr>
            <p:cNvPr id="446476" name="Oval 12"/>
            <p:cNvSpPr>
              <a:spLocks noChangeArrowheads="1"/>
            </p:cNvSpPr>
            <p:nvPr/>
          </p:nvSpPr>
          <p:spPr bwMode="auto">
            <a:xfrm>
              <a:off x="1536" y="1824"/>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7" name="Line 13"/>
            <p:cNvSpPr>
              <a:spLocks noChangeShapeType="1"/>
            </p:cNvSpPr>
            <p:nvPr/>
          </p:nvSpPr>
          <p:spPr bwMode="auto">
            <a:xfrm>
              <a:off x="1584" y="192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8" name="Freeform 14"/>
            <p:cNvSpPr>
              <a:spLocks/>
            </p:cNvSpPr>
            <p:nvPr/>
          </p:nvSpPr>
          <p:spPr bwMode="auto">
            <a:xfrm>
              <a:off x="1536" y="2112"/>
              <a:ext cx="96" cy="96"/>
            </a:xfrm>
            <a:custGeom>
              <a:avLst/>
              <a:gdLst>
                <a:gd name="T0" fmla="*/ 0 w 96"/>
                <a:gd name="T1" fmla="*/ 96 h 96"/>
                <a:gd name="T2" fmla="*/ 48 w 96"/>
                <a:gd name="T3" fmla="*/ 0 h 96"/>
                <a:gd name="T4" fmla="*/ 96 w 96"/>
                <a:gd name="T5" fmla="*/ 96 h 96"/>
              </a:gdLst>
              <a:ahLst/>
              <a:cxnLst>
                <a:cxn ang="0">
                  <a:pos x="T0" y="T1"/>
                </a:cxn>
                <a:cxn ang="0">
                  <a:pos x="T2" y="T3"/>
                </a:cxn>
                <a:cxn ang="0">
                  <a:pos x="T4" y="T5"/>
                </a:cxn>
              </a:cxnLst>
              <a:rect l="0" t="0" r="r" b="b"/>
              <a:pathLst>
                <a:path w="96" h="96">
                  <a:moveTo>
                    <a:pt x="0" y="96"/>
                  </a:moveTo>
                  <a:lnTo>
                    <a:pt x="48" y="0"/>
                  </a:lnTo>
                  <a:lnTo>
                    <a:pt x="96" y="96"/>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9" name="Line 15"/>
            <p:cNvSpPr>
              <a:spLocks noChangeShapeType="1"/>
            </p:cNvSpPr>
            <p:nvPr/>
          </p:nvSpPr>
          <p:spPr bwMode="auto">
            <a:xfrm>
              <a:off x="1488" y="196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16"/>
          <p:cNvGrpSpPr>
            <a:grpSpLocks/>
          </p:cNvGrpSpPr>
          <p:nvPr/>
        </p:nvGrpSpPr>
        <p:grpSpPr bwMode="auto">
          <a:xfrm>
            <a:off x="6710363" y="2430463"/>
            <a:ext cx="361950" cy="731837"/>
            <a:chOff x="1488" y="1824"/>
            <a:chExt cx="192" cy="384"/>
          </a:xfrm>
        </p:grpSpPr>
        <p:sp>
          <p:nvSpPr>
            <p:cNvPr id="446481" name="Oval 17"/>
            <p:cNvSpPr>
              <a:spLocks noChangeArrowheads="1"/>
            </p:cNvSpPr>
            <p:nvPr/>
          </p:nvSpPr>
          <p:spPr bwMode="auto">
            <a:xfrm>
              <a:off x="1536" y="1824"/>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2" name="Line 18"/>
            <p:cNvSpPr>
              <a:spLocks noChangeShapeType="1"/>
            </p:cNvSpPr>
            <p:nvPr/>
          </p:nvSpPr>
          <p:spPr bwMode="auto">
            <a:xfrm>
              <a:off x="1584" y="192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3" name="Freeform 19"/>
            <p:cNvSpPr>
              <a:spLocks/>
            </p:cNvSpPr>
            <p:nvPr/>
          </p:nvSpPr>
          <p:spPr bwMode="auto">
            <a:xfrm>
              <a:off x="1536" y="2112"/>
              <a:ext cx="96" cy="96"/>
            </a:xfrm>
            <a:custGeom>
              <a:avLst/>
              <a:gdLst>
                <a:gd name="T0" fmla="*/ 0 w 96"/>
                <a:gd name="T1" fmla="*/ 96 h 96"/>
                <a:gd name="T2" fmla="*/ 48 w 96"/>
                <a:gd name="T3" fmla="*/ 0 h 96"/>
                <a:gd name="T4" fmla="*/ 96 w 96"/>
                <a:gd name="T5" fmla="*/ 96 h 96"/>
              </a:gdLst>
              <a:ahLst/>
              <a:cxnLst>
                <a:cxn ang="0">
                  <a:pos x="T0" y="T1"/>
                </a:cxn>
                <a:cxn ang="0">
                  <a:pos x="T2" y="T3"/>
                </a:cxn>
                <a:cxn ang="0">
                  <a:pos x="T4" y="T5"/>
                </a:cxn>
              </a:cxnLst>
              <a:rect l="0" t="0" r="r" b="b"/>
              <a:pathLst>
                <a:path w="96" h="96">
                  <a:moveTo>
                    <a:pt x="0" y="96"/>
                  </a:moveTo>
                  <a:lnTo>
                    <a:pt x="48" y="0"/>
                  </a:lnTo>
                  <a:lnTo>
                    <a:pt x="96" y="96"/>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4" name="Line 20"/>
            <p:cNvSpPr>
              <a:spLocks noChangeShapeType="1"/>
            </p:cNvSpPr>
            <p:nvPr/>
          </p:nvSpPr>
          <p:spPr bwMode="auto">
            <a:xfrm>
              <a:off x="1488" y="196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6485" name="Oval 21"/>
          <p:cNvSpPr>
            <a:spLocks noChangeArrowheads="1"/>
          </p:cNvSpPr>
          <p:nvPr/>
        </p:nvSpPr>
        <p:spPr bwMode="auto">
          <a:xfrm>
            <a:off x="3627438" y="2560638"/>
            <a:ext cx="1541462" cy="547687"/>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6" name="Oval 22"/>
          <p:cNvSpPr>
            <a:spLocks noChangeArrowheads="1"/>
          </p:cNvSpPr>
          <p:nvPr/>
        </p:nvSpPr>
        <p:spPr bwMode="auto">
          <a:xfrm>
            <a:off x="3657600" y="4114800"/>
            <a:ext cx="1524000" cy="66992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7" name="Oval 23"/>
          <p:cNvSpPr>
            <a:spLocks noChangeArrowheads="1"/>
          </p:cNvSpPr>
          <p:nvPr/>
        </p:nvSpPr>
        <p:spPr bwMode="auto">
          <a:xfrm>
            <a:off x="3627438" y="5029200"/>
            <a:ext cx="1541462" cy="549275"/>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88" name="Text Box 24"/>
          <p:cNvSpPr txBox="1">
            <a:spLocks noChangeArrowheads="1"/>
          </p:cNvSpPr>
          <p:nvPr/>
        </p:nvSpPr>
        <p:spPr bwMode="auto">
          <a:xfrm>
            <a:off x="990600" y="3962400"/>
            <a:ext cx="1292225" cy="485775"/>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t>Teacher</a:t>
            </a:r>
          </a:p>
        </p:txBody>
      </p:sp>
      <p:sp>
        <p:nvSpPr>
          <p:cNvPr id="446489" name="Text Box 25"/>
          <p:cNvSpPr txBox="1">
            <a:spLocks noChangeArrowheads="1"/>
          </p:cNvSpPr>
          <p:nvPr/>
        </p:nvSpPr>
        <p:spPr bwMode="auto">
          <a:xfrm>
            <a:off x="6256338" y="3135313"/>
            <a:ext cx="1254125" cy="485775"/>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t>Student</a:t>
            </a:r>
          </a:p>
        </p:txBody>
      </p:sp>
      <p:sp>
        <p:nvSpPr>
          <p:cNvPr id="446490" name="Text Box 26"/>
          <p:cNvSpPr txBox="1">
            <a:spLocks noChangeArrowheads="1"/>
          </p:cNvSpPr>
          <p:nvPr/>
        </p:nvSpPr>
        <p:spPr bwMode="auto">
          <a:xfrm>
            <a:off x="5791200" y="5513388"/>
            <a:ext cx="3113088" cy="485775"/>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a:t>Printing administrator</a:t>
            </a:r>
          </a:p>
        </p:txBody>
      </p:sp>
      <p:sp>
        <p:nvSpPr>
          <p:cNvPr id="446491" name="Text Box 27"/>
          <p:cNvSpPr txBox="1">
            <a:spLocks noChangeArrowheads="1"/>
          </p:cNvSpPr>
          <p:nvPr/>
        </p:nvSpPr>
        <p:spPr bwMode="auto">
          <a:xfrm>
            <a:off x="3355975" y="1860550"/>
            <a:ext cx="2262188" cy="425450"/>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latin typeface="Arial" charset="0"/>
              </a:rPr>
              <a:t>Grade system</a:t>
            </a:r>
          </a:p>
        </p:txBody>
      </p:sp>
      <p:sp>
        <p:nvSpPr>
          <p:cNvPr id="446492" name="Line 28"/>
          <p:cNvSpPr>
            <a:spLocks noChangeShapeType="1"/>
          </p:cNvSpPr>
          <p:nvPr/>
        </p:nvSpPr>
        <p:spPr bwMode="auto">
          <a:xfrm flipV="1">
            <a:off x="1676400" y="2835275"/>
            <a:ext cx="1860550" cy="822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3" name="Line 29"/>
          <p:cNvSpPr>
            <a:spLocks noChangeShapeType="1"/>
          </p:cNvSpPr>
          <p:nvPr/>
        </p:nvSpPr>
        <p:spPr bwMode="auto">
          <a:xfrm>
            <a:off x="1676400" y="3657600"/>
            <a:ext cx="1981200"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4" name="Line 30"/>
          <p:cNvSpPr>
            <a:spLocks noChangeShapeType="1"/>
          </p:cNvSpPr>
          <p:nvPr/>
        </p:nvSpPr>
        <p:spPr bwMode="auto">
          <a:xfrm flipH="1">
            <a:off x="5257800" y="2835275"/>
            <a:ext cx="1271588" cy="822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7" name="Line 33"/>
          <p:cNvSpPr>
            <a:spLocks noChangeShapeType="1"/>
          </p:cNvSpPr>
          <p:nvPr/>
        </p:nvSpPr>
        <p:spPr bwMode="auto">
          <a:xfrm flipH="1">
            <a:off x="5257800" y="5303838"/>
            <a:ext cx="1362075" cy="1063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8" name="Line 34"/>
          <p:cNvSpPr>
            <a:spLocks noChangeShapeType="1"/>
          </p:cNvSpPr>
          <p:nvPr/>
        </p:nvSpPr>
        <p:spPr bwMode="auto">
          <a:xfrm flipH="1" flipV="1">
            <a:off x="5181600" y="3733800"/>
            <a:ext cx="1438275" cy="14779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99" name="Oval 35"/>
          <p:cNvSpPr>
            <a:spLocks noChangeArrowheads="1"/>
          </p:cNvSpPr>
          <p:nvPr/>
        </p:nvSpPr>
        <p:spPr bwMode="auto">
          <a:xfrm>
            <a:off x="3627438" y="3382963"/>
            <a:ext cx="1541462" cy="54927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00" name="Line 36"/>
          <p:cNvSpPr>
            <a:spLocks noChangeShapeType="1"/>
          </p:cNvSpPr>
          <p:nvPr/>
        </p:nvSpPr>
        <p:spPr bwMode="auto">
          <a:xfrm>
            <a:off x="1676400" y="3657600"/>
            <a:ext cx="19510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01" name="Text Box 37"/>
          <p:cNvSpPr txBox="1">
            <a:spLocks noChangeArrowheads="1"/>
          </p:cNvSpPr>
          <p:nvPr/>
        </p:nvSpPr>
        <p:spPr bwMode="auto">
          <a:xfrm>
            <a:off x="4038600" y="2514600"/>
            <a:ext cx="8159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Record grades</a:t>
            </a:r>
          </a:p>
        </p:txBody>
      </p:sp>
      <p:sp>
        <p:nvSpPr>
          <p:cNvPr id="446502" name="Text Box 38"/>
          <p:cNvSpPr txBox="1">
            <a:spLocks noChangeArrowheads="1"/>
          </p:cNvSpPr>
          <p:nvPr/>
        </p:nvSpPr>
        <p:spPr bwMode="auto">
          <a:xfrm>
            <a:off x="3676650" y="3505200"/>
            <a:ext cx="1273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View grades</a:t>
            </a:r>
          </a:p>
        </p:txBody>
      </p:sp>
      <p:sp>
        <p:nvSpPr>
          <p:cNvPr id="446503" name="Text Box 39"/>
          <p:cNvSpPr txBox="1">
            <a:spLocks noChangeArrowheads="1"/>
          </p:cNvSpPr>
          <p:nvPr/>
        </p:nvSpPr>
        <p:spPr bwMode="auto">
          <a:xfrm>
            <a:off x="3708400" y="4143375"/>
            <a:ext cx="1320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Distribute</a:t>
            </a:r>
          </a:p>
          <a:p>
            <a:r>
              <a:rPr lang="en-US"/>
              <a:t>Report cards</a:t>
            </a:r>
          </a:p>
        </p:txBody>
      </p:sp>
      <p:sp>
        <p:nvSpPr>
          <p:cNvPr id="446504" name="Oval 40"/>
          <p:cNvSpPr>
            <a:spLocks noChangeArrowheads="1"/>
          </p:cNvSpPr>
          <p:nvPr/>
        </p:nvSpPr>
        <p:spPr bwMode="auto">
          <a:xfrm>
            <a:off x="3657600" y="5105400"/>
            <a:ext cx="1541463" cy="8382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05" name="Text Box 41"/>
          <p:cNvSpPr txBox="1">
            <a:spLocks noChangeArrowheads="1"/>
          </p:cNvSpPr>
          <p:nvPr/>
        </p:nvSpPr>
        <p:spPr bwMode="auto">
          <a:xfrm>
            <a:off x="3581400" y="5257800"/>
            <a:ext cx="1550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t>Create report cards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pic>
        <p:nvPicPr>
          <p:cNvPr id="39"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13378858"/>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 y="211138"/>
            <a:ext cx="7497763" cy="611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5"/>
          <p:cNvSpPr txBox="1">
            <a:spLocks noChangeArrowheads="1"/>
          </p:cNvSpPr>
          <p:nvPr/>
        </p:nvSpPr>
        <p:spPr bwMode="auto">
          <a:xfrm>
            <a:off x="2144713" y="6372225"/>
            <a:ext cx="4826000" cy="346075"/>
          </a:xfrm>
          <a:prstGeom prst="rect">
            <a:avLst/>
          </a:prstGeom>
          <a:solidFill>
            <a:srgbClr val="FFCC00"/>
          </a:solidFill>
          <a:ln w="9525">
            <a:solidFill>
              <a:schemeClr val="tx1"/>
            </a:solidFill>
            <a:miter lim="800000"/>
            <a:headEnd/>
            <a:tailEnd/>
          </a:ln>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spcBef>
                <a:spcPct val="50000"/>
              </a:spcBef>
            </a:pPr>
            <a:r>
              <a:rPr lang="en-CA"/>
              <a:t>Example Use-case Diagram for a student database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8261219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04800"/>
            <a:ext cx="8229600" cy="990600"/>
          </a:xfrm>
        </p:spPr>
        <p:txBody>
          <a:bodyPr>
            <a:noAutofit/>
          </a:bodyPr>
          <a:lstStyle/>
          <a:p>
            <a:r>
              <a:rPr lang="en-US" sz="3200" b="1" dirty="0">
                <a:solidFill>
                  <a:srgbClr val="FF0000"/>
                </a:solidFill>
                <a:latin typeface="Times New Roman" pitchFamily="18" charset="0"/>
                <a:cs typeface="Times New Roman" pitchFamily="18" charset="0"/>
              </a:rPr>
              <a:t>Use Case Diagrams</a:t>
            </a:r>
            <a:br>
              <a:rPr lang="en-US" sz="3200" b="1" dirty="0">
                <a:solidFill>
                  <a:srgbClr val="FF0000"/>
                </a:solidFill>
                <a:latin typeface="Times New Roman" pitchFamily="18" charset="0"/>
                <a:cs typeface="Times New Roman" pitchFamily="18" charset="0"/>
              </a:rPr>
            </a:br>
            <a:endParaRPr lang="en-US" sz="3200" b="1" dirty="0">
              <a:solidFill>
                <a:srgbClr val="FF0000"/>
              </a:solidFill>
              <a:latin typeface="Times New Roman" pitchFamily="18" charset="0"/>
              <a:cs typeface="Times New Roman" pitchFamily="18" charset="0"/>
            </a:endParaRPr>
          </a:p>
        </p:txBody>
      </p:sp>
      <p:sp>
        <p:nvSpPr>
          <p:cNvPr id="7172" name="Rectangle 4"/>
          <p:cNvSpPr>
            <a:spLocks noChangeArrowheads="1"/>
          </p:cNvSpPr>
          <p:nvPr/>
        </p:nvSpPr>
        <p:spPr bwMode="auto">
          <a:xfrm>
            <a:off x="3419475" y="1858963"/>
            <a:ext cx="2438400" cy="3846512"/>
          </a:xfrm>
          <a:prstGeom prst="rect">
            <a:avLst/>
          </a:prstGeom>
          <a:solidFill>
            <a:srgbClr val="FFFFFF"/>
          </a:solidFill>
          <a:ln w="9525">
            <a:solidFill>
              <a:srgbClr val="000000"/>
            </a:solidFill>
            <a:miter lim="800000"/>
            <a:headEnd/>
            <a:tailEnd/>
          </a:ln>
        </p:spPr>
        <p:txBody>
          <a:bodyPr/>
          <a:lstStyle/>
          <a:p>
            <a:endParaRPr lang="en-US"/>
          </a:p>
        </p:txBody>
      </p:sp>
      <p:sp>
        <p:nvSpPr>
          <p:cNvPr id="7173" name="Rectangle 5"/>
          <p:cNvSpPr>
            <a:spLocks noChangeArrowheads="1"/>
          </p:cNvSpPr>
          <p:nvPr/>
        </p:nvSpPr>
        <p:spPr bwMode="auto">
          <a:xfrm>
            <a:off x="4114800" y="2230438"/>
            <a:ext cx="90487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sz="800">
                <a:solidFill>
                  <a:srgbClr val="000000"/>
                </a:solidFill>
                <a:latin typeface="Arial" charset="0"/>
              </a:rPr>
              <a:t>Library System</a:t>
            </a:r>
            <a:endParaRPr lang="en-US" sz="2400">
              <a:latin typeface="Times New Roman" pitchFamily="18" charset="0"/>
            </a:endParaRPr>
          </a:p>
        </p:txBody>
      </p:sp>
      <p:sp>
        <p:nvSpPr>
          <p:cNvPr id="7174" name="Oval 6"/>
          <p:cNvSpPr>
            <a:spLocks noChangeArrowheads="1"/>
          </p:cNvSpPr>
          <p:nvPr/>
        </p:nvSpPr>
        <p:spPr bwMode="auto">
          <a:xfrm>
            <a:off x="4067175" y="2911475"/>
            <a:ext cx="923925" cy="431800"/>
          </a:xfrm>
          <a:prstGeom prst="ellipse">
            <a:avLst/>
          </a:prstGeom>
          <a:solidFill>
            <a:srgbClr val="FFFFFF"/>
          </a:solidFill>
          <a:ln w="9525">
            <a:solidFill>
              <a:srgbClr val="000000"/>
            </a:solidFill>
            <a:round/>
            <a:headEnd/>
            <a:tailEnd/>
          </a:ln>
        </p:spPr>
        <p:txBody>
          <a:bodyPr/>
          <a:lstStyle/>
          <a:p>
            <a:endParaRPr lang="en-US"/>
          </a:p>
        </p:txBody>
      </p:sp>
      <p:sp>
        <p:nvSpPr>
          <p:cNvPr id="7175" name="Rectangle 7"/>
          <p:cNvSpPr>
            <a:spLocks noChangeArrowheads="1"/>
          </p:cNvSpPr>
          <p:nvPr/>
        </p:nvSpPr>
        <p:spPr bwMode="auto">
          <a:xfrm>
            <a:off x="4392613" y="3068638"/>
            <a:ext cx="322262"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800">
                <a:solidFill>
                  <a:srgbClr val="000000"/>
                </a:solidFill>
                <a:latin typeface="Arial" charset="0"/>
              </a:rPr>
              <a:t>Borrow</a:t>
            </a:r>
            <a:endParaRPr lang="en-US" sz="2400">
              <a:latin typeface="Times New Roman" pitchFamily="18" charset="0"/>
            </a:endParaRPr>
          </a:p>
        </p:txBody>
      </p:sp>
      <p:sp>
        <p:nvSpPr>
          <p:cNvPr id="7176" name="Oval 8"/>
          <p:cNvSpPr>
            <a:spLocks noChangeArrowheads="1"/>
          </p:cNvSpPr>
          <p:nvPr/>
        </p:nvSpPr>
        <p:spPr bwMode="auto">
          <a:xfrm>
            <a:off x="4067175" y="3517900"/>
            <a:ext cx="923925" cy="511175"/>
          </a:xfrm>
          <a:prstGeom prst="ellipse">
            <a:avLst/>
          </a:prstGeom>
          <a:solidFill>
            <a:srgbClr val="FFFFFF"/>
          </a:solidFill>
          <a:ln w="9525">
            <a:solidFill>
              <a:srgbClr val="000000"/>
            </a:solidFill>
            <a:round/>
            <a:headEnd/>
            <a:tailEnd/>
          </a:ln>
        </p:spPr>
        <p:txBody>
          <a:bodyPr/>
          <a:lstStyle/>
          <a:p>
            <a:endParaRPr lang="en-US"/>
          </a:p>
        </p:txBody>
      </p:sp>
      <p:sp>
        <p:nvSpPr>
          <p:cNvPr id="7177" name="Rectangle 9"/>
          <p:cNvSpPr>
            <a:spLocks noChangeArrowheads="1"/>
          </p:cNvSpPr>
          <p:nvPr/>
        </p:nvSpPr>
        <p:spPr bwMode="auto">
          <a:xfrm>
            <a:off x="4310063" y="3754438"/>
            <a:ext cx="481012"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800">
                <a:solidFill>
                  <a:srgbClr val="000000"/>
                </a:solidFill>
                <a:latin typeface="Arial" charset="0"/>
              </a:rPr>
              <a:t>Order Title</a:t>
            </a:r>
            <a:endParaRPr lang="en-US" sz="2400">
              <a:latin typeface="Times New Roman" pitchFamily="18" charset="0"/>
            </a:endParaRPr>
          </a:p>
        </p:txBody>
      </p:sp>
      <p:sp>
        <p:nvSpPr>
          <p:cNvPr id="7178" name="Oval 10"/>
          <p:cNvSpPr>
            <a:spLocks noChangeArrowheads="1"/>
          </p:cNvSpPr>
          <p:nvPr/>
        </p:nvSpPr>
        <p:spPr bwMode="auto">
          <a:xfrm>
            <a:off x="3886200" y="4267200"/>
            <a:ext cx="1371600" cy="523875"/>
          </a:xfrm>
          <a:prstGeom prst="ellipse">
            <a:avLst/>
          </a:prstGeom>
          <a:solidFill>
            <a:srgbClr val="FFFFFF"/>
          </a:solidFill>
          <a:ln w="9525">
            <a:solidFill>
              <a:srgbClr val="000000"/>
            </a:solidFill>
            <a:round/>
            <a:headEnd/>
            <a:tailEnd/>
          </a:ln>
        </p:spPr>
        <p:txBody>
          <a:bodyPr/>
          <a:lstStyle/>
          <a:p>
            <a:endParaRPr lang="en-US"/>
          </a:p>
        </p:txBody>
      </p:sp>
      <p:sp>
        <p:nvSpPr>
          <p:cNvPr id="7179" name="Rectangle 11"/>
          <p:cNvSpPr>
            <a:spLocks noChangeArrowheads="1"/>
          </p:cNvSpPr>
          <p:nvPr/>
        </p:nvSpPr>
        <p:spPr bwMode="auto">
          <a:xfrm>
            <a:off x="4200525" y="4440238"/>
            <a:ext cx="74295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800">
                <a:solidFill>
                  <a:srgbClr val="000000"/>
                </a:solidFill>
                <a:latin typeface="Arial" charset="0"/>
              </a:rPr>
              <a:t>Fine Remittance</a:t>
            </a:r>
            <a:endParaRPr lang="en-US" sz="2400">
              <a:latin typeface="Times New Roman" pitchFamily="18" charset="0"/>
            </a:endParaRPr>
          </a:p>
        </p:txBody>
      </p:sp>
      <p:sp>
        <p:nvSpPr>
          <p:cNvPr id="7180" name="Line 12"/>
          <p:cNvSpPr>
            <a:spLocks noChangeShapeType="1"/>
          </p:cNvSpPr>
          <p:nvPr/>
        </p:nvSpPr>
        <p:spPr bwMode="auto">
          <a:xfrm>
            <a:off x="2582863" y="2894013"/>
            <a:ext cx="1484312" cy="177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1" name="Line 13"/>
          <p:cNvSpPr>
            <a:spLocks noChangeShapeType="1"/>
          </p:cNvSpPr>
          <p:nvPr/>
        </p:nvSpPr>
        <p:spPr bwMode="auto">
          <a:xfrm>
            <a:off x="2505075" y="3190875"/>
            <a:ext cx="1484313" cy="1247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 name="Line 14"/>
          <p:cNvSpPr>
            <a:spLocks noChangeShapeType="1"/>
          </p:cNvSpPr>
          <p:nvPr/>
        </p:nvSpPr>
        <p:spPr bwMode="auto">
          <a:xfrm flipH="1">
            <a:off x="4905375" y="2786063"/>
            <a:ext cx="1331913" cy="9636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Line 15"/>
          <p:cNvSpPr>
            <a:spLocks noChangeShapeType="1"/>
          </p:cNvSpPr>
          <p:nvPr/>
        </p:nvSpPr>
        <p:spPr bwMode="auto">
          <a:xfrm flipH="1">
            <a:off x="5210175" y="2894013"/>
            <a:ext cx="989013" cy="149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 name="Line 16"/>
          <p:cNvSpPr>
            <a:spLocks noChangeShapeType="1"/>
          </p:cNvSpPr>
          <p:nvPr/>
        </p:nvSpPr>
        <p:spPr bwMode="auto">
          <a:xfrm flipV="1">
            <a:off x="5019675" y="2679700"/>
            <a:ext cx="1217613" cy="320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5" name="Line 17"/>
          <p:cNvSpPr>
            <a:spLocks noChangeShapeType="1"/>
          </p:cNvSpPr>
          <p:nvPr/>
        </p:nvSpPr>
        <p:spPr bwMode="auto">
          <a:xfrm>
            <a:off x="4943475" y="3786188"/>
            <a:ext cx="1370013" cy="392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 name="Line 18"/>
          <p:cNvSpPr>
            <a:spLocks noChangeShapeType="1"/>
          </p:cNvSpPr>
          <p:nvPr/>
        </p:nvSpPr>
        <p:spPr bwMode="auto">
          <a:xfrm flipV="1">
            <a:off x="5210175" y="4249738"/>
            <a:ext cx="1027113" cy="320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7" name="Line 19"/>
          <p:cNvSpPr>
            <a:spLocks noChangeShapeType="1"/>
          </p:cNvSpPr>
          <p:nvPr/>
        </p:nvSpPr>
        <p:spPr bwMode="auto">
          <a:xfrm>
            <a:off x="2143125" y="2597150"/>
            <a:ext cx="1588" cy="301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20"/>
          <p:cNvSpPr>
            <a:spLocks noChangeShapeType="1"/>
          </p:cNvSpPr>
          <p:nvPr/>
        </p:nvSpPr>
        <p:spPr bwMode="auto">
          <a:xfrm>
            <a:off x="2035175" y="2689225"/>
            <a:ext cx="2159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9" name="Line 21"/>
          <p:cNvSpPr>
            <a:spLocks noChangeShapeType="1"/>
          </p:cNvSpPr>
          <p:nvPr/>
        </p:nvSpPr>
        <p:spPr bwMode="auto">
          <a:xfrm flipH="1">
            <a:off x="2035175" y="2898775"/>
            <a:ext cx="107950" cy="242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0" name="Line 22"/>
          <p:cNvSpPr>
            <a:spLocks noChangeShapeType="1"/>
          </p:cNvSpPr>
          <p:nvPr/>
        </p:nvSpPr>
        <p:spPr bwMode="auto">
          <a:xfrm>
            <a:off x="2143125" y="2898775"/>
            <a:ext cx="107950" cy="242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1" name="Oval 23"/>
          <p:cNvSpPr>
            <a:spLocks noChangeArrowheads="1"/>
          </p:cNvSpPr>
          <p:nvPr/>
        </p:nvSpPr>
        <p:spPr bwMode="auto">
          <a:xfrm>
            <a:off x="2084388" y="2276475"/>
            <a:ext cx="107950" cy="244475"/>
          </a:xfrm>
          <a:prstGeom prst="ellipse">
            <a:avLst/>
          </a:prstGeom>
          <a:solidFill>
            <a:srgbClr val="FFFFFF"/>
          </a:solidFill>
          <a:ln w="9525">
            <a:solidFill>
              <a:srgbClr val="000000"/>
            </a:solidFill>
            <a:round/>
            <a:headEnd/>
            <a:tailEnd/>
          </a:ln>
        </p:spPr>
        <p:txBody>
          <a:bodyPr/>
          <a:lstStyle/>
          <a:p>
            <a:endParaRPr lang="en-US"/>
          </a:p>
        </p:txBody>
      </p:sp>
      <p:sp>
        <p:nvSpPr>
          <p:cNvPr id="7192" name="Rectangle 24"/>
          <p:cNvSpPr>
            <a:spLocks noChangeArrowheads="1"/>
          </p:cNvSpPr>
          <p:nvPr/>
        </p:nvSpPr>
        <p:spPr bwMode="auto">
          <a:xfrm>
            <a:off x="2005013" y="3251200"/>
            <a:ext cx="3587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100">
                <a:solidFill>
                  <a:srgbClr val="000000"/>
                </a:solidFill>
                <a:latin typeface="Arial" charset="0"/>
              </a:rPr>
              <a:t>Client</a:t>
            </a:r>
            <a:endParaRPr lang="en-US" sz="2400">
              <a:latin typeface="Times New Roman" pitchFamily="18" charset="0"/>
            </a:endParaRPr>
          </a:p>
        </p:txBody>
      </p:sp>
      <p:sp>
        <p:nvSpPr>
          <p:cNvPr id="7193" name="Line 25"/>
          <p:cNvSpPr>
            <a:spLocks noChangeShapeType="1"/>
          </p:cNvSpPr>
          <p:nvPr/>
        </p:nvSpPr>
        <p:spPr bwMode="auto">
          <a:xfrm>
            <a:off x="6619875" y="2432050"/>
            <a:ext cx="1588" cy="301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4" name="Line 26"/>
          <p:cNvSpPr>
            <a:spLocks noChangeShapeType="1"/>
          </p:cNvSpPr>
          <p:nvPr/>
        </p:nvSpPr>
        <p:spPr bwMode="auto">
          <a:xfrm>
            <a:off x="6511925" y="2524125"/>
            <a:ext cx="2159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5" name="Line 27"/>
          <p:cNvSpPr>
            <a:spLocks noChangeShapeType="1"/>
          </p:cNvSpPr>
          <p:nvPr/>
        </p:nvSpPr>
        <p:spPr bwMode="auto">
          <a:xfrm flipH="1">
            <a:off x="6511925" y="2733675"/>
            <a:ext cx="107950" cy="242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6" name="Line 28"/>
          <p:cNvSpPr>
            <a:spLocks noChangeShapeType="1"/>
          </p:cNvSpPr>
          <p:nvPr/>
        </p:nvSpPr>
        <p:spPr bwMode="auto">
          <a:xfrm>
            <a:off x="6619875" y="2733675"/>
            <a:ext cx="107950" cy="242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7" name="Oval 29"/>
          <p:cNvSpPr>
            <a:spLocks noChangeArrowheads="1"/>
          </p:cNvSpPr>
          <p:nvPr/>
        </p:nvSpPr>
        <p:spPr bwMode="auto">
          <a:xfrm>
            <a:off x="6561138" y="2108200"/>
            <a:ext cx="134937" cy="244475"/>
          </a:xfrm>
          <a:prstGeom prst="ellipse">
            <a:avLst/>
          </a:prstGeom>
          <a:solidFill>
            <a:srgbClr val="FFFFFF"/>
          </a:solidFill>
          <a:ln w="9525">
            <a:solidFill>
              <a:srgbClr val="000000"/>
            </a:solidFill>
            <a:round/>
            <a:headEnd/>
            <a:tailEnd/>
          </a:ln>
        </p:spPr>
        <p:txBody>
          <a:bodyPr/>
          <a:lstStyle/>
          <a:p>
            <a:endParaRPr lang="en-US"/>
          </a:p>
        </p:txBody>
      </p:sp>
      <p:sp>
        <p:nvSpPr>
          <p:cNvPr id="7198" name="Rectangle 30"/>
          <p:cNvSpPr>
            <a:spLocks noChangeArrowheads="1"/>
          </p:cNvSpPr>
          <p:nvPr/>
        </p:nvSpPr>
        <p:spPr bwMode="auto">
          <a:xfrm>
            <a:off x="6378575" y="3086100"/>
            <a:ext cx="622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100">
                <a:solidFill>
                  <a:srgbClr val="000000"/>
                </a:solidFill>
                <a:latin typeface="Arial" charset="0"/>
              </a:rPr>
              <a:t>Employee</a:t>
            </a:r>
            <a:endParaRPr lang="en-US" sz="2400">
              <a:latin typeface="Times New Roman" pitchFamily="18" charset="0"/>
            </a:endParaRPr>
          </a:p>
        </p:txBody>
      </p:sp>
      <p:sp>
        <p:nvSpPr>
          <p:cNvPr id="7199" name="Line 31"/>
          <p:cNvSpPr>
            <a:spLocks noChangeShapeType="1"/>
          </p:cNvSpPr>
          <p:nvPr/>
        </p:nvSpPr>
        <p:spPr bwMode="auto">
          <a:xfrm>
            <a:off x="6619875" y="4184650"/>
            <a:ext cx="1588" cy="301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0" name="Line 32"/>
          <p:cNvSpPr>
            <a:spLocks noChangeShapeType="1"/>
          </p:cNvSpPr>
          <p:nvPr/>
        </p:nvSpPr>
        <p:spPr bwMode="auto">
          <a:xfrm>
            <a:off x="6511925" y="4276725"/>
            <a:ext cx="2159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1" name="Line 33"/>
          <p:cNvSpPr>
            <a:spLocks noChangeShapeType="1"/>
          </p:cNvSpPr>
          <p:nvPr/>
        </p:nvSpPr>
        <p:spPr bwMode="auto">
          <a:xfrm flipH="1">
            <a:off x="6511925" y="4486275"/>
            <a:ext cx="107950" cy="242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2" name="Line 34"/>
          <p:cNvSpPr>
            <a:spLocks noChangeShapeType="1"/>
          </p:cNvSpPr>
          <p:nvPr/>
        </p:nvSpPr>
        <p:spPr bwMode="auto">
          <a:xfrm>
            <a:off x="6619875" y="4486275"/>
            <a:ext cx="107950" cy="242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3" name="Oval 35"/>
          <p:cNvSpPr>
            <a:spLocks noChangeArrowheads="1"/>
          </p:cNvSpPr>
          <p:nvPr/>
        </p:nvSpPr>
        <p:spPr bwMode="auto">
          <a:xfrm>
            <a:off x="6543675" y="3863975"/>
            <a:ext cx="152400" cy="241300"/>
          </a:xfrm>
          <a:prstGeom prst="ellipse">
            <a:avLst/>
          </a:prstGeom>
          <a:solidFill>
            <a:srgbClr val="FFFFFF"/>
          </a:solidFill>
          <a:ln w="9525">
            <a:solidFill>
              <a:srgbClr val="000000"/>
            </a:solidFill>
            <a:round/>
            <a:headEnd/>
            <a:tailEnd/>
          </a:ln>
        </p:spPr>
        <p:txBody>
          <a:bodyPr/>
          <a:lstStyle/>
          <a:p>
            <a:endParaRPr lang="en-US"/>
          </a:p>
        </p:txBody>
      </p:sp>
      <p:sp>
        <p:nvSpPr>
          <p:cNvPr id="7204" name="Rectangle 36"/>
          <p:cNvSpPr>
            <a:spLocks noChangeArrowheads="1"/>
          </p:cNvSpPr>
          <p:nvPr/>
        </p:nvSpPr>
        <p:spPr bwMode="auto">
          <a:xfrm>
            <a:off x="6332538" y="4838700"/>
            <a:ext cx="6683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100">
                <a:solidFill>
                  <a:srgbClr val="000000"/>
                </a:solidFill>
                <a:latin typeface="Arial" charset="0"/>
              </a:rPr>
              <a:t>Supervisor</a:t>
            </a:r>
            <a:endParaRPr lang="en-US" sz="2400">
              <a:latin typeface="Times New Roman" pitchFamily="18" charset="0"/>
            </a:endParaRPr>
          </a:p>
        </p:txBody>
      </p:sp>
      <p:sp>
        <p:nvSpPr>
          <p:cNvPr id="7205" name="Text Box 37"/>
          <p:cNvSpPr txBox="1">
            <a:spLocks noChangeArrowheads="1"/>
          </p:cNvSpPr>
          <p:nvPr/>
        </p:nvSpPr>
        <p:spPr bwMode="auto">
          <a:xfrm>
            <a:off x="609600" y="5867400"/>
            <a:ext cx="79248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FontTx/>
              <a:buChar char="•"/>
            </a:pPr>
            <a:r>
              <a:rPr lang="en-US" sz="1600" dirty="0">
                <a:latin typeface="Times New Roman" pitchFamily="18" charset="0"/>
              </a:rPr>
              <a:t> A generalized description of how a system will be used.  </a:t>
            </a:r>
          </a:p>
          <a:p>
            <a:pPr eaLnBrk="1" hangingPunct="1">
              <a:spcBef>
                <a:spcPct val="50000"/>
              </a:spcBef>
              <a:buFontTx/>
              <a:buChar char="•"/>
            </a:pPr>
            <a:r>
              <a:rPr lang="en-US" sz="1600" dirty="0">
                <a:latin typeface="Times New Roman" pitchFamily="18" charset="0"/>
              </a:rPr>
              <a:t> Provides an overview of the intended functionality of the system</a:t>
            </a:r>
          </a:p>
          <a:p>
            <a:pPr eaLnBrk="1" hangingPunct="1">
              <a:spcBef>
                <a:spcPct val="50000"/>
              </a:spcBef>
            </a:pPr>
            <a:endParaRPr lang="en-US" sz="1600" dirty="0">
              <a:latin typeface="Times New Roman" pitchFamily="18" charset="0"/>
            </a:endParaRPr>
          </a:p>
        </p:txBody>
      </p:sp>
      <p:sp>
        <p:nvSpPr>
          <p:cNvPr id="7208" name="Rectangle 40"/>
          <p:cNvSpPr>
            <a:spLocks noChangeArrowheads="1"/>
          </p:cNvSpPr>
          <p:nvPr/>
        </p:nvSpPr>
        <p:spPr bwMode="auto">
          <a:xfrm>
            <a:off x="2133600" y="1600200"/>
            <a:ext cx="1052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i="1" dirty="0">
                <a:solidFill>
                  <a:srgbClr val="FF66CC"/>
                </a:solidFill>
                <a:latin typeface="Arial" charset="0"/>
              </a:rPr>
              <a:t>Boundary</a:t>
            </a:r>
          </a:p>
        </p:txBody>
      </p:sp>
      <p:sp>
        <p:nvSpPr>
          <p:cNvPr id="7209" name="Line 41"/>
          <p:cNvSpPr>
            <a:spLocks noChangeShapeType="1"/>
          </p:cNvSpPr>
          <p:nvPr/>
        </p:nvSpPr>
        <p:spPr bwMode="auto">
          <a:xfrm>
            <a:off x="3124200" y="1905000"/>
            <a:ext cx="228600" cy="76200"/>
          </a:xfrm>
          <a:prstGeom prst="line">
            <a:avLst/>
          </a:prstGeom>
          <a:noFill/>
          <a:ln w="9525">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0" name="Rectangle 42"/>
          <p:cNvSpPr>
            <a:spLocks noChangeArrowheads="1"/>
          </p:cNvSpPr>
          <p:nvPr/>
        </p:nvSpPr>
        <p:spPr bwMode="auto">
          <a:xfrm>
            <a:off x="1066800" y="19050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1600" i="1">
                <a:solidFill>
                  <a:srgbClr val="FF66CC"/>
                </a:solidFill>
                <a:latin typeface="Arial" charset="0"/>
              </a:rPr>
              <a:t>Actor</a:t>
            </a:r>
          </a:p>
        </p:txBody>
      </p:sp>
      <p:sp>
        <p:nvSpPr>
          <p:cNvPr id="7211" name="Line 43"/>
          <p:cNvSpPr>
            <a:spLocks noChangeShapeType="1"/>
          </p:cNvSpPr>
          <p:nvPr/>
        </p:nvSpPr>
        <p:spPr bwMode="auto">
          <a:xfrm>
            <a:off x="1600200" y="2209800"/>
            <a:ext cx="304800" cy="152400"/>
          </a:xfrm>
          <a:prstGeom prst="line">
            <a:avLst/>
          </a:prstGeom>
          <a:noFill/>
          <a:ln w="9525">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2" name="Line 44"/>
          <p:cNvSpPr>
            <a:spLocks noChangeShapeType="1"/>
          </p:cNvSpPr>
          <p:nvPr/>
        </p:nvSpPr>
        <p:spPr bwMode="auto">
          <a:xfrm flipH="1">
            <a:off x="4800600" y="1828800"/>
            <a:ext cx="2133600" cy="1066800"/>
          </a:xfrm>
          <a:prstGeom prst="line">
            <a:avLst/>
          </a:prstGeom>
          <a:noFill/>
          <a:ln w="9525">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4" name="Rectangle 46"/>
          <p:cNvSpPr>
            <a:spLocks noChangeArrowheads="1"/>
          </p:cNvSpPr>
          <p:nvPr/>
        </p:nvSpPr>
        <p:spPr bwMode="auto">
          <a:xfrm>
            <a:off x="7010400" y="1447800"/>
            <a:ext cx="1371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1600" i="1">
                <a:solidFill>
                  <a:srgbClr val="FF66CC"/>
                </a:solidFill>
                <a:latin typeface="Arial" charset="0"/>
              </a:rPr>
              <a:t/>
            </a:r>
            <a:br>
              <a:rPr lang="en-US" sz="1600" i="1">
                <a:solidFill>
                  <a:srgbClr val="FF66CC"/>
                </a:solidFill>
                <a:latin typeface="Arial" charset="0"/>
              </a:rPr>
            </a:br>
            <a:r>
              <a:rPr lang="en-US" sz="1600" i="1">
                <a:solidFill>
                  <a:srgbClr val="FF66CC"/>
                </a:solidFill>
                <a:latin typeface="Arial" charset="0"/>
              </a:rPr>
              <a:t>Use Case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pic>
        <p:nvPicPr>
          <p:cNvPr id="4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4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3222112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fld id="{37C57C24-CBFF-4444-82CB-ACCAFE154D44}" type="slidenum">
              <a:rPr lang="en-US" altLang="en-US" u="none"/>
              <a:pPr eaLnBrk="1" hangingPunct="1"/>
              <a:t>55</a:t>
            </a:fld>
            <a:endParaRPr lang="en-US" altLang="en-US" u="none"/>
          </a:p>
        </p:txBody>
      </p:sp>
      <p:sp>
        <p:nvSpPr>
          <p:cNvPr id="16387" name="Rectangle 2"/>
          <p:cNvSpPr>
            <a:spLocks noGrp="1" noChangeArrowheads="1"/>
          </p:cNvSpPr>
          <p:nvPr>
            <p:ph type="title"/>
          </p:nvPr>
        </p:nvSpPr>
        <p:spPr>
          <a:xfrm>
            <a:off x="685800" y="260648"/>
            <a:ext cx="7772400" cy="653752"/>
          </a:xfrm>
        </p:spPr>
        <p:txBody>
          <a:bodyPr>
            <a:normAutofit fontScale="90000"/>
          </a:bodyPr>
          <a:lstStyle/>
          <a:p>
            <a:pPr eaLnBrk="1" hangingPunct="1"/>
            <a:r>
              <a:rPr lang="en-US" altLang="en-US" sz="4000" b="1" dirty="0" smtClean="0">
                <a:solidFill>
                  <a:srgbClr val="FF0000"/>
                </a:solidFill>
                <a:latin typeface="Times New Roman" pitchFamily="18" charset="0"/>
                <a:cs typeface="Times New Roman" pitchFamily="18" charset="0"/>
              </a:rPr>
              <a:t>Use Case Diagram </a:t>
            </a:r>
          </a:p>
        </p:txBody>
      </p:sp>
      <p:sp>
        <p:nvSpPr>
          <p:cNvPr id="16388" name="Rectangle 3"/>
          <p:cNvSpPr>
            <a:spLocks noGrp="1" noChangeArrowheads="1"/>
          </p:cNvSpPr>
          <p:nvPr>
            <p:ph type="body" idx="1"/>
          </p:nvPr>
        </p:nvSpPr>
        <p:spPr>
          <a:xfrm>
            <a:off x="152400" y="990600"/>
            <a:ext cx="8763000" cy="5638800"/>
          </a:xfrm>
        </p:spPr>
        <p:txBody>
          <a:bodyPr>
            <a:normAutofit/>
          </a:bodyPr>
          <a:lstStyle/>
          <a:p>
            <a:pPr eaLnBrk="1" hangingPunct="1">
              <a:lnSpc>
                <a:spcPct val="90000"/>
              </a:lnSpc>
            </a:pPr>
            <a:r>
              <a:rPr lang="en-US" altLang="en-US" sz="2200" dirty="0" smtClean="0">
                <a:latin typeface="Times New Roman" pitchFamily="18" charset="0"/>
                <a:cs typeface="Times New Roman" pitchFamily="18" charset="0"/>
              </a:rPr>
              <a:t>Use cases serve as a technique for capturing the functional requirements of a system</a:t>
            </a:r>
          </a:p>
          <a:p>
            <a:pPr eaLnBrk="1" hangingPunct="1">
              <a:lnSpc>
                <a:spcPct val="90000"/>
              </a:lnSpc>
            </a:pPr>
            <a:r>
              <a:rPr lang="en-US" altLang="en-US" sz="2200" dirty="0" smtClean="0">
                <a:latin typeface="Times New Roman" pitchFamily="18" charset="0"/>
                <a:cs typeface="Times New Roman" pitchFamily="18" charset="0"/>
              </a:rPr>
              <a:t>Describes the typical interactions between the users of a system and the system itself, providing a narrative of how a system is used</a:t>
            </a:r>
          </a:p>
          <a:p>
            <a:pPr eaLnBrk="1" hangingPunct="1">
              <a:lnSpc>
                <a:spcPct val="90000"/>
              </a:lnSpc>
            </a:pPr>
            <a:r>
              <a:rPr lang="en-US" altLang="en-US" sz="2200" dirty="0" smtClean="0">
                <a:latin typeface="Times New Roman" pitchFamily="18" charset="0"/>
                <a:cs typeface="Times New Roman" pitchFamily="18" charset="0"/>
              </a:rPr>
              <a:t>A </a:t>
            </a:r>
            <a:r>
              <a:rPr lang="en-US" altLang="en-US" sz="2200" u="sng" dirty="0" smtClean="0">
                <a:latin typeface="Times New Roman" pitchFamily="18" charset="0"/>
                <a:cs typeface="Times New Roman" pitchFamily="18" charset="0"/>
              </a:rPr>
              <a:t>use case</a:t>
            </a:r>
            <a:r>
              <a:rPr lang="en-US" altLang="en-US" sz="2200" dirty="0" smtClean="0">
                <a:latin typeface="Times New Roman" pitchFamily="18" charset="0"/>
                <a:cs typeface="Times New Roman" pitchFamily="18" charset="0"/>
              </a:rPr>
              <a:t> consists of a set of one or more scenarios tied together by a common user goal</a:t>
            </a:r>
          </a:p>
          <a:p>
            <a:pPr eaLnBrk="1" hangingPunct="1">
              <a:lnSpc>
                <a:spcPct val="90000"/>
              </a:lnSpc>
            </a:pPr>
            <a:r>
              <a:rPr lang="en-US" altLang="en-US" sz="2200" dirty="0" smtClean="0">
                <a:latin typeface="Times New Roman" pitchFamily="18" charset="0"/>
                <a:cs typeface="Times New Roman" pitchFamily="18" charset="0"/>
              </a:rPr>
              <a:t>A </a:t>
            </a:r>
            <a:r>
              <a:rPr lang="en-US" altLang="en-US" sz="2200" u="sng" dirty="0" smtClean="0">
                <a:latin typeface="Times New Roman" pitchFamily="18" charset="0"/>
                <a:cs typeface="Times New Roman" pitchFamily="18" charset="0"/>
              </a:rPr>
              <a:t>scenario </a:t>
            </a:r>
            <a:r>
              <a:rPr lang="en-US" altLang="en-US" sz="2200" dirty="0" smtClean="0">
                <a:latin typeface="Times New Roman" pitchFamily="18" charset="0"/>
                <a:cs typeface="Times New Roman" pitchFamily="18" charset="0"/>
              </a:rPr>
              <a:t>is a sequence of steps describing an interaction between a user and a system; some scenarios describe successful interaction; others describe failure or errors</a:t>
            </a:r>
          </a:p>
          <a:p>
            <a:pPr eaLnBrk="1" hangingPunct="1">
              <a:lnSpc>
                <a:spcPct val="90000"/>
              </a:lnSpc>
            </a:pPr>
            <a:r>
              <a:rPr lang="en-US" altLang="en-US" sz="2200" dirty="0" smtClean="0">
                <a:latin typeface="Times New Roman" pitchFamily="18" charset="0"/>
                <a:cs typeface="Times New Roman" pitchFamily="18" charset="0"/>
              </a:rPr>
              <a:t>Users are referred to as actors; an </a:t>
            </a:r>
            <a:r>
              <a:rPr lang="en-US" altLang="en-US" sz="2200" u="sng" dirty="0" smtClean="0">
                <a:latin typeface="Times New Roman" pitchFamily="18" charset="0"/>
                <a:cs typeface="Times New Roman" pitchFamily="18" charset="0"/>
              </a:rPr>
              <a:t>actor</a:t>
            </a:r>
            <a:r>
              <a:rPr lang="en-US" altLang="en-US" sz="2200" dirty="0" smtClean="0">
                <a:latin typeface="Times New Roman" pitchFamily="18" charset="0"/>
                <a:cs typeface="Times New Roman" pitchFamily="18" charset="0"/>
              </a:rPr>
              <a:t> is a role that carries out a use case</a:t>
            </a:r>
          </a:p>
          <a:p>
            <a:pPr eaLnBrk="1" hangingPunct="1">
              <a:lnSpc>
                <a:spcPct val="90000"/>
              </a:lnSpc>
            </a:pPr>
            <a:r>
              <a:rPr lang="en-US" altLang="en-US" sz="2200" dirty="0" smtClean="0">
                <a:latin typeface="Times New Roman" pitchFamily="18" charset="0"/>
                <a:cs typeface="Times New Roman" pitchFamily="18" charset="0"/>
              </a:rPr>
              <a:t>An actor need not always be a person; it can also be an external system that is either automated or manual</a:t>
            </a:r>
          </a:p>
          <a:p>
            <a:pPr eaLnBrk="1" hangingPunct="1">
              <a:lnSpc>
                <a:spcPct val="90000"/>
              </a:lnSpc>
            </a:pPr>
            <a:endParaRPr lang="en-US" altLang="en-US" sz="2200" dirty="0" smtClean="0">
              <a:latin typeface="Times New Roman" pitchFamily="18" charset="0"/>
              <a:cs typeface="Times New Roman" pitchFamily="18" charset="0"/>
            </a:endParaRP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753795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fld id="{22DD66D8-115C-4AD0-AECF-04299E6739A5}" type="slidenum">
              <a:rPr lang="en-US" altLang="en-US" u="none"/>
              <a:pPr eaLnBrk="1" hangingPunct="1"/>
              <a:t>56</a:t>
            </a:fld>
            <a:endParaRPr lang="en-US" altLang="en-US" u="none"/>
          </a:p>
        </p:txBody>
      </p:sp>
      <p:sp>
        <p:nvSpPr>
          <p:cNvPr id="17412" name="Rectangle 3"/>
          <p:cNvSpPr>
            <a:spLocks noGrp="1" noChangeArrowheads="1"/>
          </p:cNvSpPr>
          <p:nvPr>
            <p:ph type="body" idx="1"/>
          </p:nvPr>
        </p:nvSpPr>
        <p:spPr>
          <a:xfrm>
            <a:off x="457200" y="304800"/>
            <a:ext cx="8229600" cy="5821363"/>
          </a:xfrm>
        </p:spPr>
        <p:txBody>
          <a:bodyPr>
            <a:normAutofit/>
          </a:bodyPr>
          <a:lstStyle/>
          <a:p>
            <a:pPr eaLnBrk="1" hangingPunct="1"/>
            <a:r>
              <a:rPr lang="en-US" altLang="en-US" sz="2400" dirty="0" smtClean="0">
                <a:latin typeface="Times New Roman" pitchFamily="18" charset="0"/>
                <a:cs typeface="Times New Roman" pitchFamily="18" charset="0"/>
              </a:rPr>
              <a:t>A </a:t>
            </a:r>
            <a:r>
              <a:rPr lang="en-US" altLang="en-US" sz="2400" u="sng" dirty="0" smtClean="0">
                <a:latin typeface="Times New Roman" pitchFamily="18" charset="0"/>
                <a:cs typeface="Times New Roman" pitchFamily="18" charset="0"/>
              </a:rPr>
              <a:t>use case diagram</a:t>
            </a:r>
            <a:r>
              <a:rPr lang="en-US" altLang="en-US" sz="2400" dirty="0" smtClean="0">
                <a:latin typeface="Times New Roman" pitchFamily="18" charset="0"/>
                <a:cs typeface="Times New Roman" pitchFamily="18" charset="0"/>
              </a:rPr>
              <a:t> is like a graphical table of contents of the use cases for a system</a:t>
            </a:r>
          </a:p>
          <a:p>
            <a:pPr lvl="1" eaLnBrk="1" hangingPunct="1"/>
            <a:r>
              <a:rPr lang="en-US" altLang="en-US" sz="2400" dirty="0" smtClean="0">
                <a:latin typeface="Times New Roman" pitchFamily="18" charset="0"/>
                <a:cs typeface="Times New Roman" pitchFamily="18" charset="0"/>
              </a:rPr>
              <a:t>It shows the use cases, the actors, and the relationships between them</a:t>
            </a:r>
          </a:p>
          <a:p>
            <a:pPr lvl="1" eaLnBrk="1" hangingPunct="1"/>
            <a:endParaRPr lang="en-US" altLang="en-US" sz="2400" dirty="0" smtClean="0">
              <a:latin typeface="Times New Roman" pitchFamily="18" charset="0"/>
              <a:cs typeface="Times New Roman" pitchFamily="18" charset="0"/>
            </a:endParaRPr>
          </a:p>
          <a:p>
            <a:pPr eaLnBrk="1" hangingPunct="1"/>
            <a:r>
              <a:rPr lang="en-US" altLang="en-US" sz="2400" dirty="0" smtClean="0">
                <a:latin typeface="Times New Roman" pitchFamily="18" charset="0"/>
                <a:cs typeface="Times New Roman" pitchFamily="18" charset="0"/>
              </a:rPr>
              <a:t>Use cases represent an external view of the system; consequently, they have no correlation to the classes in the system</a:t>
            </a:r>
          </a:p>
          <a:p>
            <a:pPr lvl="1" eaLnBrk="1" hangingPunct="1"/>
            <a:r>
              <a:rPr lang="en-US" altLang="en-US" sz="2400" dirty="0" smtClean="0">
                <a:latin typeface="Times New Roman" pitchFamily="18" charset="0"/>
                <a:cs typeface="Times New Roman" pitchFamily="18" charset="0"/>
              </a:rPr>
              <a:t>They can serve as a starting point for writing software validation test cases</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014819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fld id="{74DBC291-C984-43F9-B5E3-52EDCB88E69F}" type="slidenum">
              <a:rPr lang="en-US" altLang="en-US" u="none"/>
              <a:pPr eaLnBrk="1" hangingPunct="1"/>
              <a:t>57</a:t>
            </a:fld>
            <a:endParaRPr lang="en-US" altLang="en-US" u="none"/>
          </a:p>
        </p:txBody>
      </p:sp>
      <p:sp>
        <p:nvSpPr>
          <p:cNvPr id="18435" name="Rectangle 2"/>
          <p:cNvSpPr>
            <a:spLocks noGrp="1" noChangeArrowheads="1"/>
          </p:cNvSpPr>
          <p:nvPr>
            <p:ph type="title"/>
          </p:nvPr>
        </p:nvSpPr>
        <p:spPr>
          <a:xfrm>
            <a:off x="685800" y="381000"/>
            <a:ext cx="7772400" cy="381000"/>
          </a:xfrm>
        </p:spPr>
        <p:txBody>
          <a:bodyPr>
            <a:normAutofit fontScale="90000"/>
          </a:bodyPr>
          <a:lstStyle/>
          <a:p>
            <a:pPr eaLnBrk="1" hangingPunct="1"/>
            <a:r>
              <a:rPr lang="en-US" altLang="en-US" b="1" dirty="0" smtClean="0">
                <a:solidFill>
                  <a:srgbClr val="FF0000"/>
                </a:solidFill>
                <a:latin typeface="Times New Roman" pitchFamily="18" charset="0"/>
                <a:cs typeface="Times New Roman" pitchFamily="18" charset="0"/>
              </a:rPr>
              <a:t>Example Use Case Diagram</a:t>
            </a:r>
          </a:p>
        </p:txBody>
      </p:sp>
      <p:sp>
        <p:nvSpPr>
          <p:cNvPr id="18436" name="Rectangle 3"/>
          <p:cNvSpPr>
            <a:spLocks noChangeArrowheads="1"/>
          </p:cNvSpPr>
          <p:nvPr/>
        </p:nvSpPr>
        <p:spPr bwMode="auto">
          <a:xfrm>
            <a:off x="2743200" y="1828800"/>
            <a:ext cx="3581400" cy="472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endParaRPr lang="en-US" altLang="en-US"/>
          </a:p>
        </p:txBody>
      </p:sp>
      <p:sp>
        <p:nvSpPr>
          <p:cNvPr id="18437" name="Oval 4"/>
          <p:cNvSpPr>
            <a:spLocks noChangeArrowheads="1"/>
          </p:cNvSpPr>
          <p:nvPr/>
        </p:nvSpPr>
        <p:spPr bwMode="auto">
          <a:xfrm>
            <a:off x="3124200" y="2057400"/>
            <a:ext cx="28956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800" u="none"/>
              <a:t>Make automated menu</a:t>
            </a:r>
          </a:p>
          <a:p>
            <a:pPr eaLnBrk="1" hangingPunct="1"/>
            <a:r>
              <a:rPr lang="en-US" altLang="en-US" sz="1800" u="none"/>
              <a:t>selections</a:t>
            </a:r>
          </a:p>
        </p:txBody>
      </p:sp>
      <p:sp>
        <p:nvSpPr>
          <p:cNvPr id="18438" name="Oval 5"/>
          <p:cNvSpPr>
            <a:spLocks noChangeArrowheads="1"/>
          </p:cNvSpPr>
          <p:nvPr/>
        </p:nvSpPr>
        <p:spPr bwMode="auto">
          <a:xfrm>
            <a:off x="3124200" y="3276600"/>
            <a:ext cx="28956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800" u="none"/>
              <a:t>Order food and drink</a:t>
            </a:r>
          </a:p>
        </p:txBody>
      </p:sp>
      <p:sp>
        <p:nvSpPr>
          <p:cNvPr id="18439" name="Oval 6"/>
          <p:cNvSpPr>
            <a:spLocks noChangeArrowheads="1"/>
          </p:cNvSpPr>
          <p:nvPr/>
        </p:nvSpPr>
        <p:spPr bwMode="auto">
          <a:xfrm>
            <a:off x="3124200" y="5486400"/>
            <a:ext cx="28956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800" u="none"/>
              <a:t>Pay for food and drink</a:t>
            </a:r>
          </a:p>
        </p:txBody>
      </p:sp>
      <p:sp>
        <p:nvSpPr>
          <p:cNvPr id="18440" name="Oval 26"/>
          <p:cNvSpPr>
            <a:spLocks noChangeArrowheads="1"/>
          </p:cNvSpPr>
          <p:nvPr/>
        </p:nvSpPr>
        <p:spPr bwMode="auto">
          <a:xfrm>
            <a:off x="3124200" y="4343400"/>
            <a:ext cx="28956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800" u="none"/>
              <a:t>Notify customer that</a:t>
            </a:r>
          </a:p>
          <a:p>
            <a:pPr eaLnBrk="1" hangingPunct="1"/>
            <a:r>
              <a:rPr lang="en-US" altLang="en-US" sz="1800" u="none"/>
              <a:t>food and drink are ready</a:t>
            </a:r>
          </a:p>
        </p:txBody>
      </p:sp>
      <p:grpSp>
        <p:nvGrpSpPr>
          <p:cNvPr id="2" name="Group 40"/>
          <p:cNvGrpSpPr>
            <a:grpSpLocks/>
          </p:cNvGrpSpPr>
          <p:nvPr/>
        </p:nvGrpSpPr>
        <p:grpSpPr bwMode="auto">
          <a:xfrm>
            <a:off x="8077200" y="4800600"/>
            <a:ext cx="381000" cy="838200"/>
            <a:chOff x="5040" y="2976"/>
            <a:chExt cx="288" cy="672"/>
          </a:xfrm>
        </p:grpSpPr>
        <p:sp>
          <p:nvSpPr>
            <p:cNvPr id="18472" name="Oval 28"/>
            <p:cNvSpPr>
              <a:spLocks noChangeArrowheads="1"/>
            </p:cNvSpPr>
            <p:nvPr/>
          </p:nvSpPr>
          <p:spPr bwMode="auto">
            <a:xfrm>
              <a:off x="5088" y="297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endParaRPr lang="en-US" altLang="en-US"/>
            </a:p>
          </p:txBody>
        </p:sp>
        <p:sp>
          <p:nvSpPr>
            <p:cNvPr id="18473" name="Line 29"/>
            <p:cNvSpPr>
              <a:spLocks noChangeShapeType="1"/>
            </p:cNvSpPr>
            <p:nvPr/>
          </p:nvSpPr>
          <p:spPr bwMode="auto">
            <a:xfrm>
              <a:off x="5184" y="3168"/>
              <a:ext cx="1"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74" name="Line 30"/>
            <p:cNvSpPr>
              <a:spLocks noChangeShapeType="1"/>
            </p:cNvSpPr>
            <p:nvPr/>
          </p:nvSpPr>
          <p:spPr bwMode="auto">
            <a:xfrm flipH="1">
              <a:off x="5088" y="3408"/>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75" name="Line 31"/>
            <p:cNvSpPr>
              <a:spLocks noChangeShapeType="1"/>
            </p:cNvSpPr>
            <p:nvPr/>
          </p:nvSpPr>
          <p:spPr bwMode="auto">
            <a:xfrm>
              <a:off x="5184" y="34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76" name="Line 32"/>
            <p:cNvSpPr>
              <a:spLocks noChangeShapeType="1"/>
            </p:cNvSpPr>
            <p:nvPr/>
          </p:nvSpPr>
          <p:spPr bwMode="auto">
            <a:xfrm flipH="1">
              <a:off x="5040" y="3264"/>
              <a:ext cx="28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8442" name="Line 33"/>
          <p:cNvSpPr>
            <a:spLocks noChangeShapeType="1"/>
          </p:cNvSpPr>
          <p:nvPr/>
        </p:nvSpPr>
        <p:spPr bwMode="auto">
          <a:xfrm flipH="1" flipV="1">
            <a:off x="6248400" y="3657600"/>
            <a:ext cx="1676400" cy="152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18443" name="Line 34"/>
          <p:cNvSpPr>
            <a:spLocks noChangeShapeType="1"/>
          </p:cNvSpPr>
          <p:nvPr/>
        </p:nvSpPr>
        <p:spPr bwMode="auto">
          <a:xfrm flipV="1">
            <a:off x="1371600" y="2590800"/>
            <a:ext cx="16764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44" name="Line 37"/>
          <p:cNvSpPr>
            <a:spLocks noChangeShapeType="1"/>
          </p:cNvSpPr>
          <p:nvPr/>
        </p:nvSpPr>
        <p:spPr bwMode="auto">
          <a:xfrm>
            <a:off x="1219200" y="4648200"/>
            <a:ext cx="1752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45" name="Text Box 39"/>
          <p:cNvSpPr txBox="1">
            <a:spLocks noChangeArrowheads="1"/>
          </p:cNvSpPr>
          <p:nvPr/>
        </p:nvSpPr>
        <p:spPr bwMode="auto">
          <a:xfrm>
            <a:off x="228600" y="4876800"/>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algn="l" eaLnBrk="1" hangingPunct="1"/>
            <a:r>
              <a:rPr lang="en-US" altLang="en-US" sz="1800" u="none"/>
              <a:t>Customer</a:t>
            </a:r>
          </a:p>
        </p:txBody>
      </p:sp>
      <p:grpSp>
        <p:nvGrpSpPr>
          <p:cNvPr id="3" name="Group 41"/>
          <p:cNvGrpSpPr>
            <a:grpSpLocks/>
          </p:cNvGrpSpPr>
          <p:nvPr/>
        </p:nvGrpSpPr>
        <p:grpSpPr bwMode="auto">
          <a:xfrm>
            <a:off x="533400" y="4038600"/>
            <a:ext cx="381000" cy="838200"/>
            <a:chOff x="5040" y="2976"/>
            <a:chExt cx="288" cy="672"/>
          </a:xfrm>
        </p:grpSpPr>
        <p:sp>
          <p:nvSpPr>
            <p:cNvPr id="18467" name="Oval 42"/>
            <p:cNvSpPr>
              <a:spLocks noChangeArrowheads="1"/>
            </p:cNvSpPr>
            <p:nvPr/>
          </p:nvSpPr>
          <p:spPr bwMode="auto">
            <a:xfrm>
              <a:off x="5088" y="297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endParaRPr lang="en-US" altLang="en-US"/>
            </a:p>
          </p:txBody>
        </p:sp>
        <p:sp>
          <p:nvSpPr>
            <p:cNvPr id="18468" name="Line 43"/>
            <p:cNvSpPr>
              <a:spLocks noChangeShapeType="1"/>
            </p:cNvSpPr>
            <p:nvPr/>
          </p:nvSpPr>
          <p:spPr bwMode="auto">
            <a:xfrm>
              <a:off x="5184" y="3168"/>
              <a:ext cx="1"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69" name="Line 44"/>
            <p:cNvSpPr>
              <a:spLocks noChangeShapeType="1"/>
            </p:cNvSpPr>
            <p:nvPr/>
          </p:nvSpPr>
          <p:spPr bwMode="auto">
            <a:xfrm flipH="1">
              <a:off x="5088" y="3408"/>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70" name="Line 45"/>
            <p:cNvSpPr>
              <a:spLocks noChangeShapeType="1"/>
            </p:cNvSpPr>
            <p:nvPr/>
          </p:nvSpPr>
          <p:spPr bwMode="auto">
            <a:xfrm>
              <a:off x="5184" y="34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71" name="Line 46"/>
            <p:cNvSpPr>
              <a:spLocks noChangeShapeType="1"/>
            </p:cNvSpPr>
            <p:nvPr/>
          </p:nvSpPr>
          <p:spPr bwMode="auto">
            <a:xfrm flipH="1">
              <a:off x="5040" y="3264"/>
              <a:ext cx="28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 name="Group 47"/>
          <p:cNvGrpSpPr>
            <a:grpSpLocks/>
          </p:cNvGrpSpPr>
          <p:nvPr/>
        </p:nvGrpSpPr>
        <p:grpSpPr bwMode="auto">
          <a:xfrm>
            <a:off x="8077200" y="3352800"/>
            <a:ext cx="311150" cy="866775"/>
            <a:chOff x="5040" y="2976"/>
            <a:chExt cx="288" cy="672"/>
          </a:xfrm>
        </p:grpSpPr>
        <p:sp>
          <p:nvSpPr>
            <p:cNvPr id="18462" name="Oval 48"/>
            <p:cNvSpPr>
              <a:spLocks noChangeArrowheads="1"/>
            </p:cNvSpPr>
            <p:nvPr/>
          </p:nvSpPr>
          <p:spPr bwMode="auto">
            <a:xfrm>
              <a:off x="5088" y="297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endParaRPr lang="en-US" altLang="en-US"/>
            </a:p>
          </p:txBody>
        </p:sp>
        <p:sp>
          <p:nvSpPr>
            <p:cNvPr id="18463" name="Line 49"/>
            <p:cNvSpPr>
              <a:spLocks noChangeShapeType="1"/>
            </p:cNvSpPr>
            <p:nvPr/>
          </p:nvSpPr>
          <p:spPr bwMode="auto">
            <a:xfrm>
              <a:off x="5184" y="3168"/>
              <a:ext cx="1"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64" name="Line 50"/>
            <p:cNvSpPr>
              <a:spLocks noChangeShapeType="1"/>
            </p:cNvSpPr>
            <p:nvPr/>
          </p:nvSpPr>
          <p:spPr bwMode="auto">
            <a:xfrm flipH="1">
              <a:off x="5088" y="3408"/>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65" name="Line 51"/>
            <p:cNvSpPr>
              <a:spLocks noChangeShapeType="1"/>
            </p:cNvSpPr>
            <p:nvPr/>
          </p:nvSpPr>
          <p:spPr bwMode="auto">
            <a:xfrm>
              <a:off x="5184" y="34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66" name="Line 52"/>
            <p:cNvSpPr>
              <a:spLocks noChangeShapeType="1"/>
            </p:cNvSpPr>
            <p:nvPr/>
          </p:nvSpPr>
          <p:spPr bwMode="auto">
            <a:xfrm flipH="1">
              <a:off x="5040" y="3264"/>
              <a:ext cx="28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8448" name="Text Box 53"/>
          <p:cNvSpPr txBox="1">
            <a:spLocks noChangeArrowheads="1"/>
          </p:cNvSpPr>
          <p:nvPr/>
        </p:nvSpPr>
        <p:spPr bwMode="auto">
          <a:xfrm>
            <a:off x="7854950" y="4281488"/>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algn="l" eaLnBrk="1" hangingPunct="1"/>
            <a:r>
              <a:rPr lang="en-US" altLang="en-US" sz="1800" u="none"/>
              <a:t>Cook</a:t>
            </a:r>
          </a:p>
        </p:txBody>
      </p:sp>
      <p:sp>
        <p:nvSpPr>
          <p:cNvPr id="18449" name="Text Box 54"/>
          <p:cNvSpPr txBox="1">
            <a:spLocks noChangeArrowheads="1"/>
          </p:cNvSpPr>
          <p:nvPr/>
        </p:nvSpPr>
        <p:spPr bwMode="auto">
          <a:xfrm>
            <a:off x="7737475" y="5638800"/>
            <a:ext cx="992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800" u="none"/>
              <a:t>Payment</a:t>
            </a:r>
          </a:p>
          <a:p>
            <a:pPr eaLnBrk="1" hangingPunct="1"/>
            <a:r>
              <a:rPr lang="en-US" altLang="en-US" sz="1800" u="none"/>
              <a:t>System</a:t>
            </a:r>
          </a:p>
        </p:txBody>
      </p:sp>
      <p:sp>
        <p:nvSpPr>
          <p:cNvPr id="18450" name="Line 55"/>
          <p:cNvSpPr>
            <a:spLocks noChangeShapeType="1"/>
          </p:cNvSpPr>
          <p:nvPr/>
        </p:nvSpPr>
        <p:spPr bwMode="auto">
          <a:xfrm flipH="1">
            <a:off x="6172200" y="5334000"/>
            <a:ext cx="1752600" cy="457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grpSp>
        <p:nvGrpSpPr>
          <p:cNvPr id="5" name="Group 56"/>
          <p:cNvGrpSpPr>
            <a:grpSpLocks/>
          </p:cNvGrpSpPr>
          <p:nvPr/>
        </p:nvGrpSpPr>
        <p:grpSpPr bwMode="auto">
          <a:xfrm>
            <a:off x="8077200" y="1447800"/>
            <a:ext cx="311150" cy="866775"/>
            <a:chOff x="5040" y="2976"/>
            <a:chExt cx="288" cy="672"/>
          </a:xfrm>
        </p:grpSpPr>
        <p:sp>
          <p:nvSpPr>
            <p:cNvPr id="18457" name="Oval 57"/>
            <p:cNvSpPr>
              <a:spLocks noChangeArrowheads="1"/>
            </p:cNvSpPr>
            <p:nvPr/>
          </p:nvSpPr>
          <p:spPr bwMode="auto">
            <a:xfrm>
              <a:off x="5088" y="297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endParaRPr lang="en-US" altLang="en-US"/>
            </a:p>
          </p:txBody>
        </p:sp>
        <p:sp>
          <p:nvSpPr>
            <p:cNvPr id="18458" name="Line 58"/>
            <p:cNvSpPr>
              <a:spLocks noChangeShapeType="1"/>
            </p:cNvSpPr>
            <p:nvPr/>
          </p:nvSpPr>
          <p:spPr bwMode="auto">
            <a:xfrm>
              <a:off x="5184" y="3168"/>
              <a:ext cx="1"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59" name="Line 59"/>
            <p:cNvSpPr>
              <a:spLocks noChangeShapeType="1"/>
            </p:cNvSpPr>
            <p:nvPr/>
          </p:nvSpPr>
          <p:spPr bwMode="auto">
            <a:xfrm flipH="1">
              <a:off x="5088" y="3408"/>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60" name="Line 60"/>
            <p:cNvSpPr>
              <a:spLocks noChangeShapeType="1"/>
            </p:cNvSpPr>
            <p:nvPr/>
          </p:nvSpPr>
          <p:spPr bwMode="auto">
            <a:xfrm>
              <a:off x="5184" y="3408"/>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61" name="Line 61"/>
            <p:cNvSpPr>
              <a:spLocks noChangeShapeType="1"/>
            </p:cNvSpPr>
            <p:nvPr/>
          </p:nvSpPr>
          <p:spPr bwMode="auto">
            <a:xfrm flipH="1">
              <a:off x="5040" y="3264"/>
              <a:ext cx="28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8452" name="Text Box 62"/>
          <p:cNvSpPr txBox="1">
            <a:spLocks noChangeArrowheads="1"/>
          </p:cNvSpPr>
          <p:nvPr/>
        </p:nvSpPr>
        <p:spPr bwMode="auto">
          <a:xfrm>
            <a:off x="7543800" y="2362200"/>
            <a:ext cx="1384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u="sng">
                <a:solidFill>
                  <a:schemeClr val="tx1"/>
                </a:solidFill>
                <a:latin typeface="Times New Roman" panose="02020603050405020304" pitchFamily="18" charset="0"/>
              </a:defRPr>
            </a:lvl1pPr>
            <a:lvl2pPr marL="742950" indent="-285750" eaLnBrk="0" hangingPunct="0">
              <a:defRPr sz="1400" u="sng">
                <a:solidFill>
                  <a:schemeClr val="tx1"/>
                </a:solidFill>
                <a:latin typeface="Times New Roman" panose="02020603050405020304" pitchFamily="18" charset="0"/>
              </a:defRPr>
            </a:lvl2pPr>
            <a:lvl3pPr marL="1143000" indent="-228600" eaLnBrk="0" hangingPunct="0">
              <a:defRPr sz="1400" u="sng">
                <a:solidFill>
                  <a:schemeClr val="tx1"/>
                </a:solidFill>
                <a:latin typeface="Times New Roman" panose="02020603050405020304" pitchFamily="18" charset="0"/>
              </a:defRPr>
            </a:lvl3pPr>
            <a:lvl4pPr marL="1600200" indent="-228600" eaLnBrk="0" hangingPunct="0">
              <a:defRPr sz="1400" u="sng">
                <a:solidFill>
                  <a:schemeClr val="tx1"/>
                </a:solidFill>
                <a:latin typeface="Times New Roman" panose="02020603050405020304" pitchFamily="18" charset="0"/>
              </a:defRPr>
            </a:lvl4pPr>
            <a:lvl5pPr marL="2057400" indent="-228600" eaLnBrk="0" hangingPunct="0">
              <a:defRPr sz="1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u="sng">
                <a:solidFill>
                  <a:schemeClr val="tx1"/>
                </a:solidFill>
                <a:latin typeface="Times New Roman" panose="02020603050405020304" pitchFamily="18" charset="0"/>
              </a:defRPr>
            </a:lvl9pPr>
          </a:lstStyle>
          <a:p>
            <a:pPr eaLnBrk="1" hangingPunct="1"/>
            <a:r>
              <a:rPr lang="en-US" altLang="en-US" sz="1800" u="none"/>
              <a:t>Expert Menu</a:t>
            </a:r>
          </a:p>
          <a:p>
            <a:pPr eaLnBrk="1" hangingPunct="1"/>
            <a:r>
              <a:rPr lang="en-US" altLang="en-US" sz="1800" u="none"/>
              <a:t>System</a:t>
            </a:r>
          </a:p>
        </p:txBody>
      </p:sp>
      <p:sp>
        <p:nvSpPr>
          <p:cNvPr id="18453" name="Line 63"/>
          <p:cNvSpPr>
            <a:spLocks noChangeShapeType="1"/>
          </p:cNvSpPr>
          <p:nvPr/>
        </p:nvSpPr>
        <p:spPr bwMode="auto">
          <a:xfrm flipV="1">
            <a:off x="6172200" y="2133600"/>
            <a:ext cx="1524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54" name="Line 64"/>
          <p:cNvSpPr>
            <a:spLocks noChangeShapeType="1"/>
          </p:cNvSpPr>
          <p:nvPr/>
        </p:nvSpPr>
        <p:spPr bwMode="auto">
          <a:xfrm flipV="1">
            <a:off x="6096000" y="4114800"/>
            <a:ext cx="1676400" cy="609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18455" name="Line 33"/>
          <p:cNvSpPr>
            <a:spLocks noChangeShapeType="1"/>
          </p:cNvSpPr>
          <p:nvPr/>
        </p:nvSpPr>
        <p:spPr bwMode="auto">
          <a:xfrm flipH="1">
            <a:off x="6172200" y="2667000"/>
            <a:ext cx="1371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56" name="Line 37"/>
          <p:cNvSpPr>
            <a:spLocks noChangeShapeType="1"/>
          </p:cNvSpPr>
          <p:nvPr/>
        </p:nvSpPr>
        <p:spPr bwMode="auto">
          <a:xfrm>
            <a:off x="1295400" y="4343400"/>
            <a:ext cx="160020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pic>
        <p:nvPicPr>
          <p:cNvPr id="4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4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5593852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500" b="1" dirty="0">
                <a:solidFill>
                  <a:srgbClr val="FF0000"/>
                </a:solidFill>
                <a:latin typeface="Times New Roman" pitchFamily="18" charset="0"/>
                <a:cs typeface="Times New Roman" pitchFamily="18" charset="0"/>
              </a:rPr>
              <a:t>Class diagram</a:t>
            </a:r>
          </a:p>
        </p:txBody>
      </p:sp>
      <p:sp>
        <p:nvSpPr>
          <p:cNvPr id="3" name="Content Placeholder 2"/>
          <p:cNvSpPr>
            <a:spLocks noGrp="1"/>
          </p:cNvSpPr>
          <p:nvPr>
            <p:ph idx="1"/>
          </p:nvPr>
        </p:nvSpPr>
        <p:spPr>
          <a:xfrm>
            <a:off x="304800" y="1066800"/>
            <a:ext cx="8610600" cy="5562600"/>
          </a:xfrm>
        </p:spPr>
        <p:txBody>
          <a:bodyPr>
            <a:normAutofit fontScale="77500" lnSpcReduction="20000"/>
          </a:bodyPr>
          <a:lstStyle/>
          <a:p>
            <a:r>
              <a:rPr lang="en-US" dirty="0">
                <a:latin typeface="Times New Roman" pitchFamily="18" charset="0"/>
                <a:cs typeface="Times New Roman" pitchFamily="18" charset="0"/>
              </a:rPr>
              <a:t>Class diagram is a </a:t>
            </a:r>
            <a:r>
              <a:rPr lang="en-US" b="1" dirty="0">
                <a:latin typeface="Times New Roman" pitchFamily="18" charset="0"/>
                <a:cs typeface="Times New Roman" pitchFamily="18" charset="0"/>
              </a:rPr>
              <a:t>static diagram</a:t>
            </a:r>
            <a:r>
              <a:rPr lang="en-US" dirty="0">
                <a:latin typeface="Times New Roman" pitchFamily="18" charset="0"/>
                <a:cs typeface="Times New Roman" pitchFamily="18" charset="0"/>
              </a:rPr>
              <a:t>. It represents the static view of an application</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Class diagram is not only used for visualizing, describing, and documenting different aspects of a system but also for constructing executable code of the software application</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Class diagram describes the attributes and operations of a class and also the constraints imposed on the system. The class diagrams are widely used in the modeling of </a:t>
            </a:r>
            <a:r>
              <a:rPr lang="en-US" dirty="0" smtClean="0">
                <a:latin typeface="Times New Roman" pitchFamily="18" charset="0"/>
                <a:cs typeface="Times New Roman" pitchFamily="18" charset="0"/>
              </a:rPr>
              <a:t>object oriented </a:t>
            </a:r>
            <a:r>
              <a:rPr lang="en-US" dirty="0">
                <a:latin typeface="Times New Roman" pitchFamily="18" charset="0"/>
                <a:cs typeface="Times New Roman" pitchFamily="18" charset="0"/>
              </a:rPr>
              <a:t>systems because they are the only UML diagrams, which can be mapped directly with object-oriented languages.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Class </a:t>
            </a:r>
            <a:r>
              <a:rPr lang="en-US" dirty="0">
                <a:latin typeface="Times New Roman" pitchFamily="18" charset="0"/>
                <a:cs typeface="Times New Roman" pitchFamily="18" charset="0"/>
              </a:rPr>
              <a:t>diagram shows a collection of classes, interfaces, associations, collaborations, and constraints. It is also known as a structural diagram.</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2302079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00800"/>
          </a:xfrm>
        </p:spPr>
        <p:txBody>
          <a:bodyPr>
            <a:noAutofit/>
          </a:bodyPr>
          <a:lstStyle/>
          <a:p>
            <a:pPr>
              <a:buFont typeface="Wingdings" pitchFamily="2" charset="2"/>
              <a:buChar char="Ø"/>
            </a:pPr>
            <a:r>
              <a:rPr lang="en-US" sz="2400" b="1" dirty="0">
                <a:solidFill>
                  <a:srgbClr val="FF0000"/>
                </a:solidFill>
                <a:latin typeface="Times New Roman" pitchFamily="18" charset="0"/>
                <a:cs typeface="Times New Roman" pitchFamily="18" charset="0"/>
              </a:rPr>
              <a:t>What is Class?</a:t>
            </a:r>
          </a:p>
          <a:p>
            <a:r>
              <a:rPr lang="en-US" sz="2400" dirty="0">
                <a:latin typeface="Times New Roman" pitchFamily="18" charset="0"/>
                <a:cs typeface="Times New Roman" pitchFamily="18" charset="0"/>
              </a:rPr>
              <a:t>A Class is a blueprint that is used to create Object. The Class defines what object can do. </a:t>
            </a:r>
          </a:p>
          <a:p>
            <a:pPr>
              <a:buFont typeface="Wingdings" pitchFamily="2" charset="2"/>
              <a:buChar char="Ø"/>
            </a:pPr>
            <a:r>
              <a:rPr lang="en-US" sz="2400" b="1" dirty="0">
                <a:solidFill>
                  <a:srgbClr val="FF0000"/>
                </a:solidFill>
                <a:latin typeface="Times New Roman" pitchFamily="18" charset="0"/>
                <a:cs typeface="Times New Roman" pitchFamily="18" charset="0"/>
              </a:rPr>
              <a:t>What is Class Diagram?</a:t>
            </a:r>
          </a:p>
          <a:p>
            <a:r>
              <a:rPr lang="en-US" sz="2400" dirty="0">
                <a:latin typeface="Times New Roman" pitchFamily="18" charset="0"/>
                <a:cs typeface="Times New Roman" pitchFamily="18" charset="0"/>
              </a:rPr>
              <a:t>Class Diagram gives the static view of an application. A class diagram describes the types of objects in the system and the different types of relationships that exist among them. This modeling method can run with almost all Object-Oriented Methods. </a:t>
            </a:r>
          </a:p>
          <a:p>
            <a:r>
              <a:rPr lang="en-US" sz="2400" dirty="0">
                <a:latin typeface="Times New Roman" pitchFamily="18" charset="0"/>
                <a:cs typeface="Times New Roman" pitchFamily="18" charset="0"/>
              </a:rPr>
              <a:t>UML Class Diagram gives an overview of a software system by displaying classes, attributes, operations, and their relationships. This Diagram includes the class name, attributes, and operation in separate designated compartments. </a:t>
            </a:r>
          </a:p>
          <a:p>
            <a:r>
              <a:rPr lang="en-US" sz="2400" dirty="0">
                <a:latin typeface="Times New Roman" pitchFamily="18" charset="0"/>
                <a:cs typeface="Times New Roman" pitchFamily="18" charset="0"/>
              </a:rPr>
              <a:t>Class Diagram helps construct the code for the software application development. </a:t>
            </a:r>
          </a:p>
          <a:p>
            <a:endParaRPr lang="en-US" sz="24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734643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500" b="1" dirty="0">
                <a:solidFill>
                  <a:srgbClr val="0070C0"/>
                </a:solidFill>
                <a:latin typeface="Times New Roman" pitchFamily="18" charset="0"/>
                <a:cs typeface="Times New Roman" pitchFamily="18" charset="0"/>
              </a:rPr>
              <a:t>Requirement elicitation</a:t>
            </a:r>
          </a:p>
        </p:txBody>
      </p:sp>
      <p:sp>
        <p:nvSpPr>
          <p:cNvPr id="3" name="Content Placeholder 2"/>
          <p:cNvSpPr>
            <a:spLocks noGrp="1"/>
          </p:cNvSpPr>
          <p:nvPr>
            <p:ph idx="1"/>
          </p:nvPr>
        </p:nvSpPr>
        <p:spPr/>
        <p:txBody>
          <a:bodyPr>
            <a:normAutofit/>
          </a:bodyPr>
          <a:lstStyle/>
          <a:p>
            <a:r>
              <a:rPr lang="en-US" sz="2700" b="1" dirty="0">
                <a:latin typeface="Times New Roman" pitchFamily="18" charset="0"/>
                <a:cs typeface="Times New Roman" pitchFamily="18" charset="0"/>
              </a:rPr>
              <a:t>Requirement elicitation </a:t>
            </a:r>
            <a:r>
              <a:rPr lang="en-US" sz="2700" dirty="0">
                <a:latin typeface="Times New Roman" pitchFamily="18" charset="0"/>
                <a:cs typeface="Times New Roman" pitchFamily="18" charset="0"/>
              </a:rPr>
              <a:t>is the process of collecting the requirements of a system or requirement gathering from user, customers and stakeholders by conducting meetings, interviews, questionnaires, brainstorming sessions, prototyping etc.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1391355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5943600"/>
          </a:xfrm>
        </p:spPr>
        <p:txBody>
          <a:bodyPr>
            <a:normAutofit/>
          </a:bodyPr>
          <a:lstStyle/>
          <a:p>
            <a:pPr>
              <a:buFont typeface="Wingdings" pitchFamily="2" charset="2"/>
              <a:buChar char="Ø"/>
            </a:pPr>
            <a:r>
              <a:rPr lang="en-US" b="1" dirty="0">
                <a:solidFill>
                  <a:srgbClr val="FF0000"/>
                </a:solidFill>
                <a:latin typeface="Times New Roman" pitchFamily="18" charset="0"/>
                <a:cs typeface="Times New Roman" pitchFamily="18" charset="0"/>
              </a:rPr>
              <a:t>Benefits</a:t>
            </a:r>
            <a:r>
              <a:rPr lang="en-US" dirty="0">
                <a:solidFill>
                  <a:srgbClr val="FF0000"/>
                </a:solidFill>
                <a:latin typeface="Times New Roman" pitchFamily="18" charset="0"/>
                <a:cs typeface="Times New Roman" pitchFamily="18" charset="0"/>
              </a:rPr>
              <a:t> </a:t>
            </a:r>
          </a:p>
          <a:p>
            <a:r>
              <a:rPr lang="en-US" dirty="0">
                <a:latin typeface="Times New Roman" pitchFamily="18" charset="0"/>
                <a:cs typeface="Times New Roman" pitchFamily="18" charset="0"/>
              </a:rPr>
              <a:t>Class Diagram Illustrates data models for even very complex information </a:t>
            </a:r>
            <a:r>
              <a:rPr lang="en-US" dirty="0" smtClean="0">
                <a:latin typeface="Times New Roman" pitchFamily="18" charset="0"/>
                <a:cs typeface="Times New Roman" pitchFamily="18" charset="0"/>
              </a:rPr>
              <a:t>systems.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provides an overview of how the application is structured before studying the actual code. This can easily reduce the maintenance </a:t>
            </a:r>
            <a:r>
              <a:rPr lang="en-US" dirty="0" smtClean="0">
                <a:latin typeface="Times New Roman" pitchFamily="18" charset="0"/>
                <a:cs typeface="Times New Roman" pitchFamily="18" charset="0"/>
              </a:rPr>
              <a:t>time.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helps for better understanding of general schematics of an application.</a:t>
            </a:r>
          </a:p>
          <a:p>
            <a:r>
              <a:rPr lang="en-US" dirty="0">
                <a:latin typeface="Times New Roman" pitchFamily="18" charset="0"/>
                <a:cs typeface="Times New Roman" pitchFamily="18" charset="0"/>
              </a:rPr>
              <a:t>Allows drawing detailed charts which highlights code required to be </a:t>
            </a:r>
            <a:r>
              <a:rPr lang="en-US" dirty="0" smtClean="0">
                <a:latin typeface="Times New Roman" pitchFamily="18" charset="0"/>
                <a:cs typeface="Times New Roman" pitchFamily="18" charset="0"/>
              </a:rPr>
              <a:t>programmed.</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Helpful for developers and other stakeholders.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60</a:t>
            </a:fld>
            <a:endParaRPr lang="en-US"/>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5556961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lstStyle/>
          <a:p>
            <a:pPr>
              <a:buFont typeface="Wingdings" pitchFamily="2" charset="2"/>
              <a:buChar char="Ø"/>
            </a:pPr>
            <a:r>
              <a:rPr lang="en-US" b="1" dirty="0">
                <a:solidFill>
                  <a:srgbClr val="FF0000"/>
                </a:solidFill>
                <a:latin typeface="Times New Roman" pitchFamily="18" charset="0"/>
                <a:cs typeface="Times New Roman" pitchFamily="18" charset="0"/>
              </a:rPr>
              <a:t>Essential elements of A UML class </a:t>
            </a:r>
            <a:r>
              <a:rPr lang="en-US" b="1" dirty="0" smtClean="0">
                <a:solidFill>
                  <a:srgbClr val="FF0000"/>
                </a:solidFill>
                <a:latin typeface="Times New Roman" pitchFamily="18" charset="0"/>
                <a:cs typeface="Times New Roman" pitchFamily="18" charset="0"/>
              </a:rPr>
              <a:t>diagram are:</a:t>
            </a:r>
            <a:endParaRPr lang="en-US" b="1" dirty="0">
              <a:solidFill>
                <a:srgbClr val="FF0000"/>
              </a:solidFill>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Class </a:t>
            </a:r>
            <a:r>
              <a:rPr lang="en-US" dirty="0">
                <a:latin typeface="Times New Roman" pitchFamily="18" charset="0"/>
                <a:cs typeface="Times New Roman" pitchFamily="18" charset="0"/>
              </a:rPr>
              <a:t>Name</a:t>
            </a:r>
          </a:p>
          <a:p>
            <a:pPr>
              <a:buFont typeface="Wingdings" pitchFamily="2" charset="2"/>
              <a:buChar char="ü"/>
            </a:pPr>
            <a:r>
              <a:rPr lang="en-US" dirty="0">
                <a:latin typeface="Times New Roman" pitchFamily="18" charset="0"/>
                <a:cs typeface="Times New Roman" pitchFamily="18" charset="0"/>
              </a:rPr>
              <a:t>Attributes </a:t>
            </a:r>
          </a:p>
          <a:p>
            <a:pPr>
              <a:buFont typeface="Wingdings" pitchFamily="2" charset="2"/>
              <a:buChar char="ü"/>
            </a:pPr>
            <a:r>
              <a:rPr lang="en-US" dirty="0">
                <a:latin typeface="Times New Roman" pitchFamily="18" charset="0"/>
                <a:cs typeface="Times New Roman" pitchFamily="18" charset="0"/>
              </a:rPr>
              <a:t>Operations</a:t>
            </a:r>
          </a:p>
          <a:p>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61</a:t>
            </a:fld>
            <a:endParaRPr lang="en-US"/>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5293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2360789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685800" y="381000"/>
            <a:ext cx="7848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eaLnBrk="1" hangingPunct="1">
              <a:buClrTx/>
              <a:buFontTx/>
              <a:buNone/>
            </a:pPr>
            <a:r>
              <a:rPr lang="en-US" sz="3600" b="1" dirty="0">
                <a:solidFill>
                  <a:srgbClr val="FF0000"/>
                </a:solidFill>
                <a:latin typeface="Times New Roman" pitchFamily="18" charset="0"/>
                <a:cs typeface="Times New Roman" pitchFamily="18" charset="0"/>
              </a:rPr>
              <a:t>Classes</a:t>
            </a:r>
          </a:p>
        </p:txBody>
      </p:sp>
      <p:sp>
        <p:nvSpPr>
          <p:cNvPr id="9218" name="Text Box 2"/>
          <p:cNvSpPr txBox="1">
            <a:spLocks noChangeArrowheads="1"/>
          </p:cNvSpPr>
          <p:nvPr/>
        </p:nvSpPr>
        <p:spPr bwMode="auto">
          <a:xfrm>
            <a:off x="2362200" y="6400800"/>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9219" name="Group 3"/>
          <p:cNvGrpSpPr>
            <a:grpSpLocks/>
          </p:cNvGrpSpPr>
          <p:nvPr/>
        </p:nvGrpSpPr>
        <p:grpSpPr bwMode="auto">
          <a:xfrm>
            <a:off x="685800" y="1676400"/>
            <a:ext cx="2055813" cy="2570163"/>
            <a:chOff x="432" y="1056"/>
            <a:chExt cx="1295" cy="1619"/>
          </a:xfrm>
        </p:grpSpPr>
        <p:sp>
          <p:nvSpPr>
            <p:cNvPr id="9220" name="Rectangle 4"/>
            <p:cNvSpPr>
              <a:spLocks noChangeArrowheads="1"/>
            </p:cNvSpPr>
            <p:nvPr/>
          </p:nvSpPr>
          <p:spPr bwMode="auto">
            <a:xfrm>
              <a:off x="432" y="1056"/>
              <a:ext cx="1295" cy="479"/>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ClassName</a:t>
              </a:r>
            </a:p>
          </p:txBody>
        </p:sp>
        <p:sp>
          <p:nvSpPr>
            <p:cNvPr id="9221" name="Rectangle 5"/>
            <p:cNvSpPr>
              <a:spLocks noChangeArrowheads="1"/>
            </p:cNvSpPr>
            <p:nvPr/>
          </p:nvSpPr>
          <p:spPr bwMode="auto">
            <a:xfrm>
              <a:off x="432" y="1536"/>
              <a:ext cx="1295" cy="539"/>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attributes</a:t>
              </a:r>
            </a:p>
          </p:txBody>
        </p:sp>
        <p:sp>
          <p:nvSpPr>
            <p:cNvPr id="9222" name="Rectangle 6"/>
            <p:cNvSpPr>
              <a:spLocks noChangeArrowheads="1"/>
            </p:cNvSpPr>
            <p:nvPr/>
          </p:nvSpPr>
          <p:spPr bwMode="auto">
            <a:xfrm>
              <a:off x="432" y="2076"/>
              <a:ext cx="1295" cy="599"/>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operations</a:t>
              </a:r>
            </a:p>
          </p:txBody>
        </p:sp>
      </p:grpSp>
      <p:sp>
        <p:nvSpPr>
          <p:cNvPr id="9223" name="Text Box 7"/>
          <p:cNvSpPr txBox="1">
            <a:spLocks noChangeArrowheads="1"/>
          </p:cNvSpPr>
          <p:nvPr/>
        </p:nvSpPr>
        <p:spPr bwMode="auto">
          <a:xfrm>
            <a:off x="3048000" y="685800"/>
            <a:ext cx="5546725" cy="39417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buClrTx/>
              <a:buFontTx/>
              <a:buNone/>
            </a:pPr>
            <a:r>
              <a:rPr lang="en-US" sz="2500" dirty="0"/>
              <a:t>A </a:t>
            </a:r>
            <a:r>
              <a:rPr lang="en-US" sz="2500" b="1" i="1" dirty="0">
                <a:solidFill>
                  <a:srgbClr val="FF0000"/>
                </a:solidFill>
              </a:rPr>
              <a:t>class</a:t>
            </a:r>
            <a:r>
              <a:rPr lang="en-US" sz="2500" dirty="0"/>
              <a:t> is a description of a set of </a:t>
            </a:r>
          </a:p>
          <a:p>
            <a:pPr>
              <a:buClrTx/>
              <a:buFontTx/>
              <a:buNone/>
            </a:pPr>
            <a:r>
              <a:rPr lang="en-US" sz="2500" dirty="0"/>
              <a:t>objects that share the same attributes,</a:t>
            </a:r>
          </a:p>
          <a:p>
            <a:pPr>
              <a:buClrTx/>
              <a:buFontTx/>
              <a:buNone/>
            </a:pPr>
            <a:r>
              <a:rPr lang="en-US" sz="2500" dirty="0"/>
              <a:t>operations, relationships, and semantics.</a:t>
            </a:r>
          </a:p>
          <a:p>
            <a:pPr>
              <a:buClrTx/>
              <a:buFontTx/>
              <a:buNone/>
            </a:pPr>
            <a:endParaRPr lang="en-US" sz="2500" dirty="0"/>
          </a:p>
          <a:p>
            <a:pPr>
              <a:buClrTx/>
              <a:buFontTx/>
              <a:buNone/>
            </a:pPr>
            <a:r>
              <a:rPr lang="en-US" sz="2500" dirty="0"/>
              <a:t>Graphically, a class is rendered as a </a:t>
            </a:r>
          </a:p>
          <a:p>
            <a:pPr>
              <a:buClrTx/>
              <a:buFontTx/>
              <a:buNone/>
            </a:pPr>
            <a:r>
              <a:rPr lang="en-US" sz="2500" dirty="0"/>
              <a:t>rectangle, usually including its name,</a:t>
            </a:r>
          </a:p>
          <a:p>
            <a:pPr>
              <a:buClrTx/>
              <a:buFontTx/>
              <a:buNone/>
            </a:pPr>
            <a:r>
              <a:rPr lang="en-US" sz="2500" dirty="0"/>
              <a:t>attributes, and operations in separate,</a:t>
            </a:r>
          </a:p>
          <a:p>
            <a:pPr>
              <a:buClrTx/>
              <a:buFontTx/>
              <a:buNone/>
            </a:pPr>
            <a:r>
              <a:rPr lang="en-US" sz="2500" dirty="0"/>
              <a:t>designated compartments. </a:t>
            </a:r>
            <a:endParaRPr lang="en-US" sz="2500" dirty="0" smtClean="0"/>
          </a:p>
          <a:p>
            <a:pPr>
              <a:buClrTx/>
              <a:buFontTx/>
              <a:buNone/>
            </a:pPr>
            <a:endParaRPr lang="en-US" sz="2500" dirty="0" smtClean="0"/>
          </a:p>
          <a:p>
            <a:pPr>
              <a:buClrTx/>
              <a:buFontTx/>
              <a:buNone/>
            </a:pPr>
            <a:r>
              <a:rPr lang="en-US" sz="2500" dirty="0" smtClean="0"/>
              <a:t> </a:t>
            </a:r>
            <a:endParaRPr lang="en-US" sz="25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62</a:t>
            </a:fld>
            <a:endParaRPr lang="en-US"/>
          </a:p>
        </p:txBody>
      </p:sp>
      <p:pic>
        <p:nvPicPr>
          <p:cNvPr id="1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9342883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381000"/>
            <a:ext cx="7848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eaLnBrk="1" hangingPunct="1">
              <a:buClrTx/>
              <a:buFontTx/>
              <a:buNone/>
            </a:pPr>
            <a:r>
              <a:rPr lang="en-US" sz="3600" dirty="0">
                <a:solidFill>
                  <a:srgbClr val="FF0000"/>
                </a:solidFill>
                <a:latin typeface="Times New Roman" pitchFamily="18" charset="0"/>
                <a:cs typeface="Times New Roman" pitchFamily="18" charset="0"/>
              </a:rPr>
              <a:t>Class Names</a:t>
            </a:r>
          </a:p>
        </p:txBody>
      </p:sp>
      <p:sp>
        <p:nvSpPr>
          <p:cNvPr id="10242" name="Text Box 2"/>
          <p:cNvSpPr txBox="1">
            <a:spLocks noChangeArrowheads="1"/>
          </p:cNvSpPr>
          <p:nvPr/>
        </p:nvSpPr>
        <p:spPr bwMode="auto">
          <a:xfrm>
            <a:off x="2362200" y="6400800"/>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0243" name="Group 3"/>
          <p:cNvGrpSpPr>
            <a:grpSpLocks/>
          </p:cNvGrpSpPr>
          <p:nvPr/>
        </p:nvGrpSpPr>
        <p:grpSpPr bwMode="auto">
          <a:xfrm>
            <a:off x="685800" y="1676400"/>
            <a:ext cx="2055813" cy="2570163"/>
            <a:chOff x="432" y="1056"/>
            <a:chExt cx="1295" cy="1619"/>
          </a:xfrm>
        </p:grpSpPr>
        <p:sp>
          <p:nvSpPr>
            <p:cNvPr id="10244" name="Rectangle 4"/>
            <p:cNvSpPr>
              <a:spLocks noChangeArrowheads="1"/>
            </p:cNvSpPr>
            <p:nvPr/>
          </p:nvSpPr>
          <p:spPr bwMode="auto">
            <a:xfrm>
              <a:off x="432" y="1056"/>
              <a:ext cx="1295" cy="479"/>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ClassName</a:t>
              </a:r>
            </a:p>
          </p:txBody>
        </p:sp>
        <p:sp>
          <p:nvSpPr>
            <p:cNvPr id="10245" name="Rectangle 5"/>
            <p:cNvSpPr>
              <a:spLocks noChangeArrowheads="1"/>
            </p:cNvSpPr>
            <p:nvPr/>
          </p:nvSpPr>
          <p:spPr bwMode="auto">
            <a:xfrm>
              <a:off x="432" y="1536"/>
              <a:ext cx="1295" cy="539"/>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attributes</a:t>
              </a:r>
            </a:p>
          </p:txBody>
        </p:sp>
        <p:sp>
          <p:nvSpPr>
            <p:cNvPr id="10246" name="Rectangle 6"/>
            <p:cNvSpPr>
              <a:spLocks noChangeArrowheads="1"/>
            </p:cNvSpPr>
            <p:nvPr/>
          </p:nvSpPr>
          <p:spPr bwMode="auto">
            <a:xfrm>
              <a:off x="432" y="2076"/>
              <a:ext cx="1295" cy="599"/>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operations</a:t>
              </a:r>
            </a:p>
          </p:txBody>
        </p:sp>
      </p:grpSp>
      <p:sp>
        <p:nvSpPr>
          <p:cNvPr id="10247" name="Text Box 7"/>
          <p:cNvSpPr txBox="1">
            <a:spLocks noChangeArrowheads="1"/>
          </p:cNvSpPr>
          <p:nvPr/>
        </p:nvSpPr>
        <p:spPr bwMode="auto">
          <a:xfrm>
            <a:off x="3352800" y="1600200"/>
            <a:ext cx="5486400" cy="1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buClrTx/>
              <a:buFontTx/>
              <a:buNone/>
            </a:pPr>
            <a:r>
              <a:rPr lang="en-US"/>
              <a:t>The name of the class is the only required tag in the graphical representation of a class.  It always appears in the top-most compartment.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63</a:t>
            </a:fld>
            <a:endParaRPr lang="en-US"/>
          </a:p>
        </p:txBody>
      </p:sp>
      <p:pic>
        <p:nvPicPr>
          <p:cNvPr id="1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3826413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124" y="228600"/>
            <a:ext cx="8524875" cy="1692771"/>
          </a:xfrm>
          <a:prstGeom prst="rect">
            <a:avLst/>
          </a:prstGeom>
        </p:spPr>
        <p:txBody>
          <a:bodyPr wrap="square">
            <a:spAutoFit/>
          </a:bodyPr>
          <a:lstStyle/>
          <a:p>
            <a:r>
              <a:rPr lang="en-US" sz="3200" b="1" dirty="0" smtClean="0">
                <a:solidFill>
                  <a:srgbClr val="FF0000"/>
                </a:solidFill>
                <a:latin typeface="Times New Roman" pitchFamily="18" charset="0"/>
                <a:cs typeface="Times New Roman" pitchFamily="18" charset="0"/>
              </a:rPr>
              <a:t>Attributes</a:t>
            </a:r>
          </a:p>
          <a:p>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attribute is named property of a class which describes the object being modeled. In the class diagram, this component is placed just below the name-compartment. </a:t>
            </a:r>
          </a:p>
        </p:txBody>
      </p:sp>
      <p:pic>
        <p:nvPicPr>
          <p:cNvPr id="1026" name="Picture 2" descr="C:\Users\ADMIN\Desktop\051818_1150_UMLClassDi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22" y="1935226"/>
            <a:ext cx="1726601" cy="24081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3862" y="4381500"/>
            <a:ext cx="4681538" cy="1569660"/>
          </a:xfrm>
          <a:prstGeom prst="rect">
            <a:avLst/>
          </a:prstGeom>
        </p:spPr>
        <p:txBody>
          <a:bodyPr wrap="square">
            <a:spAutoFit/>
          </a:bodyPr>
          <a:lstStyle/>
          <a:p>
            <a:r>
              <a:rPr lang="en-US" sz="2400" dirty="0">
                <a:latin typeface="Times New Roman" pitchFamily="18" charset="0"/>
                <a:cs typeface="Times New Roman" pitchFamily="18" charset="0"/>
              </a:rPr>
              <a:t>A derived attribute is computed from other attributes. For example, an age of the student can be easily computed from his/her birth date. </a:t>
            </a:r>
          </a:p>
        </p:txBody>
      </p:sp>
      <p:pic>
        <p:nvPicPr>
          <p:cNvPr id="1027" name="Picture 3" descr="C:\Users\ADMIN\Desktop\051818_1150_UMLClassDia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016752"/>
            <a:ext cx="1581150" cy="2514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pic>
        <p:nvPicPr>
          <p:cNvPr id="7"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2834705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685800" y="381000"/>
            <a:ext cx="7848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eaLnBrk="1" hangingPunct="1">
              <a:buClrTx/>
              <a:buFontTx/>
              <a:buNone/>
            </a:pPr>
            <a:r>
              <a:rPr lang="en-US" sz="3600" b="1" dirty="0">
                <a:solidFill>
                  <a:srgbClr val="FF0000"/>
                </a:solidFill>
                <a:latin typeface="Times New Roman" pitchFamily="18" charset="0"/>
                <a:cs typeface="Times New Roman" pitchFamily="18" charset="0"/>
              </a:rPr>
              <a:t>Class Attributes</a:t>
            </a:r>
          </a:p>
        </p:txBody>
      </p:sp>
      <p:sp>
        <p:nvSpPr>
          <p:cNvPr id="11266" name="Text Box 2"/>
          <p:cNvSpPr txBox="1">
            <a:spLocks noChangeArrowheads="1"/>
          </p:cNvSpPr>
          <p:nvPr/>
        </p:nvSpPr>
        <p:spPr bwMode="auto">
          <a:xfrm>
            <a:off x="2362200" y="6400800"/>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1267" name="Group 3"/>
          <p:cNvGrpSpPr>
            <a:grpSpLocks/>
          </p:cNvGrpSpPr>
          <p:nvPr/>
        </p:nvGrpSpPr>
        <p:grpSpPr bwMode="auto">
          <a:xfrm>
            <a:off x="685800" y="1676400"/>
            <a:ext cx="2589213" cy="3046413"/>
            <a:chOff x="432" y="1056"/>
            <a:chExt cx="1631" cy="1919"/>
          </a:xfrm>
        </p:grpSpPr>
        <p:sp>
          <p:nvSpPr>
            <p:cNvPr id="11268" name="Rectangle 4"/>
            <p:cNvSpPr>
              <a:spLocks noChangeArrowheads="1"/>
            </p:cNvSpPr>
            <p:nvPr/>
          </p:nvSpPr>
          <p:spPr bwMode="auto">
            <a:xfrm>
              <a:off x="432" y="1056"/>
              <a:ext cx="1631" cy="479"/>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Person</a:t>
              </a:r>
            </a:p>
          </p:txBody>
        </p:sp>
        <p:sp>
          <p:nvSpPr>
            <p:cNvPr id="11269" name="Rectangle 5"/>
            <p:cNvSpPr>
              <a:spLocks noChangeArrowheads="1"/>
            </p:cNvSpPr>
            <p:nvPr/>
          </p:nvSpPr>
          <p:spPr bwMode="auto">
            <a:xfrm>
              <a:off x="432" y="1536"/>
              <a:ext cx="1631" cy="1055"/>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name      : String</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address   : Address</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birthdate : Date</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ssn          : Id</a:t>
              </a:r>
            </a:p>
          </p:txBody>
        </p:sp>
        <p:sp>
          <p:nvSpPr>
            <p:cNvPr id="11270" name="Rectangle 6"/>
            <p:cNvSpPr>
              <a:spLocks noChangeArrowheads="1"/>
            </p:cNvSpPr>
            <p:nvPr/>
          </p:nvSpPr>
          <p:spPr bwMode="auto">
            <a:xfrm>
              <a:off x="432" y="2592"/>
              <a:ext cx="1631" cy="383"/>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71" name="Text Box 7"/>
          <p:cNvSpPr txBox="1">
            <a:spLocks noChangeArrowheads="1"/>
          </p:cNvSpPr>
          <p:nvPr/>
        </p:nvSpPr>
        <p:spPr bwMode="auto">
          <a:xfrm>
            <a:off x="3581400" y="1738969"/>
            <a:ext cx="5127625" cy="2679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buClrTx/>
              <a:buFontTx/>
              <a:buNone/>
            </a:pPr>
            <a:r>
              <a:rPr lang="en-US" dirty="0"/>
              <a:t>An </a:t>
            </a:r>
            <a:r>
              <a:rPr lang="en-US" i="1" dirty="0"/>
              <a:t>attribute</a:t>
            </a:r>
            <a:r>
              <a:rPr lang="en-US" dirty="0"/>
              <a:t> is a named property of a </a:t>
            </a:r>
          </a:p>
          <a:p>
            <a:pPr>
              <a:buClrTx/>
              <a:buFontTx/>
              <a:buNone/>
            </a:pPr>
            <a:r>
              <a:rPr lang="en-US" dirty="0"/>
              <a:t>class that describes the object being modeled</a:t>
            </a:r>
            <a:r>
              <a:rPr lang="en-US" dirty="0" smtClean="0"/>
              <a:t>.</a:t>
            </a:r>
          </a:p>
          <a:p>
            <a:pPr>
              <a:buClrTx/>
              <a:buFontTx/>
              <a:buNone/>
            </a:pPr>
            <a:endParaRPr lang="en-US" dirty="0"/>
          </a:p>
          <a:p>
            <a:pPr>
              <a:buClrTx/>
              <a:buFontTx/>
              <a:buNone/>
            </a:pPr>
            <a:r>
              <a:rPr lang="en-US" dirty="0"/>
              <a:t>In the class diagram, attributes appear in </a:t>
            </a:r>
          </a:p>
          <a:p>
            <a:pPr>
              <a:buClrTx/>
              <a:buFontTx/>
              <a:buNone/>
            </a:pPr>
            <a:r>
              <a:rPr lang="en-US" dirty="0"/>
              <a:t>the second compartment just below the </a:t>
            </a:r>
          </a:p>
          <a:p>
            <a:pPr>
              <a:buClrTx/>
              <a:buFontTx/>
              <a:buNone/>
            </a:pPr>
            <a:r>
              <a:rPr lang="en-US" dirty="0"/>
              <a:t>name-compartment.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65</a:t>
            </a:fld>
            <a:endParaRPr lang="en-US"/>
          </a:p>
        </p:txBody>
      </p:sp>
      <p:pic>
        <p:nvPicPr>
          <p:cNvPr id="1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678118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685800" y="381000"/>
            <a:ext cx="7848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eaLnBrk="1" hangingPunct="1">
              <a:buClrTx/>
              <a:buFontTx/>
              <a:buNone/>
            </a:pPr>
            <a:r>
              <a:rPr lang="en-US" sz="3600" b="1" dirty="0">
                <a:solidFill>
                  <a:srgbClr val="FF0000"/>
                </a:solidFill>
                <a:latin typeface="Times New Roman" pitchFamily="18" charset="0"/>
                <a:cs typeface="Times New Roman" pitchFamily="18" charset="0"/>
              </a:rPr>
              <a:t>Class Attributes (Cont’d)</a:t>
            </a:r>
          </a:p>
        </p:txBody>
      </p:sp>
      <p:sp>
        <p:nvSpPr>
          <p:cNvPr id="12290" name="Text Box 2"/>
          <p:cNvSpPr txBox="1">
            <a:spLocks noChangeArrowheads="1"/>
          </p:cNvSpPr>
          <p:nvPr/>
        </p:nvSpPr>
        <p:spPr bwMode="auto">
          <a:xfrm>
            <a:off x="2362200" y="6400800"/>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1" name="Rectangle 3"/>
          <p:cNvSpPr>
            <a:spLocks noChangeArrowheads="1"/>
          </p:cNvSpPr>
          <p:nvPr/>
        </p:nvSpPr>
        <p:spPr bwMode="auto">
          <a:xfrm>
            <a:off x="685800" y="1676400"/>
            <a:ext cx="2590800" cy="762000"/>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Person</a:t>
            </a:r>
          </a:p>
        </p:txBody>
      </p:sp>
      <p:sp>
        <p:nvSpPr>
          <p:cNvPr id="12292" name="Rectangle 4"/>
          <p:cNvSpPr>
            <a:spLocks noChangeArrowheads="1"/>
          </p:cNvSpPr>
          <p:nvPr/>
        </p:nvSpPr>
        <p:spPr bwMode="auto">
          <a:xfrm>
            <a:off x="685800" y="2438400"/>
            <a:ext cx="2590800" cy="2286000"/>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name      : String</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address   : Address</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birthdate : Date</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 age        : Date</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ssn          : Id</a:t>
            </a:r>
          </a:p>
        </p:txBody>
      </p:sp>
      <p:sp>
        <p:nvSpPr>
          <p:cNvPr id="12293" name="Rectangle 5"/>
          <p:cNvSpPr>
            <a:spLocks noChangeArrowheads="1"/>
          </p:cNvSpPr>
          <p:nvPr/>
        </p:nvSpPr>
        <p:spPr bwMode="auto">
          <a:xfrm>
            <a:off x="685800" y="4724400"/>
            <a:ext cx="2590800" cy="609600"/>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4" name="Text Box 6"/>
          <p:cNvSpPr txBox="1">
            <a:spLocks noChangeArrowheads="1"/>
          </p:cNvSpPr>
          <p:nvPr/>
        </p:nvSpPr>
        <p:spPr bwMode="auto">
          <a:xfrm>
            <a:off x="3657600" y="1219200"/>
            <a:ext cx="4927600" cy="448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buClrTx/>
              <a:buFontTx/>
              <a:buNone/>
            </a:pPr>
            <a:r>
              <a:rPr lang="en-US"/>
              <a:t>Attributes are usually listed in the form:</a:t>
            </a:r>
          </a:p>
          <a:p>
            <a:pPr>
              <a:buClrTx/>
              <a:buFontTx/>
              <a:buNone/>
            </a:pPr>
            <a:endParaRPr lang="en-US"/>
          </a:p>
          <a:p>
            <a:pPr>
              <a:buClrTx/>
              <a:buFontTx/>
              <a:buNone/>
            </a:pPr>
            <a:r>
              <a:rPr lang="en-US"/>
              <a:t>        attributeName : Type</a:t>
            </a:r>
          </a:p>
          <a:p>
            <a:pPr>
              <a:buClrTx/>
              <a:buFontTx/>
              <a:buNone/>
            </a:pPr>
            <a:endParaRPr lang="en-US"/>
          </a:p>
          <a:p>
            <a:pPr>
              <a:buClrTx/>
              <a:buFontTx/>
              <a:buNone/>
            </a:pPr>
            <a:r>
              <a:rPr lang="en-US"/>
              <a:t>A </a:t>
            </a:r>
            <a:r>
              <a:rPr lang="en-US" i="1"/>
              <a:t>derived</a:t>
            </a:r>
            <a:r>
              <a:rPr lang="en-US"/>
              <a:t> attribute is one that can be</a:t>
            </a:r>
          </a:p>
          <a:p>
            <a:pPr>
              <a:buClrTx/>
              <a:buFontTx/>
              <a:buNone/>
            </a:pPr>
            <a:r>
              <a:rPr lang="en-US"/>
              <a:t>computed from other attributes, but</a:t>
            </a:r>
          </a:p>
          <a:p>
            <a:pPr>
              <a:buClrTx/>
              <a:buFontTx/>
              <a:buNone/>
            </a:pPr>
            <a:r>
              <a:rPr lang="en-US"/>
              <a:t>doesn’t actually exist. For example,</a:t>
            </a:r>
          </a:p>
          <a:p>
            <a:pPr>
              <a:buClrTx/>
              <a:buFontTx/>
              <a:buNone/>
            </a:pPr>
            <a:r>
              <a:rPr lang="en-US"/>
              <a:t>a Person’s age can be computed from </a:t>
            </a:r>
          </a:p>
          <a:p>
            <a:pPr>
              <a:buClrTx/>
              <a:buFontTx/>
              <a:buNone/>
            </a:pPr>
            <a:r>
              <a:rPr lang="en-US"/>
              <a:t>his birth date. A derived attribute is </a:t>
            </a:r>
          </a:p>
          <a:p>
            <a:pPr>
              <a:buClrTx/>
              <a:buFontTx/>
              <a:buNone/>
            </a:pPr>
            <a:r>
              <a:rPr lang="en-US"/>
              <a:t>designated by a preceding ‘/’ as in:</a:t>
            </a:r>
          </a:p>
          <a:p>
            <a:pPr>
              <a:buClrTx/>
              <a:buFontTx/>
              <a:buNone/>
            </a:pPr>
            <a:endParaRPr lang="en-US"/>
          </a:p>
          <a:p>
            <a:pPr>
              <a:buClrTx/>
              <a:buFontTx/>
              <a:buNone/>
            </a:pPr>
            <a:r>
              <a:rPr lang="en-US"/>
              <a:t>      / age : Date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66</a:t>
            </a:fld>
            <a:endParaRPr lang="en-US"/>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5236382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658091" y="374073"/>
            <a:ext cx="7848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eaLnBrk="1" hangingPunct="1">
              <a:buClrTx/>
              <a:buFontTx/>
              <a:buNone/>
            </a:pPr>
            <a:r>
              <a:rPr lang="en-US" sz="3600" b="1" dirty="0">
                <a:solidFill>
                  <a:srgbClr val="FF0000"/>
                </a:solidFill>
                <a:latin typeface="Times New Roman" pitchFamily="18" charset="0"/>
                <a:cs typeface="Times New Roman" pitchFamily="18" charset="0"/>
              </a:rPr>
              <a:t>Class Attributes (Cont’d)</a:t>
            </a:r>
          </a:p>
        </p:txBody>
      </p:sp>
      <p:sp>
        <p:nvSpPr>
          <p:cNvPr id="13314" name="Text Box 2"/>
          <p:cNvSpPr txBox="1">
            <a:spLocks noChangeArrowheads="1"/>
          </p:cNvSpPr>
          <p:nvPr/>
        </p:nvSpPr>
        <p:spPr bwMode="auto">
          <a:xfrm>
            <a:off x="2362200" y="6400800"/>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5" name="Rectangle 3"/>
          <p:cNvSpPr>
            <a:spLocks noChangeArrowheads="1"/>
          </p:cNvSpPr>
          <p:nvPr/>
        </p:nvSpPr>
        <p:spPr bwMode="auto">
          <a:xfrm>
            <a:off x="685800" y="1676400"/>
            <a:ext cx="2590800" cy="762000"/>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Person</a:t>
            </a:r>
          </a:p>
        </p:txBody>
      </p:sp>
      <p:sp>
        <p:nvSpPr>
          <p:cNvPr id="13316" name="Rectangle 4"/>
          <p:cNvSpPr>
            <a:spLocks noChangeArrowheads="1"/>
          </p:cNvSpPr>
          <p:nvPr/>
        </p:nvSpPr>
        <p:spPr bwMode="auto">
          <a:xfrm>
            <a:off x="685800" y="2438400"/>
            <a:ext cx="2590800" cy="2286000"/>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 name      : String</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 address   : Address</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 birthdate : Date</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 age           : Date</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 ssn           : Id</a:t>
            </a:r>
          </a:p>
        </p:txBody>
      </p:sp>
      <p:sp>
        <p:nvSpPr>
          <p:cNvPr id="13317" name="Rectangle 5"/>
          <p:cNvSpPr>
            <a:spLocks noChangeArrowheads="1"/>
          </p:cNvSpPr>
          <p:nvPr/>
        </p:nvSpPr>
        <p:spPr bwMode="auto">
          <a:xfrm>
            <a:off x="685800" y="4724400"/>
            <a:ext cx="2590800" cy="609600"/>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8" name="Text Box 6"/>
          <p:cNvSpPr txBox="1">
            <a:spLocks noChangeArrowheads="1"/>
          </p:cNvSpPr>
          <p:nvPr/>
        </p:nvSpPr>
        <p:spPr bwMode="auto">
          <a:xfrm>
            <a:off x="3657600" y="2438400"/>
            <a:ext cx="2451100"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buClrTx/>
              <a:buFontTx/>
              <a:buNone/>
            </a:pPr>
            <a:r>
              <a:rPr lang="en-US"/>
              <a:t>Attributes can be:</a:t>
            </a:r>
          </a:p>
          <a:p>
            <a:pPr>
              <a:buClrTx/>
              <a:buFontTx/>
              <a:buNone/>
            </a:pPr>
            <a:r>
              <a:rPr lang="en-US"/>
              <a:t>	+ public</a:t>
            </a:r>
          </a:p>
          <a:p>
            <a:pPr>
              <a:buClrTx/>
              <a:buFontTx/>
              <a:buNone/>
            </a:pPr>
            <a:r>
              <a:rPr lang="en-US"/>
              <a:t>	# protected</a:t>
            </a:r>
          </a:p>
          <a:p>
            <a:pPr>
              <a:buClrTx/>
              <a:buFontTx/>
              <a:buNone/>
            </a:pPr>
            <a:r>
              <a:rPr lang="en-US"/>
              <a:t>	- private</a:t>
            </a:r>
          </a:p>
          <a:p>
            <a:pPr>
              <a:buClrTx/>
              <a:buFontTx/>
              <a:buNone/>
            </a:pPr>
            <a:r>
              <a:rPr lang="en-US"/>
              <a:t>	/ derived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67</a:t>
            </a:fld>
            <a:endParaRPr lang="en-US"/>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4666007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52400"/>
            <a:ext cx="8458200" cy="5562600"/>
          </a:xfrm>
        </p:spPr>
        <p:txBody>
          <a:bodyPr>
            <a:noAutofit/>
          </a:bodyPr>
          <a:lstStyle/>
          <a:p>
            <a:r>
              <a:rPr lang="en-US" sz="4000" b="1" dirty="0">
                <a:solidFill>
                  <a:srgbClr val="FF0000"/>
                </a:solidFill>
                <a:latin typeface="Times New Roman" pitchFamily="18" charset="0"/>
                <a:cs typeface="Times New Roman" pitchFamily="18" charset="0"/>
              </a:rPr>
              <a:t>Relationships</a:t>
            </a:r>
          </a:p>
          <a:p>
            <a:pPr algn="l"/>
            <a:r>
              <a:rPr lang="en-US" dirty="0">
                <a:solidFill>
                  <a:schemeClr val="tx1"/>
                </a:solidFill>
                <a:latin typeface="Times New Roman" pitchFamily="18" charset="0"/>
                <a:cs typeface="Times New Roman" pitchFamily="18" charset="0"/>
              </a:rPr>
              <a:t>There are mainly three kinds of </a:t>
            </a:r>
            <a:r>
              <a:rPr lang="en-US" dirty="0" smtClean="0">
                <a:solidFill>
                  <a:schemeClr val="tx1"/>
                </a:solidFill>
                <a:latin typeface="Times New Roman" pitchFamily="18" charset="0"/>
                <a:cs typeface="Times New Roman" pitchFamily="18" charset="0"/>
              </a:rPr>
              <a:t>relationships </a:t>
            </a:r>
            <a:r>
              <a:rPr lang="en-US" dirty="0">
                <a:solidFill>
                  <a:schemeClr val="tx1"/>
                </a:solidFill>
                <a:latin typeface="Times New Roman" pitchFamily="18" charset="0"/>
                <a:cs typeface="Times New Roman" pitchFamily="18" charset="0"/>
              </a:rPr>
              <a:t>in UML: </a:t>
            </a:r>
          </a:p>
          <a:p>
            <a:pPr marL="571500" indent="-571500" algn="l">
              <a:buFont typeface="Wingdings" pitchFamily="2" charset="2"/>
              <a:buChar char="Ø"/>
            </a:pPr>
            <a:r>
              <a:rPr lang="en-US" dirty="0">
                <a:solidFill>
                  <a:schemeClr val="tx1"/>
                </a:solidFill>
                <a:latin typeface="Times New Roman" pitchFamily="18" charset="0"/>
                <a:cs typeface="Times New Roman" pitchFamily="18" charset="0"/>
              </a:rPr>
              <a:t>Dependencies </a:t>
            </a:r>
          </a:p>
          <a:p>
            <a:pPr marL="571500" indent="-571500" algn="l">
              <a:buFont typeface="Wingdings" pitchFamily="2" charset="2"/>
              <a:buChar char="Ø"/>
            </a:pPr>
            <a:r>
              <a:rPr lang="en-US" dirty="0">
                <a:solidFill>
                  <a:schemeClr val="tx1"/>
                </a:solidFill>
                <a:latin typeface="Times New Roman" pitchFamily="18" charset="0"/>
                <a:cs typeface="Times New Roman" pitchFamily="18" charset="0"/>
              </a:rPr>
              <a:t>Generalizations</a:t>
            </a:r>
          </a:p>
          <a:p>
            <a:pPr marL="571500" indent="-571500" algn="l">
              <a:buFont typeface="Wingdings" pitchFamily="2" charset="2"/>
              <a:buChar char="Ø"/>
            </a:pPr>
            <a:r>
              <a:rPr lang="en-US" dirty="0">
                <a:solidFill>
                  <a:schemeClr val="tx1"/>
                </a:solidFill>
                <a:latin typeface="Times New Roman" pitchFamily="18" charset="0"/>
                <a:cs typeface="Times New Roman" pitchFamily="18" charset="0"/>
              </a:rPr>
              <a:t>Associations</a:t>
            </a:r>
          </a:p>
          <a:p>
            <a:endParaRPr lang="en-US" sz="4000"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68</a:t>
            </a:fld>
            <a:endParaRPr lang="en-US"/>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2773292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19219"/>
            <a:ext cx="8610600" cy="6105381"/>
          </a:xfrm>
        </p:spPr>
        <p:txBody>
          <a:bodyPr>
            <a:normAutofit/>
          </a:bodyPr>
          <a:lstStyle/>
          <a:p>
            <a:pPr>
              <a:buFont typeface="Wingdings" pitchFamily="2" charset="2"/>
              <a:buChar char="Ø"/>
            </a:pPr>
            <a:r>
              <a:rPr lang="en-US" b="1" dirty="0">
                <a:solidFill>
                  <a:srgbClr val="FF0000"/>
                </a:solidFill>
                <a:latin typeface="Times New Roman" pitchFamily="18" charset="0"/>
                <a:cs typeface="Times New Roman" pitchFamily="18" charset="0"/>
              </a:rPr>
              <a:t>Dependency</a:t>
            </a:r>
            <a:r>
              <a:rPr lang="en-US" dirty="0">
                <a:solidFill>
                  <a:srgbClr val="FF0000"/>
                </a:solidFill>
                <a:latin typeface="Times New Roman" pitchFamily="18" charset="0"/>
                <a:cs typeface="Times New Roman" pitchFamily="18" charset="0"/>
              </a:rPr>
              <a:t> </a:t>
            </a:r>
          </a:p>
          <a:p>
            <a:r>
              <a:rPr lang="en-US" sz="2700" dirty="0">
                <a:latin typeface="Times New Roman" pitchFamily="18" charset="0"/>
                <a:cs typeface="Times New Roman" pitchFamily="18" charset="0"/>
              </a:rPr>
              <a:t>A dependency means the relation between two or more classes in which a change in one may force changes in the other. However, it will always create a weaker relationship. Dependency indicates that one class depends on another. </a:t>
            </a:r>
          </a:p>
          <a:p>
            <a:r>
              <a:rPr lang="en-US" sz="2700" dirty="0">
                <a:latin typeface="Times New Roman" pitchFamily="18" charset="0"/>
                <a:cs typeface="Times New Roman" pitchFamily="18" charset="0"/>
              </a:rPr>
              <a:t>In the following example, Student has a dependency on College </a:t>
            </a:r>
          </a:p>
          <a:p>
            <a:endParaRPr lang="en-US" dirty="0">
              <a:latin typeface="Times New Roman" pitchFamily="18" charset="0"/>
              <a:cs typeface="Times New Roman" pitchFamily="18" charset="0"/>
            </a:endParaRPr>
          </a:p>
        </p:txBody>
      </p:sp>
      <p:pic>
        <p:nvPicPr>
          <p:cNvPr id="2050" name="Picture 2" descr="https://www.guru99.com/images/1/051818_1150_UMLClassDi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733800"/>
            <a:ext cx="60960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69</a:t>
            </a:fld>
            <a:endParaRPr lang="en-US"/>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568927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Autofit/>
          </a:bodyPr>
          <a:lstStyle/>
          <a:p>
            <a:r>
              <a:rPr lang="en-US" sz="2500" dirty="0">
                <a:latin typeface="Times New Roman" pitchFamily="18" charset="0"/>
                <a:cs typeface="Times New Roman" pitchFamily="18" charset="0"/>
              </a:rPr>
              <a:t>Elicitation is gathering of all the system requirements from the stakeholders and it encompasses all activities involved in discovering the requirements of a system. </a:t>
            </a: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system developers and engineers work in a close relationship with the customers and end-users to determine more about the problem to be solved and to bridge the gap between the stakeholders and the developers</a:t>
            </a:r>
            <a:r>
              <a:rPr lang="en-US" sz="2500" dirty="0" smtClean="0">
                <a:latin typeface="Times New Roman" pitchFamily="18" charset="0"/>
                <a:cs typeface="Times New Roman" pitchFamily="18" charset="0"/>
              </a:rPr>
              <a:t>.</a:t>
            </a:r>
          </a:p>
          <a:p>
            <a:r>
              <a:rPr lang="en-US" sz="2500" b="1" dirty="0" smtClean="0">
                <a:latin typeface="Times New Roman" pitchFamily="18" charset="0"/>
                <a:cs typeface="Times New Roman" pitchFamily="18" charset="0"/>
              </a:rPr>
              <a:t> </a:t>
            </a:r>
            <a:r>
              <a:rPr lang="en-US" sz="2500" b="1" dirty="0">
                <a:latin typeface="Times New Roman" pitchFamily="18" charset="0"/>
                <a:cs typeface="Times New Roman" pitchFamily="18" charset="0"/>
              </a:rPr>
              <a:t>Elicitation techniques facilitates this process by, </a:t>
            </a:r>
            <a:endParaRPr lang="en-US" sz="2500" b="1" dirty="0" smtClean="0">
              <a:latin typeface="Times New Roman" pitchFamily="18" charset="0"/>
              <a:cs typeface="Times New Roman" pitchFamily="18" charset="0"/>
            </a:endParaRPr>
          </a:p>
          <a:p>
            <a:pPr>
              <a:buFont typeface="Wingdings" pitchFamily="2" charset="2"/>
              <a:buChar char="ü"/>
            </a:pPr>
            <a:r>
              <a:rPr lang="en-US" sz="2500" dirty="0" smtClean="0">
                <a:latin typeface="Times New Roman" pitchFamily="18" charset="0"/>
                <a:cs typeface="Times New Roman" pitchFamily="18" charset="0"/>
              </a:rPr>
              <a:t>Finding </a:t>
            </a:r>
            <a:r>
              <a:rPr lang="en-US" sz="2500" dirty="0">
                <a:latin typeface="Times New Roman" pitchFamily="18" charset="0"/>
                <a:cs typeface="Times New Roman" pitchFamily="18" charset="0"/>
              </a:rPr>
              <a:t>out more about the problem to be solved. </a:t>
            </a:r>
            <a:endParaRPr lang="en-US" sz="2500" dirty="0" smtClean="0">
              <a:latin typeface="Times New Roman" pitchFamily="18" charset="0"/>
              <a:cs typeface="Times New Roman" pitchFamily="18" charset="0"/>
            </a:endParaRPr>
          </a:p>
          <a:p>
            <a:pPr>
              <a:buFont typeface="Wingdings" pitchFamily="2" charset="2"/>
              <a:buChar char="ü"/>
            </a:pPr>
            <a:r>
              <a:rPr lang="en-US" sz="2500" dirty="0" smtClean="0">
                <a:latin typeface="Times New Roman" pitchFamily="18" charset="0"/>
                <a:cs typeface="Times New Roman" pitchFamily="18" charset="0"/>
              </a:rPr>
              <a:t>Describing </a:t>
            </a:r>
            <a:r>
              <a:rPr lang="en-US" sz="2500" dirty="0">
                <a:latin typeface="Times New Roman" pitchFamily="18" charset="0"/>
                <a:cs typeface="Times New Roman" pitchFamily="18" charset="0"/>
              </a:rPr>
              <a:t>the functionalities of the system and non functional attributes</a:t>
            </a:r>
            <a:r>
              <a:rPr lang="en-US" sz="2500" dirty="0" smtClean="0">
                <a:latin typeface="Times New Roman" pitchFamily="18" charset="0"/>
                <a:cs typeface="Times New Roman" pitchFamily="18" charset="0"/>
              </a:rPr>
              <a:t>.</a:t>
            </a:r>
          </a:p>
          <a:p>
            <a:pPr>
              <a:buFont typeface="Wingdings" pitchFamily="2" charset="2"/>
              <a:buChar char="ü"/>
            </a:pPr>
            <a:r>
              <a:rPr lang="en-US" sz="2500" dirty="0" smtClean="0">
                <a:latin typeface="Times New Roman" pitchFamily="18" charset="0"/>
                <a:cs typeface="Times New Roman" pitchFamily="18" charset="0"/>
              </a:rPr>
              <a:t>Enhances </a:t>
            </a:r>
            <a:r>
              <a:rPr lang="en-US" sz="2500" dirty="0">
                <a:latin typeface="Times New Roman" pitchFamily="18" charset="0"/>
                <a:cs typeface="Times New Roman" pitchFamily="18" charset="0"/>
              </a:rPr>
              <a:t>the performance of the system. </a:t>
            </a:r>
            <a:endParaRPr lang="en-US" sz="2500" dirty="0" smtClean="0">
              <a:latin typeface="Times New Roman" pitchFamily="18" charset="0"/>
              <a:cs typeface="Times New Roman" pitchFamily="18" charset="0"/>
            </a:endParaRPr>
          </a:p>
          <a:p>
            <a:pPr>
              <a:buFont typeface="Wingdings" pitchFamily="2" charset="2"/>
              <a:buChar char="ü"/>
            </a:pPr>
            <a:r>
              <a:rPr lang="en-US" sz="2500" dirty="0" smtClean="0">
                <a:latin typeface="Times New Roman" pitchFamily="18" charset="0"/>
                <a:cs typeface="Times New Roman" pitchFamily="18" charset="0"/>
              </a:rPr>
              <a:t>Overcomes </a:t>
            </a:r>
            <a:r>
              <a:rPr lang="en-US" sz="2500" dirty="0">
                <a:latin typeface="Times New Roman" pitchFamily="18" charset="0"/>
                <a:cs typeface="Times New Roman" pitchFamily="18" charset="0"/>
              </a:rPr>
              <a:t>hardware constraints. </a:t>
            </a:r>
            <a:endParaRPr lang="en-US" sz="2500" dirty="0" smtClean="0">
              <a:latin typeface="Times New Roman" pitchFamily="18" charset="0"/>
              <a:cs typeface="Times New Roman" pitchFamily="18" charset="0"/>
            </a:endParaRPr>
          </a:p>
          <a:p>
            <a:pPr>
              <a:buFont typeface="Wingdings" pitchFamily="2" charset="2"/>
              <a:buChar char="ü"/>
            </a:pPr>
            <a:r>
              <a:rPr lang="en-US" sz="2500" dirty="0" smtClean="0">
                <a:latin typeface="Times New Roman" pitchFamily="18" charset="0"/>
                <a:cs typeface="Times New Roman" pitchFamily="18" charset="0"/>
              </a:rPr>
              <a:t>Bridges </a:t>
            </a:r>
            <a:r>
              <a:rPr lang="en-US" sz="2500" dirty="0">
                <a:latin typeface="Times New Roman" pitchFamily="18" charset="0"/>
                <a:cs typeface="Times New Roman" pitchFamily="18" charset="0"/>
              </a:rPr>
              <a:t>the gap between the stakeholders and the developers.</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37837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248400"/>
          </a:xfrm>
        </p:spPr>
        <p:txBody>
          <a:bodyPr>
            <a:normAutofit/>
          </a:bodyPr>
          <a:lstStyle/>
          <a:p>
            <a:pPr>
              <a:buFont typeface="Wingdings" pitchFamily="2" charset="2"/>
              <a:buChar char="Ø"/>
            </a:pPr>
            <a:r>
              <a:rPr lang="en-US" sz="2700" b="1" dirty="0">
                <a:solidFill>
                  <a:srgbClr val="FF0000"/>
                </a:solidFill>
                <a:latin typeface="Times New Roman" pitchFamily="18" charset="0"/>
                <a:cs typeface="Times New Roman" pitchFamily="18" charset="0"/>
              </a:rPr>
              <a:t>Generalization</a:t>
            </a:r>
            <a:r>
              <a:rPr lang="en-US" sz="2700" b="1" dirty="0" smtClean="0">
                <a:solidFill>
                  <a:srgbClr val="FF0000"/>
                </a:solidFill>
                <a:latin typeface="Times New Roman" pitchFamily="18" charset="0"/>
                <a:cs typeface="Times New Roman" pitchFamily="18" charset="0"/>
              </a:rPr>
              <a:t>:</a:t>
            </a:r>
          </a:p>
          <a:p>
            <a:r>
              <a:rPr lang="en-US" sz="2100" dirty="0">
                <a:latin typeface="Times New Roman" pitchFamily="18" charset="0"/>
                <a:cs typeface="Times New Roman" pitchFamily="18" charset="0"/>
              </a:rPr>
              <a:t>A generalization helps to connect a subclass to its superclass. </a:t>
            </a:r>
            <a:endParaRPr lang="en-US" sz="2100" dirty="0" smtClean="0">
              <a:latin typeface="Times New Roman" pitchFamily="18" charset="0"/>
              <a:cs typeface="Times New Roman" pitchFamily="18" charset="0"/>
            </a:endParaRPr>
          </a:p>
          <a:p>
            <a:r>
              <a:rPr lang="en-US" sz="2100" dirty="0" smtClean="0">
                <a:latin typeface="Times New Roman" pitchFamily="18" charset="0"/>
                <a:cs typeface="Times New Roman" pitchFamily="18" charset="0"/>
              </a:rPr>
              <a:t>A </a:t>
            </a:r>
            <a:r>
              <a:rPr lang="en-US" sz="2100" dirty="0">
                <a:latin typeface="Times New Roman" pitchFamily="18" charset="0"/>
                <a:cs typeface="Times New Roman" pitchFamily="18" charset="0"/>
              </a:rPr>
              <a:t>sub-class is inherited from its superclass. Generalization relationship can't be used to model interface implementation. </a:t>
            </a:r>
            <a:endParaRPr lang="en-US" sz="2100" dirty="0" smtClean="0">
              <a:latin typeface="Times New Roman" pitchFamily="18" charset="0"/>
              <a:cs typeface="Times New Roman" pitchFamily="18" charset="0"/>
            </a:endParaRPr>
          </a:p>
          <a:p>
            <a:r>
              <a:rPr lang="en-US" sz="2100" dirty="0" smtClean="0">
                <a:latin typeface="Times New Roman" pitchFamily="18" charset="0"/>
                <a:cs typeface="Times New Roman" pitchFamily="18" charset="0"/>
              </a:rPr>
              <a:t>Class </a:t>
            </a:r>
            <a:r>
              <a:rPr lang="en-US" sz="2100" dirty="0">
                <a:latin typeface="Times New Roman" pitchFamily="18" charset="0"/>
                <a:cs typeface="Times New Roman" pitchFamily="18" charset="0"/>
              </a:rPr>
              <a:t>diagram allows inheriting from multiple </a:t>
            </a:r>
            <a:r>
              <a:rPr lang="en-US" sz="2100" dirty="0" err="1">
                <a:latin typeface="Times New Roman" pitchFamily="18" charset="0"/>
                <a:cs typeface="Times New Roman" pitchFamily="18" charset="0"/>
              </a:rPr>
              <a:t>superclasses</a:t>
            </a:r>
            <a:r>
              <a:rPr lang="en-US" sz="2100" dirty="0">
                <a:latin typeface="Times New Roman" pitchFamily="18" charset="0"/>
                <a:cs typeface="Times New Roman" pitchFamily="18" charset="0"/>
              </a:rPr>
              <a:t>. </a:t>
            </a:r>
            <a:endParaRPr lang="en-US" sz="2100" dirty="0" smtClean="0">
              <a:latin typeface="Times New Roman" pitchFamily="18" charset="0"/>
              <a:cs typeface="Times New Roman" pitchFamily="18" charset="0"/>
            </a:endParaRPr>
          </a:p>
          <a:p>
            <a:r>
              <a:rPr lang="en-US" sz="2100" dirty="0">
                <a:latin typeface="Times New Roman" pitchFamily="18" charset="0"/>
                <a:cs typeface="Times New Roman" pitchFamily="18" charset="0"/>
              </a:rPr>
              <a:t>It indicates that one of the two related classes (the </a:t>
            </a:r>
            <a:r>
              <a:rPr lang="en-US" sz="2100" i="1" dirty="0">
                <a:latin typeface="Times New Roman" pitchFamily="18" charset="0"/>
                <a:cs typeface="Times New Roman" pitchFamily="18" charset="0"/>
              </a:rPr>
              <a:t>subclass</a:t>
            </a:r>
            <a:r>
              <a:rPr lang="en-US" sz="2100" dirty="0">
                <a:latin typeface="Times New Roman" pitchFamily="18" charset="0"/>
                <a:cs typeface="Times New Roman" pitchFamily="18" charset="0"/>
              </a:rPr>
              <a:t>) is considered to be a specialized form of the other (the </a:t>
            </a:r>
            <a:r>
              <a:rPr lang="en-US" sz="2100" i="1" dirty="0">
                <a:latin typeface="Times New Roman" pitchFamily="18" charset="0"/>
                <a:cs typeface="Times New Roman" pitchFamily="18" charset="0"/>
              </a:rPr>
              <a:t>super type</a:t>
            </a:r>
            <a:r>
              <a:rPr lang="en-US" sz="2100" dirty="0">
                <a:latin typeface="Times New Roman" pitchFamily="18" charset="0"/>
                <a:cs typeface="Times New Roman" pitchFamily="18" charset="0"/>
              </a:rPr>
              <a:t>) and the superclass is considered a '</a:t>
            </a:r>
            <a:r>
              <a:rPr lang="en-US" sz="2100" b="1" i="1" dirty="0">
                <a:latin typeface="Times New Roman" pitchFamily="18" charset="0"/>
                <a:cs typeface="Times New Roman" pitchFamily="18" charset="0"/>
              </a:rPr>
              <a:t>Generalization'</a:t>
            </a:r>
            <a:r>
              <a:rPr lang="en-US" sz="2100" dirty="0">
                <a:latin typeface="Times New Roman" pitchFamily="18" charset="0"/>
                <a:cs typeface="Times New Roman" pitchFamily="18" charset="0"/>
              </a:rPr>
              <a:t> of the subclass. </a:t>
            </a:r>
          </a:p>
          <a:p>
            <a:r>
              <a:rPr lang="en-US" sz="2100" dirty="0" smtClean="0">
                <a:latin typeface="Times New Roman" pitchFamily="18" charset="0"/>
                <a:cs typeface="Times New Roman" pitchFamily="18" charset="0"/>
              </a:rPr>
              <a:t>This </a:t>
            </a:r>
            <a:r>
              <a:rPr lang="en-US" sz="2100" dirty="0">
                <a:latin typeface="Times New Roman" pitchFamily="18" charset="0"/>
                <a:cs typeface="Times New Roman" pitchFamily="18" charset="0"/>
              </a:rPr>
              <a:t>means that any instance of the subtype is also an instance of the superclass. </a:t>
            </a:r>
          </a:p>
          <a:p>
            <a:r>
              <a:rPr lang="en-US" sz="2100" dirty="0">
                <a:latin typeface="Times New Roman" pitchFamily="18" charset="0"/>
                <a:cs typeface="Times New Roman" pitchFamily="18" charset="0"/>
              </a:rPr>
              <a:t>The UML graphical representation of a Generalization is a hollow </a:t>
            </a:r>
            <a:r>
              <a:rPr lang="en-US" sz="2100" dirty="0">
                <a:latin typeface="Times New Roman" pitchFamily="18" charset="0"/>
                <a:cs typeface="Times New Roman" pitchFamily="18" charset="0"/>
                <a:hlinkClick r:id="rId2" tooltip="Triangle"/>
              </a:rPr>
              <a:t>triangle</a:t>
            </a:r>
            <a:r>
              <a:rPr lang="en-US" sz="2100" dirty="0">
                <a:latin typeface="Times New Roman" pitchFamily="18" charset="0"/>
                <a:cs typeface="Times New Roman" pitchFamily="18" charset="0"/>
              </a:rPr>
              <a:t> shape on the superclass end of the line (or tree of lines) that connects it to one o</a:t>
            </a:r>
            <a:r>
              <a:rPr lang="en-US" sz="2800" dirty="0">
                <a:latin typeface="Times New Roman" pitchFamily="18" charset="0"/>
                <a:cs typeface="Times New Roman" pitchFamily="18" charset="0"/>
              </a:rPr>
              <a:t>r more subtypes.</a:t>
            </a:r>
          </a:p>
          <a:p>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generalization relationship is also known as the </a:t>
            </a:r>
            <a:r>
              <a:rPr lang="en-US" sz="2800" i="1" dirty="0">
                <a:latin typeface="Times New Roman" pitchFamily="18" charset="0"/>
                <a:cs typeface="Times New Roman" pitchFamily="18" charset="0"/>
                <a:hlinkClick r:id="rId3" tooltip="Inheritance (computer science)"/>
              </a:rPr>
              <a:t>inheritance</a:t>
            </a:r>
            <a:r>
              <a:rPr lang="en-US" sz="2800" dirty="0">
                <a:latin typeface="Times New Roman" pitchFamily="18" charset="0"/>
                <a:cs typeface="Times New Roman" pitchFamily="18" charset="0"/>
              </a:rPr>
              <a:t> or </a:t>
            </a:r>
            <a:r>
              <a:rPr lang="en-US" sz="2800" i="1" dirty="0">
                <a:latin typeface="Times New Roman" pitchFamily="18" charset="0"/>
                <a:cs typeface="Times New Roman" pitchFamily="18" charset="0"/>
              </a:rPr>
              <a:t>"is a"</a:t>
            </a:r>
            <a:r>
              <a:rPr lang="en-US" sz="2800" dirty="0">
                <a:latin typeface="Times New Roman" pitchFamily="18" charset="0"/>
                <a:cs typeface="Times New Roman" pitchFamily="18" charset="0"/>
              </a:rPr>
              <a:t> relationship.</a:t>
            </a:r>
          </a:p>
          <a:p>
            <a:endParaRPr lang="en-US" sz="25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pic>
        <p:nvPicPr>
          <p:cNvPr id="4"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7491840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477000"/>
          </a:xfrm>
        </p:spPr>
        <p:txBody>
          <a:bodyPr>
            <a:normAutofit/>
          </a:bodyPr>
          <a:lstStyle/>
          <a:p>
            <a:r>
              <a:rPr lang="en-US" sz="2300" dirty="0">
                <a:latin typeface="Times" pitchFamily="18" charset="0"/>
                <a:cs typeface="Times" pitchFamily="18" charset="0"/>
              </a:rPr>
              <a:t>The </a:t>
            </a:r>
            <a:r>
              <a:rPr lang="en-US" sz="2300" i="1" dirty="0">
                <a:latin typeface="Times" pitchFamily="18" charset="0"/>
                <a:cs typeface="Times" pitchFamily="18" charset="0"/>
                <a:hlinkClick r:id="rId2" tooltip="Superclass (computer science)"/>
              </a:rPr>
              <a:t>superclass</a:t>
            </a:r>
            <a:r>
              <a:rPr lang="en-US" sz="2300" dirty="0">
                <a:latin typeface="Times" pitchFamily="18" charset="0"/>
                <a:cs typeface="Times" pitchFamily="18" charset="0"/>
              </a:rPr>
              <a:t> (base class) in the generalization relationship is also known as </a:t>
            </a:r>
            <a:r>
              <a:rPr lang="en-US" sz="2300" dirty="0" smtClean="0">
                <a:latin typeface="Times" pitchFamily="18" charset="0"/>
                <a:cs typeface="Times" pitchFamily="18" charset="0"/>
              </a:rPr>
              <a:t>the</a:t>
            </a:r>
            <a:r>
              <a:rPr lang="en-US" sz="2300" dirty="0">
                <a:latin typeface="Times" pitchFamily="18" charset="0"/>
                <a:cs typeface="Times" pitchFamily="18" charset="0"/>
              </a:rPr>
              <a:t> </a:t>
            </a:r>
            <a:r>
              <a:rPr lang="en-US" sz="2300" i="1" dirty="0">
                <a:latin typeface="Times" pitchFamily="18" charset="0"/>
                <a:cs typeface="Times" pitchFamily="18" charset="0"/>
              </a:rPr>
              <a:t>"parent"</a:t>
            </a:r>
            <a:r>
              <a:rPr lang="en-US" sz="2300" dirty="0">
                <a:latin typeface="Times" pitchFamily="18" charset="0"/>
                <a:cs typeface="Times" pitchFamily="18" charset="0"/>
              </a:rPr>
              <a:t>, </a:t>
            </a:r>
            <a:r>
              <a:rPr lang="en-US" sz="2300" i="1" dirty="0">
                <a:latin typeface="Times" pitchFamily="18" charset="0"/>
                <a:cs typeface="Times" pitchFamily="18" charset="0"/>
              </a:rPr>
              <a:t>superclass</a:t>
            </a:r>
            <a:r>
              <a:rPr lang="en-US" sz="2300" dirty="0">
                <a:latin typeface="Times" pitchFamily="18" charset="0"/>
                <a:cs typeface="Times" pitchFamily="18" charset="0"/>
              </a:rPr>
              <a:t>, </a:t>
            </a:r>
            <a:r>
              <a:rPr lang="en-US" sz="2300" i="1" dirty="0">
                <a:latin typeface="Times" pitchFamily="18" charset="0"/>
                <a:cs typeface="Times" pitchFamily="18" charset="0"/>
              </a:rPr>
              <a:t>base class</a:t>
            </a:r>
            <a:r>
              <a:rPr lang="en-US" sz="2300" dirty="0">
                <a:latin typeface="Times" pitchFamily="18" charset="0"/>
                <a:cs typeface="Times" pitchFamily="18" charset="0"/>
              </a:rPr>
              <a:t>, </a:t>
            </a:r>
            <a:r>
              <a:rPr lang="en-US" sz="2300" dirty="0" smtClean="0">
                <a:latin typeface="Times" pitchFamily="18" charset="0"/>
                <a:cs typeface="Times" pitchFamily="18" charset="0"/>
              </a:rPr>
              <a:t>or </a:t>
            </a:r>
            <a:r>
              <a:rPr lang="en-US" sz="2300" i="1" dirty="0" smtClean="0">
                <a:latin typeface="Times" pitchFamily="18" charset="0"/>
                <a:cs typeface="Times" pitchFamily="18" charset="0"/>
              </a:rPr>
              <a:t>base </a:t>
            </a:r>
            <a:r>
              <a:rPr lang="en-US" sz="2300" i="1" dirty="0">
                <a:latin typeface="Times" pitchFamily="18" charset="0"/>
                <a:cs typeface="Times" pitchFamily="18" charset="0"/>
              </a:rPr>
              <a:t>type</a:t>
            </a:r>
            <a:r>
              <a:rPr lang="en-US" sz="2300" dirty="0" smtClean="0">
                <a:latin typeface="Times" pitchFamily="18" charset="0"/>
                <a:cs typeface="Times" pitchFamily="18" charset="0"/>
              </a:rPr>
              <a:t>.</a:t>
            </a:r>
          </a:p>
          <a:p>
            <a:endParaRPr lang="en-US" sz="2300" dirty="0">
              <a:latin typeface="Times" pitchFamily="18" charset="0"/>
              <a:cs typeface="Times" pitchFamily="18" charset="0"/>
            </a:endParaRPr>
          </a:p>
          <a:p>
            <a:r>
              <a:rPr lang="en-US" sz="2300" dirty="0">
                <a:latin typeface="Times" pitchFamily="18" charset="0"/>
                <a:cs typeface="Times" pitchFamily="18" charset="0"/>
              </a:rPr>
              <a:t>The </a:t>
            </a:r>
            <a:r>
              <a:rPr lang="en-US" sz="2300" i="1" dirty="0">
                <a:latin typeface="Times" pitchFamily="18" charset="0"/>
                <a:cs typeface="Times" pitchFamily="18" charset="0"/>
                <a:hlinkClick r:id="rId3" tooltip="Subtype"/>
              </a:rPr>
              <a:t>subtype</a:t>
            </a:r>
            <a:r>
              <a:rPr lang="en-US" sz="2300" dirty="0">
                <a:latin typeface="Times" pitchFamily="18" charset="0"/>
                <a:cs typeface="Times" pitchFamily="18" charset="0"/>
              </a:rPr>
              <a:t> in the specialization relationship is also known as the </a:t>
            </a:r>
            <a:r>
              <a:rPr lang="en-US" sz="2300" i="1" dirty="0">
                <a:latin typeface="Times" pitchFamily="18" charset="0"/>
                <a:cs typeface="Times" pitchFamily="18" charset="0"/>
              </a:rPr>
              <a:t>"child"</a:t>
            </a:r>
            <a:r>
              <a:rPr lang="en-US" sz="2300" dirty="0">
                <a:latin typeface="Times" pitchFamily="18" charset="0"/>
                <a:cs typeface="Times" pitchFamily="18" charset="0"/>
              </a:rPr>
              <a:t>, </a:t>
            </a:r>
            <a:r>
              <a:rPr lang="en-US" sz="2300" i="1" dirty="0">
                <a:latin typeface="Times" pitchFamily="18" charset="0"/>
                <a:cs typeface="Times" pitchFamily="18" charset="0"/>
              </a:rPr>
              <a:t>subclass</a:t>
            </a:r>
            <a:r>
              <a:rPr lang="en-US" sz="2300" dirty="0">
                <a:latin typeface="Times" pitchFamily="18" charset="0"/>
                <a:cs typeface="Times" pitchFamily="18" charset="0"/>
              </a:rPr>
              <a:t>, </a:t>
            </a:r>
            <a:r>
              <a:rPr lang="en-US" sz="2300" i="1" dirty="0">
                <a:latin typeface="Times" pitchFamily="18" charset="0"/>
                <a:cs typeface="Times" pitchFamily="18" charset="0"/>
              </a:rPr>
              <a:t>derived </a:t>
            </a:r>
            <a:r>
              <a:rPr lang="en-US" sz="2300" i="1" dirty="0" smtClean="0">
                <a:latin typeface="Times" pitchFamily="18" charset="0"/>
                <a:cs typeface="Times" pitchFamily="18" charset="0"/>
              </a:rPr>
              <a:t>class</a:t>
            </a:r>
            <a:r>
              <a:rPr lang="en-US" sz="2300" dirty="0">
                <a:latin typeface="Times" pitchFamily="18" charset="0"/>
                <a:cs typeface="Times" pitchFamily="18" charset="0"/>
              </a:rPr>
              <a:t>, </a:t>
            </a:r>
            <a:r>
              <a:rPr lang="en-US" sz="2300" i="1" dirty="0">
                <a:latin typeface="Times" pitchFamily="18" charset="0"/>
                <a:cs typeface="Times" pitchFamily="18" charset="0"/>
              </a:rPr>
              <a:t>derived type</a:t>
            </a:r>
            <a:r>
              <a:rPr lang="en-US" sz="2300" dirty="0" smtClean="0">
                <a:latin typeface="Times" pitchFamily="18" charset="0"/>
                <a:cs typeface="Times" pitchFamily="18" charset="0"/>
              </a:rPr>
              <a:t>, </a:t>
            </a:r>
            <a:r>
              <a:rPr lang="en-US" sz="2300" i="1" dirty="0" smtClean="0">
                <a:latin typeface="Times" pitchFamily="18" charset="0"/>
                <a:cs typeface="Times" pitchFamily="18" charset="0"/>
              </a:rPr>
              <a:t>inheriting </a:t>
            </a:r>
            <a:r>
              <a:rPr lang="en-US" sz="2300" i="1" dirty="0">
                <a:latin typeface="Times" pitchFamily="18" charset="0"/>
                <a:cs typeface="Times" pitchFamily="18" charset="0"/>
              </a:rPr>
              <a:t>class</a:t>
            </a:r>
            <a:r>
              <a:rPr lang="en-US" sz="2300" dirty="0">
                <a:latin typeface="Times" pitchFamily="18" charset="0"/>
                <a:cs typeface="Times" pitchFamily="18" charset="0"/>
              </a:rPr>
              <a:t>, or </a:t>
            </a:r>
            <a:r>
              <a:rPr lang="en-US" sz="2300" i="1" dirty="0">
                <a:latin typeface="Times" pitchFamily="18" charset="0"/>
                <a:cs typeface="Times" pitchFamily="18" charset="0"/>
              </a:rPr>
              <a:t>inheriting type</a:t>
            </a:r>
            <a:r>
              <a:rPr lang="en-US" sz="2300" dirty="0" smtClean="0">
                <a:latin typeface="Times" pitchFamily="18" charset="0"/>
                <a:cs typeface="Times" pitchFamily="18" charset="0"/>
              </a:rPr>
              <a:t>.</a:t>
            </a:r>
          </a:p>
          <a:p>
            <a:endParaRPr lang="en-US" sz="2300" dirty="0" smtClean="0">
              <a:latin typeface="Times" pitchFamily="18" charset="0"/>
              <a:cs typeface="Times" pitchFamily="18" charset="0"/>
            </a:endParaRPr>
          </a:p>
          <a:p>
            <a:pPr>
              <a:lnSpc>
                <a:spcPct val="90000"/>
              </a:lnSpc>
            </a:pPr>
            <a:r>
              <a:rPr lang="en-US" sz="2300" dirty="0">
                <a:latin typeface="Times" pitchFamily="18" charset="0"/>
                <a:cs typeface="Times" pitchFamily="18" charset="0"/>
              </a:rPr>
              <a:t>A sub-class inherits from its super-class</a:t>
            </a:r>
          </a:p>
          <a:p>
            <a:pPr lvl="1">
              <a:lnSpc>
                <a:spcPct val="90000"/>
              </a:lnSpc>
            </a:pPr>
            <a:r>
              <a:rPr lang="en-US" sz="2300" dirty="0">
                <a:latin typeface="Times" pitchFamily="18" charset="0"/>
                <a:cs typeface="Times" pitchFamily="18" charset="0"/>
              </a:rPr>
              <a:t>Attributes</a:t>
            </a:r>
          </a:p>
          <a:p>
            <a:pPr lvl="1">
              <a:lnSpc>
                <a:spcPct val="90000"/>
              </a:lnSpc>
            </a:pPr>
            <a:r>
              <a:rPr lang="en-US" sz="2300" dirty="0">
                <a:latin typeface="Times" pitchFamily="18" charset="0"/>
                <a:cs typeface="Times" pitchFamily="18" charset="0"/>
              </a:rPr>
              <a:t>Operations</a:t>
            </a:r>
          </a:p>
          <a:p>
            <a:pPr lvl="1">
              <a:lnSpc>
                <a:spcPct val="90000"/>
              </a:lnSpc>
            </a:pPr>
            <a:r>
              <a:rPr lang="en-US" sz="2300" dirty="0" smtClean="0">
                <a:latin typeface="Times" pitchFamily="18" charset="0"/>
                <a:cs typeface="Times" pitchFamily="18" charset="0"/>
              </a:rPr>
              <a:t>Relationships</a:t>
            </a:r>
          </a:p>
          <a:p>
            <a:pPr lvl="1">
              <a:lnSpc>
                <a:spcPct val="90000"/>
              </a:lnSpc>
            </a:pPr>
            <a:endParaRPr lang="en-US" sz="2300" dirty="0">
              <a:latin typeface="Times" pitchFamily="18" charset="0"/>
              <a:cs typeface="Times" pitchFamily="18" charset="0"/>
            </a:endParaRPr>
          </a:p>
          <a:p>
            <a:pPr>
              <a:lnSpc>
                <a:spcPct val="90000"/>
              </a:lnSpc>
            </a:pPr>
            <a:r>
              <a:rPr lang="en-US" sz="2300" dirty="0">
                <a:latin typeface="Times" pitchFamily="18" charset="0"/>
                <a:cs typeface="Times" pitchFamily="18" charset="0"/>
              </a:rPr>
              <a:t>A sub-class </a:t>
            </a:r>
            <a:r>
              <a:rPr lang="en-US" sz="2300" dirty="0" smtClean="0">
                <a:latin typeface="Times" pitchFamily="18" charset="0"/>
                <a:cs typeface="Times" pitchFamily="18" charset="0"/>
              </a:rPr>
              <a:t>may</a:t>
            </a:r>
            <a:endParaRPr lang="en-US" sz="2300" dirty="0">
              <a:latin typeface="Times" pitchFamily="18" charset="0"/>
              <a:cs typeface="Times" pitchFamily="18" charset="0"/>
            </a:endParaRPr>
          </a:p>
          <a:p>
            <a:pPr lvl="1">
              <a:lnSpc>
                <a:spcPct val="90000"/>
              </a:lnSpc>
            </a:pPr>
            <a:r>
              <a:rPr lang="en-US" sz="2300" dirty="0">
                <a:latin typeface="Times" pitchFamily="18" charset="0"/>
                <a:cs typeface="Times" pitchFamily="18" charset="0"/>
              </a:rPr>
              <a:t>Add attributes and operations</a:t>
            </a:r>
          </a:p>
          <a:p>
            <a:pPr lvl="1">
              <a:lnSpc>
                <a:spcPct val="90000"/>
              </a:lnSpc>
            </a:pPr>
            <a:r>
              <a:rPr lang="en-US" sz="2300" dirty="0">
                <a:latin typeface="Times" pitchFamily="18" charset="0"/>
                <a:cs typeface="Times" pitchFamily="18" charset="0"/>
              </a:rPr>
              <a:t>Add relationships</a:t>
            </a:r>
          </a:p>
          <a:p>
            <a:pPr lvl="1">
              <a:lnSpc>
                <a:spcPct val="90000"/>
              </a:lnSpc>
            </a:pPr>
            <a:r>
              <a:rPr lang="en-US" sz="2300" dirty="0">
                <a:latin typeface="Times" pitchFamily="18" charset="0"/>
                <a:cs typeface="Times" pitchFamily="18" charset="0"/>
              </a:rPr>
              <a:t>Refine (override) inherited operations</a:t>
            </a:r>
          </a:p>
          <a:p>
            <a:endParaRPr lang="en-US" sz="2300" dirty="0">
              <a:latin typeface="Times" pitchFamily="18" charset="0"/>
              <a:cs typeface="Times" pitchFamily="18" charset="0"/>
            </a:endParaRPr>
          </a:p>
          <a:p>
            <a:endParaRPr lang="en-US" sz="2300" dirty="0">
              <a:latin typeface="Times" pitchFamily="18" charset="0"/>
              <a:cs typeface="Times"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pic>
        <p:nvPicPr>
          <p:cNvPr id="5"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5108381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5000" b="1" dirty="0" smtClean="0">
                <a:solidFill>
                  <a:srgbClr val="FF0000"/>
                </a:solidFill>
                <a:latin typeface="Times New Roman" pitchFamily="18" charset="0"/>
                <a:cs typeface="Times New Roman" pitchFamily="18" charset="0"/>
              </a:rPr>
              <a:t>Example</a:t>
            </a:r>
            <a:endParaRPr lang="en-US" sz="5000" b="1" dirty="0">
              <a:solidFill>
                <a:srgbClr val="FF0000"/>
              </a:solidFill>
              <a:latin typeface="Times New Roman" pitchFamily="18" charset="0"/>
              <a:cs typeface="Times New Roman" pitchFamily="18" charset="0"/>
            </a:endParaRPr>
          </a:p>
        </p:txBody>
      </p:sp>
      <p:pic>
        <p:nvPicPr>
          <p:cNvPr id="1026" name="Picture 2" descr="C:\Users\ADMIN\Desktop\fig13.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524000"/>
            <a:ext cx="5086350"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1085372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400800"/>
          </a:xfrm>
        </p:spPr>
        <p:txBody>
          <a:bodyPr>
            <a:normAutofit/>
          </a:bodyPr>
          <a:lstStyle/>
          <a:p>
            <a:pPr>
              <a:buFont typeface="Wingdings" pitchFamily="2" charset="2"/>
              <a:buChar char="Ø"/>
            </a:pPr>
            <a:r>
              <a:rPr lang="en-US" b="1" dirty="0">
                <a:solidFill>
                  <a:srgbClr val="FF0000"/>
                </a:solidFill>
                <a:latin typeface="Times New Roman" pitchFamily="18" charset="0"/>
                <a:cs typeface="Times New Roman" pitchFamily="18" charset="0"/>
              </a:rPr>
              <a:t>Association:</a:t>
            </a:r>
            <a:r>
              <a:rPr lang="en-US" dirty="0">
                <a:solidFill>
                  <a:srgbClr val="FF0000"/>
                </a:solidFill>
                <a:latin typeface="Times New Roman" pitchFamily="18" charset="0"/>
                <a:cs typeface="Times New Roman" pitchFamily="18" charset="0"/>
              </a:rPr>
              <a:t> </a:t>
            </a:r>
          </a:p>
          <a:p>
            <a:r>
              <a:rPr lang="en-US" sz="2300" dirty="0">
                <a:latin typeface="Times New Roman" pitchFamily="18" charset="0"/>
                <a:cs typeface="Times New Roman" pitchFamily="18" charset="0"/>
              </a:rPr>
              <a:t>This kind of relationship represents static relationships between classes A and B. For example; an employee works for an organization. </a:t>
            </a:r>
            <a:r>
              <a:rPr lang="en-US" sz="2300" dirty="0" smtClean="0">
                <a:latin typeface="Times New Roman" pitchFamily="18" charset="0"/>
                <a:cs typeface="Times New Roman" pitchFamily="18" charset="0"/>
              </a:rPr>
              <a:t>Here </a:t>
            </a:r>
            <a:r>
              <a:rPr lang="en-US" sz="2300" dirty="0">
                <a:latin typeface="Times New Roman" pitchFamily="18" charset="0"/>
                <a:cs typeface="Times New Roman" pitchFamily="18" charset="0"/>
              </a:rPr>
              <a:t>are some rules for Association: </a:t>
            </a:r>
          </a:p>
          <a:p>
            <a:r>
              <a:rPr lang="en-US" sz="2300" dirty="0">
                <a:latin typeface="Times New Roman" pitchFamily="18" charset="0"/>
                <a:cs typeface="Times New Roman" pitchFamily="18" charset="0"/>
              </a:rPr>
              <a:t>Association is mostly verb or a verb phrase or noun or noun phrase.</a:t>
            </a:r>
          </a:p>
          <a:p>
            <a:r>
              <a:rPr lang="en-US" sz="2300" dirty="0">
                <a:latin typeface="Times New Roman" pitchFamily="18" charset="0"/>
                <a:cs typeface="Times New Roman" pitchFamily="18" charset="0"/>
              </a:rPr>
              <a:t>It should be named to indicate the role played by the class attached at the end of the association path.</a:t>
            </a:r>
          </a:p>
          <a:p>
            <a:r>
              <a:rPr lang="en-US" sz="2300" dirty="0">
                <a:latin typeface="Times New Roman" pitchFamily="18" charset="0"/>
                <a:cs typeface="Times New Roman" pitchFamily="18" charset="0"/>
              </a:rPr>
              <a:t>Mandatory for reflexive associations </a:t>
            </a:r>
          </a:p>
          <a:p>
            <a:r>
              <a:rPr lang="en-US" sz="2300" dirty="0">
                <a:latin typeface="Times New Roman" pitchFamily="18" charset="0"/>
                <a:cs typeface="Times New Roman" pitchFamily="18" charset="0"/>
              </a:rPr>
              <a:t>In this example, the relationship between student and college is shown which is studies. </a:t>
            </a:r>
          </a:p>
          <a:p>
            <a:endParaRPr lang="en-US" dirty="0"/>
          </a:p>
        </p:txBody>
      </p:sp>
      <p:pic>
        <p:nvPicPr>
          <p:cNvPr id="4098" name="Picture 2" descr="C:\Users\ADMIN\Desktop\051818_1150_UMLClassDi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962400"/>
            <a:ext cx="1828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73</a:t>
            </a:fld>
            <a:endParaRPr lang="en-US"/>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4599285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400800"/>
          </a:xfrm>
        </p:spPr>
        <p:txBody>
          <a:bodyPr>
            <a:normAutofit/>
          </a:bodyPr>
          <a:lstStyle/>
          <a:p>
            <a:pPr>
              <a:buFont typeface="Wingdings" pitchFamily="2" charset="2"/>
              <a:buChar char="Ø"/>
            </a:pPr>
            <a:r>
              <a:rPr lang="en-US" b="1" dirty="0">
                <a:solidFill>
                  <a:srgbClr val="FF0000"/>
                </a:solidFill>
                <a:latin typeface="Times New Roman" pitchFamily="18" charset="0"/>
                <a:cs typeface="Times New Roman" pitchFamily="18" charset="0"/>
              </a:rPr>
              <a:t>Association:</a:t>
            </a:r>
            <a:r>
              <a:rPr lang="en-US" dirty="0">
                <a:solidFill>
                  <a:srgbClr val="FF0000"/>
                </a:solidFill>
                <a:latin typeface="Times New Roman" pitchFamily="18" charset="0"/>
                <a:cs typeface="Times New Roman" pitchFamily="18" charset="0"/>
              </a:rPr>
              <a:t> </a:t>
            </a:r>
          </a:p>
          <a:p>
            <a:r>
              <a:rPr lang="en-US" sz="2300" dirty="0">
                <a:latin typeface="Times New Roman" pitchFamily="18" charset="0"/>
                <a:cs typeface="Times New Roman" pitchFamily="18" charset="0"/>
              </a:rPr>
              <a:t>This kind of relationship represents static relationships between classes A and B. For example; an employee works for an organization. </a:t>
            </a:r>
            <a:r>
              <a:rPr lang="en-US" sz="2300" dirty="0" smtClean="0">
                <a:latin typeface="Times New Roman" pitchFamily="18" charset="0"/>
                <a:cs typeface="Times New Roman" pitchFamily="18" charset="0"/>
              </a:rPr>
              <a:t>Here </a:t>
            </a:r>
            <a:r>
              <a:rPr lang="en-US" sz="2300" dirty="0">
                <a:latin typeface="Times New Roman" pitchFamily="18" charset="0"/>
                <a:cs typeface="Times New Roman" pitchFamily="18" charset="0"/>
              </a:rPr>
              <a:t>are some rules for Association: </a:t>
            </a:r>
          </a:p>
          <a:p>
            <a:r>
              <a:rPr lang="en-US" sz="2300" dirty="0">
                <a:latin typeface="Times New Roman" pitchFamily="18" charset="0"/>
                <a:cs typeface="Times New Roman" pitchFamily="18" charset="0"/>
              </a:rPr>
              <a:t>Association is mostly verb or a verb phrase or noun or noun phrase.</a:t>
            </a:r>
          </a:p>
          <a:p>
            <a:r>
              <a:rPr lang="en-US" sz="2300" dirty="0">
                <a:latin typeface="Times New Roman" pitchFamily="18" charset="0"/>
                <a:cs typeface="Times New Roman" pitchFamily="18" charset="0"/>
              </a:rPr>
              <a:t>It should be named to indicate the role played by the class attached at the end of the association path.</a:t>
            </a:r>
          </a:p>
          <a:p>
            <a:r>
              <a:rPr lang="en-US" sz="2300" dirty="0">
                <a:latin typeface="Times New Roman" pitchFamily="18" charset="0"/>
                <a:cs typeface="Times New Roman" pitchFamily="18" charset="0"/>
              </a:rPr>
              <a:t>Mandatory for reflexive associations </a:t>
            </a:r>
          </a:p>
          <a:p>
            <a:r>
              <a:rPr lang="en-US" sz="2300" dirty="0">
                <a:latin typeface="Times New Roman" pitchFamily="18" charset="0"/>
                <a:cs typeface="Times New Roman" pitchFamily="18" charset="0"/>
              </a:rPr>
              <a:t>In this example, the relationship between student and college is shown which is studies. </a:t>
            </a:r>
          </a:p>
          <a:p>
            <a:endParaRPr lang="en-US" dirty="0"/>
          </a:p>
        </p:txBody>
      </p:sp>
      <p:pic>
        <p:nvPicPr>
          <p:cNvPr id="4098" name="Picture 2" descr="C:\Users\ADMIN\Desktop\051818_1150_UMLClassDi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962400"/>
            <a:ext cx="1828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74</a:t>
            </a:fld>
            <a:endParaRPr lang="en-US"/>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8055009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609600" y="381000"/>
            <a:ext cx="7848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eaLnBrk="1" hangingPunct="1">
              <a:buClrTx/>
              <a:buFontTx/>
              <a:buNone/>
            </a:pPr>
            <a:r>
              <a:rPr lang="en-US" sz="3600" b="1" dirty="0">
                <a:solidFill>
                  <a:srgbClr val="FF0000"/>
                </a:solidFill>
                <a:latin typeface="Times New Roman" pitchFamily="18" charset="0"/>
                <a:cs typeface="Times New Roman" pitchFamily="18" charset="0"/>
              </a:rPr>
              <a:t>Association Relationships</a:t>
            </a:r>
          </a:p>
        </p:txBody>
      </p:sp>
      <p:sp>
        <p:nvSpPr>
          <p:cNvPr id="32770" name="Text Box 2"/>
          <p:cNvSpPr txBox="1">
            <a:spLocks noChangeArrowheads="1"/>
          </p:cNvSpPr>
          <p:nvPr/>
        </p:nvSpPr>
        <p:spPr bwMode="auto">
          <a:xfrm>
            <a:off x="2362200" y="6400800"/>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1" name="Text Box 3"/>
          <p:cNvSpPr txBox="1">
            <a:spLocks noChangeArrowheads="1"/>
          </p:cNvSpPr>
          <p:nvPr/>
        </p:nvSpPr>
        <p:spPr bwMode="auto">
          <a:xfrm>
            <a:off x="609600" y="1371600"/>
            <a:ext cx="8108950" cy="1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buClrTx/>
              <a:buFontTx/>
              <a:buNone/>
            </a:pPr>
            <a:r>
              <a:rPr lang="en-US"/>
              <a:t>If two classes in a model need to communicate with each other, there must be link between them. </a:t>
            </a:r>
          </a:p>
          <a:p>
            <a:pPr>
              <a:buClrTx/>
              <a:buFontTx/>
              <a:buNone/>
            </a:pPr>
            <a:endParaRPr lang="en-US"/>
          </a:p>
          <a:p>
            <a:pPr>
              <a:buClrTx/>
              <a:buFontTx/>
              <a:buNone/>
            </a:pPr>
            <a:r>
              <a:rPr lang="en-US"/>
              <a:t>An </a:t>
            </a:r>
            <a:r>
              <a:rPr lang="en-US" i="1"/>
              <a:t>association</a:t>
            </a:r>
            <a:r>
              <a:rPr lang="en-US"/>
              <a:t> denotes that link. </a:t>
            </a:r>
          </a:p>
        </p:txBody>
      </p:sp>
      <p:sp>
        <p:nvSpPr>
          <p:cNvPr id="32772" name="Line 4"/>
          <p:cNvSpPr>
            <a:spLocks noChangeShapeType="1"/>
          </p:cNvSpPr>
          <p:nvPr/>
        </p:nvSpPr>
        <p:spPr bwMode="auto">
          <a:xfrm>
            <a:off x="2743200" y="4038600"/>
            <a:ext cx="3657600" cy="1588"/>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773" name="Rectangle 5"/>
          <p:cNvSpPr>
            <a:spLocks noChangeArrowheads="1"/>
          </p:cNvSpPr>
          <p:nvPr/>
        </p:nvSpPr>
        <p:spPr bwMode="auto">
          <a:xfrm>
            <a:off x="6324600" y="3810000"/>
            <a:ext cx="2057400" cy="533400"/>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Instructor</a:t>
            </a:r>
          </a:p>
        </p:txBody>
      </p:sp>
      <p:sp>
        <p:nvSpPr>
          <p:cNvPr id="32774" name="Rectangle 6"/>
          <p:cNvSpPr>
            <a:spLocks noChangeArrowheads="1"/>
          </p:cNvSpPr>
          <p:nvPr/>
        </p:nvSpPr>
        <p:spPr bwMode="auto">
          <a:xfrm>
            <a:off x="685800" y="3771900"/>
            <a:ext cx="2057400" cy="533400"/>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Student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75</a:t>
            </a:fld>
            <a:endParaRPr lang="en-US"/>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5287059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609600" y="381000"/>
            <a:ext cx="815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eaLnBrk="1" hangingPunct="1">
              <a:buClrTx/>
              <a:buFontTx/>
              <a:buNone/>
            </a:pPr>
            <a:r>
              <a:rPr lang="en-US" sz="3600" b="1" dirty="0">
                <a:solidFill>
                  <a:srgbClr val="FF0000"/>
                </a:solidFill>
                <a:latin typeface="Times New Roman" pitchFamily="18" charset="0"/>
                <a:cs typeface="Times New Roman" pitchFamily="18" charset="0"/>
              </a:rPr>
              <a:t>Association Relationships (Cont’d)</a:t>
            </a:r>
          </a:p>
        </p:txBody>
      </p:sp>
      <p:sp>
        <p:nvSpPr>
          <p:cNvPr id="33794" name="Text Box 2"/>
          <p:cNvSpPr txBox="1">
            <a:spLocks noChangeArrowheads="1"/>
          </p:cNvSpPr>
          <p:nvPr/>
        </p:nvSpPr>
        <p:spPr bwMode="auto">
          <a:xfrm>
            <a:off x="2362200" y="6400800"/>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795" name="Text Box 3"/>
          <p:cNvSpPr txBox="1">
            <a:spLocks noChangeArrowheads="1"/>
          </p:cNvSpPr>
          <p:nvPr/>
        </p:nvSpPr>
        <p:spPr bwMode="auto">
          <a:xfrm>
            <a:off x="609600" y="1371600"/>
            <a:ext cx="8108950" cy="1941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buClrTx/>
              <a:buFontTx/>
              <a:buNone/>
            </a:pPr>
            <a:r>
              <a:rPr lang="en-US" dirty="0"/>
              <a:t>We can indicate the </a:t>
            </a:r>
            <a:r>
              <a:rPr lang="en-US" i="1" dirty="0"/>
              <a:t>multiplicity</a:t>
            </a:r>
            <a:r>
              <a:rPr lang="en-US" dirty="0"/>
              <a:t> of an association by adding </a:t>
            </a:r>
            <a:r>
              <a:rPr lang="en-US" i="1" dirty="0"/>
              <a:t>multiplicity adornments</a:t>
            </a:r>
            <a:r>
              <a:rPr lang="en-US" dirty="0"/>
              <a:t> to the line denoting the association. </a:t>
            </a:r>
          </a:p>
          <a:p>
            <a:pPr>
              <a:buClrTx/>
              <a:buFontTx/>
              <a:buNone/>
            </a:pPr>
            <a:endParaRPr lang="en-US" dirty="0"/>
          </a:p>
          <a:p>
            <a:pPr>
              <a:buClrTx/>
              <a:buFontTx/>
              <a:buNone/>
            </a:pPr>
            <a:r>
              <a:rPr lang="en-US" dirty="0"/>
              <a:t>The example indicates that a </a:t>
            </a:r>
            <a:r>
              <a:rPr lang="en-US" b="1" i="1" dirty="0"/>
              <a:t>Student</a:t>
            </a:r>
            <a:r>
              <a:rPr lang="en-US" b="1" dirty="0"/>
              <a:t> has one or more </a:t>
            </a:r>
            <a:r>
              <a:rPr lang="en-US" b="1" i="1" dirty="0"/>
              <a:t>Instructors</a:t>
            </a:r>
            <a:r>
              <a:rPr lang="en-US" b="1" dirty="0"/>
              <a:t>:</a:t>
            </a:r>
          </a:p>
        </p:txBody>
      </p:sp>
      <p:sp>
        <p:nvSpPr>
          <p:cNvPr id="33796" name="Line 4"/>
          <p:cNvSpPr>
            <a:spLocks noChangeShapeType="1"/>
          </p:cNvSpPr>
          <p:nvPr/>
        </p:nvSpPr>
        <p:spPr bwMode="auto">
          <a:xfrm>
            <a:off x="2743200" y="4038600"/>
            <a:ext cx="3657600" cy="1588"/>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797" name="Rectangle 5"/>
          <p:cNvSpPr>
            <a:spLocks noChangeArrowheads="1"/>
          </p:cNvSpPr>
          <p:nvPr/>
        </p:nvSpPr>
        <p:spPr bwMode="auto">
          <a:xfrm>
            <a:off x="6324600" y="3810000"/>
            <a:ext cx="2057400" cy="533400"/>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Instructor</a:t>
            </a:r>
          </a:p>
        </p:txBody>
      </p:sp>
      <p:sp>
        <p:nvSpPr>
          <p:cNvPr id="33798" name="Rectangle 6"/>
          <p:cNvSpPr>
            <a:spLocks noChangeArrowheads="1"/>
          </p:cNvSpPr>
          <p:nvPr/>
        </p:nvSpPr>
        <p:spPr bwMode="auto">
          <a:xfrm>
            <a:off x="685800" y="3771900"/>
            <a:ext cx="2057400" cy="533400"/>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Student</a:t>
            </a:r>
          </a:p>
        </p:txBody>
      </p:sp>
      <p:sp>
        <p:nvSpPr>
          <p:cNvPr id="33799" name="Text Box 7"/>
          <p:cNvSpPr txBox="1">
            <a:spLocks noChangeArrowheads="1"/>
          </p:cNvSpPr>
          <p:nvPr/>
        </p:nvSpPr>
        <p:spPr bwMode="auto">
          <a:xfrm>
            <a:off x="5638800" y="4038600"/>
            <a:ext cx="685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500"/>
              </a:spcBef>
              <a:buClrTx/>
              <a:buFontTx/>
              <a:buNone/>
            </a:pPr>
            <a:r>
              <a:rPr lang="en-US"/>
              <a:t>1..*</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76</a:t>
            </a:fld>
            <a:endParaRPr lang="en-US"/>
          </a:p>
        </p:txBody>
      </p:sp>
      <p:pic>
        <p:nvPicPr>
          <p:cNvPr id="1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5552223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609600" y="381000"/>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eaLnBrk="1" hangingPunct="1">
              <a:buClrTx/>
              <a:buFontTx/>
              <a:buNone/>
            </a:pPr>
            <a:r>
              <a:rPr lang="en-US" sz="3600" b="1" dirty="0">
                <a:solidFill>
                  <a:srgbClr val="FF0000"/>
                </a:solidFill>
                <a:latin typeface="Times New Roman" pitchFamily="18" charset="0"/>
                <a:cs typeface="Times New Roman" pitchFamily="18" charset="0"/>
              </a:rPr>
              <a:t>Association Relationships (Cont’d)</a:t>
            </a:r>
          </a:p>
        </p:txBody>
      </p:sp>
      <p:sp>
        <p:nvSpPr>
          <p:cNvPr id="34818" name="Text Box 2"/>
          <p:cNvSpPr txBox="1">
            <a:spLocks noChangeArrowheads="1"/>
          </p:cNvSpPr>
          <p:nvPr/>
        </p:nvSpPr>
        <p:spPr bwMode="auto">
          <a:xfrm>
            <a:off x="2362200" y="6400800"/>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19" name="Text Box 3"/>
          <p:cNvSpPr txBox="1">
            <a:spLocks noChangeArrowheads="1"/>
          </p:cNvSpPr>
          <p:nvPr/>
        </p:nvSpPr>
        <p:spPr bwMode="auto">
          <a:xfrm>
            <a:off x="609600" y="1981200"/>
            <a:ext cx="81089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buClrTx/>
              <a:buFontTx/>
              <a:buNone/>
            </a:pPr>
            <a:r>
              <a:rPr lang="en-US" dirty="0"/>
              <a:t>The example indicates that </a:t>
            </a:r>
            <a:r>
              <a:rPr lang="en-US" b="1" dirty="0"/>
              <a:t>every </a:t>
            </a:r>
            <a:r>
              <a:rPr lang="en-US" b="1" i="1" dirty="0"/>
              <a:t>Instructor</a:t>
            </a:r>
            <a:r>
              <a:rPr lang="en-US" b="1" dirty="0"/>
              <a:t> has one or more </a:t>
            </a:r>
            <a:r>
              <a:rPr lang="en-US" b="1" i="1" dirty="0"/>
              <a:t>Students</a:t>
            </a:r>
            <a:r>
              <a:rPr lang="en-US" b="1" dirty="0"/>
              <a:t>:</a:t>
            </a:r>
          </a:p>
        </p:txBody>
      </p:sp>
      <p:sp>
        <p:nvSpPr>
          <p:cNvPr id="34820" name="Line 4"/>
          <p:cNvSpPr>
            <a:spLocks noChangeShapeType="1"/>
          </p:cNvSpPr>
          <p:nvPr/>
        </p:nvSpPr>
        <p:spPr bwMode="auto">
          <a:xfrm>
            <a:off x="2743200" y="4038600"/>
            <a:ext cx="3657600" cy="1588"/>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21" name="Rectangle 5"/>
          <p:cNvSpPr>
            <a:spLocks noChangeArrowheads="1"/>
          </p:cNvSpPr>
          <p:nvPr/>
        </p:nvSpPr>
        <p:spPr bwMode="auto">
          <a:xfrm>
            <a:off x="6324600" y="3810000"/>
            <a:ext cx="2057400" cy="533400"/>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Instructor</a:t>
            </a:r>
          </a:p>
        </p:txBody>
      </p:sp>
      <p:sp>
        <p:nvSpPr>
          <p:cNvPr id="34822" name="Rectangle 6"/>
          <p:cNvSpPr>
            <a:spLocks noChangeArrowheads="1"/>
          </p:cNvSpPr>
          <p:nvPr/>
        </p:nvSpPr>
        <p:spPr bwMode="auto">
          <a:xfrm>
            <a:off x="685800" y="3771900"/>
            <a:ext cx="2057400" cy="533400"/>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Student</a:t>
            </a:r>
          </a:p>
        </p:txBody>
      </p:sp>
      <p:sp>
        <p:nvSpPr>
          <p:cNvPr id="34823" name="Text Box 7"/>
          <p:cNvSpPr txBox="1">
            <a:spLocks noChangeArrowheads="1"/>
          </p:cNvSpPr>
          <p:nvPr/>
        </p:nvSpPr>
        <p:spPr bwMode="auto">
          <a:xfrm>
            <a:off x="2743200" y="4038600"/>
            <a:ext cx="685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500"/>
              </a:spcBef>
              <a:buClrTx/>
              <a:buFontTx/>
              <a:buNone/>
            </a:pPr>
            <a:r>
              <a:rPr lang="en-US"/>
              <a:t>1..*</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77</a:t>
            </a:fld>
            <a:endParaRPr lang="en-US"/>
          </a:p>
        </p:txBody>
      </p:sp>
      <p:pic>
        <p:nvPicPr>
          <p:cNvPr id="1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7789565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609600" y="381000"/>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eaLnBrk="1" hangingPunct="1">
              <a:buClrTx/>
              <a:buFontTx/>
              <a:buNone/>
            </a:pPr>
            <a:r>
              <a:rPr lang="en-US" sz="3200" b="1" dirty="0">
                <a:solidFill>
                  <a:srgbClr val="FF0000"/>
                </a:solidFill>
                <a:latin typeface="Times New Roman" pitchFamily="18" charset="0"/>
                <a:cs typeface="Times New Roman" pitchFamily="18" charset="0"/>
              </a:rPr>
              <a:t>Association Relationships (Cont’d)</a:t>
            </a:r>
          </a:p>
        </p:txBody>
      </p:sp>
      <p:sp>
        <p:nvSpPr>
          <p:cNvPr id="35842" name="Text Box 2"/>
          <p:cNvSpPr txBox="1">
            <a:spLocks noChangeArrowheads="1"/>
          </p:cNvSpPr>
          <p:nvPr/>
        </p:nvSpPr>
        <p:spPr bwMode="auto">
          <a:xfrm>
            <a:off x="2362200" y="6400800"/>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43" name="Text Box 3"/>
          <p:cNvSpPr txBox="1">
            <a:spLocks noChangeArrowheads="1"/>
          </p:cNvSpPr>
          <p:nvPr/>
        </p:nvSpPr>
        <p:spPr bwMode="auto">
          <a:xfrm>
            <a:off x="609600" y="1295400"/>
            <a:ext cx="81089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buClrTx/>
              <a:buFontTx/>
              <a:buNone/>
            </a:pPr>
            <a:r>
              <a:rPr lang="en-US"/>
              <a:t>We can also indicate the behavior of an object in an association (</a:t>
            </a:r>
            <a:r>
              <a:rPr lang="en-US" i="1"/>
              <a:t>i.e.,</a:t>
            </a:r>
            <a:r>
              <a:rPr lang="en-US"/>
              <a:t> the </a:t>
            </a:r>
            <a:r>
              <a:rPr lang="en-US" i="1"/>
              <a:t>role </a:t>
            </a:r>
            <a:r>
              <a:rPr lang="en-US"/>
              <a:t>of an object) using </a:t>
            </a:r>
            <a:r>
              <a:rPr lang="en-US" i="1"/>
              <a:t>rolenames.</a:t>
            </a:r>
          </a:p>
        </p:txBody>
      </p:sp>
      <p:sp>
        <p:nvSpPr>
          <p:cNvPr id="35844" name="Line 4"/>
          <p:cNvSpPr>
            <a:spLocks noChangeShapeType="1"/>
          </p:cNvSpPr>
          <p:nvPr/>
        </p:nvSpPr>
        <p:spPr bwMode="auto">
          <a:xfrm>
            <a:off x="2743200" y="4038600"/>
            <a:ext cx="3657600" cy="1588"/>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845" name="Rectangle 5"/>
          <p:cNvSpPr>
            <a:spLocks noChangeArrowheads="1"/>
          </p:cNvSpPr>
          <p:nvPr/>
        </p:nvSpPr>
        <p:spPr bwMode="auto">
          <a:xfrm>
            <a:off x="6324600" y="3810000"/>
            <a:ext cx="2057400" cy="533400"/>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Instructor</a:t>
            </a:r>
          </a:p>
        </p:txBody>
      </p:sp>
      <p:sp>
        <p:nvSpPr>
          <p:cNvPr id="35846" name="Rectangle 6"/>
          <p:cNvSpPr>
            <a:spLocks noChangeArrowheads="1"/>
          </p:cNvSpPr>
          <p:nvPr/>
        </p:nvSpPr>
        <p:spPr bwMode="auto">
          <a:xfrm>
            <a:off x="685800" y="3759200"/>
            <a:ext cx="2057400" cy="533400"/>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Student</a:t>
            </a:r>
          </a:p>
        </p:txBody>
      </p:sp>
      <p:sp>
        <p:nvSpPr>
          <p:cNvPr id="35847" name="Text Box 7"/>
          <p:cNvSpPr txBox="1">
            <a:spLocks noChangeArrowheads="1"/>
          </p:cNvSpPr>
          <p:nvPr/>
        </p:nvSpPr>
        <p:spPr bwMode="auto">
          <a:xfrm>
            <a:off x="5715000" y="4038600"/>
            <a:ext cx="685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500"/>
              </a:spcBef>
              <a:buClrTx/>
              <a:buFontTx/>
              <a:buNone/>
            </a:pPr>
            <a:r>
              <a:rPr lang="en-US"/>
              <a:t>1..*</a:t>
            </a:r>
          </a:p>
        </p:txBody>
      </p:sp>
      <p:sp>
        <p:nvSpPr>
          <p:cNvPr id="35848" name="Text Box 8"/>
          <p:cNvSpPr txBox="1">
            <a:spLocks noChangeArrowheads="1"/>
          </p:cNvSpPr>
          <p:nvPr/>
        </p:nvSpPr>
        <p:spPr bwMode="auto">
          <a:xfrm>
            <a:off x="2743200" y="4038600"/>
            <a:ext cx="685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500"/>
              </a:spcBef>
              <a:buClrTx/>
              <a:buFontTx/>
              <a:buNone/>
            </a:pPr>
            <a:r>
              <a:rPr lang="en-US"/>
              <a:t>1..*</a:t>
            </a:r>
          </a:p>
        </p:txBody>
      </p:sp>
      <p:sp>
        <p:nvSpPr>
          <p:cNvPr id="35849" name="Text Box 9"/>
          <p:cNvSpPr txBox="1">
            <a:spLocks noChangeArrowheads="1"/>
          </p:cNvSpPr>
          <p:nvPr/>
        </p:nvSpPr>
        <p:spPr bwMode="auto">
          <a:xfrm>
            <a:off x="4724400" y="3581400"/>
            <a:ext cx="16002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500"/>
              </a:spcBef>
              <a:buClrTx/>
              <a:buFontTx/>
              <a:buNone/>
            </a:pPr>
            <a:r>
              <a:rPr lang="en-US"/>
              <a:t>learns from</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78</a:t>
            </a:fld>
            <a:endParaRPr lang="en-US"/>
          </a:p>
        </p:txBody>
      </p:sp>
      <p:pic>
        <p:nvPicPr>
          <p:cNvPr id="12"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894665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609600" y="381000"/>
            <a:ext cx="8077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eaLnBrk="1" hangingPunct="1">
              <a:buClrTx/>
              <a:buFontTx/>
              <a:buNone/>
            </a:pPr>
            <a:r>
              <a:rPr lang="en-US" sz="3200" b="1" dirty="0">
                <a:solidFill>
                  <a:srgbClr val="FF0000"/>
                </a:solidFill>
                <a:latin typeface="Times New Roman" pitchFamily="18" charset="0"/>
                <a:cs typeface="Times New Roman" pitchFamily="18" charset="0"/>
              </a:rPr>
              <a:t>Association Relationships (Cont’d)</a:t>
            </a:r>
          </a:p>
        </p:txBody>
      </p:sp>
      <p:sp>
        <p:nvSpPr>
          <p:cNvPr id="36866" name="Text Box 2"/>
          <p:cNvSpPr txBox="1">
            <a:spLocks noChangeArrowheads="1"/>
          </p:cNvSpPr>
          <p:nvPr/>
        </p:nvSpPr>
        <p:spPr bwMode="auto">
          <a:xfrm>
            <a:off x="2362200" y="6400800"/>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67" name="Text Box 3"/>
          <p:cNvSpPr txBox="1">
            <a:spLocks noChangeArrowheads="1"/>
          </p:cNvSpPr>
          <p:nvPr/>
        </p:nvSpPr>
        <p:spPr bwMode="auto">
          <a:xfrm>
            <a:off x="1524000" y="1295400"/>
            <a:ext cx="57912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lgn="ctr">
              <a:buClrTx/>
              <a:buFontTx/>
              <a:buNone/>
            </a:pPr>
            <a:r>
              <a:rPr lang="en-US"/>
              <a:t>We can also name the association.</a:t>
            </a:r>
          </a:p>
        </p:txBody>
      </p:sp>
      <p:sp>
        <p:nvSpPr>
          <p:cNvPr id="36868" name="Line 4"/>
          <p:cNvSpPr>
            <a:spLocks noChangeShapeType="1"/>
          </p:cNvSpPr>
          <p:nvPr/>
        </p:nvSpPr>
        <p:spPr bwMode="auto">
          <a:xfrm>
            <a:off x="2743200" y="4038600"/>
            <a:ext cx="3657600" cy="1588"/>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69" name="Rectangle 5"/>
          <p:cNvSpPr>
            <a:spLocks noChangeArrowheads="1"/>
          </p:cNvSpPr>
          <p:nvPr/>
        </p:nvSpPr>
        <p:spPr bwMode="auto">
          <a:xfrm>
            <a:off x="6324600" y="3810000"/>
            <a:ext cx="2057400" cy="533400"/>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Team</a:t>
            </a:r>
          </a:p>
        </p:txBody>
      </p:sp>
      <p:sp>
        <p:nvSpPr>
          <p:cNvPr id="36870" name="Rectangle 6"/>
          <p:cNvSpPr>
            <a:spLocks noChangeArrowheads="1"/>
          </p:cNvSpPr>
          <p:nvPr/>
        </p:nvSpPr>
        <p:spPr bwMode="auto">
          <a:xfrm>
            <a:off x="685800" y="3759200"/>
            <a:ext cx="2057400" cy="533400"/>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Student</a:t>
            </a:r>
          </a:p>
        </p:txBody>
      </p:sp>
      <p:sp>
        <p:nvSpPr>
          <p:cNvPr id="36871" name="Text Box 7"/>
          <p:cNvSpPr txBox="1">
            <a:spLocks noChangeArrowheads="1"/>
          </p:cNvSpPr>
          <p:nvPr/>
        </p:nvSpPr>
        <p:spPr bwMode="auto">
          <a:xfrm>
            <a:off x="3810000" y="3581400"/>
            <a:ext cx="1752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500"/>
              </a:spcBef>
              <a:buClrTx/>
              <a:buFontTx/>
              <a:buNone/>
            </a:pPr>
            <a:r>
              <a:rPr lang="en-US"/>
              <a:t>membership</a:t>
            </a:r>
          </a:p>
        </p:txBody>
      </p:sp>
      <p:sp>
        <p:nvSpPr>
          <p:cNvPr id="36872" name="Text Box 8"/>
          <p:cNvSpPr txBox="1">
            <a:spLocks noChangeArrowheads="1"/>
          </p:cNvSpPr>
          <p:nvPr/>
        </p:nvSpPr>
        <p:spPr bwMode="auto">
          <a:xfrm>
            <a:off x="2743200" y="4038600"/>
            <a:ext cx="762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500"/>
              </a:spcBef>
              <a:buClrTx/>
              <a:buFontTx/>
              <a:buNone/>
            </a:pPr>
            <a:r>
              <a:rPr lang="en-US"/>
              <a:t>1..*</a:t>
            </a:r>
          </a:p>
        </p:txBody>
      </p:sp>
      <p:sp>
        <p:nvSpPr>
          <p:cNvPr id="36873" name="Text Box 9"/>
          <p:cNvSpPr txBox="1">
            <a:spLocks noChangeArrowheads="1"/>
          </p:cNvSpPr>
          <p:nvPr/>
        </p:nvSpPr>
        <p:spPr bwMode="auto">
          <a:xfrm>
            <a:off x="5715000" y="4038600"/>
            <a:ext cx="685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500"/>
              </a:spcBef>
              <a:buClrTx/>
              <a:buFontTx/>
              <a:buNone/>
            </a:pPr>
            <a:r>
              <a:rPr lang="en-US"/>
              <a:t>1..*</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79</a:t>
            </a:fld>
            <a:endParaRPr lang="en-US"/>
          </a:p>
        </p:txBody>
      </p:sp>
      <p:pic>
        <p:nvPicPr>
          <p:cNvPr id="12"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6307992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172200"/>
          </a:xfrm>
        </p:spPr>
        <p:txBody>
          <a:bodyPr>
            <a:noAutofit/>
          </a:bodyPr>
          <a:lstStyle/>
          <a:p>
            <a:r>
              <a:rPr lang="en-US" sz="2200" dirty="0">
                <a:latin typeface="Times New Roman" pitchFamily="18" charset="0"/>
                <a:cs typeface="Times New Roman" pitchFamily="18" charset="0"/>
              </a:rPr>
              <a:t>The requirement elicitation process involves effectively designing the requirements by thorough understanding. After thorough understanding of </a:t>
            </a:r>
            <a:r>
              <a:rPr lang="en-US" sz="2200" dirty="0" smtClean="0">
                <a:latin typeface="Times New Roman" pitchFamily="18" charset="0"/>
                <a:cs typeface="Times New Roman" pitchFamily="18" charset="0"/>
              </a:rPr>
              <a:t>requirements, </a:t>
            </a:r>
            <a:r>
              <a:rPr lang="en-US" sz="2200" dirty="0">
                <a:latin typeface="Times New Roman" pitchFamily="18" charset="0"/>
                <a:cs typeface="Times New Roman" pitchFamily="18" charset="0"/>
              </a:rPr>
              <a:t>build a use case model which is a part of analysis model.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Once </a:t>
            </a:r>
            <a:r>
              <a:rPr lang="en-US" sz="2200" dirty="0">
                <a:latin typeface="Times New Roman" pitchFamily="18" charset="0"/>
                <a:cs typeface="Times New Roman" pitchFamily="18" charset="0"/>
              </a:rPr>
              <a:t>the use case model is defined it is expressed in terms of application domain objects which help in understanding the domain in which it has to be applied.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definition of the use case model can facilitate the process of dividing the system into subsystems using block diagrams and it is done after the analysis phase.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In </a:t>
            </a:r>
            <a:r>
              <a:rPr lang="en-US" sz="2200" dirty="0">
                <a:latin typeface="Times New Roman" pitchFamily="18" charset="0"/>
                <a:cs typeface="Times New Roman" pitchFamily="18" charset="0"/>
              </a:rPr>
              <a:t>object design, the solutions provided by the domain objects can be realized from the plotting of the use case models.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Further </a:t>
            </a:r>
            <a:r>
              <a:rPr lang="en-US" sz="2200" dirty="0">
                <a:latin typeface="Times New Roman" pitchFamily="18" charset="0"/>
                <a:cs typeface="Times New Roman" pitchFamily="18" charset="0"/>
              </a:rPr>
              <a:t>from the use case models, it is easy to develop and to implement the source code by dividing each and every class; further more it helps us to verify by defining the test cases early in the </a:t>
            </a:r>
            <a:r>
              <a:rPr lang="en-US" sz="2200" b="1" dirty="0">
                <a:latin typeface="Times New Roman" pitchFamily="18" charset="0"/>
                <a:cs typeface="Times New Roman" pitchFamily="18" charset="0"/>
              </a:rPr>
              <a:t>development cycle.</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0755810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609600" y="381000"/>
            <a:ext cx="8077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eaLnBrk="1" hangingPunct="1">
              <a:buClrTx/>
              <a:buFontTx/>
              <a:buNone/>
            </a:pPr>
            <a:r>
              <a:rPr lang="en-US" sz="3600" dirty="0">
                <a:solidFill>
                  <a:srgbClr val="FF0000"/>
                </a:solidFill>
                <a:latin typeface="Century Gothic" pitchFamily="32" charset="0"/>
              </a:rPr>
              <a:t>Association Relationships (Cont’d)</a:t>
            </a:r>
          </a:p>
        </p:txBody>
      </p:sp>
      <p:sp>
        <p:nvSpPr>
          <p:cNvPr id="37890" name="Text Box 2"/>
          <p:cNvSpPr txBox="1">
            <a:spLocks noChangeArrowheads="1"/>
          </p:cNvSpPr>
          <p:nvPr/>
        </p:nvSpPr>
        <p:spPr bwMode="auto">
          <a:xfrm>
            <a:off x="2362200" y="6400800"/>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891" name="Text Box 3"/>
          <p:cNvSpPr txBox="1">
            <a:spLocks noChangeArrowheads="1"/>
          </p:cNvSpPr>
          <p:nvPr/>
        </p:nvSpPr>
        <p:spPr bwMode="auto">
          <a:xfrm>
            <a:off x="685800" y="1295400"/>
            <a:ext cx="7848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lgn="ctr">
              <a:buClrTx/>
              <a:buFontTx/>
              <a:buNone/>
            </a:pPr>
            <a:r>
              <a:rPr lang="en-US"/>
              <a:t>We can specify dual associations.</a:t>
            </a:r>
          </a:p>
        </p:txBody>
      </p:sp>
      <p:sp>
        <p:nvSpPr>
          <p:cNvPr id="37892" name="Line 4"/>
          <p:cNvSpPr>
            <a:spLocks noChangeShapeType="1"/>
          </p:cNvSpPr>
          <p:nvPr/>
        </p:nvSpPr>
        <p:spPr bwMode="auto">
          <a:xfrm>
            <a:off x="2743200" y="4038600"/>
            <a:ext cx="3657600" cy="1588"/>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893" name="Rectangle 5"/>
          <p:cNvSpPr>
            <a:spLocks noChangeArrowheads="1"/>
          </p:cNvSpPr>
          <p:nvPr/>
        </p:nvSpPr>
        <p:spPr bwMode="auto">
          <a:xfrm>
            <a:off x="6324600" y="3810000"/>
            <a:ext cx="2057400" cy="1447800"/>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Team</a:t>
            </a:r>
          </a:p>
        </p:txBody>
      </p:sp>
      <p:sp>
        <p:nvSpPr>
          <p:cNvPr id="37894" name="Rectangle 6"/>
          <p:cNvSpPr>
            <a:spLocks noChangeArrowheads="1"/>
          </p:cNvSpPr>
          <p:nvPr/>
        </p:nvSpPr>
        <p:spPr bwMode="auto">
          <a:xfrm>
            <a:off x="685800" y="3759200"/>
            <a:ext cx="2057400" cy="1498600"/>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Student</a:t>
            </a:r>
          </a:p>
        </p:txBody>
      </p:sp>
      <p:sp>
        <p:nvSpPr>
          <p:cNvPr id="37895" name="Text Box 7"/>
          <p:cNvSpPr txBox="1">
            <a:spLocks noChangeArrowheads="1"/>
          </p:cNvSpPr>
          <p:nvPr/>
        </p:nvSpPr>
        <p:spPr bwMode="auto">
          <a:xfrm>
            <a:off x="3810000" y="3581400"/>
            <a:ext cx="1752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500"/>
              </a:spcBef>
              <a:buClrTx/>
              <a:buFontTx/>
              <a:buNone/>
            </a:pPr>
            <a:r>
              <a:rPr lang="en-US"/>
              <a:t>member of</a:t>
            </a:r>
          </a:p>
        </p:txBody>
      </p:sp>
      <p:sp>
        <p:nvSpPr>
          <p:cNvPr id="37896" name="Text Box 8"/>
          <p:cNvSpPr txBox="1">
            <a:spLocks noChangeArrowheads="1"/>
          </p:cNvSpPr>
          <p:nvPr/>
        </p:nvSpPr>
        <p:spPr bwMode="auto">
          <a:xfrm>
            <a:off x="2743200" y="4038600"/>
            <a:ext cx="685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500"/>
              </a:spcBef>
              <a:buClrTx/>
              <a:buFontTx/>
              <a:buNone/>
            </a:pPr>
            <a:r>
              <a:rPr lang="en-US"/>
              <a:t>1..*</a:t>
            </a:r>
          </a:p>
        </p:txBody>
      </p:sp>
      <p:sp>
        <p:nvSpPr>
          <p:cNvPr id="37897" name="Line 9"/>
          <p:cNvSpPr>
            <a:spLocks noChangeShapeType="1"/>
          </p:cNvSpPr>
          <p:nvPr/>
        </p:nvSpPr>
        <p:spPr bwMode="auto">
          <a:xfrm>
            <a:off x="2743200" y="4876800"/>
            <a:ext cx="3581400" cy="1588"/>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898" name="Text Box 10"/>
          <p:cNvSpPr txBox="1">
            <a:spLocks noChangeArrowheads="1"/>
          </p:cNvSpPr>
          <p:nvPr/>
        </p:nvSpPr>
        <p:spPr bwMode="auto">
          <a:xfrm>
            <a:off x="3810000" y="4876800"/>
            <a:ext cx="1752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500"/>
              </a:spcBef>
              <a:buClrTx/>
              <a:buFontTx/>
              <a:buNone/>
            </a:pPr>
            <a:r>
              <a:rPr lang="en-US"/>
              <a:t>president of</a:t>
            </a:r>
          </a:p>
        </p:txBody>
      </p:sp>
      <p:sp>
        <p:nvSpPr>
          <p:cNvPr id="37899" name="Text Box 11"/>
          <p:cNvSpPr txBox="1">
            <a:spLocks noChangeArrowheads="1"/>
          </p:cNvSpPr>
          <p:nvPr/>
        </p:nvSpPr>
        <p:spPr bwMode="auto">
          <a:xfrm>
            <a:off x="2743200" y="48768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125"/>
              </a:spcBef>
              <a:buClrTx/>
              <a:buFontTx/>
              <a:buNone/>
            </a:pPr>
            <a:r>
              <a:rPr lang="en-US" sz="1800"/>
              <a:t>1</a:t>
            </a:r>
          </a:p>
        </p:txBody>
      </p:sp>
      <p:sp>
        <p:nvSpPr>
          <p:cNvPr id="37900" name="Text Box 12"/>
          <p:cNvSpPr txBox="1">
            <a:spLocks noChangeArrowheads="1"/>
          </p:cNvSpPr>
          <p:nvPr/>
        </p:nvSpPr>
        <p:spPr bwMode="auto">
          <a:xfrm>
            <a:off x="5715000" y="4876800"/>
            <a:ext cx="685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500"/>
              </a:spcBef>
              <a:buClrTx/>
              <a:buFontTx/>
              <a:buNone/>
            </a:pPr>
            <a:r>
              <a:rPr lang="en-US"/>
              <a:t>1..*</a:t>
            </a:r>
          </a:p>
        </p:txBody>
      </p:sp>
      <p:sp>
        <p:nvSpPr>
          <p:cNvPr id="37901" name="Text Box 13"/>
          <p:cNvSpPr txBox="1">
            <a:spLocks noChangeArrowheads="1"/>
          </p:cNvSpPr>
          <p:nvPr/>
        </p:nvSpPr>
        <p:spPr bwMode="auto">
          <a:xfrm>
            <a:off x="5715000" y="4038600"/>
            <a:ext cx="685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500"/>
              </a:spcBef>
              <a:buClrTx/>
              <a:buFontTx/>
              <a:buNone/>
            </a:pPr>
            <a:r>
              <a:rPr lang="en-US"/>
              <a:t>1..*</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80</a:t>
            </a:fld>
            <a:endParaRPr lang="en-US"/>
          </a:p>
        </p:txBody>
      </p:sp>
      <p:pic>
        <p:nvPicPr>
          <p:cNvPr id="16"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447934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609600" y="381000"/>
            <a:ext cx="8077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eaLnBrk="1" hangingPunct="1">
              <a:buClrTx/>
              <a:buFontTx/>
              <a:buNone/>
            </a:pPr>
            <a:r>
              <a:rPr lang="en-US" sz="3200" b="1" dirty="0">
                <a:solidFill>
                  <a:srgbClr val="FF0000"/>
                </a:solidFill>
                <a:latin typeface="Times New Roman" pitchFamily="18" charset="0"/>
                <a:cs typeface="Times New Roman" pitchFamily="18" charset="0"/>
              </a:rPr>
              <a:t>Association Relationships (Cont’d)</a:t>
            </a:r>
          </a:p>
        </p:txBody>
      </p:sp>
      <p:sp>
        <p:nvSpPr>
          <p:cNvPr id="44034" name="Text Box 2"/>
          <p:cNvSpPr txBox="1">
            <a:spLocks noChangeArrowheads="1"/>
          </p:cNvSpPr>
          <p:nvPr/>
        </p:nvSpPr>
        <p:spPr bwMode="auto">
          <a:xfrm>
            <a:off x="2362200" y="6400800"/>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35" name="Text Box 3"/>
          <p:cNvSpPr txBox="1">
            <a:spLocks noChangeArrowheads="1"/>
          </p:cNvSpPr>
          <p:nvPr/>
        </p:nvSpPr>
        <p:spPr bwMode="auto">
          <a:xfrm>
            <a:off x="609600" y="1219200"/>
            <a:ext cx="78486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buClrTx/>
              <a:buFontTx/>
              <a:buNone/>
            </a:pPr>
            <a:r>
              <a:rPr lang="en-US"/>
              <a:t>We can model objects that contain other objects by way of special associations called </a:t>
            </a:r>
            <a:r>
              <a:rPr lang="en-US" i="1"/>
              <a:t>aggregations</a:t>
            </a:r>
            <a:r>
              <a:rPr lang="en-US"/>
              <a:t> and </a:t>
            </a:r>
            <a:r>
              <a:rPr lang="en-US" i="1"/>
              <a:t>compositions.</a:t>
            </a:r>
          </a:p>
          <a:p>
            <a:pPr>
              <a:buClrTx/>
              <a:buFontTx/>
              <a:buNone/>
            </a:pPr>
            <a:endParaRPr lang="en-US"/>
          </a:p>
          <a:p>
            <a:pPr>
              <a:buClrTx/>
              <a:buFontTx/>
              <a:buNone/>
            </a:pPr>
            <a:r>
              <a:rPr lang="en-US"/>
              <a:t>An </a:t>
            </a:r>
            <a:r>
              <a:rPr lang="en-US" i="1"/>
              <a:t>aggregation</a:t>
            </a:r>
            <a:r>
              <a:rPr lang="en-US"/>
              <a:t> specifies a whole-part relationship between an aggregate (a whole) and a constituent part, where the part can exist independently from the aggregate. Aggregations are denoted by a hollow-diamond adornment on the association.</a:t>
            </a:r>
          </a:p>
        </p:txBody>
      </p:sp>
      <p:grpSp>
        <p:nvGrpSpPr>
          <p:cNvPr id="44036" name="Group 4"/>
          <p:cNvGrpSpPr>
            <a:grpSpLocks/>
          </p:cNvGrpSpPr>
          <p:nvPr/>
        </p:nvGrpSpPr>
        <p:grpSpPr bwMode="auto">
          <a:xfrm>
            <a:off x="914400" y="4267200"/>
            <a:ext cx="7085013" cy="1446213"/>
            <a:chOff x="576" y="2688"/>
            <a:chExt cx="4463" cy="911"/>
          </a:xfrm>
        </p:grpSpPr>
        <p:sp>
          <p:nvSpPr>
            <p:cNvPr id="44037" name="Rectangle 5"/>
            <p:cNvSpPr>
              <a:spLocks noChangeArrowheads="1"/>
            </p:cNvSpPr>
            <p:nvPr/>
          </p:nvSpPr>
          <p:spPr bwMode="auto">
            <a:xfrm>
              <a:off x="576" y="2688"/>
              <a:ext cx="1343" cy="911"/>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Car</a:t>
              </a:r>
            </a:p>
          </p:txBody>
        </p:sp>
        <p:grpSp>
          <p:nvGrpSpPr>
            <p:cNvPr id="44038" name="Group 6"/>
            <p:cNvGrpSpPr>
              <a:grpSpLocks/>
            </p:cNvGrpSpPr>
            <p:nvPr/>
          </p:nvGrpSpPr>
          <p:grpSpPr bwMode="auto">
            <a:xfrm>
              <a:off x="1920" y="2736"/>
              <a:ext cx="3119" cy="335"/>
              <a:chOff x="1920" y="2736"/>
              <a:chExt cx="3119" cy="335"/>
            </a:xfrm>
          </p:grpSpPr>
          <p:sp>
            <p:nvSpPr>
              <p:cNvPr id="44039" name="Rectangle 7"/>
              <p:cNvSpPr>
                <a:spLocks noChangeArrowheads="1"/>
              </p:cNvSpPr>
              <p:nvPr/>
            </p:nvSpPr>
            <p:spPr bwMode="auto">
              <a:xfrm>
                <a:off x="3504" y="2736"/>
                <a:ext cx="1535" cy="335"/>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Engine</a:t>
                </a:r>
              </a:p>
            </p:txBody>
          </p:sp>
          <p:grpSp>
            <p:nvGrpSpPr>
              <p:cNvPr id="44040" name="Group 8"/>
              <p:cNvGrpSpPr>
                <a:grpSpLocks/>
              </p:cNvGrpSpPr>
              <p:nvPr/>
            </p:nvGrpSpPr>
            <p:grpSpPr bwMode="auto">
              <a:xfrm>
                <a:off x="1920" y="2928"/>
                <a:ext cx="1583" cy="95"/>
                <a:chOff x="1920" y="2928"/>
                <a:chExt cx="1583" cy="95"/>
              </a:xfrm>
            </p:grpSpPr>
            <p:sp>
              <p:nvSpPr>
                <p:cNvPr id="44041" name="Line 9"/>
                <p:cNvSpPr>
                  <a:spLocks noChangeShapeType="1"/>
                </p:cNvSpPr>
                <p:nvPr/>
              </p:nvSpPr>
              <p:spPr bwMode="auto">
                <a:xfrm>
                  <a:off x="2112" y="2976"/>
                  <a:ext cx="1391" cy="0"/>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42" name="Freeform 10"/>
                <p:cNvSpPr>
                  <a:spLocks noChangeArrowheads="1"/>
                </p:cNvSpPr>
                <p:nvPr/>
              </p:nvSpPr>
              <p:spPr bwMode="auto">
                <a:xfrm>
                  <a:off x="1920" y="2928"/>
                  <a:ext cx="191" cy="95"/>
                </a:xfrm>
                <a:custGeom>
                  <a:avLst/>
                  <a:gdLst>
                    <a:gd name="G0" fmla="+- 144 0 0"/>
                    <a:gd name="G1" fmla="+- 1 0 0"/>
                    <a:gd name="G2" fmla="+- 47 0 0"/>
                    <a:gd name="G3" fmla="*/ 1 16385 2"/>
                    <a:gd name="G4" fmla="*/ 1 29003 51712"/>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rgbClr val="FFFFFF"/>
                </a:solidFill>
                <a:ln w="126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4043" name="Group 11"/>
            <p:cNvGrpSpPr>
              <a:grpSpLocks/>
            </p:cNvGrpSpPr>
            <p:nvPr/>
          </p:nvGrpSpPr>
          <p:grpSpPr bwMode="auto">
            <a:xfrm>
              <a:off x="1920" y="3168"/>
              <a:ext cx="3119" cy="335"/>
              <a:chOff x="1920" y="3168"/>
              <a:chExt cx="3119" cy="335"/>
            </a:xfrm>
          </p:grpSpPr>
          <p:sp>
            <p:nvSpPr>
              <p:cNvPr id="44044" name="Line 12"/>
              <p:cNvSpPr>
                <a:spLocks noChangeShapeType="1"/>
              </p:cNvSpPr>
              <p:nvPr/>
            </p:nvSpPr>
            <p:spPr bwMode="auto">
              <a:xfrm>
                <a:off x="2112" y="3312"/>
                <a:ext cx="1391" cy="0"/>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45" name="Freeform 13"/>
              <p:cNvSpPr>
                <a:spLocks noChangeArrowheads="1"/>
              </p:cNvSpPr>
              <p:nvPr/>
            </p:nvSpPr>
            <p:spPr bwMode="auto">
              <a:xfrm>
                <a:off x="1920" y="3264"/>
                <a:ext cx="191" cy="95"/>
              </a:xfrm>
              <a:custGeom>
                <a:avLst/>
                <a:gdLst>
                  <a:gd name="G0" fmla="+- 144 0 0"/>
                  <a:gd name="G1" fmla="+- 1 0 0"/>
                  <a:gd name="G2" fmla="+- 47 0 0"/>
                  <a:gd name="G3" fmla="*/ 1 16385 2"/>
                  <a:gd name="G4" fmla="*/ 1 29003 51712"/>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rgbClr val="FFFFFF"/>
              </a:solidFill>
              <a:ln w="126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46" name="Rectangle 14"/>
              <p:cNvSpPr>
                <a:spLocks noChangeArrowheads="1"/>
              </p:cNvSpPr>
              <p:nvPr/>
            </p:nvSpPr>
            <p:spPr bwMode="auto">
              <a:xfrm>
                <a:off x="3504" y="3168"/>
                <a:ext cx="1535" cy="335"/>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Transmission</a:t>
                </a:r>
              </a:p>
            </p:txBody>
          </p:sp>
        </p:grpSp>
      </p:grpSp>
      <p:sp>
        <p:nvSpPr>
          <p:cNvPr id="2" name="Slide Number Placeholder 1"/>
          <p:cNvSpPr>
            <a:spLocks noGrp="1"/>
          </p:cNvSpPr>
          <p:nvPr>
            <p:ph type="sldNum" sz="quarter" idx="12"/>
          </p:nvPr>
        </p:nvSpPr>
        <p:spPr/>
        <p:txBody>
          <a:bodyPr/>
          <a:lstStyle/>
          <a:p>
            <a:fld id="{B6F15528-21DE-4FAA-801E-634DDDAF4B2B}" type="slidenum">
              <a:rPr lang="en-US" smtClean="0"/>
              <a:pPr/>
              <a:t>81</a:t>
            </a:fld>
            <a:endParaRPr lang="en-US"/>
          </a:p>
        </p:txBody>
      </p:sp>
      <p:pic>
        <p:nvPicPr>
          <p:cNvPr id="17"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94593735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609600" y="381000"/>
            <a:ext cx="8077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eaLnBrk="1" hangingPunct="1">
              <a:buClrTx/>
              <a:buFontTx/>
              <a:buNone/>
            </a:pPr>
            <a:r>
              <a:rPr lang="en-US" sz="3200" b="1" dirty="0">
                <a:solidFill>
                  <a:srgbClr val="FF0000"/>
                </a:solidFill>
                <a:latin typeface="Times New Roman" pitchFamily="18" charset="0"/>
                <a:cs typeface="Times New Roman" pitchFamily="18" charset="0"/>
              </a:rPr>
              <a:t>Association Relationships (Cont’d)</a:t>
            </a:r>
          </a:p>
        </p:txBody>
      </p:sp>
      <p:sp>
        <p:nvSpPr>
          <p:cNvPr id="45058" name="Text Box 2"/>
          <p:cNvSpPr txBox="1">
            <a:spLocks noChangeArrowheads="1"/>
          </p:cNvSpPr>
          <p:nvPr/>
        </p:nvSpPr>
        <p:spPr bwMode="auto">
          <a:xfrm>
            <a:off x="2362200" y="6400800"/>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59" name="Text Box 3"/>
          <p:cNvSpPr txBox="1">
            <a:spLocks noChangeArrowheads="1"/>
          </p:cNvSpPr>
          <p:nvPr/>
        </p:nvSpPr>
        <p:spPr bwMode="auto">
          <a:xfrm>
            <a:off x="609600" y="1219200"/>
            <a:ext cx="7848600" cy="833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buClrTx/>
              <a:buFontTx/>
              <a:buNone/>
            </a:pPr>
            <a:r>
              <a:rPr lang="en-US" dirty="0" smtClean="0"/>
              <a:t>Compositions </a:t>
            </a:r>
            <a:r>
              <a:rPr lang="en-US" dirty="0"/>
              <a:t>are denoted by a filled-diamond adornment on the association.</a:t>
            </a:r>
          </a:p>
        </p:txBody>
      </p:sp>
      <p:sp>
        <p:nvSpPr>
          <p:cNvPr id="45060" name="Rectangle 4"/>
          <p:cNvSpPr>
            <a:spLocks noChangeArrowheads="1"/>
          </p:cNvSpPr>
          <p:nvPr/>
        </p:nvSpPr>
        <p:spPr bwMode="auto">
          <a:xfrm>
            <a:off x="762000" y="3352800"/>
            <a:ext cx="2133600" cy="2362200"/>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Window</a:t>
            </a:r>
          </a:p>
        </p:txBody>
      </p:sp>
      <p:grpSp>
        <p:nvGrpSpPr>
          <p:cNvPr id="45061" name="Group 5"/>
          <p:cNvGrpSpPr>
            <a:grpSpLocks/>
          </p:cNvGrpSpPr>
          <p:nvPr/>
        </p:nvGrpSpPr>
        <p:grpSpPr bwMode="auto">
          <a:xfrm>
            <a:off x="2895600" y="3352800"/>
            <a:ext cx="5561013" cy="684213"/>
            <a:chOff x="1824" y="2112"/>
            <a:chExt cx="3503" cy="431"/>
          </a:xfrm>
        </p:grpSpPr>
        <p:grpSp>
          <p:nvGrpSpPr>
            <p:cNvPr id="45062" name="Group 6"/>
            <p:cNvGrpSpPr>
              <a:grpSpLocks/>
            </p:cNvGrpSpPr>
            <p:nvPr/>
          </p:nvGrpSpPr>
          <p:grpSpPr bwMode="auto">
            <a:xfrm>
              <a:off x="1824" y="2282"/>
              <a:ext cx="1754" cy="109"/>
              <a:chOff x="1824" y="2282"/>
              <a:chExt cx="1754" cy="109"/>
            </a:xfrm>
          </p:grpSpPr>
          <p:sp>
            <p:nvSpPr>
              <p:cNvPr id="45063" name="Line 7"/>
              <p:cNvSpPr>
                <a:spLocks noChangeShapeType="1"/>
              </p:cNvSpPr>
              <p:nvPr/>
            </p:nvSpPr>
            <p:spPr bwMode="auto">
              <a:xfrm>
                <a:off x="2036" y="2337"/>
                <a:ext cx="1541" cy="0"/>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4" name="Freeform 8"/>
              <p:cNvSpPr>
                <a:spLocks noChangeArrowheads="1"/>
              </p:cNvSpPr>
              <p:nvPr/>
            </p:nvSpPr>
            <p:spPr bwMode="auto">
              <a:xfrm>
                <a:off x="1824" y="2282"/>
                <a:ext cx="211" cy="109"/>
              </a:xfrm>
              <a:custGeom>
                <a:avLst/>
                <a:gdLst>
                  <a:gd name="G0" fmla="+- 144 0 0"/>
                  <a:gd name="G1" fmla="+- 1 0 0"/>
                  <a:gd name="G2" fmla="+- 47 0 0"/>
                  <a:gd name="G3" fmla="*/ 1 16385 2"/>
                  <a:gd name="G4" fmla="*/ 1 29003 51712"/>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rgbClr val="000000"/>
              </a:solidFill>
              <a:ln w="126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5065" name="Rectangle 9"/>
            <p:cNvSpPr>
              <a:spLocks noChangeArrowheads="1"/>
            </p:cNvSpPr>
            <p:nvPr/>
          </p:nvSpPr>
          <p:spPr bwMode="auto">
            <a:xfrm>
              <a:off x="3552" y="2112"/>
              <a:ext cx="1775" cy="431"/>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Scrollbar</a:t>
              </a:r>
            </a:p>
          </p:txBody>
        </p:sp>
      </p:grpSp>
      <p:grpSp>
        <p:nvGrpSpPr>
          <p:cNvPr id="45066" name="Group 10"/>
          <p:cNvGrpSpPr>
            <a:grpSpLocks/>
          </p:cNvGrpSpPr>
          <p:nvPr/>
        </p:nvGrpSpPr>
        <p:grpSpPr bwMode="auto">
          <a:xfrm>
            <a:off x="2895600" y="4191000"/>
            <a:ext cx="5561013" cy="684213"/>
            <a:chOff x="1824" y="2640"/>
            <a:chExt cx="3503" cy="431"/>
          </a:xfrm>
        </p:grpSpPr>
        <p:grpSp>
          <p:nvGrpSpPr>
            <p:cNvPr id="45067" name="Group 11"/>
            <p:cNvGrpSpPr>
              <a:grpSpLocks/>
            </p:cNvGrpSpPr>
            <p:nvPr/>
          </p:nvGrpSpPr>
          <p:grpSpPr bwMode="auto">
            <a:xfrm>
              <a:off x="1824" y="2810"/>
              <a:ext cx="1754" cy="109"/>
              <a:chOff x="1824" y="2810"/>
              <a:chExt cx="1754" cy="109"/>
            </a:xfrm>
          </p:grpSpPr>
          <p:sp>
            <p:nvSpPr>
              <p:cNvPr id="45068" name="Line 12"/>
              <p:cNvSpPr>
                <a:spLocks noChangeShapeType="1"/>
              </p:cNvSpPr>
              <p:nvPr/>
            </p:nvSpPr>
            <p:spPr bwMode="auto">
              <a:xfrm>
                <a:off x="2036" y="2865"/>
                <a:ext cx="1541" cy="0"/>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9" name="Freeform 13"/>
              <p:cNvSpPr>
                <a:spLocks noChangeArrowheads="1"/>
              </p:cNvSpPr>
              <p:nvPr/>
            </p:nvSpPr>
            <p:spPr bwMode="auto">
              <a:xfrm>
                <a:off x="1824" y="2810"/>
                <a:ext cx="211" cy="109"/>
              </a:xfrm>
              <a:custGeom>
                <a:avLst/>
                <a:gdLst>
                  <a:gd name="G0" fmla="+- 144 0 0"/>
                  <a:gd name="G1" fmla="+- 1 0 0"/>
                  <a:gd name="G2" fmla="+- 47 0 0"/>
                  <a:gd name="G3" fmla="*/ 1 16385 2"/>
                  <a:gd name="G4" fmla="*/ 1 29003 51712"/>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rgbClr val="000000"/>
              </a:solidFill>
              <a:ln w="126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5070" name="Rectangle 14"/>
            <p:cNvSpPr>
              <a:spLocks noChangeArrowheads="1"/>
            </p:cNvSpPr>
            <p:nvPr/>
          </p:nvSpPr>
          <p:spPr bwMode="auto">
            <a:xfrm>
              <a:off x="3552" y="2640"/>
              <a:ext cx="1775" cy="431"/>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Titlebar</a:t>
              </a:r>
            </a:p>
          </p:txBody>
        </p:sp>
      </p:grpSp>
      <p:grpSp>
        <p:nvGrpSpPr>
          <p:cNvPr id="45071" name="Group 15"/>
          <p:cNvGrpSpPr>
            <a:grpSpLocks/>
          </p:cNvGrpSpPr>
          <p:nvPr/>
        </p:nvGrpSpPr>
        <p:grpSpPr bwMode="auto">
          <a:xfrm>
            <a:off x="2895600" y="5029200"/>
            <a:ext cx="5561013" cy="684213"/>
            <a:chOff x="1824" y="3168"/>
            <a:chExt cx="3503" cy="431"/>
          </a:xfrm>
        </p:grpSpPr>
        <p:grpSp>
          <p:nvGrpSpPr>
            <p:cNvPr id="45072" name="Group 16"/>
            <p:cNvGrpSpPr>
              <a:grpSpLocks/>
            </p:cNvGrpSpPr>
            <p:nvPr/>
          </p:nvGrpSpPr>
          <p:grpSpPr bwMode="auto">
            <a:xfrm>
              <a:off x="1824" y="3338"/>
              <a:ext cx="1754" cy="109"/>
              <a:chOff x="1824" y="3338"/>
              <a:chExt cx="1754" cy="109"/>
            </a:xfrm>
          </p:grpSpPr>
          <p:sp>
            <p:nvSpPr>
              <p:cNvPr id="45073" name="Line 17"/>
              <p:cNvSpPr>
                <a:spLocks noChangeShapeType="1"/>
              </p:cNvSpPr>
              <p:nvPr/>
            </p:nvSpPr>
            <p:spPr bwMode="auto">
              <a:xfrm>
                <a:off x="2036" y="3393"/>
                <a:ext cx="1541" cy="0"/>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4" name="Freeform 18"/>
              <p:cNvSpPr>
                <a:spLocks noChangeArrowheads="1"/>
              </p:cNvSpPr>
              <p:nvPr/>
            </p:nvSpPr>
            <p:spPr bwMode="auto">
              <a:xfrm>
                <a:off x="1824" y="3338"/>
                <a:ext cx="211" cy="109"/>
              </a:xfrm>
              <a:custGeom>
                <a:avLst/>
                <a:gdLst>
                  <a:gd name="G0" fmla="+- 144 0 0"/>
                  <a:gd name="G1" fmla="+- 1 0 0"/>
                  <a:gd name="G2" fmla="+- 47 0 0"/>
                  <a:gd name="G3" fmla="*/ 1 16385 2"/>
                  <a:gd name="G4" fmla="*/ 1 29003 51712"/>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rgbClr val="000000"/>
              </a:solidFill>
              <a:ln w="126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5075" name="Rectangle 19"/>
            <p:cNvSpPr>
              <a:spLocks noChangeArrowheads="1"/>
            </p:cNvSpPr>
            <p:nvPr/>
          </p:nvSpPr>
          <p:spPr bwMode="auto">
            <a:xfrm>
              <a:off x="3552" y="3168"/>
              <a:ext cx="1775" cy="431"/>
            </a:xfrm>
            <a:prstGeom prst="rect">
              <a:avLst/>
            </a:prstGeom>
            <a:solidFill>
              <a:srgbClr val="94C6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Menu</a:t>
              </a:r>
            </a:p>
          </p:txBody>
        </p:sp>
      </p:grpSp>
      <p:sp>
        <p:nvSpPr>
          <p:cNvPr id="45076" name="Text Box 20"/>
          <p:cNvSpPr txBox="1">
            <a:spLocks noChangeArrowheads="1"/>
          </p:cNvSpPr>
          <p:nvPr/>
        </p:nvSpPr>
        <p:spPr bwMode="auto">
          <a:xfrm>
            <a:off x="3200400" y="37338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125"/>
              </a:spcBef>
              <a:buClrTx/>
              <a:buFontTx/>
              <a:buNone/>
            </a:pPr>
            <a:r>
              <a:rPr lang="en-US" sz="1800"/>
              <a:t>1</a:t>
            </a:r>
          </a:p>
        </p:txBody>
      </p:sp>
      <p:sp>
        <p:nvSpPr>
          <p:cNvPr id="45077" name="Text Box 21"/>
          <p:cNvSpPr txBox="1">
            <a:spLocks noChangeArrowheads="1"/>
          </p:cNvSpPr>
          <p:nvPr/>
        </p:nvSpPr>
        <p:spPr bwMode="auto">
          <a:xfrm>
            <a:off x="3200400" y="45720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125"/>
              </a:spcBef>
              <a:buClrTx/>
              <a:buFontTx/>
              <a:buNone/>
            </a:pPr>
            <a:r>
              <a:rPr lang="en-US" sz="1800"/>
              <a:t>1</a:t>
            </a:r>
          </a:p>
        </p:txBody>
      </p:sp>
      <p:sp>
        <p:nvSpPr>
          <p:cNvPr id="45078" name="Text Box 22"/>
          <p:cNvSpPr txBox="1">
            <a:spLocks noChangeArrowheads="1"/>
          </p:cNvSpPr>
          <p:nvPr/>
        </p:nvSpPr>
        <p:spPr bwMode="auto">
          <a:xfrm>
            <a:off x="3200400" y="5410200"/>
            <a:ext cx="533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125"/>
              </a:spcBef>
              <a:buClrTx/>
              <a:buFontTx/>
              <a:buNone/>
            </a:pPr>
            <a:r>
              <a:rPr lang="en-US" sz="1800"/>
              <a:t>1</a:t>
            </a:r>
          </a:p>
        </p:txBody>
      </p:sp>
      <p:sp>
        <p:nvSpPr>
          <p:cNvPr id="45079" name="Text Box 23"/>
          <p:cNvSpPr txBox="1">
            <a:spLocks noChangeArrowheads="1"/>
          </p:cNvSpPr>
          <p:nvPr/>
        </p:nvSpPr>
        <p:spPr bwMode="auto">
          <a:xfrm>
            <a:off x="5334000" y="37338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125"/>
              </a:spcBef>
              <a:buClrTx/>
              <a:buFontTx/>
              <a:buNone/>
            </a:pPr>
            <a:r>
              <a:rPr lang="en-US" sz="1800"/>
              <a:t>1</a:t>
            </a:r>
          </a:p>
        </p:txBody>
      </p:sp>
      <p:sp>
        <p:nvSpPr>
          <p:cNvPr id="45080" name="Text Box 24"/>
          <p:cNvSpPr txBox="1">
            <a:spLocks noChangeArrowheads="1"/>
          </p:cNvSpPr>
          <p:nvPr/>
        </p:nvSpPr>
        <p:spPr bwMode="auto">
          <a:xfrm>
            <a:off x="5334000" y="457200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125"/>
              </a:spcBef>
              <a:buClrTx/>
              <a:buFontTx/>
              <a:buNone/>
            </a:pPr>
            <a:r>
              <a:rPr lang="en-US" sz="1800"/>
              <a:t>1</a:t>
            </a:r>
          </a:p>
        </p:txBody>
      </p:sp>
      <p:sp>
        <p:nvSpPr>
          <p:cNvPr id="45081" name="Text Box 25"/>
          <p:cNvSpPr txBox="1">
            <a:spLocks noChangeArrowheads="1"/>
          </p:cNvSpPr>
          <p:nvPr/>
        </p:nvSpPr>
        <p:spPr bwMode="auto">
          <a:xfrm>
            <a:off x="5029200" y="5410200"/>
            <a:ext cx="762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Droid Sans Fallback" charset="0"/>
                <a:cs typeface="Droid Sans Fallback" charset="0"/>
              </a:defRPr>
            </a:lvl9pPr>
          </a:lstStyle>
          <a:p>
            <a:pPr>
              <a:spcBef>
                <a:spcPts val="1125"/>
              </a:spcBef>
              <a:buClrTx/>
              <a:buFontTx/>
              <a:buNone/>
            </a:pPr>
            <a:r>
              <a:rPr lang="en-US" sz="1800"/>
              <a:t>1 ..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82</a:t>
            </a:fld>
            <a:endParaRPr lang="en-US"/>
          </a:p>
        </p:txBody>
      </p:sp>
      <p:pic>
        <p:nvPicPr>
          <p:cNvPr id="28"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95213137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304800"/>
            <a:ext cx="8610600" cy="4525963"/>
          </a:xfrm>
        </p:spPr>
        <p:txBody>
          <a:bodyPr/>
          <a:lstStyle/>
          <a:p>
            <a:pPr>
              <a:buFont typeface="Wingdings" pitchFamily="2" charset="2"/>
              <a:buChar char="Ø"/>
            </a:pPr>
            <a:r>
              <a:rPr lang="en-US" b="1" dirty="0">
                <a:solidFill>
                  <a:srgbClr val="FF0000"/>
                </a:solidFill>
                <a:latin typeface="Times New Roman" pitchFamily="18" charset="0"/>
                <a:cs typeface="Times New Roman" pitchFamily="18" charset="0"/>
              </a:rPr>
              <a:t>Multiplicity </a:t>
            </a:r>
            <a:endParaRPr lang="en-US" dirty="0">
              <a:solidFill>
                <a:srgbClr val="FF0000"/>
              </a:solidFill>
              <a:latin typeface="Times New Roman" pitchFamily="18" charset="0"/>
              <a:cs typeface="Times New Roman" pitchFamily="18" charset="0"/>
            </a:endParaRPr>
          </a:p>
        </p:txBody>
      </p:sp>
      <p:pic>
        <p:nvPicPr>
          <p:cNvPr id="5122" name="Picture 2" descr="C:\Users\ADMIN\Desktop\051818_1150_UMLClassDi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81000"/>
            <a:ext cx="1409700" cy="2514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85800" y="3810000"/>
            <a:ext cx="8229600" cy="1569660"/>
          </a:xfrm>
          <a:prstGeom prst="rect">
            <a:avLst/>
          </a:prstGeom>
        </p:spPr>
        <p:txBody>
          <a:bodyPr wrap="square">
            <a:spAutoFit/>
          </a:bodyPr>
          <a:lstStyle/>
          <a:p>
            <a:r>
              <a:rPr lang="en-US" sz="2400" dirty="0">
                <a:latin typeface="Times New Roman" pitchFamily="18" charset="0"/>
                <a:cs typeface="Times New Roman" pitchFamily="18" charset="0"/>
              </a:rPr>
              <a:t>A multiplicity specifies whether the association is mandatory or not. It has some lower bound and upper bound. </a:t>
            </a:r>
          </a:p>
          <a:p>
            <a:r>
              <a:rPr lang="en-US" sz="2400" dirty="0">
                <a:latin typeface="Times New Roman" pitchFamily="18" charset="0"/>
                <a:cs typeface="Times New Roman" pitchFamily="18" charset="0"/>
              </a:rPr>
              <a:t>Let's say that that there are 100 students in one college. The college can have multiple students.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83</a:t>
            </a:fld>
            <a:endParaRPr lang="en-US"/>
          </a:p>
        </p:txBody>
      </p:sp>
      <p:pic>
        <p:nvPicPr>
          <p:cNvPr id="7"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20730859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3200" b="1" dirty="0">
                <a:solidFill>
                  <a:srgbClr val="FF0000"/>
                </a:solidFill>
                <a:latin typeface="Times New Roman" pitchFamily="18" charset="0"/>
                <a:cs typeface="Times New Roman" pitchFamily="18" charset="0"/>
              </a:rPr>
              <a:t>Association: Multiplicity and Roles</a:t>
            </a:r>
          </a:p>
        </p:txBody>
      </p:sp>
      <p:sp>
        <p:nvSpPr>
          <p:cNvPr id="50180" name="Rectangle 4"/>
          <p:cNvSpPr>
            <a:spLocks noChangeArrowheads="1"/>
          </p:cNvSpPr>
          <p:nvPr/>
        </p:nvSpPr>
        <p:spPr bwMode="auto">
          <a:xfrm>
            <a:off x="1701800" y="2254250"/>
            <a:ext cx="1752600" cy="914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0181" name="Text Box 5"/>
          <p:cNvSpPr txBox="1">
            <a:spLocks noChangeArrowheads="1"/>
          </p:cNvSpPr>
          <p:nvPr/>
        </p:nvSpPr>
        <p:spPr bwMode="auto">
          <a:xfrm>
            <a:off x="2006600" y="2514600"/>
            <a:ext cx="1074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sz="1600">
                <a:latin typeface="Arial" charset="0"/>
              </a:rPr>
              <a:t>University</a:t>
            </a:r>
          </a:p>
        </p:txBody>
      </p:sp>
      <p:sp>
        <p:nvSpPr>
          <p:cNvPr id="50182" name="Rectangle 6"/>
          <p:cNvSpPr>
            <a:spLocks noChangeArrowheads="1"/>
          </p:cNvSpPr>
          <p:nvPr/>
        </p:nvSpPr>
        <p:spPr bwMode="auto">
          <a:xfrm>
            <a:off x="6518275" y="2254250"/>
            <a:ext cx="1752600" cy="914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0183" name="Text Box 7"/>
          <p:cNvSpPr txBox="1">
            <a:spLocks noChangeArrowheads="1"/>
          </p:cNvSpPr>
          <p:nvPr/>
        </p:nvSpPr>
        <p:spPr bwMode="auto">
          <a:xfrm>
            <a:off x="6959600" y="2514600"/>
            <a:ext cx="827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sz="1600">
                <a:latin typeface="Arial" charset="0"/>
              </a:rPr>
              <a:t>Person</a:t>
            </a:r>
          </a:p>
        </p:txBody>
      </p:sp>
      <p:sp>
        <p:nvSpPr>
          <p:cNvPr id="50184" name="Line 8"/>
          <p:cNvSpPr>
            <a:spLocks noChangeShapeType="1"/>
          </p:cNvSpPr>
          <p:nvPr/>
        </p:nvSpPr>
        <p:spPr bwMode="auto">
          <a:xfrm>
            <a:off x="3454400" y="3016250"/>
            <a:ext cx="3048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50185" name="Line 9"/>
          <p:cNvSpPr>
            <a:spLocks noChangeShapeType="1"/>
          </p:cNvSpPr>
          <p:nvPr/>
        </p:nvSpPr>
        <p:spPr bwMode="auto">
          <a:xfrm>
            <a:off x="3454400" y="2406650"/>
            <a:ext cx="30480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50186" name="Text Box 10"/>
          <p:cNvSpPr txBox="1">
            <a:spLocks noChangeArrowheads="1"/>
          </p:cNvSpPr>
          <p:nvPr/>
        </p:nvSpPr>
        <p:spPr bwMode="auto">
          <a:xfrm>
            <a:off x="3438525" y="20097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sz="1600">
                <a:solidFill>
                  <a:srgbClr val="FFFFFF"/>
                </a:solidFill>
                <a:latin typeface="Arial" charset="0"/>
              </a:rPr>
              <a:t>1</a:t>
            </a:r>
          </a:p>
        </p:txBody>
      </p:sp>
      <p:sp>
        <p:nvSpPr>
          <p:cNvPr id="50187" name="Text Box 11"/>
          <p:cNvSpPr txBox="1">
            <a:spLocks noChangeArrowheads="1"/>
          </p:cNvSpPr>
          <p:nvPr/>
        </p:nvSpPr>
        <p:spPr bwMode="auto">
          <a:xfrm>
            <a:off x="3530600" y="3168650"/>
            <a:ext cx="523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sz="1600">
                <a:solidFill>
                  <a:srgbClr val="FFFFFF"/>
                </a:solidFill>
                <a:latin typeface="Arial" charset="0"/>
              </a:rPr>
              <a:t>0..1</a:t>
            </a:r>
          </a:p>
        </p:txBody>
      </p:sp>
      <p:sp>
        <p:nvSpPr>
          <p:cNvPr id="50188" name="Text Box 12"/>
          <p:cNvSpPr txBox="1">
            <a:spLocks noChangeArrowheads="1"/>
          </p:cNvSpPr>
          <p:nvPr/>
        </p:nvSpPr>
        <p:spPr bwMode="auto">
          <a:xfrm>
            <a:off x="6121400" y="2025650"/>
            <a:ext cx="263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sz="1600">
                <a:solidFill>
                  <a:srgbClr val="FFFFFF"/>
                </a:solidFill>
                <a:latin typeface="Arial" charset="0"/>
              </a:rPr>
              <a:t>*</a:t>
            </a:r>
          </a:p>
        </p:txBody>
      </p:sp>
      <p:sp>
        <p:nvSpPr>
          <p:cNvPr id="50189" name="Text Box 13"/>
          <p:cNvSpPr txBox="1">
            <a:spLocks noChangeArrowheads="1"/>
          </p:cNvSpPr>
          <p:nvPr/>
        </p:nvSpPr>
        <p:spPr bwMode="auto">
          <a:xfrm>
            <a:off x="6121400" y="3168650"/>
            <a:ext cx="263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sz="1600">
                <a:solidFill>
                  <a:srgbClr val="FFFFFF"/>
                </a:solidFill>
                <a:latin typeface="Arial" charset="0"/>
              </a:rPr>
              <a:t>*</a:t>
            </a:r>
          </a:p>
        </p:txBody>
      </p:sp>
      <p:sp>
        <p:nvSpPr>
          <p:cNvPr id="50190" name="Text Box 14"/>
          <p:cNvSpPr txBox="1">
            <a:spLocks noChangeArrowheads="1"/>
          </p:cNvSpPr>
          <p:nvPr/>
        </p:nvSpPr>
        <p:spPr bwMode="auto">
          <a:xfrm>
            <a:off x="1016000" y="4038600"/>
            <a:ext cx="3352800" cy="2236788"/>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1400" b="1">
                <a:solidFill>
                  <a:schemeClr val="folHlink"/>
                </a:solidFill>
                <a:latin typeface="Arial" charset="0"/>
              </a:rPr>
              <a:t>Multiplicity</a:t>
            </a:r>
          </a:p>
          <a:p>
            <a:pPr eaLnBrk="1" hangingPunct="1">
              <a:spcBef>
                <a:spcPct val="50000"/>
              </a:spcBef>
            </a:pPr>
            <a:r>
              <a:rPr lang="en-US" sz="1200" u="sng">
                <a:latin typeface="Arial" charset="0"/>
              </a:rPr>
              <a:t>Symbol	Meaning</a:t>
            </a:r>
          </a:p>
          <a:p>
            <a:pPr eaLnBrk="1" hangingPunct="1">
              <a:spcBef>
                <a:spcPct val="50000"/>
              </a:spcBef>
            </a:pPr>
            <a:r>
              <a:rPr lang="en-US" sz="1200">
                <a:latin typeface="Arial" charset="0"/>
              </a:rPr>
              <a:t>1		One and only one</a:t>
            </a:r>
          </a:p>
          <a:p>
            <a:pPr eaLnBrk="1" hangingPunct="1">
              <a:spcBef>
                <a:spcPct val="50000"/>
              </a:spcBef>
            </a:pPr>
            <a:r>
              <a:rPr lang="en-US" sz="1200">
                <a:latin typeface="Arial" charset="0"/>
              </a:rPr>
              <a:t>0..1		Zero or one</a:t>
            </a:r>
          </a:p>
          <a:p>
            <a:pPr eaLnBrk="1" hangingPunct="1">
              <a:spcBef>
                <a:spcPct val="50000"/>
              </a:spcBef>
            </a:pPr>
            <a:r>
              <a:rPr lang="en-US" sz="1200">
                <a:latin typeface="Arial" charset="0"/>
              </a:rPr>
              <a:t>M..N		From M to N (natural language)</a:t>
            </a:r>
          </a:p>
          <a:p>
            <a:pPr eaLnBrk="1" hangingPunct="1">
              <a:spcBef>
                <a:spcPct val="50000"/>
              </a:spcBef>
            </a:pPr>
            <a:r>
              <a:rPr lang="en-US" sz="1200">
                <a:latin typeface="Arial" charset="0"/>
              </a:rPr>
              <a:t>*		From zero to any positive integer</a:t>
            </a:r>
          </a:p>
          <a:p>
            <a:pPr eaLnBrk="1" hangingPunct="1">
              <a:spcBef>
                <a:spcPct val="50000"/>
              </a:spcBef>
            </a:pPr>
            <a:r>
              <a:rPr lang="en-US" sz="1200">
                <a:latin typeface="Arial" charset="0"/>
              </a:rPr>
              <a:t>0..*		From zero to any positive integer</a:t>
            </a:r>
          </a:p>
          <a:p>
            <a:pPr eaLnBrk="1" hangingPunct="1">
              <a:spcBef>
                <a:spcPct val="50000"/>
              </a:spcBef>
            </a:pPr>
            <a:r>
              <a:rPr lang="en-US" sz="1200">
                <a:latin typeface="Arial" charset="0"/>
              </a:rPr>
              <a:t>1..*		From one to any positive integer</a:t>
            </a:r>
          </a:p>
        </p:txBody>
      </p:sp>
      <p:sp>
        <p:nvSpPr>
          <p:cNvPr id="50191" name="Text Box 15"/>
          <p:cNvSpPr txBox="1">
            <a:spLocks noChangeArrowheads="1"/>
          </p:cNvSpPr>
          <p:nvPr/>
        </p:nvSpPr>
        <p:spPr bwMode="auto">
          <a:xfrm>
            <a:off x="5969000" y="3352800"/>
            <a:ext cx="862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sz="1600">
                <a:solidFill>
                  <a:schemeClr val="folHlink"/>
                </a:solidFill>
                <a:latin typeface="Arial" charset="0"/>
              </a:rPr>
              <a:t>teacher</a:t>
            </a:r>
          </a:p>
        </p:txBody>
      </p:sp>
      <p:sp>
        <p:nvSpPr>
          <p:cNvPr id="50192" name="Text Box 16"/>
          <p:cNvSpPr txBox="1">
            <a:spLocks noChangeArrowheads="1"/>
          </p:cNvSpPr>
          <p:nvPr/>
        </p:nvSpPr>
        <p:spPr bwMode="auto">
          <a:xfrm>
            <a:off x="3378200" y="3429000"/>
            <a:ext cx="1019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sz="1600">
                <a:solidFill>
                  <a:schemeClr val="folHlink"/>
                </a:solidFill>
                <a:latin typeface="Arial" charset="0"/>
              </a:rPr>
              <a:t>employer</a:t>
            </a:r>
          </a:p>
        </p:txBody>
      </p:sp>
      <p:sp>
        <p:nvSpPr>
          <p:cNvPr id="50193" name="Text Box 17"/>
          <p:cNvSpPr txBox="1">
            <a:spLocks noChangeArrowheads="1"/>
          </p:cNvSpPr>
          <p:nvPr/>
        </p:nvSpPr>
        <p:spPr bwMode="auto">
          <a:xfrm>
            <a:off x="6248400" y="3810000"/>
            <a:ext cx="600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sz="1600" i="1">
                <a:solidFill>
                  <a:schemeClr val="folHlink"/>
                </a:solidFill>
                <a:latin typeface="Arial" charset="0"/>
              </a:rPr>
              <a:t>Role</a:t>
            </a:r>
          </a:p>
        </p:txBody>
      </p:sp>
      <p:sp>
        <p:nvSpPr>
          <p:cNvPr id="50194" name="Line 18"/>
          <p:cNvSpPr>
            <a:spLocks noChangeShapeType="1"/>
          </p:cNvSpPr>
          <p:nvPr/>
        </p:nvSpPr>
        <p:spPr bwMode="auto">
          <a:xfrm flipH="1" flipV="1">
            <a:off x="6502400" y="3657600"/>
            <a:ext cx="457200" cy="381000"/>
          </a:xfrm>
          <a:prstGeom prst="line">
            <a:avLst/>
          </a:prstGeom>
          <a:noFill/>
          <a:ln w="9525">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50195" name="Text Box 19"/>
          <p:cNvSpPr txBox="1">
            <a:spLocks noChangeArrowheads="1"/>
          </p:cNvSpPr>
          <p:nvPr/>
        </p:nvSpPr>
        <p:spPr bwMode="auto">
          <a:xfrm>
            <a:off x="4953000" y="4495800"/>
            <a:ext cx="3657600" cy="1728788"/>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chemeClr val="folHlink"/>
                </a:solidFill>
                <a:latin typeface="Arial" charset="0"/>
              </a:rPr>
              <a:t>Role</a:t>
            </a:r>
          </a:p>
          <a:p>
            <a:pPr eaLnBrk="1" hangingPunct="1">
              <a:spcBef>
                <a:spcPct val="50000"/>
              </a:spcBef>
            </a:pPr>
            <a:r>
              <a:rPr lang="en-US" sz="1400" i="1">
                <a:latin typeface="Arial" charset="0"/>
              </a:rPr>
              <a:t>“A given university groups many people; some act as students, others as teachers.  A given student belongs to a single university; a given teacher may or may not be working for the university at a particular time.”</a:t>
            </a:r>
          </a:p>
        </p:txBody>
      </p:sp>
      <p:sp>
        <p:nvSpPr>
          <p:cNvPr id="50196" name="Text Box 20"/>
          <p:cNvSpPr txBox="1">
            <a:spLocks noChangeArrowheads="1"/>
          </p:cNvSpPr>
          <p:nvPr/>
        </p:nvSpPr>
        <p:spPr bwMode="auto">
          <a:xfrm>
            <a:off x="5867400" y="1676400"/>
            <a:ext cx="850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sz="1600">
                <a:solidFill>
                  <a:schemeClr val="folHlink"/>
                </a:solidFill>
                <a:latin typeface="Arial" charset="0"/>
              </a:rPr>
              <a:t>student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84</a:t>
            </a:fld>
            <a:endParaRPr lang="en-US"/>
          </a:p>
        </p:txBody>
      </p:sp>
      <p:pic>
        <p:nvPicPr>
          <p:cNvPr id="2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9961325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ChangeArrowheads="1"/>
          </p:cNvSpPr>
          <p:nvPr>
            <p:ph type="title"/>
          </p:nvPr>
        </p:nvSpPr>
        <p:spPr>
          <a:xfrm>
            <a:off x="457200" y="274638"/>
            <a:ext cx="4267200" cy="349250"/>
          </a:xfrm>
        </p:spPr>
        <p:txBody>
          <a:bodyPr>
            <a:normAutofit fontScale="90000"/>
          </a:bodyPr>
          <a:lstStyle/>
          <a:p>
            <a:r>
              <a:rPr lang="en-US" b="1" dirty="0">
                <a:solidFill>
                  <a:srgbClr val="FF0000"/>
                </a:solidFill>
                <a:latin typeface="Times New Roman" pitchFamily="18" charset="0"/>
                <a:cs typeface="Times New Roman" pitchFamily="18" charset="0"/>
              </a:rPr>
              <a:t>Association types</a:t>
            </a:r>
          </a:p>
        </p:txBody>
      </p:sp>
      <p:sp>
        <p:nvSpPr>
          <p:cNvPr id="1411075" name="Rectangle 3"/>
          <p:cNvSpPr>
            <a:spLocks noGrp="1" noChangeArrowheads="1"/>
          </p:cNvSpPr>
          <p:nvPr>
            <p:ph type="body" idx="1"/>
          </p:nvPr>
        </p:nvSpPr>
        <p:spPr>
          <a:xfrm>
            <a:off x="304800" y="1295400"/>
            <a:ext cx="6096000" cy="5562600"/>
          </a:xfrm>
        </p:spPr>
        <p:txBody>
          <a:bodyPr>
            <a:normAutofit/>
          </a:bodyPr>
          <a:lstStyle/>
          <a:p>
            <a:pPr>
              <a:lnSpc>
                <a:spcPct val="90000"/>
              </a:lnSpc>
            </a:pPr>
            <a:r>
              <a:rPr lang="en-US" sz="2400" b="1" dirty="0">
                <a:latin typeface="Times New Roman" pitchFamily="18" charset="0"/>
                <a:cs typeface="Times New Roman" pitchFamily="18" charset="0"/>
              </a:rPr>
              <a:t>aggregation</a:t>
            </a:r>
            <a:r>
              <a:rPr lang="en-US" sz="2400" dirty="0">
                <a:latin typeface="Times New Roman" pitchFamily="18" charset="0"/>
                <a:cs typeface="Times New Roman" pitchFamily="18" charset="0"/>
              </a:rPr>
              <a:t>: "is part of" </a:t>
            </a:r>
          </a:p>
          <a:p>
            <a:pPr lvl="1">
              <a:lnSpc>
                <a:spcPct val="90000"/>
              </a:lnSpc>
            </a:pPr>
            <a:r>
              <a:rPr lang="en-US" sz="2400" dirty="0">
                <a:latin typeface="Times New Roman" pitchFamily="18" charset="0"/>
                <a:cs typeface="Times New Roman" pitchFamily="18" charset="0"/>
              </a:rPr>
              <a:t>symbolized by a clear white diamond</a:t>
            </a:r>
          </a:p>
          <a:p>
            <a:pPr>
              <a:lnSpc>
                <a:spcPct val="90000"/>
              </a:lnSpc>
            </a:pPr>
            <a:endParaRPr lang="en-US" sz="2400" dirty="0">
              <a:latin typeface="Times New Roman" pitchFamily="18" charset="0"/>
              <a:cs typeface="Times New Roman" pitchFamily="18" charset="0"/>
            </a:endParaRPr>
          </a:p>
          <a:p>
            <a:pPr>
              <a:lnSpc>
                <a:spcPct val="90000"/>
              </a:lnSpc>
            </a:pPr>
            <a:r>
              <a:rPr lang="en-US" sz="2400" b="1" dirty="0">
                <a:latin typeface="Times New Roman" pitchFamily="18" charset="0"/>
                <a:cs typeface="Times New Roman" pitchFamily="18" charset="0"/>
              </a:rPr>
              <a:t>composition</a:t>
            </a:r>
            <a:r>
              <a:rPr lang="en-US" sz="2400" dirty="0">
                <a:latin typeface="Times New Roman" pitchFamily="18" charset="0"/>
                <a:cs typeface="Times New Roman" pitchFamily="18" charset="0"/>
              </a:rPr>
              <a:t>: "is entirely made of"</a:t>
            </a:r>
          </a:p>
          <a:p>
            <a:pPr lvl="1">
              <a:lnSpc>
                <a:spcPct val="90000"/>
              </a:lnSpc>
            </a:pPr>
            <a:r>
              <a:rPr lang="en-US" sz="2400" dirty="0">
                <a:latin typeface="Times New Roman" pitchFamily="18" charset="0"/>
                <a:cs typeface="Times New Roman" pitchFamily="18" charset="0"/>
              </a:rPr>
              <a:t>stronger version of aggregation</a:t>
            </a:r>
          </a:p>
          <a:p>
            <a:pPr lvl="1">
              <a:lnSpc>
                <a:spcPct val="90000"/>
              </a:lnSpc>
            </a:pPr>
            <a:r>
              <a:rPr lang="en-US" sz="2400" dirty="0">
                <a:latin typeface="Times New Roman" pitchFamily="18" charset="0"/>
                <a:cs typeface="Times New Roman" pitchFamily="18" charset="0"/>
              </a:rPr>
              <a:t>the parts live and die with the whole</a:t>
            </a:r>
          </a:p>
          <a:p>
            <a:pPr lvl="1">
              <a:lnSpc>
                <a:spcPct val="90000"/>
              </a:lnSpc>
            </a:pPr>
            <a:r>
              <a:rPr lang="en-US" sz="2400" dirty="0">
                <a:latin typeface="Times New Roman" pitchFamily="18" charset="0"/>
                <a:cs typeface="Times New Roman" pitchFamily="18" charset="0"/>
              </a:rPr>
              <a:t>symbolized by a black diamond</a:t>
            </a:r>
          </a:p>
          <a:p>
            <a:pPr>
              <a:lnSpc>
                <a:spcPct val="90000"/>
              </a:lnSpc>
            </a:pPr>
            <a:endParaRPr lang="en-US" sz="2400" dirty="0">
              <a:latin typeface="Times New Roman" pitchFamily="18" charset="0"/>
              <a:cs typeface="Times New Roman" pitchFamily="18" charset="0"/>
            </a:endParaRPr>
          </a:p>
          <a:p>
            <a:pPr>
              <a:lnSpc>
                <a:spcPct val="90000"/>
              </a:lnSpc>
            </a:pPr>
            <a:r>
              <a:rPr lang="en-US" sz="2400" b="1" dirty="0">
                <a:latin typeface="Times New Roman" pitchFamily="18" charset="0"/>
                <a:cs typeface="Times New Roman" pitchFamily="18" charset="0"/>
              </a:rPr>
              <a:t>dependency</a:t>
            </a:r>
            <a:r>
              <a:rPr lang="en-US" sz="2400" dirty="0">
                <a:latin typeface="Times New Roman" pitchFamily="18" charset="0"/>
                <a:cs typeface="Times New Roman" pitchFamily="18" charset="0"/>
              </a:rPr>
              <a:t>: "uses temporarily"</a:t>
            </a:r>
          </a:p>
          <a:p>
            <a:pPr lvl="1">
              <a:lnSpc>
                <a:spcPct val="90000"/>
              </a:lnSpc>
            </a:pPr>
            <a:r>
              <a:rPr lang="en-US" sz="2400" dirty="0">
                <a:latin typeface="Times New Roman" pitchFamily="18" charset="0"/>
                <a:cs typeface="Times New Roman" pitchFamily="18" charset="0"/>
              </a:rPr>
              <a:t>symbolized by dotted line</a:t>
            </a:r>
          </a:p>
          <a:p>
            <a:pPr lvl="1">
              <a:lnSpc>
                <a:spcPct val="90000"/>
              </a:lnSpc>
            </a:pPr>
            <a:r>
              <a:rPr lang="en-US" sz="2400" dirty="0">
                <a:latin typeface="Times New Roman" pitchFamily="18" charset="0"/>
                <a:cs typeface="Times New Roman" pitchFamily="18" charset="0"/>
              </a:rPr>
              <a:t>often is an implementation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detail, not an </a:t>
            </a:r>
            <a:r>
              <a:rPr lang="en-US" sz="2400" dirty="0" smtClean="0">
                <a:latin typeface="Times New Roman" pitchFamily="18" charset="0"/>
                <a:cs typeface="Times New Roman" pitchFamily="18" charset="0"/>
              </a:rPr>
              <a:t>core </a:t>
            </a:r>
            <a:r>
              <a:rPr lang="en-US" sz="2400" dirty="0">
                <a:latin typeface="Times New Roman" pitchFamily="18" charset="0"/>
                <a:cs typeface="Times New Roman" pitchFamily="18" charset="0"/>
              </a:rPr>
              <a:t>part of</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that object's state</a:t>
            </a:r>
          </a:p>
        </p:txBody>
      </p:sp>
      <p:sp>
        <p:nvSpPr>
          <p:cNvPr id="1411076" name="Text Box 4"/>
          <p:cNvSpPr txBox="1">
            <a:spLocks noChangeArrowheads="1"/>
          </p:cNvSpPr>
          <p:nvPr/>
        </p:nvSpPr>
        <p:spPr bwMode="auto">
          <a:xfrm>
            <a:off x="6324600" y="1219200"/>
            <a:ext cx="81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latin typeface="Arial" charset="0"/>
              </a:rPr>
              <a:t>       1</a:t>
            </a:r>
            <a:endParaRPr lang="en-US">
              <a:latin typeface="Arial" charset="0"/>
            </a:endParaRPr>
          </a:p>
        </p:txBody>
      </p:sp>
      <p:sp>
        <p:nvSpPr>
          <p:cNvPr id="1411077" name="Text Box 5"/>
          <p:cNvSpPr txBox="1">
            <a:spLocks noChangeArrowheads="1"/>
          </p:cNvSpPr>
          <p:nvPr/>
        </p:nvSpPr>
        <p:spPr bwMode="auto">
          <a:xfrm>
            <a:off x="6324600" y="838200"/>
            <a:ext cx="81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latin typeface="Arial" charset="0"/>
              </a:rPr>
              <a:t>       1</a:t>
            </a:r>
            <a:endParaRPr lang="en-US">
              <a:latin typeface="Arial" charset="0"/>
            </a:endParaRPr>
          </a:p>
        </p:txBody>
      </p:sp>
      <p:grpSp>
        <p:nvGrpSpPr>
          <p:cNvPr id="1411078" name="Group 6"/>
          <p:cNvGrpSpPr>
            <a:grpSpLocks/>
          </p:cNvGrpSpPr>
          <p:nvPr/>
        </p:nvGrpSpPr>
        <p:grpSpPr bwMode="auto">
          <a:xfrm>
            <a:off x="6751638" y="152400"/>
            <a:ext cx="1006475" cy="665163"/>
            <a:chOff x="4253" y="96"/>
            <a:chExt cx="634" cy="419"/>
          </a:xfrm>
        </p:grpSpPr>
        <p:sp>
          <p:nvSpPr>
            <p:cNvPr id="1411079" name="Text Box 7"/>
            <p:cNvSpPr txBox="1">
              <a:spLocks noChangeArrowheads="1"/>
            </p:cNvSpPr>
            <p:nvPr/>
          </p:nvSpPr>
          <p:spPr bwMode="auto">
            <a:xfrm>
              <a:off x="4253" y="96"/>
              <a:ext cx="634" cy="41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lgn="ctr">
                <a:spcBef>
                  <a:spcPct val="50000"/>
                </a:spcBef>
                <a:buClr>
                  <a:srgbClr val="808080"/>
                </a:buClr>
                <a:buSzPct val="60000"/>
                <a:buFont typeface="Wingdings" pitchFamily="2" charset="2"/>
                <a:buNone/>
              </a:pPr>
              <a:r>
                <a:rPr lang="en-US" sz="1600">
                  <a:latin typeface="Verdana" pitchFamily="34" charset="0"/>
                </a:rPr>
                <a:t>Car</a:t>
              </a:r>
              <a:endParaRPr lang="en-US" sz="2000">
                <a:latin typeface="Verdana" pitchFamily="34" charset="0"/>
              </a:endParaRPr>
            </a:p>
          </p:txBody>
        </p:sp>
        <p:sp>
          <p:nvSpPr>
            <p:cNvPr id="1411080" name="Line 8"/>
            <p:cNvSpPr>
              <a:spLocks noChangeShapeType="1"/>
            </p:cNvSpPr>
            <p:nvPr/>
          </p:nvSpPr>
          <p:spPr bwMode="auto">
            <a:xfrm>
              <a:off x="4253" y="393"/>
              <a:ext cx="6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11081" name="Group 9"/>
          <p:cNvGrpSpPr>
            <a:grpSpLocks/>
          </p:cNvGrpSpPr>
          <p:nvPr/>
        </p:nvGrpSpPr>
        <p:grpSpPr bwMode="auto">
          <a:xfrm>
            <a:off x="7129463" y="839788"/>
            <a:ext cx="250825" cy="728662"/>
            <a:chOff x="3840" y="1824"/>
            <a:chExt cx="192" cy="816"/>
          </a:xfrm>
        </p:grpSpPr>
        <p:sp>
          <p:nvSpPr>
            <p:cNvPr id="1411082" name="Line 10"/>
            <p:cNvSpPr>
              <a:spLocks noChangeShapeType="1"/>
            </p:cNvSpPr>
            <p:nvPr/>
          </p:nvSpPr>
          <p:spPr bwMode="auto">
            <a:xfrm>
              <a:off x="3936" y="2016"/>
              <a:ext cx="0" cy="6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1083" name="AutoShape 11"/>
            <p:cNvSpPr>
              <a:spLocks noChangeArrowheads="1"/>
            </p:cNvSpPr>
            <p:nvPr/>
          </p:nvSpPr>
          <p:spPr bwMode="auto">
            <a:xfrm>
              <a:off x="3840" y="1824"/>
              <a:ext cx="192" cy="192"/>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11084" name="Group 12"/>
          <p:cNvGrpSpPr>
            <a:grpSpLocks/>
          </p:cNvGrpSpPr>
          <p:nvPr/>
        </p:nvGrpSpPr>
        <p:grpSpPr bwMode="auto">
          <a:xfrm>
            <a:off x="7443788" y="968375"/>
            <a:ext cx="1700212" cy="465138"/>
            <a:chOff x="4080" y="1968"/>
            <a:chExt cx="1296" cy="520"/>
          </a:xfrm>
        </p:grpSpPr>
        <p:sp>
          <p:nvSpPr>
            <p:cNvPr id="1411085" name="Text Box 13"/>
            <p:cNvSpPr txBox="1">
              <a:spLocks noChangeArrowheads="1"/>
            </p:cNvSpPr>
            <p:nvPr/>
          </p:nvSpPr>
          <p:spPr bwMode="auto">
            <a:xfrm>
              <a:off x="4319" y="2112"/>
              <a:ext cx="1057"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600">
                  <a:latin typeface="Arial" charset="0"/>
                </a:rPr>
                <a:t>aggregation</a:t>
              </a:r>
            </a:p>
          </p:txBody>
        </p:sp>
        <p:sp>
          <p:nvSpPr>
            <p:cNvPr id="1411086" name="Line 14"/>
            <p:cNvSpPr>
              <a:spLocks noChangeShapeType="1"/>
            </p:cNvSpPr>
            <p:nvPr/>
          </p:nvSpPr>
          <p:spPr bwMode="auto">
            <a:xfrm flipH="1" flipV="1">
              <a:off x="4080" y="1968"/>
              <a:ext cx="432"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11087" name="Group 15"/>
          <p:cNvGrpSpPr>
            <a:grpSpLocks/>
          </p:cNvGrpSpPr>
          <p:nvPr/>
        </p:nvGrpSpPr>
        <p:grpSpPr bwMode="auto">
          <a:xfrm>
            <a:off x="6781800" y="1600200"/>
            <a:ext cx="1006475" cy="665163"/>
            <a:chOff x="4253" y="96"/>
            <a:chExt cx="634" cy="419"/>
          </a:xfrm>
        </p:grpSpPr>
        <p:sp>
          <p:nvSpPr>
            <p:cNvPr id="1411088" name="Text Box 16"/>
            <p:cNvSpPr txBox="1">
              <a:spLocks noChangeArrowheads="1"/>
            </p:cNvSpPr>
            <p:nvPr/>
          </p:nvSpPr>
          <p:spPr bwMode="auto">
            <a:xfrm>
              <a:off x="4253" y="96"/>
              <a:ext cx="634" cy="41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lgn="ctr">
                <a:spcBef>
                  <a:spcPct val="50000"/>
                </a:spcBef>
                <a:buClr>
                  <a:srgbClr val="808080"/>
                </a:buClr>
                <a:buSzPct val="60000"/>
                <a:buFont typeface="Wingdings" pitchFamily="2" charset="2"/>
                <a:buNone/>
              </a:pPr>
              <a:r>
                <a:rPr lang="en-US" sz="1600">
                  <a:latin typeface="Verdana" pitchFamily="34" charset="0"/>
                </a:rPr>
                <a:t>Engine</a:t>
              </a:r>
              <a:endParaRPr lang="en-US" sz="2000">
                <a:latin typeface="Verdana" pitchFamily="34" charset="0"/>
              </a:endParaRPr>
            </a:p>
          </p:txBody>
        </p:sp>
        <p:sp>
          <p:nvSpPr>
            <p:cNvPr id="1411089" name="Line 17"/>
            <p:cNvSpPr>
              <a:spLocks noChangeShapeType="1"/>
            </p:cNvSpPr>
            <p:nvPr/>
          </p:nvSpPr>
          <p:spPr bwMode="auto">
            <a:xfrm>
              <a:off x="4253" y="393"/>
              <a:ext cx="6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11090" name="Group 18"/>
          <p:cNvGrpSpPr>
            <a:grpSpLocks/>
          </p:cNvGrpSpPr>
          <p:nvPr/>
        </p:nvGrpSpPr>
        <p:grpSpPr bwMode="auto">
          <a:xfrm>
            <a:off x="4953000" y="5257800"/>
            <a:ext cx="4038600" cy="1447800"/>
            <a:chOff x="2592" y="3312"/>
            <a:chExt cx="2544" cy="912"/>
          </a:xfrm>
        </p:grpSpPr>
        <p:sp>
          <p:nvSpPr>
            <p:cNvPr id="1411091" name="Rectangle 19"/>
            <p:cNvSpPr>
              <a:spLocks noChangeArrowheads="1"/>
            </p:cNvSpPr>
            <p:nvPr/>
          </p:nvSpPr>
          <p:spPr bwMode="auto">
            <a:xfrm>
              <a:off x="2592" y="3600"/>
              <a:ext cx="705" cy="624"/>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1092" name="Rectangle 20"/>
            <p:cNvSpPr>
              <a:spLocks noChangeArrowheads="1"/>
            </p:cNvSpPr>
            <p:nvPr/>
          </p:nvSpPr>
          <p:spPr bwMode="auto">
            <a:xfrm>
              <a:off x="4335" y="3600"/>
              <a:ext cx="705" cy="624"/>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1093" name="Line 21"/>
            <p:cNvSpPr>
              <a:spLocks noChangeShapeType="1"/>
            </p:cNvSpPr>
            <p:nvPr/>
          </p:nvSpPr>
          <p:spPr bwMode="auto">
            <a:xfrm>
              <a:off x="3297" y="3894"/>
              <a:ext cx="1038" cy="0"/>
            </a:xfrm>
            <a:prstGeom prst="line">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1094" name="Text Box 22"/>
            <p:cNvSpPr txBox="1">
              <a:spLocks noChangeArrowheads="1"/>
            </p:cNvSpPr>
            <p:nvPr/>
          </p:nvSpPr>
          <p:spPr bwMode="auto">
            <a:xfrm>
              <a:off x="2640" y="3696"/>
              <a:ext cx="72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a:latin typeface="Arial" charset="0"/>
                </a:rPr>
                <a:t>Lottery</a:t>
              </a:r>
              <a:br>
                <a:rPr lang="en-US" sz="2000" b="1">
                  <a:latin typeface="Arial" charset="0"/>
                </a:rPr>
              </a:br>
              <a:r>
                <a:rPr lang="en-US" sz="2000" b="1">
                  <a:latin typeface="Arial" charset="0"/>
                </a:rPr>
                <a:t>Ticket</a:t>
              </a:r>
            </a:p>
          </p:txBody>
        </p:sp>
        <p:sp>
          <p:nvSpPr>
            <p:cNvPr id="1411095" name="Text Box 23"/>
            <p:cNvSpPr txBox="1">
              <a:spLocks noChangeArrowheads="1"/>
            </p:cNvSpPr>
            <p:nvPr/>
          </p:nvSpPr>
          <p:spPr bwMode="auto">
            <a:xfrm>
              <a:off x="4320" y="3744"/>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a:latin typeface="Arial" charset="0"/>
                </a:rPr>
                <a:t>Random</a:t>
              </a:r>
            </a:p>
          </p:txBody>
        </p:sp>
        <p:sp>
          <p:nvSpPr>
            <p:cNvPr id="1411096" name="Text Box 24"/>
            <p:cNvSpPr txBox="1">
              <a:spLocks noChangeArrowheads="1"/>
            </p:cNvSpPr>
            <p:nvPr/>
          </p:nvSpPr>
          <p:spPr bwMode="auto">
            <a:xfrm>
              <a:off x="3456" y="3312"/>
              <a:ext cx="10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latin typeface="Arial" charset="0"/>
                </a:rPr>
                <a:t>dependency</a:t>
              </a:r>
              <a:endParaRPr lang="en-US" sz="2000">
                <a:latin typeface="Arial" charset="0"/>
              </a:endParaRPr>
            </a:p>
          </p:txBody>
        </p:sp>
        <p:sp>
          <p:nvSpPr>
            <p:cNvPr id="1411097" name="Line 25"/>
            <p:cNvSpPr>
              <a:spLocks noChangeShapeType="1"/>
            </p:cNvSpPr>
            <p:nvPr/>
          </p:nvSpPr>
          <p:spPr bwMode="auto">
            <a:xfrm>
              <a:off x="3888" y="3504"/>
              <a:ext cx="48"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11098" name="Group 26"/>
          <p:cNvGrpSpPr>
            <a:grpSpLocks/>
          </p:cNvGrpSpPr>
          <p:nvPr/>
        </p:nvGrpSpPr>
        <p:grpSpPr bwMode="auto">
          <a:xfrm>
            <a:off x="6289675" y="2590800"/>
            <a:ext cx="2701925" cy="2300288"/>
            <a:chOff x="3962" y="1632"/>
            <a:chExt cx="1702" cy="1449"/>
          </a:xfrm>
        </p:grpSpPr>
        <p:grpSp>
          <p:nvGrpSpPr>
            <p:cNvPr id="1411099" name="Group 27"/>
            <p:cNvGrpSpPr>
              <a:grpSpLocks/>
            </p:cNvGrpSpPr>
            <p:nvPr/>
          </p:nvGrpSpPr>
          <p:grpSpPr bwMode="auto">
            <a:xfrm>
              <a:off x="4975" y="1632"/>
              <a:ext cx="689" cy="1449"/>
              <a:chOff x="1680" y="2208"/>
              <a:chExt cx="816" cy="1692"/>
            </a:xfrm>
          </p:grpSpPr>
          <p:grpSp>
            <p:nvGrpSpPr>
              <p:cNvPr id="1411100" name="Group 28"/>
              <p:cNvGrpSpPr>
                <a:grpSpLocks/>
              </p:cNvGrpSpPr>
              <p:nvPr/>
            </p:nvGrpSpPr>
            <p:grpSpPr bwMode="auto">
              <a:xfrm>
                <a:off x="1680" y="3313"/>
                <a:ext cx="816" cy="587"/>
                <a:chOff x="1680" y="3313"/>
                <a:chExt cx="816" cy="587"/>
              </a:xfrm>
            </p:grpSpPr>
            <p:sp>
              <p:nvSpPr>
                <p:cNvPr id="1411101" name="Text Box 29"/>
                <p:cNvSpPr txBox="1">
                  <a:spLocks noChangeArrowheads="1"/>
                </p:cNvSpPr>
                <p:nvPr/>
              </p:nvSpPr>
              <p:spPr bwMode="auto">
                <a:xfrm>
                  <a:off x="1680" y="3313"/>
                  <a:ext cx="816" cy="58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a:latin typeface="Arial" charset="0"/>
                    </a:rPr>
                    <a:t>Page</a:t>
                  </a:r>
                </a:p>
                <a:p>
                  <a:pPr algn="ctr" eaLnBrk="0" hangingPunct="0">
                    <a:spcBef>
                      <a:spcPct val="50000"/>
                    </a:spcBef>
                  </a:pPr>
                  <a:endParaRPr lang="en-US" sz="1800">
                    <a:latin typeface="Arial" charset="0"/>
                  </a:endParaRPr>
                </a:p>
              </p:txBody>
            </p:sp>
            <p:sp>
              <p:nvSpPr>
                <p:cNvPr id="1411102" name="Line 30"/>
                <p:cNvSpPr>
                  <a:spLocks noChangeShapeType="1"/>
                </p:cNvSpPr>
                <p:nvPr/>
              </p:nvSpPr>
              <p:spPr bwMode="auto">
                <a:xfrm>
                  <a:off x="1680" y="3552"/>
                  <a:ext cx="816"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1103" name="Line 31"/>
                <p:cNvSpPr>
                  <a:spLocks noChangeShapeType="1"/>
                </p:cNvSpPr>
                <p:nvPr/>
              </p:nvSpPr>
              <p:spPr bwMode="auto">
                <a:xfrm>
                  <a:off x="1680" y="3716"/>
                  <a:ext cx="816"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11104" name="Group 32"/>
              <p:cNvGrpSpPr>
                <a:grpSpLocks/>
              </p:cNvGrpSpPr>
              <p:nvPr/>
            </p:nvGrpSpPr>
            <p:grpSpPr bwMode="auto">
              <a:xfrm>
                <a:off x="1680" y="2208"/>
                <a:ext cx="768" cy="508"/>
                <a:chOff x="1680" y="2208"/>
                <a:chExt cx="768" cy="508"/>
              </a:xfrm>
            </p:grpSpPr>
            <p:sp>
              <p:nvSpPr>
                <p:cNvPr id="1411105" name="Text Box 33"/>
                <p:cNvSpPr txBox="1">
                  <a:spLocks noChangeArrowheads="1"/>
                </p:cNvSpPr>
                <p:nvPr/>
              </p:nvSpPr>
              <p:spPr bwMode="auto">
                <a:xfrm>
                  <a:off x="1680" y="2208"/>
                  <a:ext cx="768" cy="5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defRPr sz="2000">
                      <a:solidFill>
                        <a:schemeClr val="tx1"/>
                      </a:solidFill>
                      <a:latin typeface="Verdana" pitchFamily="34" charset="0"/>
                      <a:cs typeface="Times New Roman" pitchFamily="18" charset="0"/>
                    </a:defRPr>
                  </a:lvl1pPr>
                  <a:lvl2pPr marL="457200">
                    <a:defRPr>
                      <a:solidFill>
                        <a:schemeClr val="tx1"/>
                      </a:solidFill>
                      <a:latin typeface="Verdana" pitchFamily="34" charset="0"/>
                      <a:cs typeface="Times New Roman" pitchFamily="18" charset="0"/>
                    </a:defRPr>
                  </a:lvl2pPr>
                  <a:lvl3pPr marL="914400">
                    <a:defRPr sz="1600">
                      <a:solidFill>
                        <a:schemeClr val="tx1"/>
                      </a:solidFill>
                      <a:latin typeface="Verdana" pitchFamily="34" charset="0"/>
                      <a:cs typeface="Times New Roman" pitchFamily="18" charset="0"/>
                    </a:defRPr>
                  </a:lvl3pPr>
                  <a:lvl4pPr marL="1371600">
                    <a:defRPr sz="1400">
                      <a:solidFill>
                        <a:schemeClr val="tx1"/>
                      </a:solidFill>
                      <a:latin typeface="Verdana" pitchFamily="34" charset="0"/>
                      <a:cs typeface="Times New Roman" pitchFamily="18" charset="0"/>
                    </a:defRPr>
                  </a:lvl4pPr>
                  <a:lvl5pPr marL="1828800">
                    <a:defRPr sz="1400">
                      <a:solidFill>
                        <a:schemeClr val="tx1"/>
                      </a:solidFill>
                      <a:latin typeface="Verdana" pitchFamily="34" charset="0"/>
                      <a:cs typeface="Times New Roman" pitchFamily="18" charset="0"/>
                    </a:defRPr>
                  </a:lvl5pPr>
                  <a:lvl6pPr marL="2286000">
                    <a:defRPr sz="1400">
                      <a:solidFill>
                        <a:schemeClr val="tx1"/>
                      </a:solidFill>
                      <a:latin typeface="Verdana" pitchFamily="34" charset="0"/>
                      <a:cs typeface="Times New Roman" pitchFamily="18" charset="0"/>
                    </a:defRPr>
                  </a:lvl6pPr>
                  <a:lvl7pPr marL="2743200">
                    <a:defRPr sz="1400">
                      <a:solidFill>
                        <a:schemeClr val="tx1"/>
                      </a:solidFill>
                      <a:latin typeface="Verdana" pitchFamily="34" charset="0"/>
                      <a:cs typeface="Times New Roman" pitchFamily="18" charset="0"/>
                    </a:defRPr>
                  </a:lvl7pPr>
                  <a:lvl8pPr marL="3200400">
                    <a:defRPr sz="1400">
                      <a:solidFill>
                        <a:schemeClr val="tx1"/>
                      </a:solidFill>
                      <a:latin typeface="Verdana" pitchFamily="34" charset="0"/>
                      <a:cs typeface="Times New Roman" pitchFamily="18" charset="0"/>
                    </a:defRPr>
                  </a:lvl8pPr>
                  <a:lvl9pPr marL="3657600">
                    <a:defRPr sz="1400">
                      <a:solidFill>
                        <a:schemeClr val="tx1"/>
                      </a:solidFill>
                      <a:latin typeface="Verdana" pitchFamily="34" charset="0"/>
                      <a:cs typeface="Times New Roman" pitchFamily="18" charset="0"/>
                    </a:defRPr>
                  </a:lvl9pPr>
                </a:lstStyle>
                <a:p>
                  <a:pPr algn="ctr">
                    <a:spcBef>
                      <a:spcPct val="50000"/>
                    </a:spcBef>
                    <a:buClr>
                      <a:srgbClr val="808080"/>
                    </a:buClr>
                    <a:buSzPct val="60000"/>
                    <a:buFont typeface="Wingdings" pitchFamily="2" charset="2"/>
                    <a:buNone/>
                  </a:pPr>
                  <a:r>
                    <a:rPr lang="en-US" sz="1400"/>
                    <a:t>Book</a:t>
                  </a:r>
                </a:p>
              </p:txBody>
            </p:sp>
            <p:sp>
              <p:nvSpPr>
                <p:cNvPr id="1411106" name="Line 34"/>
                <p:cNvSpPr>
                  <a:spLocks noChangeShapeType="1"/>
                </p:cNvSpPr>
                <p:nvPr/>
              </p:nvSpPr>
              <p:spPr bwMode="auto">
                <a:xfrm>
                  <a:off x="1680" y="2448"/>
                  <a:ext cx="76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1107" name="Line 35"/>
                <p:cNvSpPr>
                  <a:spLocks noChangeShapeType="1"/>
                </p:cNvSpPr>
                <p:nvPr/>
              </p:nvSpPr>
              <p:spPr bwMode="auto">
                <a:xfrm>
                  <a:off x="1680" y="2592"/>
                  <a:ext cx="76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11108" name="Group 36"/>
              <p:cNvGrpSpPr>
                <a:grpSpLocks/>
              </p:cNvGrpSpPr>
              <p:nvPr/>
            </p:nvGrpSpPr>
            <p:grpSpPr bwMode="auto">
              <a:xfrm>
                <a:off x="1968" y="2736"/>
                <a:ext cx="192" cy="558"/>
                <a:chOff x="1968" y="2732"/>
                <a:chExt cx="192" cy="558"/>
              </a:xfrm>
            </p:grpSpPr>
            <p:sp>
              <p:nvSpPr>
                <p:cNvPr id="1411109" name="Line 37"/>
                <p:cNvSpPr>
                  <a:spLocks noChangeShapeType="1"/>
                </p:cNvSpPr>
                <p:nvPr/>
              </p:nvSpPr>
              <p:spPr bwMode="auto">
                <a:xfrm>
                  <a:off x="2064" y="2928"/>
                  <a:ext cx="1" cy="3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1110" name="AutoShape 38"/>
                <p:cNvSpPr>
                  <a:spLocks noChangeArrowheads="1"/>
                </p:cNvSpPr>
                <p:nvPr/>
              </p:nvSpPr>
              <p:spPr bwMode="auto">
                <a:xfrm>
                  <a:off x="1968" y="2732"/>
                  <a:ext cx="192" cy="196"/>
                </a:xfrm>
                <a:prstGeom prst="diamond">
                  <a:avLst/>
                </a:prstGeom>
                <a:solidFill>
                  <a:schemeClr val="tx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411111" name="Text Box 39"/>
            <p:cNvSpPr txBox="1">
              <a:spLocks noChangeArrowheads="1"/>
            </p:cNvSpPr>
            <p:nvPr/>
          </p:nvSpPr>
          <p:spPr bwMode="auto">
            <a:xfrm>
              <a:off x="3962" y="1838"/>
              <a:ext cx="89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latin typeface="Arial" charset="0"/>
                </a:rPr>
                <a:t>composition</a:t>
              </a:r>
              <a:endParaRPr lang="en-US" sz="2000">
                <a:latin typeface="Arial" charset="0"/>
              </a:endParaRPr>
            </a:p>
          </p:txBody>
        </p:sp>
        <p:sp>
          <p:nvSpPr>
            <p:cNvPr id="1411112" name="Line 40"/>
            <p:cNvSpPr>
              <a:spLocks noChangeShapeType="1"/>
            </p:cNvSpPr>
            <p:nvPr/>
          </p:nvSpPr>
          <p:spPr bwMode="auto">
            <a:xfrm>
              <a:off x="4367" y="2043"/>
              <a:ext cx="625" cy="11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1113" name="Text Box 41"/>
            <p:cNvSpPr txBox="1">
              <a:spLocks noChangeArrowheads="1"/>
            </p:cNvSpPr>
            <p:nvPr/>
          </p:nvSpPr>
          <p:spPr bwMode="auto">
            <a:xfrm>
              <a:off x="4752" y="2304"/>
              <a:ext cx="5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latin typeface="Arial" charset="0"/>
                </a:rPr>
                <a:t>       *</a:t>
              </a:r>
              <a:endParaRPr lang="en-US">
                <a:latin typeface="Arial" charset="0"/>
              </a:endParaRPr>
            </a:p>
          </p:txBody>
        </p:sp>
        <p:sp>
          <p:nvSpPr>
            <p:cNvPr id="1411114" name="Text Box 42"/>
            <p:cNvSpPr txBox="1">
              <a:spLocks noChangeArrowheads="1"/>
            </p:cNvSpPr>
            <p:nvPr/>
          </p:nvSpPr>
          <p:spPr bwMode="auto">
            <a:xfrm>
              <a:off x="4752" y="2064"/>
              <a:ext cx="5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latin typeface="Arial" charset="0"/>
                </a:rPr>
                <a:t>       1</a:t>
              </a:r>
              <a:endParaRPr lang="en-US">
                <a:latin typeface="Arial" charset="0"/>
              </a:endParaRP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85</a:t>
            </a:fld>
            <a:endParaRPr lang="en-US"/>
          </a:p>
        </p:txBody>
      </p:sp>
      <p:pic>
        <p:nvPicPr>
          <p:cNvPr id="4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4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27076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324600"/>
          </a:xfrm>
        </p:spPr>
        <p:txBody>
          <a:bodyPr>
            <a:normAutofit/>
          </a:bodyPr>
          <a:lstStyle/>
          <a:p>
            <a:pPr>
              <a:buFont typeface="Wingdings" pitchFamily="2" charset="2"/>
              <a:buChar char="Ø"/>
            </a:pPr>
            <a:endParaRPr lang="en-US" sz="2700"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example of an </a:t>
            </a:r>
            <a:r>
              <a:rPr lang="en-US" sz="2400" b="1" i="1" dirty="0">
                <a:latin typeface="Times New Roman" pitchFamily="18" charset="0"/>
                <a:cs typeface="Times New Roman" pitchFamily="18" charset="0"/>
              </a:rPr>
              <a:t>Order System</a:t>
            </a:r>
            <a:r>
              <a:rPr lang="en-US" sz="2400" dirty="0">
                <a:latin typeface="Times New Roman" pitchFamily="18" charset="0"/>
                <a:cs typeface="Times New Roman" pitchFamily="18" charset="0"/>
              </a:rPr>
              <a:t> of an application. </a:t>
            </a: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describes a particular aspect of the entire application</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First of all </a:t>
            </a:r>
            <a:r>
              <a:rPr lang="en-US" sz="2400" b="1" i="1" dirty="0">
                <a:latin typeface="Times New Roman" pitchFamily="18" charset="0"/>
                <a:cs typeface="Times New Roman" pitchFamily="18" charset="0"/>
              </a:rPr>
              <a:t>Order</a:t>
            </a:r>
            <a:r>
              <a:rPr lang="en-US" sz="2400" b="1" dirty="0">
                <a:latin typeface="Times New Roman" pitchFamily="18" charset="0"/>
                <a:cs typeface="Times New Roman" pitchFamily="18" charset="0"/>
              </a:rPr>
              <a:t> and </a:t>
            </a:r>
            <a:r>
              <a:rPr lang="en-US" sz="2400" b="1" i="1" dirty="0">
                <a:latin typeface="Times New Roman" pitchFamily="18" charset="0"/>
                <a:cs typeface="Times New Roman" pitchFamily="18" charset="0"/>
              </a:rPr>
              <a:t>Customer</a:t>
            </a:r>
            <a:r>
              <a:rPr lang="en-US" sz="2400" dirty="0">
                <a:latin typeface="Times New Roman" pitchFamily="18" charset="0"/>
                <a:cs typeface="Times New Roman" pitchFamily="18" charset="0"/>
              </a:rPr>
              <a:t> are identified as the two elements of the system and they have a </a:t>
            </a:r>
            <a:r>
              <a:rPr lang="en-US" sz="2400" b="1" i="1" dirty="0">
                <a:latin typeface="Times New Roman" pitchFamily="18" charset="0"/>
                <a:cs typeface="Times New Roman" pitchFamily="18" charset="0"/>
              </a:rPr>
              <a:t>one to many</a:t>
            </a:r>
            <a:r>
              <a:rPr lang="en-US" sz="2400" b="1" dirty="0">
                <a:latin typeface="Times New Roman" pitchFamily="18" charset="0"/>
                <a:cs typeface="Times New Roman" pitchFamily="18" charset="0"/>
              </a:rPr>
              <a:t> relationship</a:t>
            </a:r>
            <a:r>
              <a:rPr lang="en-US" sz="2400" dirty="0">
                <a:latin typeface="Times New Roman" pitchFamily="18" charset="0"/>
                <a:cs typeface="Times New Roman" pitchFamily="18" charset="0"/>
              </a:rPr>
              <a:t> because a customer can have multiple orders</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Keep</a:t>
            </a:r>
            <a:r>
              <a:rPr lang="en-US" sz="2400" dirty="0">
                <a:latin typeface="Times New Roman" pitchFamily="18" charset="0"/>
                <a:cs typeface="Times New Roman" pitchFamily="18" charset="0"/>
              </a:rPr>
              <a:t> </a:t>
            </a:r>
            <a:r>
              <a:rPr lang="en-US" sz="2400" b="1" i="1" dirty="0">
                <a:latin typeface="Times New Roman" pitchFamily="18" charset="0"/>
                <a:cs typeface="Times New Roman" pitchFamily="18" charset="0"/>
              </a:rPr>
              <a:t>Order</a:t>
            </a:r>
            <a:r>
              <a:rPr lang="en-US" sz="2400" dirty="0">
                <a:latin typeface="Times New Roman" pitchFamily="18" charset="0"/>
                <a:cs typeface="Times New Roman" pitchFamily="18" charset="0"/>
              </a:rPr>
              <a:t> class is an abstract class and it has two concrete classes (inheritance </a:t>
            </a:r>
            <a:r>
              <a:rPr lang="en-US" sz="2400" dirty="0" smtClean="0">
                <a:latin typeface="Times New Roman" pitchFamily="18" charset="0"/>
                <a:cs typeface="Times New Roman" pitchFamily="18" charset="0"/>
              </a:rPr>
              <a:t>relationship</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SpecialOrder</a:t>
            </a:r>
            <a:r>
              <a:rPr lang="en-US" sz="2400" b="1" dirty="0">
                <a:latin typeface="Times New Roman" pitchFamily="18" charset="0"/>
                <a:cs typeface="Times New Roman" pitchFamily="18" charset="0"/>
              </a:rPr>
              <a:t> and </a:t>
            </a:r>
            <a:r>
              <a:rPr lang="en-US" sz="2400" b="1" i="1" dirty="0" err="1">
                <a:latin typeface="Times New Roman" pitchFamily="18" charset="0"/>
                <a:cs typeface="Times New Roman" pitchFamily="18" charset="0"/>
              </a:rPr>
              <a:t>NormalOrder</a:t>
            </a:r>
            <a:r>
              <a:rPr lang="en-US" sz="2400" b="1"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two inherited classes have all the properties as the </a:t>
            </a:r>
            <a:r>
              <a:rPr lang="en-US" sz="2400" b="1" i="1" dirty="0">
                <a:latin typeface="Times New Roman" pitchFamily="18" charset="0"/>
                <a:cs typeface="Times New Roman" pitchFamily="18" charset="0"/>
              </a:rPr>
              <a:t>Order</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class. In addition they have additional functions like </a:t>
            </a:r>
            <a:r>
              <a:rPr lang="en-US" sz="2400" b="1" i="1" dirty="0">
                <a:latin typeface="Times New Roman" pitchFamily="18" charset="0"/>
                <a:cs typeface="Times New Roman" pitchFamily="18" charset="0"/>
              </a:rPr>
              <a:t>dispatch ()</a:t>
            </a:r>
            <a:r>
              <a:rPr lang="en-US" sz="2400" b="1" dirty="0">
                <a:latin typeface="Times New Roman" pitchFamily="18" charset="0"/>
                <a:cs typeface="Times New Roman" pitchFamily="18" charset="0"/>
              </a:rPr>
              <a:t> and </a:t>
            </a:r>
            <a:r>
              <a:rPr lang="en-US" sz="2400" b="1" i="1" dirty="0">
                <a:latin typeface="Times New Roman" pitchFamily="18" charset="0"/>
                <a:cs typeface="Times New Roman" pitchFamily="18" charset="0"/>
              </a:rPr>
              <a:t>receive ()</a:t>
            </a:r>
            <a:r>
              <a:rPr lang="en-US" sz="2400" b="1" dirty="0">
                <a:latin typeface="Times New Roman" pitchFamily="18" charset="0"/>
                <a:cs typeface="Times New Roman" pitchFamily="18" charset="0"/>
              </a:rPr>
              <a:t>.</a:t>
            </a:r>
          </a:p>
          <a:p>
            <a:endParaRPr lang="en-US" sz="27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
        <p:nvSpPr>
          <p:cNvPr id="5" name="Title 1"/>
          <p:cNvSpPr txBox="1">
            <a:spLocks/>
          </p:cNvSpPr>
          <p:nvPr/>
        </p:nvSpPr>
        <p:spPr>
          <a:xfrm>
            <a:off x="457200" y="274638"/>
            <a:ext cx="3886200" cy="563562"/>
          </a:xfrm>
          <a:prstGeom prst="rect">
            <a:avLst/>
          </a:prstGeom>
        </p:spPr>
        <p:txBody>
          <a:bodyP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Class Diagram-Example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92394347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PK\Desktop\uml_class_diagram.jpg"/>
          <p:cNvPicPr>
            <a:picLocks noChangeAspect="1" noChangeArrowheads="1"/>
          </p:cNvPicPr>
          <p:nvPr/>
        </p:nvPicPr>
        <p:blipFill>
          <a:blip r:embed="rId2"/>
          <a:srcRect/>
          <a:stretch>
            <a:fillRect/>
          </a:stretch>
        </p:blipFill>
        <p:spPr bwMode="auto">
          <a:xfrm>
            <a:off x="2538413" y="990601"/>
            <a:ext cx="5386387" cy="5562600"/>
          </a:xfrm>
          <a:prstGeom prst="rect">
            <a:avLst/>
          </a:prstGeom>
          <a:noFill/>
        </p:spPr>
      </p:pic>
      <p:sp>
        <p:nvSpPr>
          <p:cNvPr id="3" name="Title 1"/>
          <p:cNvSpPr txBox="1">
            <a:spLocks/>
          </p:cNvSpPr>
          <p:nvPr/>
        </p:nvSpPr>
        <p:spPr>
          <a:xfrm>
            <a:off x="457200" y="274638"/>
            <a:ext cx="3886200" cy="563562"/>
          </a:xfrm>
          <a:prstGeom prst="rect">
            <a:avLst/>
          </a:prstGeom>
        </p:spPr>
        <p:txBody>
          <a:bodyP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Class Diagram-Example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87</a:t>
            </a:fld>
            <a:endParaRPr lang="en-US"/>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0709402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DMIN\Desktop\051818_1150_UMLClassDia1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8600"/>
            <a:ext cx="7162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88</a:t>
            </a:fld>
            <a:endParaRPr lang="en-US"/>
          </a:p>
        </p:txBody>
      </p:sp>
      <p:pic>
        <p:nvPicPr>
          <p:cNvPr id="4"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7377993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1219200"/>
          </a:xfrm>
        </p:spPr>
        <p:txBody>
          <a:bodyPr>
            <a:noAutofit/>
          </a:bodyPr>
          <a:lstStyle/>
          <a:p>
            <a:r>
              <a:rPr lang="en-IN" sz="3400" b="1" dirty="0" smtClean="0">
                <a:solidFill>
                  <a:srgbClr val="FF0000"/>
                </a:solidFill>
                <a:latin typeface="Times New Roman" pitchFamily="18" charset="0"/>
                <a:cs typeface="Times New Roman" pitchFamily="18" charset="0"/>
              </a:rPr>
              <a:t/>
            </a:r>
            <a:br>
              <a:rPr lang="en-IN" sz="3400" b="1" dirty="0" smtClean="0">
                <a:solidFill>
                  <a:srgbClr val="FF0000"/>
                </a:solidFill>
                <a:latin typeface="Times New Roman" pitchFamily="18" charset="0"/>
                <a:cs typeface="Times New Roman" pitchFamily="18" charset="0"/>
              </a:rPr>
            </a:br>
            <a:r>
              <a:rPr lang="en-IN" sz="3400" b="1" dirty="0" smtClean="0">
                <a:solidFill>
                  <a:srgbClr val="FF0000"/>
                </a:solidFill>
                <a:latin typeface="Times New Roman" pitchFamily="18" charset="0"/>
                <a:cs typeface="Times New Roman" pitchFamily="18" charset="0"/>
              </a:rPr>
              <a:t>Behavioral </a:t>
            </a:r>
            <a:r>
              <a:rPr lang="en-IN" sz="3400" b="1" dirty="0">
                <a:solidFill>
                  <a:srgbClr val="FF0000"/>
                </a:solidFill>
                <a:latin typeface="Times New Roman" pitchFamily="18" charset="0"/>
                <a:cs typeface="Times New Roman" pitchFamily="18" charset="0"/>
              </a:rPr>
              <a:t>modelling using state diagrams - real life application case study</a:t>
            </a:r>
            <a:br>
              <a:rPr lang="en-IN" sz="3400" b="1" dirty="0">
                <a:solidFill>
                  <a:srgbClr val="FF0000"/>
                </a:solidFill>
                <a:latin typeface="Times New Roman" pitchFamily="18" charset="0"/>
                <a:cs typeface="Times New Roman" pitchFamily="18" charset="0"/>
              </a:rPr>
            </a:br>
            <a:endParaRPr lang="en-US" sz="3400" b="1" dirty="0">
              <a:solidFill>
                <a:srgbClr val="FF0000"/>
              </a:solidFill>
            </a:endParaRPr>
          </a:p>
        </p:txBody>
      </p:sp>
      <p:sp>
        <p:nvSpPr>
          <p:cNvPr id="3" name="Content Placeholder 2"/>
          <p:cNvSpPr>
            <a:spLocks noGrp="1"/>
          </p:cNvSpPr>
          <p:nvPr>
            <p:ph idx="1"/>
          </p:nvPr>
        </p:nvSpPr>
        <p:spPr/>
        <p:txBody>
          <a:bodyPr/>
          <a:lstStyle/>
          <a:p>
            <a:r>
              <a:rPr lang="en-US" dirty="0">
                <a:latin typeface="Times" pitchFamily="18" charset="0"/>
                <a:cs typeface="Times" pitchFamily="18" charset="0"/>
              </a:rPr>
              <a:t>A behavioral model shows the interactions between objects to produce some particular system behavior that is specified as a use-case, Sequence diagrams, Activity diagrams, state diagrams, collaboration diagrams etc.</a:t>
            </a:r>
          </a:p>
          <a:p>
            <a:endParaRPr lang="en-US" dirty="0">
              <a:latin typeface="Times" pitchFamily="18" charset="0"/>
              <a:cs typeface="Times" pitchFamily="18" charset="0"/>
            </a:endParaRPr>
          </a:p>
          <a:p>
            <a:r>
              <a:rPr lang="en-US" dirty="0">
                <a:latin typeface="Times" pitchFamily="18" charset="0"/>
                <a:cs typeface="Times" pitchFamily="18" charset="0"/>
              </a:rPr>
              <a:t>Above diagrams are used to model interaction between objects.</a:t>
            </a:r>
          </a:p>
          <a:p>
            <a:endParaRPr lang="en-US" dirty="0">
              <a:latin typeface="Times" pitchFamily="18" charset="0"/>
              <a:cs typeface="Times"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933636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229600" cy="715962"/>
          </a:xfrm>
          <a:noFill/>
          <a:ln/>
        </p:spPr>
        <p:txBody>
          <a:bodyPr lIns="92407" tIns="45420" rIns="92407" bIns="45420">
            <a:normAutofit/>
          </a:bodyPr>
          <a:lstStyle/>
          <a:p>
            <a:r>
              <a:rPr lang="en-US" sz="4000" b="1" dirty="0">
                <a:solidFill>
                  <a:srgbClr val="FF0000"/>
                </a:solidFill>
                <a:latin typeface="Times New Roman" pitchFamily="18" charset="0"/>
                <a:cs typeface="Times New Roman" pitchFamily="18" charset="0"/>
              </a:rPr>
              <a:t>Software Lifecycle Activities</a:t>
            </a:r>
          </a:p>
        </p:txBody>
      </p:sp>
      <p:sp>
        <p:nvSpPr>
          <p:cNvPr id="46083" name="Rectangle 3"/>
          <p:cNvSpPr>
            <a:spLocks noChangeArrowheads="1"/>
          </p:cNvSpPr>
          <p:nvPr/>
        </p:nvSpPr>
        <p:spPr bwMode="auto">
          <a:xfrm>
            <a:off x="1711325" y="1698625"/>
            <a:ext cx="6618288" cy="3862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4" name="Rectangle 4"/>
          <p:cNvSpPr>
            <a:spLocks noChangeArrowheads="1"/>
          </p:cNvSpPr>
          <p:nvPr/>
        </p:nvSpPr>
        <p:spPr bwMode="auto">
          <a:xfrm>
            <a:off x="557213" y="1633538"/>
            <a:ext cx="8293100" cy="4597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Line 5"/>
          <p:cNvSpPr>
            <a:spLocks noChangeShapeType="1"/>
          </p:cNvSpPr>
          <p:nvPr/>
        </p:nvSpPr>
        <p:spPr bwMode="auto">
          <a:xfrm>
            <a:off x="5078413" y="1697038"/>
            <a:ext cx="0" cy="44910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Line 6"/>
          <p:cNvSpPr>
            <a:spLocks noChangeShapeType="1"/>
          </p:cNvSpPr>
          <p:nvPr/>
        </p:nvSpPr>
        <p:spPr bwMode="auto">
          <a:xfrm>
            <a:off x="7634288" y="1674813"/>
            <a:ext cx="0" cy="4500562"/>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Line 7"/>
          <p:cNvSpPr>
            <a:spLocks noChangeShapeType="1"/>
          </p:cNvSpPr>
          <p:nvPr/>
        </p:nvSpPr>
        <p:spPr bwMode="auto">
          <a:xfrm>
            <a:off x="3802063" y="1685925"/>
            <a:ext cx="0" cy="4481513"/>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Rectangle 8"/>
          <p:cNvSpPr>
            <a:spLocks noChangeArrowheads="1"/>
          </p:cNvSpPr>
          <p:nvPr/>
        </p:nvSpPr>
        <p:spPr bwMode="auto">
          <a:xfrm>
            <a:off x="2873375" y="4506913"/>
            <a:ext cx="620713" cy="631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9" name="Rectangle 9" descr="Light horizontal"/>
          <p:cNvSpPr>
            <a:spLocks noChangeArrowheads="1"/>
          </p:cNvSpPr>
          <p:nvPr/>
        </p:nvSpPr>
        <p:spPr bwMode="auto">
          <a:xfrm>
            <a:off x="3127375" y="4572000"/>
            <a:ext cx="138113" cy="141288"/>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Rectangle 10" descr="Light horizontal"/>
          <p:cNvSpPr>
            <a:spLocks noChangeArrowheads="1"/>
          </p:cNvSpPr>
          <p:nvPr/>
        </p:nvSpPr>
        <p:spPr bwMode="auto">
          <a:xfrm>
            <a:off x="3260725" y="4903788"/>
            <a:ext cx="138113" cy="144462"/>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Rectangle 11" descr="Light horizontal"/>
          <p:cNvSpPr>
            <a:spLocks noChangeArrowheads="1"/>
          </p:cNvSpPr>
          <p:nvPr/>
        </p:nvSpPr>
        <p:spPr bwMode="auto">
          <a:xfrm>
            <a:off x="2968625" y="4900613"/>
            <a:ext cx="123825" cy="146050"/>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Rectangle 12"/>
          <p:cNvSpPr>
            <a:spLocks noChangeArrowheads="1"/>
          </p:cNvSpPr>
          <p:nvPr/>
        </p:nvSpPr>
        <p:spPr bwMode="auto">
          <a:xfrm>
            <a:off x="2473325" y="5349875"/>
            <a:ext cx="1341438" cy="85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p>
            <a:pPr defTabSz="911225"/>
            <a:r>
              <a:rPr lang="en-US" sz="1600" b="1">
                <a:solidFill>
                  <a:schemeClr val="hlink"/>
                </a:solidFill>
                <a:latin typeface="Book Antiqua" pitchFamily="18" charset="0"/>
              </a:rPr>
              <a:t>Application</a:t>
            </a:r>
          </a:p>
          <a:p>
            <a:pPr defTabSz="911225"/>
            <a:r>
              <a:rPr lang="en-US" sz="1600" b="1">
                <a:solidFill>
                  <a:schemeClr val="hlink"/>
                </a:solidFill>
                <a:latin typeface="Book Antiqua" pitchFamily="18" charset="0"/>
              </a:rPr>
              <a:t>Domain </a:t>
            </a:r>
          </a:p>
          <a:p>
            <a:pPr defTabSz="911225"/>
            <a:r>
              <a:rPr lang="en-US" sz="1600" b="1">
                <a:solidFill>
                  <a:schemeClr val="hlink"/>
                </a:solidFill>
                <a:latin typeface="Book Antiqua" pitchFamily="18" charset="0"/>
              </a:rPr>
              <a:t>Objects</a:t>
            </a:r>
          </a:p>
        </p:txBody>
      </p:sp>
      <p:sp>
        <p:nvSpPr>
          <p:cNvPr id="46093" name="Line 13"/>
          <p:cNvSpPr>
            <a:spLocks noChangeShapeType="1"/>
          </p:cNvSpPr>
          <p:nvPr/>
        </p:nvSpPr>
        <p:spPr bwMode="auto">
          <a:xfrm>
            <a:off x="3116263" y="3678238"/>
            <a:ext cx="0" cy="7953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Rectangle 14"/>
          <p:cNvSpPr>
            <a:spLocks noChangeArrowheads="1"/>
          </p:cNvSpPr>
          <p:nvPr/>
        </p:nvSpPr>
        <p:spPr bwMode="auto">
          <a:xfrm>
            <a:off x="3487738" y="5529263"/>
            <a:ext cx="1811337" cy="3317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p>
            <a:pPr defTabSz="911225"/>
            <a:r>
              <a:rPr lang="en-US" sz="1600" b="1">
                <a:solidFill>
                  <a:schemeClr val="hlink"/>
                </a:solidFill>
                <a:latin typeface="Book Antiqua" pitchFamily="18" charset="0"/>
              </a:rPr>
              <a:t>SubSystems </a:t>
            </a:r>
          </a:p>
        </p:txBody>
      </p:sp>
      <p:sp>
        <p:nvSpPr>
          <p:cNvPr id="46095" name="Rectangle 15"/>
          <p:cNvSpPr>
            <a:spLocks noChangeArrowheads="1"/>
          </p:cNvSpPr>
          <p:nvPr/>
        </p:nvSpPr>
        <p:spPr bwMode="auto">
          <a:xfrm>
            <a:off x="4214813" y="4541838"/>
            <a:ext cx="620712" cy="631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6" name="Line 16"/>
          <p:cNvSpPr>
            <a:spLocks noChangeShapeType="1"/>
          </p:cNvSpPr>
          <p:nvPr/>
        </p:nvSpPr>
        <p:spPr bwMode="auto">
          <a:xfrm>
            <a:off x="4343400" y="4757738"/>
            <a:ext cx="34925" cy="176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Line 17"/>
          <p:cNvSpPr>
            <a:spLocks noChangeShapeType="1"/>
          </p:cNvSpPr>
          <p:nvPr/>
        </p:nvSpPr>
        <p:spPr bwMode="auto">
          <a:xfrm>
            <a:off x="4460875" y="5016500"/>
            <a:ext cx="174625" cy="238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8" name="Line 18"/>
          <p:cNvSpPr>
            <a:spLocks noChangeShapeType="1"/>
          </p:cNvSpPr>
          <p:nvPr/>
        </p:nvSpPr>
        <p:spPr bwMode="auto">
          <a:xfrm flipH="1" flipV="1">
            <a:off x="4675188" y="4833938"/>
            <a:ext cx="14287"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9" name="AutoShape 19"/>
          <p:cNvSpPr>
            <a:spLocks noChangeArrowheads="1"/>
          </p:cNvSpPr>
          <p:nvPr/>
        </p:nvSpPr>
        <p:spPr bwMode="auto">
          <a:xfrm>
            <a:off x="4289425" y="4619625"/>
            <a:ext cx="198438" cy="130175"/>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0" name="AutoShape 20"/>
          <p:cNvSpPr>
            <a:spLocks noChangeArrowheads="1"/>
          </p:cNvSpPr>
          <p:nvPr/>
        </p:nvSpPr>
        <p:spPr bwMode="auto">
          <a:xfrm>
            <a:off x="4594225" y="4714875"/>
            <a:ext cx="193675" cy="123825"/>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AutoShape 21"/>
          <p:cNvSpPr>
            <a:spLocks noChangeArrowheads="1"/>
          </p:cNvSpPr>
          <p:nvPr/>
        </p:nvSpPr>
        <p:spPr bwMode="auto">
          <a:xfrm>
            <a:off x="4276725" y="4953000"/>
            <a:ext cx="176213" cy="122238"/>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2" name="AutoShape 22"/>
          <p:cNvSpPr>
            <a:spLocks noChangeArrowheads="1"/>
          </p:cNvSpPr>
          <p:nvPr/>
        </p:nvSpPr>
        <p:spPr bwMode="auto">
          <a:xfrm>
            <a:off x="4619625" y="5000625"/>
            <a:ext cx="179388" cy="130175"/>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3" name="Rectangle 23"/>
          <p:cNvSpPr>
            <a:spLocks noChangeArrowheads="1"/>
          </p:cNvSpPr>
          <p:nvPr/>
        </p:nvSpPr>
        <p:spPr bwMode="auto">
          <a:xfrm>
            <a:off x="5549900" y="4530725"/>
            <a:ext cx="622300" cy="631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4" name="Line 24"/>
          <p:cNvSpPr>
            <a:spLocks noChangeShapeType="1"/>
          </p:cNvSpPr>
          <p:nvPr/>
        </p:nvSpPr>
        <p:spPr bwMode="auto">
          <a:xfrm>
            <a:off x="5703888" y="4721225"/>
            <a:ext cx="155575" cy="3127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5" name="Line 25"/>
          <p:cNvSpPr>
            <a:spLocks noChangeShapeType="1"/>
          </p:cNvSpPr>
          <p:nvPr/>
        </p:nvSpPr>
        <p:spPr bwMode="auto">
          <a:xfrm flipV="1">
            <a:off x="5843588" y="4845050"/>
            <a:ext cx="187325"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6" name="Rectangle 26" descr="Light horizontal"/>
          <p:cNvSpPr>
            <a:spLocks noChangeArrowheads="1"/>
          </p:cNvSpPr>
          <p:nvPr/>
        </p:nvSpPr>
        <p:spPr bwMode="auto">
          <a:xfrm>
            <a:off x="5645150" y="4637088"/>
            <a:ext cx="117475" cy="119062"/>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7" name="Rectangle 27" descr="Light horizontal"/>
          <p:cNvSpPr>
            <a:spLocks noChangeArrowheads="1"/>
          </p:cNvSpPr>
          <p:nvPr/>
        </p:nvSpPr>
        <p:spPr bwMode="auto">
          <a:xfrm>
            <a:off x="5808663" y="5018088"/>
            <a:ext cx="115887" cy="119062"/>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8" name="Rectangle 28" descr="Light horizontal"/>
          <p:cNvSpPr>
            <a:spLocks noChangeArrowheads="1"/>
          </p:cNvSpPr>
          <p:nvPr/>
        </p:nvSpPr>
        <p:spPr bwMode="auto">
          <a:xfrm>
            <a:off x="5961063" y="4732338"/>
            <a:ext cx="117475" cy="117475"/>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6111" name="Group 31"/>
          <p:cNvGrpSpPr>
            <a:grpSpLocks/>
          </p:cNvGrpSpPr>
          <p:nvPr/>
        </p:nvGrpSpPr>
        <p:grpSpPr bwMode="auto">
          <a:xfrm>
            <a:off x="6557963" y="4530725"/>
            <a:ext cx="698500" cy="663575"/>
            <a:chOff x="4188" y="2891"/>
            <a:chExt cx="446" cy="423"/>
          </a:xfrm>
        </p:grpSpPr>
        <p:sp>
          <p:nvSpPr>
            <p:cNvPr id="46109" name="Rectangle 29"/>
            <p:cNvSpPr>
              <a:spLocks noChangeArrowheads="1"/>
            </p:cNvSpPr>
            <p:nvPr/>
          </p:nvSpPr>
          <p:spPr bwMode="auto">
            <a:xfrm>
              <a:off x="4203" y="2891"/>
              <a:ext cx="395" cy="40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endParaRPr lang="en-US"/>
            </a:p>
          </p:txBody>
        </p:sp>
        <p:sp>
          <p:nvSpPr>
            <p:cNvPr id="46110" name="Rectangle 30"/>
            <p:cNvSpPr>
              <a:spLocks noChangeArrowheads="1"/>
            </p:cNvSpPr>
            <p:nvPr/>
          </p:nvSpPr>
          <p:spPr bwMode="auto">
            <a:xfrm>
              <a:off x="4188" y="2903"/>
              <a:ext cx="446" cy="4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pPr algn="l" defTabSz="911225"/>
              <a:r>
                <a:rPr lang="en-US" sz="1200" b="1">
                  <a:latin typeface="Helvetica" charset="0"/>
                </a:rPr>
                <a:t>class...</a:t>
              </a:r>
            </a:p>
            <a:p>
              <a:pPr algn="l" defTabSz="911225"/>
              <a:r>
                <a:rPr lang="en-US" sz="1200" b="1">
                  <a:latin typeface="Helvetica" charset="0"/>
                </a:rPr>
                <a:t>class...</a:t>
              </a:r>
            </a:p>
            <a:p>
              <a:pPr algn="l" defTabSz="911225"/>
              <a:r>
                <a:rPr lang="en-US" sz="1200" b="1">
                  <a:latin typeface="Helvetica" charset="0"/>
                </a:rPr>
                <a:t>class...</a:t>
              </a:r>
            </a:p>
          </p:txBody>
        </p:sp>
      </p:grpSp>
      <p:sp>
        <p:nvSpPr>
          <p:cNvPr id="46112" name="Rectangle 32"/>
          <p:cNvSpPr>
            <a:spLocks noChangeArrowheads="1"/>
          </p:cNvSpPr>
          <p:nvPr/>
        </p:nvSpPr>
        <p:spPr bwMode="auto">
          <a:xfrm>
            <a:off x="5027613" y="5380038"/>
            <a:ext cx="1404937" cy="8143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p>
            <a:pPr defTabSz="911225"/>
            <a:r>
              <a:rPr lang="en-US" sz="1600" b="1">
                <a:solidFill>
                  <a:schemeClr val="hlink"/>
                </a:solidFill>
                <a:latin typeface="Book Antiqua" pitchFamily="18" charset="0"/>
              </a:rPr>
              <a:t>Implementation Domain </a:t>
            </a:r>
          </a:p>
          <a:p>
            <a:pPr defTabSz="911225"/>
            <a:r>
              <a:rPr lang="en-US" sz="1600" b="1">
                <a:solidFill>
                  <a:schemeClr val="hlink"/>
                </a:solidFill>
                <a:latin typeface="Book Antiqua" pitchFamily="18" charset="0"/>
              </a:rPr>
              <a:t>Objects</a:t>
            </a:r>
          </a:p>
        </p:txBody>
      </p:sp>
      <p:sp>
        <p:nvSpPr>
          <p:cNvPr id="46113" name="Rectangle 33"/>
          <p:cNvSpPr>
            <a:spLocks noChangeArrowheads="1"/>
          </p:cNvSpPr>
          <p:nvPr/>
        </p:nvSpPr>
        <p:spPr bwMode="auto">
          <a:xfrm>
            <a:off x="6527800" y="5519738"/>
            <a:ext cx="906463" cy="604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pPr defTabSz="911225"/>
            <a:r>
              <a:rPr lang="en-US" sz="1600" b="1">
                <a:solidFill>
                  <a:schemeClr val="hlink"/>
                </a:solidFill>
                <a:latin typeface="Book Antiqua" pitchFamily="18" charset="0"/>
              </a:rPr>
              <a:t>Source</a:t>
            </a:r>
          </a:p>
          <a:p>
            <a:pPr defTabSz="911225"/>
            <a:r>
              <a:rPr lang="en-US" sz="1600" b="1">
                <a:solidFill>
                  <a:schemeClr val="hlink"/>
                </a:solidFill>
                <a:latin typeface="Book Antiqua" pitchFamily="18" charset="0"/>
              </a:rPr>
              <a:t>Code</a:t>
            </a:r>
          </a:p>
        </p:txBody>
      </p:sp>
      <p:sp>
        <p:nvSpPr>
          <p:cNvPr id="46114" name="Rectangle 34"/>
          <p:cNvSpPr>
            <a:spLocks noChangeArrowheads="1"/>
          </p:cNvSpPr>
          <p:nvPr/>
        </p:nvSpPr>
        <p:spPr bwMode="auto">
          <a:xfrm>
            <a:off x="7756525" y="5597525"/>
            <a:ext cx="742950" cy="604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pPr defTabSz="911225"/>
            <a:r>
              <a:rPr lang="en-US" sz="1600" b="1">
                <a:solidFill>
                  <a:schemeClr val="hlink"/>
                </a:solidFill>
                <a:latin typeface="Book Antiqua" pitchFamily="18" charset="0"/>
              </a:rPr>
              <a:t>Test </a:t>
            </a:r>
          </a:p>
          <a:p>
            <a:pPr defTabSz="911225"/>
            <a:r>
              <a:rPr lang="en-US" sz="1600" b="1">
                <a:solidFill>
                  <a:schemeClr val="hlink"/>
                </a:solidFill>
                <a:latin typeface="Book Antiqua" pitchFamily="18" charset="0"/>
              </a:rPr>
              <a:t>Cases</a:t>
            </a:r>
          </a:p>
        </p:txBody>
      </p:sp>
      <p:sp>
        <p:nvSpPr>
          <p:cNvPr id="46115" name="Rectangle 35"/>
          <p:cNvSpPr>
            <a:spLocks noChangeArrowheads="1"/>
          </p:cNvSpPr>
          <p:nvPr/>
        </p:nvSpPr>
        <p:spPr bwMode="auto">
          <a:xfrm>
            <a:off x="7705725" y="4519613"/>
            <a:ext cx="1033463" cy="1000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6" name="AutoShape 36"/>
          <p:cNvSpPr>
            <a:spLocks noChangeArrowheads="1"/>
          </p:cNvSpPr>
          <p:nvPr/>
        </p:nvSpPr>
        <p:spPr bwMode="auto">
          <a:xfrm>
            <a:off x="7905750" y="5010150"/>
            <a:ext cx="209550" cy="120650"/>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7" name="Oval 37" descr="50%"/>
          <p:cNvSpPr>
            <a:spLocks noChangeArrowheads="1"/>
          </p:cNvSpPr>
          <p:nvPr/>
        </p:nvSpPr>
        <p:spPr bwMode="auto">
          <a:xfrm>
            <a:off x="7910513" y="4591050"/>
            <a:ext cx="219075" cy="100013"/>
          </a:xfrm>
          <a:prstGeom prst="ellipse">
            <a:avLst/>
          </a:prstGeom>
          <a:pattFill prst="pct50">
            <a:fgClr>
              <a:schemeClr val="tx1"/>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8" name="Rectangle 38"/>
          <p:cNvSpPr>
            <a:spLocks noChangeArrowheads="1"/>
          </p:cNvSpPr>
          <p:nvPr/>
        </p:nvSpPr>
        <p:spPr bwMode="auto">
          <a:xfrm>
            <a:off x="8285163" y="4899025"/>
            <a:ext cx="361950" cy="354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p>
            <a:pPr algn="l" defTabSz="911225"/>
            <a:r>
              <a:rPr lang="en-US" sz="1600" b="1">
                <a:latin typeface="Book Antiqua" pitchFamily="18" charset="0"/>
              </a:rPr>
              <a:t>? </a:t>
            </a:r>
          </a:p>
        </p:txBody>
      </p:sp>
      <p:sp>
        <p:nvSpPr>
          <p:cNvPr id="46119" name="Freeform 39"/>
          <p:cNvSpPr>
            <a:spLocks/>
          </p:cNvSpPr>
          <p:nvPr/>
        </p:nvSpPr>
        <p:spPr bwMode="auto">
          <a:xfrm>
            <a:off x="8299450" y="4773613"/>
            <a:ext cx="168275" cy="122237"/>
          </a:xfrm>
          <a:custGeom>
            <a:avLst/>
            <a:gdLst>
              <a:gd name="T0" fmla="*/ 0 w 107"/>
              <a:gd name="T1" fmla="*/ 15 h 78"/>
              <a:gd name="T2" fmla="*/ 15 w 107"/>
              <a:gd name="T3" fmla="*/ 77 h 78"/>
              <a:gd name="T4" fmla="*/ 106 w 107"/>
              <a:gd name="T5" fmla="*/ 0 h 78"/>
            </a:gdLst>
            <a:ahLst/>
            <a:cxnLst>
              <a:cxn ang="0">
                <a:pos x="T0" y="T1"/>
              </a:cxn>
              <a:cxn ang="0">
                <a:pos x="T2" y="T3"/>
              </a:cxn>
              <a:cxn ang="0">
                <a:pos x="T4" y="T5"/>
              </a:cxn>
            </a:cxnLst>
            <a:rect l="0" t="0" r="r" b="b"/>
            <a:pathLst>
              <a:path w="107" h="78">
                <a:moveTo>
                  <a:pt x="0" y="15"/>
                </a:moveTo>
                <a:lnTo>
                  <a:pt x="15" y="77"/>
                </a:lnTo>
                <a:lnTo>
                  <a:pt x="10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0" name="Freeform 40"/>
          <p:cNvSpPr>
            <a:spLocks/>
          </p:cNvSpPr>
          <p:nvPr/>
        </p:nvSpPr>
        <p:spPr bwMode="auto">
          <a:xfrm>
            <a:off x="8299450" y="4595813"/>
            <a:ext cx="166688" cy="120650"/>
          </a:xfrm>
          <a:custGeom>
            <a:avLst/>
            <a:gdLst>
              <a:gd name="T0" fmla="*/ 0 w 106"/>
              <a:gd name="T1" fmla="*/ 15 h 77"/>
              <a:gd name="T2" fmla="*/ 15 w 106"/>
              <a:gd name="T3" fmla="*/ 76 h 77"/>
              <a:gd name="T4" fmla="*/ 105 w 106"/>
              <a:gd name="T5" fmla="*/ 0 h 77"/>
            </a:gdLst>
            <a:ahLst/>
            <a:cxnLst>
              <a:cxn ang="0">
                <a:pos x="T0" y="T1"/>
              </a:cxn>
              <a:cxn ang="0">
                <a:pos x="T2" y="T3"/>
              </a:cxn>
              <a:cxn ang="0">
                <a:pos x="T4" y="T5"/>
              </a:cxn>
            </a:cxnLst>
            <a:rect l="0" t="0" r="r" b="b"/>
            <a:pathLst>
              <a:path w="106" h="77">
                <a:moveTo>
                  <a:pt x="0" y="15"/>
                </a:moveTo>
                <a:lnTo>
                  <a:pt x="15" y="76"/>
                </a:lnTo>
                <a:lnTo>
                  <a:pt x="105"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1" name="Line 41"/>
          <p:cNvSpPr>
            <a:spLocks noChangeShapeType="1"/>
          </p:cNvSpPr>
          <p:nvPr/>
        </p:nvSpPr>
        <p:spPr bwMode="auto">
          <a:xfrm flipV="1">
            <a:off x="3536950" y="4824413"/>
            <a:ext cx="631825" cy="47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2" name="Line 42"/>
          <p:cNvSpPr>
            <a:spLocks noChangeShapeType="1"/>
          </p:cNvSpPr>
          <p:nvPr/>
        </p:nvSpPr>
        <p:spPr bwMode="auto">
          <a:xfrm>
            <a:off x="4911725" y="4867275"/>
            <a:ext cx="53975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3" name="Line 43"/>
          <p:cNvSpPr>
            <a:spLocks noChangeShapeType="1"/>
          </p:cNvSpPr>
          <p:nvPr/>
        </p:nvSpPr>
        <p:spPr bwMode="auto">
          <a:xfrm>
            <a:off x="2128838" y="3557588"/>
            <a:ext cx="23129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4" name="Line 44"/>
          <p:cNvSpPr>
            <a:spLocks noChangeShapeType="1"/>
          </p:cNvSpPr>
          <p:nvPr/>
        </p:nvSpPr>
        <p:spPr bwMode="auto">
          <a:xfrm>
            <a:off x="2116138" y="3414713"/>
            <a:ext cx="37147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5" name="Line 45"/>
          <p:cNvSpPr>
            <a:spLocks noChangeShapeType="1"/>
          </p:cNvSpPr>
          <p:nvPr/>
        </p:nvSpPr>
        <p:spPr bwMode="auto">
          <a:xfrm>
            <a:off x="2116138" y="3282950"/>
            <a:ext cx="47688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6" name="Line 46"/>
          <p:cNvSpPr>
            <a:spLocks noChangeShapeType="1"/>
          </p:cNvSpPr>
          <p:nvPr/>
        </p:nvSpPr>
        <p:spPr bwMode="auto">
          <a:xfrm>
            <a:off x="2105025" y="3152775"/>
            <a:ext cx="60880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7" name="Line 47"/>
          <p:cNvSpPr>
            <a:spLocks noChangeShapeType="1"/>
          </p:cNvSpPr>
          <p:nvPr/>
        </p:nvSpPr>
        <p:spPr bwMode="auto">
          <a:xfrm>
            <a:off x="4454525" y="3570288"/>
            <a:ext cx="0" cy="8826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8" name="Line 48"/>
          <p:cNvSpPr>
            <a:spLocks noChangeShapeType="1"/>
          </p:cNvSpPr>
          <p:nvPr/>
        </p:nvSpPr>
        <p:spPr bwMode="auto">
          <a:xfrm>
            <a:off x="5837238" y="3416300"/>
            <a:ext cx="0" cy="10366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9" name="Line 49"/>
          <p:cNvSpPr>
            <a:spLocks noChangeShapeType="1"/>
          </p:cNvSpPr>
          <p:nvPr/>
        </p:nvSpPr>
        <p:spPr bwMode="auto">
          <a:xfrm>
            <a:off x="6889750" y="3295650"/>
            <a:ext cx="0" cy="12049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0" name="Line 50"/>
          <p:cNvSpPr>
            <a:spLocks noChangeShapeType="1"/>
          </p:cNvSpPr>
          <p:nvPr/>
        </p:nvSpPr>
        <p:spPr bwMode="auto">
          <a:xfrm>
            <a:off x="8210550" y="3141663"/>
            <a:ext cx="0" cy="13350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1" name="Rectangle 51"/>
          <p:cNvSpPr>
            <a:spLocks noChangeArrowheads="1"/>
          </p:cNvSpPr>
          <p:nvPr/>
        </p:nvSpPr>
        <p:spPr bwMode="auto">
          <a:xfrm>
            <a:off x="2289175" y="3727450"/>
            <a:ext cx="1562100" cy="541338"/>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p>
            <a:pPr defTabSz="911225"/>
            <a:r>
              <a:rPr lang="en-US" sz="1400">
                <a:latin typeface="ITCCheltenham BookCond" charset="0"/>
              </a:rPr>
              <a:t>Expressed in Terms Of</a:t>
            </a:r>
          </a:p>
        </p:txBody>
      </p:sp>
      <p:sp>
        <p:nvSpPr>
          <p:cNvPr id="46132" name="Rectangle 52"/>
          <p:cNvSpPr>
            <a:spLocks noChangeArrowheads="1"/>
          </p:cNvSpPr>
          <p:nvPr/>
        </p:nvSpPr>
        <p:spPr bwMode="auto">
          <a:xfrm>
            <a:off x="3751263" y="3784600"/>
            <a:ext cx="1328737" cy="542925"/>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p>
            <a:pPr defTabSz="911225"/>
            <a:r>
              <a:rPr lang="en-US" sz="1400">
                <a:latin typeface="ITCCheltenham BookCond" charset="0"/>
              </a:rPr>
              <a:t>Structured By</a:t>
            </a:r>
          </a:p>
        </p:txBody>
      </p:sp>
      <p:sp>
        <p:nvSpPr>
          <p:cNvPr id="46133" name="Rectangle 53"/>
          <p:cNvSpPr>
            <a:spLocks noChangeArrowheads="1"/>
          </p:cNvSpPr>
          <p:nvPr/>
        </p:nvSpPr>
        <p:spPr bwMode="auto">
          <a:xfrm>
            <a:off x="6264275" y="3425825"/>
            <a:ext cx="1320800" cy="762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p>
            <a:pPr defTabSz="911225"/>
            <a:r>
              <a:rPr lang="en-US" sz="1400">
                <a:latin typeface="ITCCheltenham BookCond" charset="0"/>
              </a:rPr>
              <a:t>Implemented</a:t>
            </a:r>
          </a:p>
          <a:p>
            <a:pPr defTabSz="911225"/>
            <a:r>
              <a:rPr lang="en-US" sz="1400">
                <a:latin typeface="ITCCheltenham BookCond" charset="0"/>
              </a:rPr>
              <a:t> By</a:t>
            </a:r>
          </a:p>
        </p:txBody>
      </p:sp>
      <p:sp>
        <p:nvSpPr>
          <p:cNvPr id="46134" name="Rectangle 54"/>
          <p:cNvSpPr>
            <a:spLocks noChangeArrowheads="1"/>
          </p:cNvSpPr>
          <p:nvPr/>
        </p:nvSpPr>
        <p:spPr bwMode="auto">
          <a:xfrm>
            <a:off x="5121275" y="3846513"/>
            <a:ext cx="1555750" cy="32226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p>
            <a:pPr algn="l" defTabSz="911225"/>
            <a:r>
              <a:rPr lang="en-US" sz="1400">
                <a:latin typeface="ITCCheltenham BookCond" charset="0"/>
              </a:rPr>
              <a:t>Realized By</a:t>
            </a:r>
          </a:p>
        </p:txBody>
      </p:sp>
      <p:sp>
        <p:nvSpPr>
          <p:cNvPr id="46135" name="Rectangle 55"/>
          <p:cNvSpPr>
            <a:spLocks noChangeArrowheads="1"/>
          </p:cNvSpPr>
          <p:nvPr/>
        </p:nvSpPr>
        <p:spPr bwMode="auto">
          <a:xfrm>
            <a:off x="7716838" y="3917950"/>
            <a:ext cx="930275" cy="542925"/>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pPr defTabSz="911225"/>
            <a:r>
              <a:rPr lang="en-US" sz="1400">
                <a:latin typeface="ITCCheltenham BookCond" charset="0"/>
              </a:rPr>
              <a:t>Verified </a:t>
            </a:r>
          </a:p>
          <a:p>
            <a:pPr defTabSz="911225"/>
            <a:r>
              <a:rPr lang="en-US" sz="1400">
                <a:latin typeface="ITCCheltenham BookCond" charset="0"/>
              </a:rPr>
              <a:t>By</a:t>
            </a:r>
          </a:p>
        </p:txBody>
      </p:sp>
      <p:sp>
        <p:nvSpPr>
          <p:cNvPr id="46136" name="Rectangle 56"/>
          <p:cNvSpPr>
            <a:spLocks noChangeArrowheads="1"/>
          </p:cNvSpPr>
          <p:nvPr/>
        </p:nvSpPr>
        <p:spPr bwMode="auto">
          <a:xfrm>
            <a:off x="3867150" y="1874838"/>
            <a:ext cx="1106488"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p>
            <a:pPr defTabSz="901700"/>
            <a:r>
              <a:rPr lang="en-US" b="1" dirty="0"/>
              <a:t>System</a:t>
            </a:r>
          </a:p>
          <a:p>
            <a:pPr defTabSz="901700"/>
            <a:r>
              <a:rPr lang="en-US" b="1" dirty="0"/>
              <a:t>Design</a:t>
            </a:r>
          </a:p>
        </p:txBody>
      </p:sp>
      <p:sp>
        <p:nvSpPr>
          <p:cNvPr id="46137" name="Rectangle 57"/>
          <p:cNvSpPr>
            <a:spLocks noChangeArrowheads="1"/>
          </p:cNvSpPr>
          <p:nvPr/>
        </p:nvSpPr>
        <p:spPr bwMode="auto">
          <a:xfrm>
            <a:off x="5132388" y="1874838"/>
            <a:ext cx="11080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p>
            <a:pPr defTabSz="901700"/>
            <a:r>
              <a:rPr lang="en-US" b="1"/>
              <a:t>Object</a:t>
            </a:r>
          </a:p>
          <a:p>
            <a:pPr defTabSz="901700"/>
            <a:r>
              <a:rPr lang="en-US" b="1"/>
              <a:t>Design</a:t>
            </a:r>
          </a:p>
        </p:txBody>
      </p:sp>
      <p:sp>
        <p:nvSpPr>
          <p:cNvPr id="46138" name="Rectangle 58"/>
          <p:cNvSpPr>
            <a:spLocks noChangeArrowheads="1"/>
          </p:cNvSpPr>
          <p:nvPr/>
        </p:nvSpPr>
        <p:spPr bwMode="auto">
          <a:xfrm>
            <a:off x="6430963" y="1874838"/>
            <a:ext cx="11080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p>
            <a:pPr defTabSz="901700"/>
            <a:r>
              <a:rPr lang="en-US" b="1"/>
              <a:t>Implemen-</a:t>
            </a:r>
          </a:p>
          <a:p>
            <a:pPr defTabSz="901700"/>
            <a:r>
              <a:rPr lang="en-US" b="1"/>
              <a:t>tation</a:t>
            </a:r>
          </a:p>
        </p:txBody>
      </p:sp>
      <p:sp>
        <p:nvSpPr>
          <p:cNvPr id="46139" name="Rectangle 59"/>
          <p:cNvSpPr>
            <a:spLocks noChangeArrowheads="1"/>
          </p:cNvSpPr>
          <p:nvPr/>
        </p:nvSpPr>
        <p:spPr bwMode="auto">
          <a:xfrm>
            <a:off x="7697788" y="1874838"/>
            <a:ext cx="1106487"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p>
            <a:pPr defTabSz="901700"/>
            <a:r>
              <a:rPr lang="en-US" b="1"/>
              <a:t>Testing</a:t>
            </a:r>
          </a:p>
        </p:txBody>
      </p:sp>
      <p:sp>
        <p:nvSpPr>
          <p:cNvPr id="46140" name="Line 60"/>
          <p:cNvSpPr>
            <a:spLocks noChangeShapeType="1"/>
          </p:cNvSpPr>
          <p:nvPr/>
        </p:nvSpPr>
        <p:spPr bwMode="auto">
          <a:xfrm>
            <a:off x="6343650" y="1697038"/>
            <a:ext cx="0" cy="4481512"/>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1" name="Line 61"/>
          <p:cNvSpPr>
            <a:spLocks noChangeShapeType="1"/>
          </p:cNvSpPr>
          <p:nvPr/>
        </p:nvSpPr>
        <p:spPr bwMode="auto">
          <a:xfrm>
            <a:off x="2141538" y="3651250"/>
            <a:ext cx="9572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2" name="Line 62"/>
          <p:cNvSpPr>
            <a:spLocks noChangeShapeType="1"/>
          </p:cNvSpPr>
          <p:nvPr/>
        </p:nvSpPr>
        <p:spPr bwMode="auto">
          <a:xfrm>
            <a:off x="3048000" y="4795838"/>
            <a:ext cx="3032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3" name="Line 63"/>
          <p:cNvSpPr>
            <a:spLocks noChangeShapeType="1"/>
          </p:cNvSpPr>
          <p:nvPr/>
        </p:nvSpPr>
        <p:spPr bwMode="auto">
          <a:xfrm>
            <a:off x="3357563" y="4813300"/>
            <a:ext cx="0" cy="873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4" name="Line 64"/>
          <p:cNvSpPr>
            <a:spLocks noChangeShapeType="1"/>
          </p:cNvSpPr>
          <p:nvPr/>
        </p:nvSpPr>
        <p:spPr bwMode="auto">
          <a:xfrm>
            <a:off x="3030538" y="4802188"/>
            <a:ext cx="0" cy="650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5" name="Line 65"/>
          <p:cNvSpPr>
            <a:spLocks noChangeShapeType="1"/>
          </p:cNvSpPr>
          <p:nvPr/>
        </p:nvSpPr>
        <p:spPr bwMode="auto">
          <a:xfrm>
            <a:off x="3187700" y="4722813"/>
            <a:ext cx="0" cy="66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6" name="Rectangle 66" descr="Light horizontal"/>
          <p:cNvSpPr>
            <a:spLocks noChangeArrowheads="1"/>
          </p:cNvSpPr>
          <p:nvPr/>
        </p:nvSpPr>
        <p:spPr bwMode="auto">
          <a:xfrm>
            <a:off x="7943850" y="4783138"/>
            <a:ext cx="138113" cy="142875"/>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6149" name="Group 69"/>
          <p:cNvGrpSpPr>
            <a:grpSpLocks/>
          </p:cNvGrpSpPr>
          <p:nvPr/>
        </p:nvGrpSpPr>
        <p:grpSpPr bwMode="auto">
          <a:xfrm>
            <a:off x="7723188" y="5187950"/>
            <a:ext cx="741362" cy="292100"/>
            <a:chOff x="4933" y="3310"/>
            <a:chExt cx="473" cy="187"/>
          </a:xfrm>
        </p:grpSpPr>
        <p:sp>
          <p:nvSpPr>
            <p:cNvPr id="46147" name="Rectangle 67"/>
            <p:cNvSpPr>
              <a:spLocks noChangeArrowheads="1"/>
            </p:cNvSpPr>
            <p:nvPr/>
          </p:nvSpPr>
          <p:spPr bwMode="auto">
            <a:xfrm>
              <a:off x="4943" y="3323"/>
              <a:ext cx="404"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endParaRPr lang="en-US"/>
            </a:p>
          </p:txBody>
        </p:sp>
        <p:sp>
          <p:nvSpPr>
            <p:cNvPr id="46148" name="Rectangle 68"/>
            <p:cNvSpPr>
              <a:spLocks noChangeArrowheads="1"/>
            </p:cNvSpPr>
            <p:nvPr/>
          </p:nvSpPr>
          <p:spPr bwMode="auto">
            <a:xfrm>
              <a:off x="4933" y="3310"/>
              <a:ext cx="473" cy="1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pPr algn="l" defTabSz="911225"/>
              <a:r>
                <a:rPr lang="en-US" sz="1200" b="1">
                  <a:latin typeface="Helvetica" charset="0"/>
                </a:rPr>
                <a:t>class....</a:t>
              </a:r>
            </a:p>
          </p:txBody>
        </p:sp>
      </p:grpSp>
      <p:sp>
        <p:nvSpPr>
          <p:cNvPr id="46150" name="Rectangle 70"/>
          <p:cNvSpPr>
            <a:spLocks noChangeArrowheads="1"/>
          </p:cNvSpPr>
          <p:nvPr/>
        </p:nvSpPr>
        <p:spPr bwMode="auto">
          <a:xfrm>
            <a:off x="8285163" y="5168900"/>
            <a:ext cx="361950" cy="354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p>
            <a:pPr algn="l" defTabSz="911225"/>
            <a:r>
              <a:rPr lang="en-US" sz="1600" b="1">
                <a:latin typeface="Book Antiqua" pitchFamily="18" charset="0"/>
              </a:rPr>
              <a:t>? </a:t>
            </a:r>
          </a:p>
        </p:txBody>
      </p:sp>
      <p:sp>
        <p:nvSpPr>
          <p:cNvPr id="46151" name="Rectangle 71"/>
          <p:cNvSpPr>
            <a:spLocks noChangeArrowheads="1"/>
          </p:cNvSpPr>
          <p:nvPr/>
        </p:nvSpPr>
        <p:spPr bwMode="auto">
          <a:xfrm>
            <a:off x="955675" y="3095625"/>
            <a:ext cx="1154113" cy="558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2" name="Oval 72"/>
          <p:cNvSpPr>
            <a:spLocks noChangeArrowheads="1"/>
          </p:cNvSpPr>
          <p:nvPr/>
        </p:nvSpPr>
        <p:spPr bwMode="auto">
          <a:xfrm>
            <a:off x="1104900" y="3227388"/>
            <a:ext cx="331788" cy="1238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3" name="Oval 73"/>
          <p:cNvSpPr>
            <a:spLocks noChangeArrowheads="1"/>
          </p:cNvSpPr>
          <p:nvPr/>
        </p:nvSpPr>
        <p:spPr bwMode="auto">
          <a:xfrm>
            <a:off x="1651000" y="3506788"/>
            <a:ext cx="290513" cy="10636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4" name="Rectangle 74"/>
          <p:cNvSpPr>
            <a:spLocks noChangeArrowheads="1"/>
          </p:cNvSpPr>
          <p:nvPr/>
        </p:nvSpPr>
        <p:spPr bwMode="auto">
          <a:xfrm>
            <a:off x="608013" y="1874838"/>
            <a:ext cx="15906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p>
            <a:pPr defTabSz="901700"/>
            <a:r>
              <a:rPr lang="en-US" b="1"/>
              <a:t>Requirements</a:t>
            </a:r>
          </a:p>
          <a:p>
            <a:pPr defTabSz="901700"/>
            <a:r>
              <a:rPr lang="en-US" b="1"/>
              <a:t>Elicitation</a:t>
            </a:r>
          </a:p>
        </p:txBody>
      </p:sp>
      <p:sp>
        <p:nvSpPr>
          <p:cNvPr id="46155" name="Line 75"/>
          <p:cNvSpPr>
            <a:spLocks noChangeShapeType="1"/>
          </p:cNvSpPr>
          <p:nvPr/>
        </p:nvSpPr>
        <p:spPr bwMode="auto">
          <a:xfrm>
            <a:off x="2266950" y="1671638"/>
            <a:ext cx="0" cy="44704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6" name="Rectangle 76"/>
          <p:cNvSpPr>
            <a:spLocks noChangeArrowheads="1"/>
          </p:cNvSpPr>
          <p:nvPr/>
        </p:nvSpPr>
        <p:spPr bwMode="auto">
          <a:xfrm>
            <a:off x="752475" y="5413375"/>
            <a:ext cx="1409700" cy="604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p>
            <a:pPr defTabSz="911225"/>
            <a:r>
              <a:rPr lang="en-US" sz="1600" b="1">
                <a:solidFill>
                  <a:schemeClr val="hlink"/>
                </a:solidFill>
                <a:latin typeface="Book Antiqua" pitchFamily="18" charset="0"/>
              </a:rPr>
              <a:t>Use Case</a:t>
            </a:r>
          </a:p>
          <a:p>
            <a:pPr defTabSz="911225"/>
            <a:r>
              <a:rPr lang="en-US" sz="1600" b="1">
                <a:solidFill>
                  <a:schemeClr val="hlink"/>
                </a:solidFill>
                <a:latin typeface="Book Antiqua" pitchFamily="18" charset="0"/>
              </a:rPr>
              <a:t>Model</a:t>
            </a:r>
          </a:p>
        </p:txBody>
      </p:sp>
      <p:grpSp>
        <p:nvGrpSpPr>
          <p:cNvPr id="46162" name="Group 82"/>
          <p:cNvGrpSpPr>
            <a:grpSpLocks/>
          </p:cNvGrpSpPr>
          <p:nvPr/>
        </p:nvGrpSpPr>
        <p:grpSpPr bwMode="auto">
          <a:xfrm>
            <a:off x="1717675" y="3165475"/>
            <a:ext cx="142875" cy="217488"/>
            <a:chOff x="1097" y="2020"/>
            <a:chExt cx="91" cy="139"/>
          </a:xfrm>
        </p:grpSpPr>
        <p:sp>
          <p:nvSpPr>
            <p:cNvPr id="46157" name="Oval 77"/>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8" name="Line 78"/>
            <p:cNvSpPr>
              <a:spLocks noChangeShapeType="1"/>
            </p:cNvSpPr>
            <p:nvPr/>
          </p:nvSpPr>
          <p:spPr bwMode="auto">
            <a:xfrm>
              <a:off x="1097" y="2090"/>
              <a:ext cx="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9" name="Line 79"/>
            <p:cNvSpPr>
              <a:spLocks noChangeShapeType="1"/>
            </p:cNvSpPr>
            <p:nvPr/>
          </p:nvSpPr>
          <p:spPr bwMode="auto">
            <a:xfrm>
              <a:off x="1139" y="2070"/>
              <a:ext cx="0" cy="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0" name="Line 80"/>
            <p:cNvSpPr>
              <a:spLocks noChangeShapeType="1"/>
            </p:cNvSpPr>
            <p:nvPr/>
          </p:nvSpPr>
          <p:spPr bwMode="auto">
            <a:xfrm flipH="1">
              <a:off x="1099" y="2126"/>
              <a:ext cx="37" cy="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1" name="Line 81"/>
            <p:cNvSpPr>
              <a:spLocks noChangeShapeType="1"/>
            </p:cNvSpPr>
            <p:nvPr/>
          </p:nvSpPr>
          <p:spPr bwMode="auto">
            <a:xfrm>
              <a:off x="1143" y="2124"/>
              <a:ext cx="33" cy="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163" name="Line 83"/>
          <p:cNvSpPr>
            <a:spLocks noChangeShapeType="1"/>
          </p:cNvSpPr>
          <p:nvPr/>
        </p:nvSpPr>
        <p:spPr bwMode="auto">
          <a:xfrm flipH="1" flipV="1">
            <a:off x="1452563" y="3289300"/>
            <a:ext cx="249237" cy="11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4" name="Line 84"/>
          <p:cNvSpPr>
            <a:spLocks noChangeShapeType="1"/>
          </p:cNvSpPr>
          <p:nvPr/>
        </p:nvSpPr>
        <p:spPr bwMode="auto">
          <a:xfrm>
            <a:off x="1790700" y="3419475"/>
            <a:ext cx="11113" cy="650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6170" name="Group 90"/>
          <p:cNvGrpSpPr>
            <a:grpSpLocks/>
          </p:cNvGrpSpPr>
          <p:nvPr/>
        </p:nvGrpSpPr>
        <p:grpSpPr bwMode="auto">
          <a:xfrm>
            <a:off x="1436688" y="3414713"/>
            <a:ext cx="144462" cy="214312"/>
            <a:chOff x="918" y="2179"/>
            <a:chExt cx="92" cy="137"/>
          </a:xfrm>
        </p:grpSpPr>
        <p:sp>
          <p:nvSpPr>
            <p:cNvPr id="46165" name="Oval 85"/>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6" name="Line 86"/>
            <p:cNvSpPr>
              <a:spLocks noChangeShapeType="1"/>
            </p:cNvSpPr>
            <p:nvPr/>
          </p:nvSpPr>
          <p:spPr bwMode="auto">
            <a:xfrm>
              <a:off x="918" y="2247"/>
              <a:ext cx="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7" name="Line 87"/>
            <p:cNvSpPr>
              <a:spLocks noChangeShapeType="1"/>
            </p:cNvSpPr>
            <p:nvPr/>
          </p:nvSpPr>
          <p:spPr bwMode="auto">
            <a:xfrm>
              <a:off x="960" y="2227"/>
              <a:ext cx="0" cy="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8" name="Line 88"/>
            <p:cNvSpPr>
              <a:spLocks noChangeShapeType="1"/>
            </p:cNvSpPr>
            <p:nvPr/>
          </p:nvSpPr>
          <p:spPr bwMode="auto">
            <a:xfrm flipH="1">
              <a:off x="921" y="2283"/>
              <a:ext cx="36" cy="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9" name="Line 89"/>
            <p:cNvSpPr>
              <a:spLocks noChangeShapeType="1"/>
            </p:cNvSpPr>
            <p:nvPr/>
          </p:nvSpPr>
          <p:spPr bwMode="auto">
            <a:xfrm>
              <a:off x="964" y="2281"/>
              <a:ext cx="33" cy="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171" name="Line 91"/>
          <p:cNvSpPr>
            <a:spLocks noChangeShapeType="1"/>
          </p:cNvSpPr>
          <p:nvPr/>
        </p:nvSpPr>
        <p:spPr bwMode="auto">
          <a:xfrm flipH="1" flipV="1">
            <a:off x="1287463" y="3378200"/>
            <a:ext cx="134937" cy="1920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2" name="Rectangle 92"/>
          <p:cNvSpPr>
            <a:spLocks noChangeArrowheads="1"/>
          </p:cNvSpPr>
          <p:nvPr/>
        </p:nvSpPr>
        <p:spPr bwMode="auto">
          <a:xfrm>
            <a:off x="2298700" y="1874838"/>
            <a:ext cx="1465263" cy="7953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p>
            <a:pPr defTabSz="901700"/>
            <a:r>
              <a:rPr lang="en-US" b="1"/>
              <a:t>Requirements</a:t>
            </a:r>
          </a:p>
          <a:p>
            <a:pPr defTabSz="901700"/>
            <a:r>
              <a:rPr lang="en-US" b="1"/>
              <a:t>Analysis</a:t>
            </a:r>
          </a:p>
        </p:txBody>
      </p:sp>
      <p:pic>
        <p:nvPicPr>
          <p:cNvPr id="93"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93"/>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028013101"/>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TextShape 1"/>
          <p:cNvSpPr txBox="1"/>
          <p:nvPr/>
        </p:nvSpPr>
        <p:spPr>
          <a:xfrm>
            <a:off x="457200" y="274680"/>
            <a:ext cx="8229240" cy="410760"/>
          </a:xfrm>
          <a:prstGeom prst="rect">
            <a:avLst/>
          </a:prstGeom>
        </p:spPr>
        <p:txBody>
          <a:bodyPr anchor="ctr"/>
          <a:lstStyle/>
          <a:p>
            <a:pPr algn="ctr">
              <a:lnSpc>
                <a:spcPct val="100000"/>
              </a:lnSpc>
            </a:pPr>
            <a:r>
              <a:rPr lang="en-US" sz="4400" b="1">
                <a:solidFill>
                  <a:srgbClr val="FF0000"/>
                </a:solidFill>
                <a:latin typeface="Times New Roman"/>
              </a:rPr>
              <a:t>UML State diagrams</a:t>
            </a:r>
            <a:endParaRPr/>
          </a:p>
        </p:txBody>
      </p:sp>
      <p:sp>
        <p:nvSpPr>
          <p:cNvPr id="472" name="TextShape 2"/>
          <p:cNvSpPr txBox="1"/>
          <p:nvPr/>
        </p:nvSpPr>
        <p:spPr>
          <a:xfrm>
            <a:off x="152280" y="914400"/>
            <a:ext cx="8762760" cy="5714640"/>
          </a:xfrm>
          <a:prstGeom prst="rect">
            <a:avLst/>
          </a:prstGeom>
        </p:spPr>
        <p:txBody>
          <a:bodyPr/>
          <a:lstStyle/>
          <a:p>
            <a:pPr>
              <a:lnSpc>
                <a:spcPct val="100000"/>
              </a:lnSpc>
              <a:buFont typeface="Wingdings" charset="2"/>
              <a:buChar char=""/>
            </a:pPr>
            <a:r>
              <a:rPr lang="en-US" sz="2300">
                <a:solidFill>
                  <a:srgbClr val="000000"/>
                </a:solidFill>
                <a:latin typeface="Times New Roman"/>
              </a:rPr>
              <a:t>A state diagram, also called a </a:t>
            </a:r>
            <a:r>
              <a:rPr lang="en-US" sz="2300" u="sng">
                <a:solidFill>
                  <a:srgbClr val="0000FF"/>
                </a:solidFill>
                <a:latin typeface="Times New Roman"/>
                <a:hlinkClick r:id="rId2"/>
              </a:rPr>
              <a:t>state machine</a:t>
            </a:r>
            <a:r>
              <a:rPr lang="en-US" sz="2300">
                <a:solidFill>
                  <a:srgbClr val="000000"/>
                </a:solidFill>
                <a:latin typeface="Times New Roman"/>
              </a:rPr>
              <a:t> diagram or </a:t>
            </a:r>
            <a:r>
              <a:rPr lang="en-US" sz="2300" u="sng">
                <a:solidFill>
                  <a:srgbClr val="0000FF"/>
                </a:solidFill>
                <a:latin typeface="Times New Roman"/>
              </a:rPr>
              <a:t>statechart</a:t>
            </a:r>
            <a:r>
              <a:rPr lang="en-US" sz="2300">
                <a:solidFill>
                  <a:srgbClr val="000000"/>
                </a:solidFill>
                <a:latin typeface="Times New Roman"/>
              </a:rPr>
              <a:t> diagram, is an illustration of the states an object can attain as well as the transitions between those states in the Unified Modeling Language (UML). </a:t>
            </a:r>
            <a:endParaRPr/>
          </a:p>
          <a:p>
            <a:pPr>
              <a:lnSpc>
                <a:spcPct val="100000"/>
              </a:lnSpc>
              <a:buFont typeface="Wingdings" charset="2"/>
              <a:buChar char=""/>
            </a:pPr>
            <a:r>
              <a:rPr lang="en-US" sz="2300" b="1">
                <a:solidFill>
                  <a:srgbClr val="0000FF"/>
                </a:solidFill>
                <a:latin typeface="Times New Roman"/>
              </a:rPr>
              <a:t>The following are the basic notational elements that can be used to make up a diagram:</a:t>
            </a:r>
            <a:endParaRPr/>
          </a:p>
          <a:p>
            <a:pPr>
              <a:lnSpc>
                <a:spcPct val="100000"/>
              </a:lnSpc>
              <a:buFont typeface="Arial"/>
              <a:buChar char="•"/>
            </a:pPr>
            <a:r>
              <a:rPr lang="en-US" sz="2300" b="1">
                <a:solidFill>
                  <a:srgbClr val="FF0000"/>
                </a:solidFill>
                <a:latin typeface="Times New Roman"/>
              </a:rPr>
              <a:t>Filled circle, </a:t>
            </a:r>
            <a:r>
              <a:rPr lang="en-US" sz="2300">
                <a:solidFill>
                  <a:srgbClr val="000000"/>
                </a:solidFill>
                <a:latin typeface="Times New Roman"/>
              </a:rPr>
              <a:t>representing to the initial state. </a:t>
            </a:r>
            <a:r>
              <a:rPr lang="en-US" sz="2300" b="1">
                <a:solidFill>
                  <a:srgbClr val="FF0000"/>
                </a:solidFill>
                <a:latin typeface="Times New Roman"/>
              </a:rPr>
              <a:t>Hollow circle </a:t>
            </a:r>
            <a:r>
              <a:rPr lang="en-US" sz="2300">
                <a:solidFill>
                  <a:srgbClr val="000000"/>
                </a:solidFill>
                <a:latin typeface="Times New Roman"/>
              </a:rPr>
              <a:t>containing a smaller filled circle, indicating the final state (if any)</a:t>
            </a:r>
            <a:endParaRPr/>
          </a:p>
          <a:p>
            <a:pPr>
              <a:lnSpc>
                <a:spcPct val="100000"/>
              </a:lnSpc>
              <a:buFont typeface="Arial"/>
              <a:buChar char="•"/>
            </a:pPr>
            <a:r>
              <a:rPr lang="en-US" sz="2300" b="1">
                <a:solidFill>
                  <a:srgbClr val="FF0000"/>
                </a:solidFill>
                <a:latin typeface="Times New Roman"/>
              </a:rPr>
              <a:t>Rounded rectangle, </a:t>
            </a:r>
            <a:r>
              <a:rPr lang="en-US" sz="2300">
                <a:solidFill>
                  <a:srgbClr val="000000"/>
                </a:solidFill>
                <a:latin typeface="Times New Roman"/>
              </a:rPr>
              <a:t>denoting a state. </a:t>
            </a:r>
            <a:endParaRPr/>
          </a:p>
          <a:p>
            <a:pPr>
              <a:lnSpc>
                <a:spcPct val="100000"/>
              </a:lnSpc>
              <a:buFont typeface="Arial"/>
              <a:buChar char="•"/>
            </a:pPr>
            <a:r>
              <a:rPr lang="en-US" sz="2300">
                <a:solidFill>
                  <a:srgbClr val="000000"/>
                </a:solidFill>
                <a:latin typeface="Times New Roman"/>
              </a:rPr>
              <a:t>Top of the rectangle contains a name of the state. </a:t>
            </a:r>
            <a:endParaRPr/>
          </a:p>
          <a:p>
            <a:pPr>
              <a:lnSpc>
                <a:spcPct val="100000"/>
              </a:lnSpc>
              <a:buFont typeface="Arial"/>
              <a:buChar char="•"/>
            </a:pPr>
            <a:r>
              <a:rPr lang="en-US" sz="2300">
                <a:solidFill>
                  <a:srgbClr val="000000"/>
                </a:solidFill>
                <a:latin typeface="Times New Roman"/>
              </a:rPr>
              <a:t>Can contain a horizontal line in the middle, below which the activities that are done in that state are indicated.</a:t>
            </a:r>
            <a:endParaRPr/>
          </a:p>
          <a:p>
            <a:pPr>
              <a:lnSpc>
                <a:spcPct val="100000"/>
              </a:lnSpc>
              <a:buFont typeface="Arial"/>
              <a:buChar char="•"/>
            </a:pPr>
            <a:r>
              <a:rPr lang="en-US" sz="2300" b="1">
                <a:solidFill>
                  <a:srgbClr val="FF0000"/>
                </a:solidFill>
                <a:latin typeface="Times New Roman"/>
              </a:rPr>
              <a:t>Arrow, </a:t>
            </a:r>
            <a:r>
              <a:rPr lang="en-US" sz="2300">
                <a:solidFill>
                  <a:srgbClr val="000000"/>
                </a:solidFill>
                <a:latin typeface="Times New Roman"/>
              </a:rPr>
              <a:t>denoting transition. The name of the event (if any) causing this transition labels the arrow body. </a:t>
            </a:r>
            <a:endParaRPr/>
          </a:p>
          <a:p>
            <a:pPr>
              <a:lnSpc>
                <a:spcPct val="100000"/>
              </a:lnSpc>
            </a:pPr>
            <a:endParaRPr/>
          </a:p>
        </p:txBody>
      </p:sp>
      <p:sp>
        <p:nvSpPr>
          <p:cNvPr id="473" name="TextShape 3"/>
          <p:cNvSpPr txBox="1"/>
          <p:nvPr/>
        </p:nvSpPr>
        <p:spPr>
          <a:xfrm>
            <a:off x="6553080" y="6356520"/>
            <a:ext cx="2133360" cy="364680"/>
          </a:xfrm>
          <a:prstGeom prst="rect">
            <a:avLst/>
          </a:prstGeom>
        </p:spPr>
        <p:txBody>
          <a:bodyPr anchor="ctr"/>
          <a:lstStyle/>
          <a:p>
            <a:pPr algn="r">
              <a:lnSpc>
                <a:spcPct val="100000"/>
              </a:lnSpc>
            </a:pPr>
            <a:fld id="{1414268F-D1FB-499E-9002-1AE4E1F5A30B}" type="slidenum">
              <a:rPr lang="en-US" sz="1200">
                <a:solidFill>
                  <a:srgbClr val="8B8B8B"/>
                </a:solidFill>
                <a:latin typeface="Calibri"/>
              </a:rPr>
              <a:t>90</a:t>
            </a:fld>
            <a:endParaRPr/>
          </a:p>
        </p:txBody>
      </p:sp>
      <p:pic>
        <p:nvPicPr>
          <p:cNvPr id="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6062455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extShape 1"/>
          <p:cNvSpPr txBox="1"/>
          <p:nvPr/>
        </p:nvSpPr>
        <p:spPr>
          <a:xfrm>
            <a:off x="457200" y="76320"/>
            <a:ext cx="8229240" cy="6552720"/>
          </a:xfrm>
          <a:prstGeom prst="rect">
            <a:avLst/>
          </a:prstGeom>
        </p:spPr>
        <p:txBody>
          <a:bodyPr/>
          <a:lstStyle/>
          <a:p>
            <a:pPr>
              <a:lnSpc>
                <a:spcPct val="100000"/>
              </a:lnSpc>
              <a:buFont typeface="Arial"/>
              <a:buChar char="•"/>
            </a:pPr>
            <a:r>
              <a:rPr lang="en-US" sz="2300">
                <a:solidFill>
                  <a:srgbClr val="000000"/>
                </a:solidFill>
                <a:latin typeface="Times New Roman"/>
              </a:rPr>
              <a:t>Any real time system is expected to be reacted by some kind of internal/external events. These events are responsible for state change of the system.</a:t>
            </a:r>
            <a:endParaRPr/>
          </a:p>
          <a:p>
            <a:pPr>
              <a:lnSpc>
                <a:spcPct val="100000"/>
              </a:lnSpc>
            </a:pPr>
            <a:endParaRPr/>
          </a:p>
          <a:p>
            <a:pPr>
              <a:lnSpc>
                <a:spcPct val="100000"/>
              </a:lnSpc>
              <a:buFont typeface="Arial"/>
              <a:buChar char="•"/>
            </a:pPr>
            <a:r>
              <a:rPr lang="en-US" sz="2300">
                <a:solidFill>
                  <a:srgbClr val="000000"/>
                </a:solidFill>
                <a:latin typeface="Times New Roman"/>
              </a:rPr>
              <a:t>Statechart diagram is used to represent the event driven state change of a system. It basically describes the state change of a class, interface etc.</a:t>
            </a:r>
            <a:endParaRPr/>
          </a:p>
          <a:p>
            <a:pPr>
              <a:lnSpc>
                <a:spcPct val="100000"/>
              </a:lnSpc>
            </a:pPr>
            <a:endParaRPr/>
          </a:p>
          <a:p>
            <a:pPr>
              <a:lnSpc>
                <a:spcPct val="100000"/>
              </a:lnSpc>
              <a:buFont typeface="Arial"/>
              <a:buChar char="•"/>
            </a:pPr>
            <a:r>
              <a:rPr lang="en-US" sz="2300">
                <a:solidFill>
                  <a:srgbClr val="000000"/>
                </a:solidFill>
                <a:latin typeface="Times New Roman"/>
              </a:rPr>
              <a:t>State chart diagram is used to visualize the reaction of a system by internal/external factors.</a:t>
            </a:r>
            <a:endParaRPr/>
          </a:p>
          <a:p>
            <a:pPr>
              <a:lnSpc>
                <a:spcPct val="100000"/>
              </a:lnSpc>
            </a:pPr>
            <a:endParaRPr/>
          </a:p>
          <a:p>
            <a:pPr>
              <a:lnSpc>
                <a:spcPct val="100000"/>
              </a:lnSpc>
              <a:buFont typeface="Arial"/>
              <a:buChar char="•"/>
            </a:pPr>
            <a:r>
              <a:rPr lang="en-US" sz="2300">
                <a:solidFill>
                  <a:srgbClr val="000000"/>
                </a:solidFill>
                <a:latin typeface="Times New Roman"/>
              </a:rPr>
              <a:t>Statechart diagram is used to describe the states of different objects in its life cycle. So the emphasis is given on the state changes upon some internal or external events. </a:t>
            </a:r>
            <a:endParaRPr/>
          </a:p>
          <a:p>
            <a:pPr>
              <a:lnSpc>
                <a:spcPct val="100000"/>
              </a:lnSpc>
            </a:pPr>
            <a:endParaRPr/>
          </a:p>
          <a:p>
            <a:pPr>
              <a:lnSpc>
                <a:spcPct val="100000"/>
              </a:lnSpc>
              <a:buFont typeface="Arial"/>
              <a:buChar char="•"/>
            </a:pPr>
            <a:r>
              <a:rPr lang="en-US" sz="2300">
                <a:solidFill>
                  <a:srgbClr val="000000"/>
                </a:solidFill>
                <a:latin typeface="Times New Roman"/>
              </a:rPr>
              <a:t>These states of objects are important to analyze and implement them accurately.</a:t>
            </a:r>
            <a:endParaRPr/>
          </a:p>
          <a:p>
            <a:pPr>
              <a:lnSpc>
                <a:spcPct val="100000"/>
              </a:lnSpc>
            </a:pPr>
            <a:endParaRPr/>
          </a:p>
        </p:txBody>
      </p:sp>
      <p:sp>
        <p:nvSpPr>
          <p:cNvPr id="475" name="TextShape 2"/>
          <p:cNvSpPr txBox="1"/>
          <p:nvPr/>
        </p:nvSpPr>
        <p:spPr>
          <a:xfrm>
            <a:off x="6553080" y="6356520"/>
            <a:ext cx="2133360" cy="364680"/>
          </a:xfrm>
          <a:prstGeom prst="rect">
            <a:avLst/>
          </a:prstGeom>
        </p:spPr>
        <p:txBody>
          <a:bodyPr anchor="ctr"/>
          <a:lstStyle/>
          <a:p>
            <a:pPr algn="r">
              <a:lnSpc>
                <a:spcPct val="100000"/>
              </a:lnSpc>
            </a:pPr>
            <a:fld id="{214BF40D-FC28-48A3-9D2F-D930C5682B68}" type="slidenum">
              <a:rPr lang="en-US" sz="1200">
                <a:solidFill>
                  <a:srgbClr val="8B8B8B"/>
                </a:solidFill>
                <a:latin typeface="Calibri"/>
              </a:rPr>
              <a:t>91</a:t>
            </a:fld>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1293501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TextShape 1"/>
          <p:cNvSpPr txBox="1"/>
          <p:nvPr/>
        </p:nvSpPr>
        <p:spPr>
          <a:xfrm>
            <a:off x="457200" y="304920"/>
            <a:ext cx="8229240" cy="5820840"/>
          </a:xfrm>
          <a:prstGeom prst="rect">
            <a:avLst/>
          </a:prstGeom>
        </p:spPr>
        <p:txBody>
          <a:bodyPr/>
          <a:lstStyle/>
          <a:p>
            <a:pPr>
              <a:lnSpc>
                <a:spcPct val="100000"/>
              </a:lnSpc>
              <a:buFont typeface="Arial"/>
              <a:buChar char="•"/>
            </a:pPr>
            <a:r>
              <a:rPr lang="en-US" sz="3200">
                <a:solidFill>
                  <a:srgbClr val="000000"/>
                </a:solidFill>
                <a:latin typeface="Times New Roman"/>
              </a:rPr>
              <a:t>Statechart diagrams are very important for describing the states. States can be identified as the condition of objects when a particular event occurs.</a:t>
            </a:r>
            <a:endParaRPr/>
          </a:p>
          <a:p>
            <a:pPr>
              <a:lnSpc>
                <a:spcPct val="100000"/>
              </a:lnSpc>
            </a:pPr>
            <a:endParaRPr/>
          </a:p>
          <a:p>
            <a:pPr>
              <a:lnSpc>
                <a:spcPct val="100000"/>
              </a:lnSpc>
              <a:buFont typeface="Arial"/>
              <a:buChar char="•"/>
            </a:pPr>
            <a:r>
              <a:rPr lang="en-US" sz="3200" b="1">
                <a:solidFill>
                  <a:srgbClr val="FF0000"/>
                </a:solidFill>
                <a:latin typeface="Times New Roman"/>
              </a:rPr>
              <a:t>Before drawing a Statechart clear the following points:</a:t>
            </a:r>
            <a:endParaRPr/>
          </a:p>
          <a:p>
            <a:pPr>
              <a:lnSpc>
                <a:spcPct val="100000"/>
              </a:lnSpc>
              <a:buFont typeface="Wingdings" charset="2"/>
              <a:buChar char=""/>
            </a:pPr>
            <a:r>
              <a:rPr lang="en-US" sz="3200">
                <a:solidFill>
                  <a:srgbClr val="000000"/>
                </a:solidFill>
                <a:latin typeface="Times New Roman"/>
              </a:rPr>
              <a:t>Identify important objects to be analyzed.</a:t>
            </a:r>
            <a:endParaRPr/>
          </a:p>
          <a:p>
            <a:pPr>
              <a:lnSpc>
                <a:spcPct val="100000"/>
              </a:lnSpc>
              <a:buFont typeface="Wingdings" charset="2"/>
              <a:buChar char=""/>
            </a:pPr>
            <a:r>
              <a:rPr lang="en-US" sz="3200">
                <a:solidFill>
                  <a:srgbClr val="000000"/>
                </a:solidFill>
                <a:latin typeface="Times New Roman"/>
              </a:rPr>
              <a:t>Identify the states.</a:t>
            </a:r>
            <a:endParaRPr/>
          </a:p>
          <a:p>
            <a:pPr>
              <a:lnSpc>
                <a:spcPct val="100000"/>
              </a:lnSpc>
              <a:buFont typeface="Wingdings" charset="2"/>
              <a:buChar char=""/>
            </a:pPr>
            <a:r>
              <a:rPr lang="en-US" sz="3200">
                <a:solidFill>
                  <a:srgbClr val="000000"/>
                </a:solidFill>
                <a:latin typeface="Times New Roman"/>
              </a:rPr>
              <a:t>Identify the events.</a:t>
            </a:r>
            <a:endParaRPr/>
          </a:p>
          <a:p>
            <a:pPr>
              <a:lnSpc>
                <a:spcPct val="100000"/>
              </a:lnSpc>
            </a:pPr>
            <a:endParaRPr/>
          </a:p>
          <a:p>
            <a:pPr>
              <a:lnSpc>
                <a:spcPct val="100000"/>
              </a:lnSpc>
            </a:pPr>
            <a:endParaRPr/>
          </a:p>
        </p:txBody>
      </p:sp>
      <p:sp>
        <p:nvSpPr>
          <p:cNvPr id="477" name="TextShape 2"/>
          <p:cNvSpPr txBox="1"/>
          <p:nvPr/>
        </p:nvSpPr>
        <p:spPr>
          <a:xfrm>
            <a:off x="6553080" y="6356520"/>
            <a:ext cx="2133360" cy="364680"/>
          </a:xfrm>
          <a:prstGeom prst="rect">
            <a:avLst/>
          </a:prstGeom>
        </p:spPr>
        <p:txBody>
          <a:bodyPr anchor="ctr"/>
          <a:lstStyle/>
          <a:p>
            <a:pPr algn="r">
              <a:lnSpc>
                <a:spcPct val="100000"/>
              </a:lnSpc>
            </a:pPr>
            <a:fld id="{AE23FB71-FC0D-4BF9-A13C-9AA0786DC9F9}" type="slidenum">
              <a:rPr lang="en-US" sz="1200">
                <a:solidFill>
                  <a:srgbClr val="8B8B8B"/>
                </a:solidFill>
                <a:latin typeface="Calibri"/>
              </a:rPr>
              <a:t>92</a:t>
            </a:fld>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50149492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TextShape 1"/>
          <p:cNvSpPr txBox="1"/>
          <p:nvPr/>
        </p:nvSpPr>
        <p:spPr>
          <a:xfrm>
            <a:off x="457200" y="274680"/>
            <a:ext cx="8229240" cy="563040"/>
          </a:xfrm>
          <a:prstGeom prst="rect">
            <a:avLst/>
          </a:prstGeom>
        </p:spPr>
        <p:txBody>
          <a:bodyPr anchor="ctr"/>
          <a:lstStyle/>
          <a:p>
            <a:pPr algn="ctr">
              <a:lnSpc>
                <a:spcPct val="100000"/>
              </a:lnSpc>
            </a:pPr>
            <a:r>
              <a:rPr lang="en-US" sz="4400" b="1">
                <a:solidFill>
                  <a:srgbClr val="FF0000"/>
                </a:solidFill>
                <a:latin typeface="Times New Roman"/>
              </a:rPr>
              <a:t>State diagram example</a:t>
            </a:r>
            <a:endParaRPr/>
          </a:p>
        </p:txBody>
      </p:sp>
      <p:sp>
        <p:nvSpPr>
          <p:cNvPr id="479" name="TextShape 2"/>
          <p:cNvSpPr txBox="1"/>
          <p:nvPr/>
        </p:nvSpPr>
        <p:spPr>
          <a:xfrm>
            <a:off x="152280" y="990720"/>
            <a:ext cx="8838720" cy="5714640"/>
          </a:xfrm>
          <a:prstGeom prst="rect">
            <a:avLst/>
          </a:prstGeom>
        </p:spPr>
        <p:txBody>
          <a:bodyPr/>
          <a:lstStyle/>
          <a:p>
            <a:pPr>
              <a:lnSpc>
                <a:spcPct val="100000"/>
              </a:lnSpc>
              <a:buFont typeface="Arial"/>
              <a:buChar char="•"/>
            </a:pPr>
            <a:r>
              <a:rPr lang="en-US" sz="2300">
                <a:solidFill>
                  <a:srgbClr val="000000"/>
                </a:solidFill>
                <a:latin typeface="Times New Roman"/>
              </a:rPr>
              <a:t>An example of a </a:t>
            </a:r>
            <a:r>
              <a:rPr lang="en-US" sz="2300" b="1">
                <a:solidFill>
                  <a:srgbClr val="FF0000"/>
                </a:solidFill>
                <a:latin typeface="Times New Roman"/>
              </a:rPr>
              <a:t>Statechart</a:t>
            </a:r>
            <a:r>
              <a:rPr lang="en-US" sz="2300">
                <a:solidFill>
                  <a:srgbClr val="000000"/>
                </a:solidFill>
                <a:latin typeface="Times New Roman"/>
              </a:rPr>
              <a:t> diagram where the state of </a:t>
            </a:r>
            <a:r>
              <a:rPr lang="en-US" sz="2300" b="1" i="1">
                <a:solidFill>
                  <a:srgbClr val="FF0000"/>
                </a:solidFill>
                <a:latin typeface="Times New Roman"/>
              </a:rPr>
              <a:t>Order</a:t>
            </a:r>
            <a:r>
              <a:rPr lang="en-US" sz="2300" b="1">
                <a:solidFill>
                  <a:srgbClr val="FF0000"/>
                </a:solidFill>
                <a:latin typeface="Times New Roman"/>
              </a:rPr>
              <a:t> </a:t>
            </a:r>
            <a:r>
              <a:rPr lang="en-US" sz="2300">
                <a:solidFill>
                  <a:srgbClr val="000000"/>
                </a:solidFill>
                <a:latin typeface="Times New Roman"/>
              </a:rPr>
              <a:t>object is analyzed.</a:t>
            </a:r>
            <a:endParaRPr/>
          </a:p>
          <a:p>
            <a:pPr>
              <a:lnSpc>
                <a:spcPct val="100000"/>
              </a:lnSpc>
              <a:buFont typeface="Arial"/>
              <a:buChar char="•"/>
            </a:pPr>
            <a:r>
              <a:rPr lang="en-US" sz="2300">
                <a:solidFill>
                  <a:srgbClr val="000000"/>
                </a:solidFill>
                <a:latin typeface="Times New Roman"/>
              </a:rPr>
              <a:t>The first state is an idle state from where the process starts. </a:t>
            </a:r>
            <a:endParaRPr/>
          </a:p>
          <a:p>
            <a:pPr>
              <a:lnSpc>
                <a:spcPct val="100000"/>
              </a:lnSpc>
              <a:buFont typeface="Arial"/>
              <a:buChar char="•"/>
            </a:pPr>
            <a:r>
              <a:rPr lang="en-US" sz="2300">
                <a:solidFill>
                  <a:srgbClr val="000000"/>
                </a:solidFill>
                <a:latin typeface="Times New Roman"/>
              </a:rPr>
              <a:t>The next states are arrived for events like </a:t>
            </a:r>
            <a:r>
              <a:rPr lang="en-US" sz="2300" b="1" i="1">
                <a:solidFill>
                  <a:srgbClr val="000000"/>
                </a:solidFill>
                <a:latin typeface="Times New Roman"/>
              </a:rPr>
              <a:t>send request</a:t>
            </a:r>
            <a:r>
              <a:rPr lang="en-US" sz="2300" b="1">
                <a:solidFill>
                  <a:srgbClr val="000000"/>
                </a:solidFill>
                <a:latin typeface="Times New Roman"/>
              </a:rPr>
              <a:t>, </a:t>
            </a:r>
            <a:r>
              <a:rPr lang="en-US" sz="2300" b="1" i="1">
                <a:solidFill>
                  <a:srgbClr val="000000"/>
                </a:solidFill>
                <a:latin typeface="Times New Roman"/>
              </a:rPr>
              <a:t>confirm request</a:t>
            </a:r>
            <a:r>
              <a:rPr lang="en-US" sz="2300" b="1">
                <a:solidFill>
                  <a:srgbClr val="000000"/>
                </a:solidFill>
                <a:latin typeface="Times New Roman"/>
              </a:rPr>
              <a:t>, and </a:t>
            </a:r>
            <a:r>
              <a:rPr lang="en-US" sz="2300" b="1" i="1">
                <a:solidFill>
                  <a:srgbClr val="000000"/>
                </a:solidFill>
                <a:latin typeface="Times New Roman"/>
              </a:rPr>
              <a:t>dispatch order</a:t>
            </a:r>
            <a:r>
              <a:rPr lang="en-US" sz="2300" b="1">
                <a:solidFill>
                  <a:srgbClr val="000000"/>
                </a:solidFill>
                <a:latin typeface="Times New Roman"/>
              </a:rPr>
              <a:t>.</a:t>
            </a:r>
            <a:endParaRPr/>
          </a:p>
          <a:p>
            <a:pPr>
              <a:lnSpc>
                <a:spcPct val="100000"/>
              </a:lnSpc>
              <a:buFont typeface="Arial"/>
              <a:buChar char="•"/>
            </a:pPr>
            <a:r>
              <a:rPr lang="en-US" sz="2300">
                <a:solidFill>
                  <a:srgbClr val="000000"/>
                </a:solidFill>
                <a:latin typeface="Times New Roman"/>
              </a:rPr>
              <a:t> These events are responsible for state changes of order object.</a:t>
            </a:r>
            <a:endParaRPr/>
          </a:p>
          <a:p>
            <a:pPr>
              <a:lnSpc>
                <a:spcPct val="100000"/>
              </a:lnSpc>
              <a:buFont typeface="Arial"/>
              <a:buChar char="•"/>
            </a:pPr>
            <a:r>
              <a:rPr lang="en-US" sz="2300">
                <a:solidFill>
                  <a:srgbClr val="000000"/>
                </a:solidFill>
                <a:latin typeface="Times New Roman"/>
              </a:rPr>
              <a:t>During the life cycle of an object (here order object) it goes through the different states and there may be some abnormal exists also. </a:t>
            </a:r>
            <a:endParaRPr/>
          </a:p>
          <a:p>
            <a:pPr>
              <a:lnSpc>
                <a:spcPct val="100000"/>
              </a:lnSpc>
              <a:buFont typeface="Arial"/>
              <a:buChar char="•"/>
            </a:pPr>
            <a:r>
              <a:rPr lang="en-US" sz="2300">
                <a:solidFill>
                  <a:srgbClr val="000000"/>
                </a:solidFill>
                <a:latin typeface="Times New Roman"/>
              </a:rPr>
              <a:t>This abnormal exit may occur due to some problem in the system. When the entire life cycle is complete it is considered as the complete transaction.</a:t>
            </a:r>
            <a:endParaRPr/>
          </a:p>
          <a:p>
            <a:pPr>
              <a:lnSpc>
                <a:spcPct val="100000"/>
              </a:lnSpc>
              <a:buFont typeface="Arial"/>
              <a:buChar char="•"/>
            </a:pPr>
            <a:r>
              <a:rPr lang="en-US" sz="2300">
                <a:solidFill>
                  <a:srgbClr val="000000"/>
                </a:solidFill>
                <a:latin typeface="Times New Roman"/>
              </a:rPr>
              <a:t>The initial and final state of an object is also shown in fig.</a:t>
            </a:r>
            <a:endParaRPr/>
          </a:p>
          <a:p>
            <a:pPr>
              <a:lnSpc>
                <a:spcPct val="100000"/>
              </a:lnSpc>
            </a:pPr>
            <a:endParaRPr/>
          </a:p>
        </p:txBody>
      </p:sp>
      <p:sp>
        <p:nvSpPr>
          <p:cNvPr id="480" name="TextShape 3"/>
          <p:cNvSpPr txBox="1"/>
          <p:nvPr/>
        </p:nvSpPr>
        <p:spPr>
          <a:xfrm>
            <a:off x="6553080" y="6356520"/>
            <a:ext cx="2133360" cy="364680"/>
          </a:xfrm>
          <a:prstGeom prst="rect">
            <a:avLst/>
          </a:prstGeom>
        </p:spPr>
        <p:txBody>
          <a:bodyPr anchor="ctr"/>
          <a:lstStyle/>
          <a:p>
            <a:pPr algn="r">
              <a:lnSpc>
                <a:spcPct val="100000"/>
              </a:lnSpc>
            </a:pPr>
            <a:fld id="{A5CD390F-1430-40DF-94F5-D67C01208B22}" type="slidenum">
              <a:rPr lang="en-US" sz="1200">
                <a:solidFill>
                  <a:srgbClr val="8B8B8B"/>
                </a:solidFill>
                <a:latin typeface="Calibri"/>
              </a:rPr>
              <a:t>93</a:t>
            </a:fld>
            <a:endParaRP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8431593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TextShape 1"/>
          <p:cNvSpPr txBox="1"/>
          <p:nvPr/>
        </p:nvSpPr>
        <p:spPr>
          <a:xfrm>
            <a:off x="6553080" y="6356520"/>
            <a:ext cx="2133360" cy="364680"/>
          </a:xfrm>
          <a:prstGeom prst="rect">
            <a:avLst/>
          </a:prstGeom>
        </p:spPr>
        <p:txBody>
          <a:bodyPr anchor="ctr"/>
          <a:lstStyle/>
          <a:p>
            <a:pPr algn="r">
              <a:lnSpc>
                <a:spcPct val="100000"/>
              </a:lnSpc>
            </a:pPr>
            <a:fld id="{929B0509-3D20-4D22-9246-C112C7A4D84F}" type="slidenum">
              <a:rPr lang="en-US" sz="1200">
                <a:solidFill>
                  <a:srgbClr val="8B8B8B"/>
                </a:solidFill>
                <a:latin typeface="Calibri"/>
              </a:rPr>
              <a:t>94</a:t>
            </a:fld>
            <a:endParaRPr/>
          </a:p>
        </p:txBody>
      </p:sp>
      <p:pic>
        <p:nvPicPr>
          <p:cNvPr id="482" name="Picture 2"/>
          <p:cNvPicPr/>
          <p:nvPr/>
        </p:nvPicPr>
        <p:blipFill>
          <a:blip r:embed="rId2"/>
          <a:stretch>
            <a:fillRect/>
          </a:stretch>
        </p:blipFill>
        <p:spPr>
          <a:xfrm>
            <a:off x="533520" y="380880"/>
            <a:ext cx="7543440" cy="6248160"/>
          </a:xfrm>
          <a:prstGeom prst="rect">
            <a:avLst/>
          </a:prstGeom>
          <a:ln>
            <a:noFill/>
          </a:ln>
        </p:spPr>
      </p:pic>
      <p:pic>
        <p:nvPicPr>
          <p:cNvPr id="4"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05791674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TextShape 1"/>
          <p:cNvSpPr txBox="1"/>
          <p:nvPr/>
        </p:nvSpPr>
        <p:spPr>
          <a:xfrm>
            <a:off x="6553080" y="6356520"/>
            <a:ext cx="2133360" cy="364680"/>
          </a:xfrm>
          <a:prstGeom prst="rect">
            <a:avLst/>
          </a:prstGeom>
        </p:spPr>
        <p:txBody>
          <a:bodyPr anchor="ctr"/>
          <a:lstStyle/>
          <a:p>
            <a:pPr algn="r">
              <a:lnSpc>
                <a:spcPct val="100000"/>
              </a:lnSpc>
            </a:pPr>
            <a:fld id="{179753EE-D8FA-4DF5-B6B4-1A34644F944A}" type="slidenum">
              <a:rPr lang="en-US" sz="1200">
                <a:solidFill>
                  <a:srgbClr val="8B8B8B"/>
                </a:solidFill>
                <a:latin typeface="Calibri"/>
              </a:rPr>
              <a:t>95</a:t>
            </a:fld>
            <a:endParaRPr/>
          </a:p>
        </p:txBody>
      </p:sp>
      <p:pic>
        <p:nvPicPr>
          <p:cNvPr id="484" name="Picture 2"/>
          <p:cNvPicPr/>
          <p:nvPr/>
        </p:nvPicPr>
        <p:blipFill>
          <a:blip r:embed="rId2"/>
          <a:stretch>
            <a:fillRect/>
          </a:stretch>
        </p:blipFill>
        <p:spPr>
          <a:xfrm>
            <a:off x="304920" y="228600"/>
            <a:ext cx="8305560" cy="5866920"/>
          </a:xfrm>
          <a:prstGeom prst="rect">
            <a:avLst/>
          </a:prstGeom>
          <a:ln>
            <a:noFill/>
          </a:ln>
        </p:spPr>
      </p:pic>
      <p:pic>
        <p:nvPicPr>
          <p:cNvPr id="4"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67077874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TextShape 1"/>
          <p:cNvSpPr txBox="1"/>
          <p:nvPr/>
        </p:nvSpPr>
        <p:spPr>
          <a:xfrm>
            <a:off x="6553080" y="6356520"/>
            <a:ext cx="2133360" cy="364680"/>
          </a:xfrm>
          <a:prstGeom prst="rect">
            <a:avLst/>
          </a:prstGeom>
        </p:spPr>
        <p:txBody>
          <a:bodyPr anchor="ctr"/>
          <a:lstStyle/>
          <a:p>
            <a:pPr algn="r">
              <a:lnSpc>
                <a:spcPct val="100000"/>
              </a:lnSpc>
            </a:pPr>
            <a:fld id="{AAAA58D3-4868-4E8B-A084-63275F767B1A}" type="slidenum">
              <a:rPr lang="en-US" sz="1200">
                <a:solidFill>
                  <a:srgbClr val="8B8B8B"/>
                </a:solidFill>
                <a:latin typeface="Calibri"/>
              </a:rPr>
              <a:t>96</a:t>
            </a:fld>
            <a:endParaRPr/>
          </a:p>
        </p:txBody>
      </p:sp>
      <p:pic>
        <p:nvPicPr>
          <p:cNvPr id="486" name="Picture 2"/>
          <p:cNvPicPr/>
          <p:nvPr/>
        </p:nvPicPr>
        <p:blipFill>
          <a:blip r:embed="rId2"/>
          <a:stretch>
            <a:fillRect/>
          </a:stretch>
        </p:blipFill>
        <p:spPr>
          <a:xfrm>
            <a:off x="457200" y="304920"/>
            <a:ext cx="8229240" cy="6400440"/>
          </a:xfrm>
          <a:prstGeom prst="rect">
            <a:avLst/>
          </a:prstGeom>
          <a:ln>
            <a:noFill/>
          </a:ln>
        </p:spPr>
      </p:pic>
      <p:pic>
        <p:nvPicPr>
          <p:cNvPr id="4"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69692634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TextShape 1"/>
          <p:cNvSpPr txBox="1"/>
          <p:nvPr/>
        </p:nvSpPr>
        <p:spPr>
          <a:xfrm>
            <a:off x="0" y="152280"/>
            <a:ext cx="8229240" cy="258480"/>
          </a:xfrm>
          <a:prstGeom prst="rect">
            <a:avLst/>
          </a:prstGeom>
        </p:spPr>
        <p:txBody>
          <a:bodyPr anchor="ctr"/>
          <a:lstStyle/>
          <a:p>
            <a:pPr>
              <a:lnSpc>
                <a:spcPct val="100000"/>
              </a:lnSpc>
            </a:pPr>
            <a:r>
              <a:rPr lang="en-US" sz="3000" b="1">
                <a:solidFill>
                  <a:srgbClr val="FF0000"/>
                </a:solidFill>
                <a:latin typeface="Times New Roman"/>
              </a:rPr>
              <a:t>State diagram example</a:t>
            </a:r>
            <a:endParaRPr/>
          </a:p>
        </p:txBody>
      </p:sp>
      <p:pic>
        <p:nvPicPr>
          <p:cNvPr id="488" name="Picture 4"/>
          <p:cNvPicPr/>
          <p:nvPr/>
        </p:nvPicPr>
        <p:blipFill>
          <a:blip r:embed="rId2"/>
          <a:stretch>
            <a:fillRect/>
          </a:stretch>
        </p:blipFill>
        <p:spPr>
          <a:xfrm>
            <a:off x="1447920" y="533520"/>
            <a:ext cx="6248160" cy="6098760"/>
          </a:xfrm>
          <a:prstGeom prst="rect">
            <a:avLst/>
          </a:prstGeom>
          <a:ln>
            <a:noFill/>
          </a:ln>
        </p:spPr>
      </p:pic>
      <p:sp>
        <p:nvSpPr>
          <p:cNvPr id="489" name="CustomShape 2"/>
          <p:cNvSpPr/>
          <p:nvPr/>
        </p:nvSpPr>
        <p:spPr>
          <a:xfrm rot="16200000">
            <a:off x="-986040" y="3663720"/>
            <a:ext cx="4384800" cy="425160"/>
          </a:xfrm>
          <a:prstGeom prst="rect">
            <a:avLst/>
          </a:prstGeom>
          <a:noFill/>
          <a:ln>
            <a:noFill/>
          </a:ln>
        </p:spPr>
        <p:txBody>
          <a:bodyPr wrap="none" lIns="90000" tIns="45000" rIns="90000" bIns="45000"/>
          <a:lstStyle/>
          <a:p>
            <a:pPr>
              <a:lnSpc>
                <a:spcPct val="100000"/>
              </a:lnSpc>
            </a:pPr>
            <a:r>
              <a:rPr lang="en-US" sz="2200">
                <a:solidFill>
                  <a:srgbClr val="000000"/>
                </a:solidFill>
                <a:latin typeface="Tahoma"/>
              </a:rPr>
              <a:t>ATM software states at a bank</a:t>
            </a:r>
            <a:endParaRPr/>
          </a:p>
        </p:txBody>
      </p:sp>
      <p:sp>
        <p:nvSpPr>
          <p:cNvPr id="490" name="TextShape 3"/>
          <p:cNvSpPr txBox="1"/>
          <p:nvPr/>
        </p:nvSpPr>
        <p:spPr>
          <a:xfrm>
            <a:off x="6553080" y="6356520"/>
            <a:ext cx="2133360" cy="364680"/>
          </a:xfrm>
          <a:prstGeom prst="rect">
            <a:avLst/>
          </a:prstGeom>
        </p:spPr>
        <p:txBody>
          <a:bodyPr anchor="ctr"/>
          <a:lstStyle/>
          <a:p>
            <a:pPr algn="r">
              <a:lnSpc>
                <a:spcPct val="100000"/>
              </a:lnSpc>
            </a:pPr>
            <a:fld id="{AAC4BEAA-8584-4FE5-9FA4-1A083562C65C}" type="slidenum">
              <a:rPr lang="en-US" sz="1200">
                <a:solidFill>
                  <a:srgbClr val="8B8B8B"/>
                </a:solidFill>
                <a:latin typeface="Calibri"/>
              </a:rPr>
              <a:t>97</a:t>
            </a:fld>
            <a:endParaRPr/>
          </a:p>
        </p:txBody>
      </p:sp>
      <p:pic>
        <p:nvPicPr>
          <p:cNvPr id="6"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35029079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 name="Picture 4"/>
          <p:cNvPicPr/>
          <p:nvPr/>
        </p:nvPicPr>
        <p:blipFill>
          <a:blip r:embed="rId2"/>
          <a:stretch>
            <a:fillRect/>
          </a:stretch>
        </p:blipFill>
        <p:spPr>
          <a:xfrm>
            <a:off x="990720" y="609480"/>
            <a:ext cx="7102080" cy="6195600"/>
          </a:xfrm>
          <a:prstGeom prst="rect">
            <a:avLst/>
          </a:prstGeom>
          <a:ln>
            <a:noFill/>
          </a:ln>
        </p:spPr>
      </p:pic>
      <p:sp>
        <p:nvSpPr>
          <p:cNvPr id="492" name="CustomShape 1"/>
          <p:cNvSpPr/>
          <p:nvPr/>
        </p:nvSpPr>
        <p:spPr>
          <a:xfrm rot="16200000">
            <a:off x="-608400" y="3748320"/>
            <a:ext cx="2709720" cy="425160"/>
          </a:xfrm>
          <a:prstGeom prst="rect">
            <a:avLst/>
          </a:prstGeom>
          <a:noFill/>
          <a:ln>
            <a:noFill/>
          </a:ln>
        </p:spPr>
        <p:txBody>
          <a:bodyPr wrap="none" lIns="90000" tIns="45000" rIns="90000" bIns="45000"/>
          <a:lstStyle/>
          <a:p>
            <a:pPr>
              <a:lnSpc>
                <a:spcPct val="100000"/>
              </a:lnSpc>
            </a:pPr>
            <a:r>
              <a:rPr lang="en-US" sz="2200">
                <a:solidFill>
                  <a:srgbClr val="000000"/>
                </a:solidFill>
                <a:latin typeface="Tahoma"/>
              </a:rPr>
              <a:t>Java thread states</a:t>
            </a:r>
            <a:endParaRPr/>
          </a:p>
        </p:txBody>
      </p:sp>
      <p:sp>
        <p:nvSpPr>
          <p:cNvPr id="493" name="TextShape 2"/>
          <p:cNvSpPr txBox="1"/>
          <p:nvPr/>
        </p:nvSpPr>
        <p:spPr>
          <a:xfrm>
            <a:off x="0" y="152280"/>
            <a:ext cx="8229240" cy="258480"/>
          </a:xfrm>
          <a:prstGeom prst="rect">
            <a:avLst/>
          </a:prstGeom>
        </p:spPr>
        <p:txBody>
          <a:bodyPr anchor="ctr"/>
          <a:lstStyle/>
          <a:p>
            <a:pPr>
              <a:lnSpc>
                <a:spcPct val="100000"/>
              </a:lnSpc>
            </a:pPr>
            <a:r>
              <a:rPr lang="en-US" sz="3000" b="1">
                <a:solidFill>
                  <a:srgbClr val="FF0000"/>
                </a:solidFill>
                <a:latin typeface="Times New Roman"/>
              </a:rPr>
              <a:t>State diagram example</a:t>
            </a:r>
            <a:endParaRPr/>
          </a:p>
        </p:txBody>
      </p:sp>
      <p:sp>
        <p:nvSpPr>
          <p:cNvPr id="494" name="TextShape 3"/>
          <p:cNvSpPr txBox="1"/>
          <p:nvPr/>
        </p:nvSpPr>
        <p:spPr>
          <a:xfrm>
            <a:off x="6553080" y="6356520"/>
            <a:ext cx="2133360" cy="364680"/>
          </a:xfrm>
          <a:prstGeom prst="rect">
            <a:avLst/>
          </a:prstGeom>
        </p:spPr>
        <p:txBody>
          <a:bodyPr anchor="ctr"/>
          <a:lstStyle/>
          <a:p>
            <a:pPr algn="r">
              <a:lnSpc>
                <a:spcPct val="100000"/>
              </a:lnSpc>
            </a:pPr>
            <a:fld id="{854B59E4-0558-43E7-B62D-C2D048F34237}" type="slidenum">
              <a:rPr lang="en-US" sz="1200">
                <a:solidFill>
                  <a:srgbClr val="8B8B8B"/>
                </a:solidFill>
                <a:latin typeface="Calibri"/>
              </a:rPr>
              <a:t>98</a:t>
            </a:fld>
            <a:endParaRPr/>
          </a:p>
        </p:txBody>
      </p:sp>
      <p:pic>
        <p:nvPicPr>
          <p:cNvPr id="6"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60059633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pPr eaLnBrk="1" hangingPunct="1"/>
            <a:r>
              <a:rPr lang="en-US" altLang="en-US" sz="4000" b="1" dirty="0" smtClean="0">
                <a:solidFill>
                  <a:srgbClr val="FF0000"/>
                </a:solidFill>
                <a:latin typeface="Times" pitchFamily="18" charset="0"/>
                <a:cs typeface="Times" pitchFamily="18" charset="0"/>
              </a:rPr>
              <a:t>Sample State Diagram for Patient Class</a:t>
            </a:r>
          </a:p>
        </p:txBody>
      </p:sp>
      <p:pic>
        <p:nvPicPr>
          <p:cNvPr id="5122" name="Picture 2"/>
          <p:cNvPicPr>
            <a:picLocks noGrp="1" noChangeAspect="1" noChangeArrowheads="1"/>
          </p:cNvPicPr>
          <p:nvPr>
            <p:ph idx="1"/>
          </p:nvPr>
        </p:nvPicPr>
        <p:blipFill>
          <a:blip r:embed="rId2"/>
          <a:srcRect/>
          <a:stretch>
            <a:fillRect/>
          </a:stretch>
        </p:blipFill>
        <p:spPr>
          <a:xfrm>
            <a:off x="180975" y="1993900"/>
            <a:ext cx="8763000" cy="2959100"/>
          </a:xfrm>
          <a:ln>
            <a:solidFill>
              <a:schemeClr val="tx1"/>
            </a:solidFill>
          </a:ln>
          <a:effectLst>
            <a:outerShdw blurRad="50800" dist="38100" dir="2700000" algn="tl" rotWithShape="0">
              <a:prstClr val="black">
                <a:alpha val="40000"/>
              </a:prstClr>
            </a:outerShdw>
          </a:effectLst>
        </p:spPr>
      </p:pic>
      <p:pic>
        <p:nvPicPr>
          <p:cNvPr id="4"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115239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10093</Words>
  <Application>Microsoft Office PowerPoint</Application>
  <PresentationFormat>On-screen Show (4:3)</PresentationFormat>
  <Paragraphs>1482</Paragraphs>
  <Slides>176</Slides>
  <Notes>29</Notes>
  <HiddenSlides>0</HiddenSlides>
  <MMClips>0</MMClips>
  <ScaleCrop>false</ScaleCrop>
  <HeadingPairs>
    <vt:vector size="4" baseType="variant">
      <vt:variant>
        <vt:lpstr>Theme</vt:lpstr>
      </vt:variant>
      <vt:variant>
        <vt:i4>1</vt:i4>
      </vt:variant>
      <vt:variant>
        <vt:lpstr>Slide Titles</vt:lpstr>
      </vt:variant>
      <vt:variant>
        <vt:i4>176</vt:i4>
      </vt:variant>
    </vt:vector>
  </HeadingPairs>
  <TitlesOfParts>
    <vt:vector size="177" baseType="lpstr">
      <vt:lpstr>Office Theme</vt:lpstr>
      <vt:lpstr>Unit III Requirement Engineering</vt:lpstr>
      <vt:lpstr>Contents</vt:lpstr>
      <vt:lpstr> Requirements Elicitation : Concept of Software Requirement </vt:lpstr>
      <vt:lpstr>PowerPoint Presentation</vt:lpstr>
      <vt:lpstr>PowerPoint Presentation</vt:lpstr>
      <vt:lpstr>Requirement elicitation</vt:lpstr>
      <vt:lpstr>PowerPoint Presentation</vt:lpstr>
      <vt:lpstr>PowerPoint Presentation</vt:lpstr>
      <vt:lpstr>Software Lifecycle Activities</vt:lpstr>
      <vt:lpstr>REQUIREMENT ELICITATION PROCESS</vt:lpstr>
      <vt:lpstr>PowerPoint Presentation</vt:lpstr>
      <vt:lpstr>Requirement Elicitation Techniques </vt:lpstr>
      <vt:lpstr>PowerPoint Presentation</vt:lpstr>
      <vt:lpstr>PowerPoint Presentation</vt:lpstr>
      <vt:lpstr>PowerPoint Presentation</vt:lpstr>
      <vt:lpstr>ELICITATION TECHNIQUES</vt:lpstr>
      <vt:lpstr>PROBLEMS OF REQUIREMENT ELICITATION</vt:lpstr>
      <vt:lpstr>PowerPoint Presentation</vt:lpstr>
      <vt:lpstr> Categories and types of Requirements </vt:lpstr>
      <vt:lpstr>PowerPoint Presentation</vt:lpstr>
      <vt:lpstr>PowerPoint Presentation</vt:lpstr>
      <vt:lpstr>Non-functional classifications</vt:lpstr>
      <vt:lpstr>Non-functional requirement types</vt:lpstr>
      <vt:lpstr>Non-functional requirements examples</vt:lpstr>
      <vt:lpstr>Functional and non-functional requirements</vt:lpstr>
      <vt:lpstr>Types of requirement</vt:lpstr>
      <vt:lpstr>REQUIREMENT ANALYSIS</vt:lpstr>
      <vt:lpstr> UML models: Use Case Diagram and class diagram </vt:lpstr>
      <vt:lpstr>Unified modeling Language overview</vt:lpstr>
      <vt:lpstr>PowerPoint Presentation</vt:lpstr>
      <vt:lpstr>Why UML for Modeling</vt:lpstr>
      <vt:lpstr>PowerPoint Presentation</vt:lpstr>
      <vt:lpstr>UML Baseline</vt:lpstr>
      <vt:lpstr>Classification of Diagram Types</vt:lpstr>
      <vt:lpstr>Basic Modeling Steps</vt:lpstr>
      <vt:lpstr>Use Case Diagram</vt:lpstr>
      <vt:lpstr>Use Case Diagrams</vt:lpstr>
      <vt:lpstr>Actors</vt:lpstr>
      <vt:lpstr>Use Case</vt:lpstr>
      <vt:lpstr>The &lt;&lt;extends&gt;&gt; Relationship</vt:lpstr>
      <vt:lpstr>PowerPoint Presentation</vt:lpstr>
      <vt:lpstr>The &lt;&lt;includes&gt;&gt; Relationship</vt:lpstr>
      <vt:lpstr>PowerPoint Presentation</vt:lpstr>
      <vt:lpstr>Use Cases are useful to…</vt:lpstr>
      <vt:lpstr>PowerPoint Presentation</vt:lpstr>
      <vt:lpstr>Use Case Diagram(core relationship) </vt:lpstr>
      <vt:lpstr>Use Case Diagram(core relationship) </vt:lpstr>
      <vt:lpstr>Use Case Diagrams(cont.)</vt:lpstr>
      <vt:lpstr>Use Case Diagrams(cont.)</vt:lpstr>
      <vt:lpstr>Use Case Diagrams</vt:lpstr>
      <vt:lpstr>Use Case Diagram – Example1 (Library)</vt:lpstr>
      <vt:lpstr>Use Case Diagram for Student Assessment Management System </vt:lpstr>
      <vt:lpstr>PowerPoint Presentation</vt:lpstr>
      <vt:lpstr>Use Case Diagrams </vt:lpstr>
      <vt:lpstr>Use Case Diagram </vt:lpstr>
      <vt:lpstr>PowerPoint Presentation</vt:lpstr>
      <vt:lpstr>Example Use Case Diagram</vt:lpstr>
      <vt:lpstr>Class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Association: Multiplicity and Roles</vt:lpstr>
      <vt:lpstr>Association types</vt:lpstr>
      <vt:lpstr>PowerPoint Presentation</vt:lpstr>
      <vt:lpstr>PowerPoint Presentation</vt:lpstr>
      <vt:lpstr>PowerPoint Presentation</vt:lpstr>
      <vt:lpstr> Behavioral modelling using state diagrams - real life application case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State Diagram for Patient Class</vt:lpstr>
      <vt:lpstr>Parts of a State Chart</vt:lpstr>
      <vt:lpstr>Vending Machine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Flow Diagrams(DFDs)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Control Flow Diagrams</vt:lpstr>
      <vt:lpstr>PowerPoint Presentation</vt:lpstr>
      <vt:lpstr> Software Requirement Specifications (SRS)  </vt:lpstr>
      <vt:lpstr>Purpose of SRS document?</vt:lpstr>
      <vt:lpstr>Need for SRS…</vt:lpstr>
      <vt:lpstr>Need for SRS…</vt:lpstr>
      <vt:lpstr>Need for SRS…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I of SRS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II of SRS</vt:lpstr>
      <vt:lpstr>PowerPoint Presentation</vt:lpstr>
      <vt:lpstr>PowerPoint Presentation</vt:lpstr>
      <vt:lpstr>PowerPoint Presentation</vt:lpstr>
      <vt:lpstr>PowerPoint Presentation</vt:lpstr>
      <vt:lpstr>PowerPoint Presentation</vt:lpstr>
      <vt:lpstr>SRS Table of Contents</vt:lpstr>
      <vt:lpstr>PowerPoint Presentation</vt:lpstr>
      <vt:lpstr>Summary</vt:lpstr>
      <vt:lpstr>References</vt:lpstr>
      <vt:lpstr>Behavioral Modeling:  State Diagrams</vt:lpstr>
      <vt:lpstr>PowerPoint Presentation</vt:lpstr>
      <vt:lpstr>Chapter 4, Requirements Elicitation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dc:title>
  <dc:creator>DELL</dc:creator>
  <cp:lastModifiedBy>DELL</cp:lastModifiedBy>
  <cp:revision>47</cp:revision>
  <dcterms:created xsi:type="dcterms:W3CDTF">2006-08-16T00:00:00Z</dcterms:created>
  <dcterms:modified xsi:type="dcterms:W3CDTF">2020-09-27T21:31:06Z</dcterms:modified>
</cp:coreProperties>
</file>