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0" r:id="rId2"/>
    <p:sldId id="257" r:id="rId3"/>
    <p:sldId id="293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48" r:id="rId35"/>
    <p:sldId id="347" r:id="rId36"/>
    <p:sldId id="346" r:id="rId37"/>
    <p:sldId id="349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344" r:id="rId52"/>
    <p:sldId id="259" r:id="rId53"/>
    <p:sldId id="34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85818-9ED3-4948-A3DD-602A94AFD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qsm.com/?q=resources/function-point-languages-table/index.html" TargetMode="Externa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s.psu.edu/infsy/infsy570_rxo4/metrics/metrics.ppt" TargetMode="External"/><Relationship Id="rId2" Type="http://schemas.openxmlformats.org/officeDocument/2006/relationships/hyperlink" Target="http://www-fusion-magnetique.cea.fr/ppe/TrainingWeekCulham/IntroductiontoProjectManagement.pp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uomustansiriyah.edu.iq/media/lectures/5/5_2017_11_25!11_04_37_AM.pdf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823913" y="423333"/>
            <a:ext cx="7516812" cy="1202267"/>
          </a:xfrm>
        </p:spPr>
        <p:txBody>
          <a:bodyPr/>
          <a:lstStyle/>
          <a:p>
            <a:r>
              <a:rPr lang="en-I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IV Project 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Management: Process, Metrics, Estimations &amp; Scheduling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974725" y="1930400"/>
            <a:ext cx="7213600" cy="131445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IN" smtClean="0"/>
              <a:t>Prof. M.P.Karnik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IN" smtClean="0"/>
              <a:t>madhuri.chavan@viit.ac.in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IN" sz="2000" b="1" smtClean="0"/>
              <a:t>Department of Computer Engineering</a:t>
            </a:r>
          </a:p>
        </p:txBody>
      </p:sp>
      <p:sp>
        <p:nvSpPr>
          <p:cNvPr id="5" name="Subtitle 2">
            <a:extLst>
              <a:ext uri="{FF2B5EF4-FFF2-40B4-BE49-F238E27FC236}"/>
            </a:extLst>
          </p:cNvPr>
          <p:cNvSpPr txBox="1">
            <a:spLocks/>
          </p:cNvSpPr>
          <p:nvPr/>
        </p:nvSpPr>
        <p:spPr>
          <a:xfrm>
            <a:off x="249239" y="5361518"/>
            <a:ext cx="8645525" cy="560916"/>
          </a:xfrm>
          <a:prstGeom prst="rect">
            <a:avLst/>
          </a:prstGeom>
          <a:solidFill>
            <a:srgbClr val="25A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/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BRACT’S, Vishwakarma Institute of Information Technology, Pune-48</a:t>
            </a:r>
          </a:p>
        </p:txBody>
      </p:sp>
      <p:pic>
        <p:nvPicPr>
          <p:cNvPr id="205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950" y="3361267"/>
            <a:ext cx="1327150" cy="2000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6400" y="5903385"/>
            <a:ext cx="835025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 Autonomous Institute affiliated to Savitribai Phule Pune University)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(NBA and NAAC accredited, ISO 9001:2015 certified) </a:t>
            </a:r>
          </a:p>
        </p:txBody>
      </p:sp>
    </p:spTree>
    <p:extLst>
      <p:ext uri="{BB962C8B-B14F-4D97-AF65-F5344CB8AC3E}">
        <p14:creationId xmlns:p14="http://schemas.microsoft.com/office/powerpoint/2010/main" val="33976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Etiquette of Process Metrics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45720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common sense and organizational sensitivity when interpreting metrics data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regular feedback to the individuals and teams who collect measures and metrics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Don’t use metrics to evaluate individuals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 with practitioners and teams to set clear goals and metrics that will be used to achieve them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Never use metrics to threaten individuals or teams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Metrics data that indicate a problem should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be considered “negative”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data are just an indicator for process improvement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Metrics in the Project Domain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Metrics in the </a:t>
            </a:r>
            <a:r>
              <a:rPr lang="en-US" sz="4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Domain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953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metrics enable a software project manager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Assess the status of an ongoing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Track potential risks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out problem areas before their status becomes critical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Adjust work flow or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Evaluate the project team’s ability to control quality of software work products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of the same metrics are used in both the process and project domain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metrics are used for making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strategic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decisions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used to adapt project workflow and technical activities 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1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of Project Metrics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first application of project metrics occurs during estimation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Metrics from past projects are used as a basis for estimating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effort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 project proceeds, the amount of time and effort expended are compared to original estimates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technical work begins, other project metrics become important</a:t>
            </a:r>
          </a:p>
          <a:p>
            <a:pPr lvl="1" eaLnBrk="1" hangingPunct="1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Production rates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are measured (represented in terms of models created, review hours, function points, and delivered source lines of code)</a:t>
            </a:r>
          </a:p>
          <a:p>
            <a:pPr lvl="1" eaLnBrk="1" hangingPunct="1"/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uncovered during each generic framework activity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communication, planning, modeling, construction, deployment) are measured</a:t>
            </a:r>
          </a:p>
          <a:p>
            <a:pPr eaLnBrk="1" hangingPunct="1"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0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 of Project Metrics (continued)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105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metrics are used to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Minimize the development schedule by making the adjustments necessary to avoid delays and moderate potential problems and risks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Assess product quality on an ongoing basis and, when necessary, to modify the technical approach to improve quality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summary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quality improves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defects are minimized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defects go 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amount of rework required during the project is also reduced</a:t>
            </a:r>
          </a:p>
          <a:p>
            <a:pPr lvl="1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rework goes down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overall project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cost is reduced</a:t>
            </a:r>
          </a:p>
          <a:p>
            <a:pPr lvl="1" eaLnBrk="1" hangingPunct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9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Measurement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Categories of Software Measurement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Two categories of software measurement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Direct measures of the </a:t>
            </a:r>
          </a:p>
          <a:p>
            <a:pPr lvl="2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process (cost, effort, etc.)</a:t>
            </a:r>
          </a:p>
          <a:p>
            <a:pPr lvl="2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product (lines of code produced, execution speed, defects reported over time, etc.)</a:t>
            </a:r>
          </a:p>
          <a:p>
            <a:pPr lvl="1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Indirect measures of the</a:t>
            </a:r>
          </a:p>
          <a:p>
            <a:pPr lvl="2"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product (functionality, quality, complexity, efficiency, reliability, maintainability, etc.)</a:t>
            </a:r>
          </a:p>
          <a:p>
            <a:pPr eaLnBrk="1" hangingPunct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Project metrics can be consolidated to create process metrics for an organization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3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Size-oriented Metrics (1)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295400"/>
            <a:ext cx="83693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Derived by normalizing quality and/or productivity measures by considering the size of the software produced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Thousand lines of code (KLOC) are often chosen as the normalization value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Metrics include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Errors per KLOC		- Errors per person-month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Defects per KLOC		- KLOC per person-month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Dollars per KLOC		- Dollars per page of 							documentation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Pages of documentation per KLOC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Size-oriented Metrics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334000"/>
          </a:xfrm>
        </p:spPr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Accurate estimation of the problem size is fundamental to satisfactory estimation of effort, time duration and cost of a software project.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order to be able to accurately estimate the project size, some important metrics should be defined in terms of which the project size can be expressed.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size of a problem is obviously not the number of bytes that the source code occupies.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project size is a measure of the problem complexity in terms of the effort and time required to develop the product. 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65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Lines of Code (LOC) </a:t>
            </a:r>
          </a:p>
        </p:txBody>
      </p: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436418" y="1447800"/>
            <a:ext cx="83058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LOC is the simplest among all metrics available to estimate project size.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This metric is very popular because it is the simplest to use.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Using this metric, the project size is estimated by counting the number of source instructions in the developed program.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Obviously, while counting the number of source instructions, lines used for commenting the code and the header lines should be ignored.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Determining the LOC count at the end of a project is a very simple job.</a:t>
            </a:r>
          </a:p>
          <a:p>
            <a:pPr algn="just" eaLnBrk="1" hangingPunct="1">
              <a:buFont typeface="Wingdings" pitchFamily="2" charset="2"/>
              <a:buChar char="Ø"/>
            </a:pPr>
            <a:endParaRPr lang="en-US" sz="2400" u="none" dirty="0"/>
          </a:p>
          <a:p>
            <a:pPr algn="just" eaLnBrk="1" hangingPunct="1"/>
            <a:endParaRPr lang="en-US" sz="2000" u="none" dirty="0"/>
          </a:p>
          <a:p>
            <a:pPr algn="just" eaLnBrk="1" hangingPunct="1"/>
            <a:endParaRPr lang="en-US" sz="2000" u="none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534400" cy="6096000"/>
          </a:xfrm>
        </p:spPr>
        <p:txBody>
          <a:bodyPr>
            <a:noAutofit/>
          </a:bodyPr>
          <a:lstStyle/>
          <a:p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Project Management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Concepts-The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Management Spectrum, People, Product, Process, Project, The W5HH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Principle</a:t>
            </a:r>
          </a:p>
          <a:p>
            <a:r>
              <a:rPr lang="en-IN" sz="2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Metrics </a:t>
            </a:r>
            <a:r>
              <a:rPr lang="en-IN" sz="2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the Process and Project Domains, Software Measurement: size &amp; function oriented metrics(FP &amp; LOC), Metrics for Project and Software Quality</a:t>
            </a:r>
            <a:endParaRPr lang="en-US" sz="21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Estimation, Observations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on Estimation, Project Planning Process, Software Scope and feasibility, Resources: Human Resources, Reusable software, Environmental Resources. Software Project Estimation, Decomposition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Techniques</a:t>
            </a:r>
          </a:p>
          <a:p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Empirical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Estimation Models: Structure, COCOMO II, Estimation of Object-oriented Projects, Specialized Estimation, Software Tools for estimation, Case study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IN" sz="2100" dirty="0" smtClean="0">
                <a:latin typeface="Times New Roman" pitchFamily="18" charset="0"/>
                <a:cs typeface="Times New Roman" pitchFamily="18" charset="0"/>
              </a:rPr>
              <a:t>Scheduling: </a:t>
            </a:r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Basic Concepts, Defining a Task Set for the Software Project, Defining Task Network, Scheduling with time-line charts, Schedule tracking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100" dirty="0">
                <a:latin typeface="Times New Roman" pitchFamily="18" charset="0"/>
                <a:cs typeface="Times New Roman" pitchFamily="18" charset="0"/>
              </a:rPr>
              <a:t>Tools: - Microsoft Project, Daily Activity Reporting &amp; Tracking (DART)</a:t>
            </a:r>
            <a:endParaRPr lang="en-US" sz="21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134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Lines of Code (LOC) </a:t>
            </a:r>
          </a:p>
        </p:txBody>
      </p:sp>
      <p:sp>
        <p:nvSpPr>
          <p:cNvPr id="21507" name="Text Box 5"/>
          <p:cNvSpPr txBox="1">
            <a:spLocks noChangeArrowheads="1"/>
          </p:cNvSpPr>
          <p:nvPr/>
        </p:nvSpPr>
        <p:spPr bwMode="auto">
          <a:xfrm>
            <a:off x="304800" y="1524000"/>
            <a:ext cx="8382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Accurate estimation of the LOC count at the beginning of a project is very difficult.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In order to estimate the LOC count at the beginning of a project, project managers usually divide the problem into modules, and each module into sub-modules and so on, until the sizes of the different leaf-level modules can be approximately predicted.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To be able to do this, past experience in developing similar products is helpful.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By using the estimation of the lowest level modules, project managers arrive at the total size estimation. 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49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Shortcomings of LOC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 gives a numerical value of problem size that can vary widely with individual coding style.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should consider the local effort needed to specify, design, code, test, etc. and not just the coding effort. LOC, however, focuses on the coding activity alone.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Larger code size does not necessarily imply better quality or higher efficiency.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a programmer consciously uses several library routines, then the LOC count will be lower.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617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Shortcomings of LOC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 metric measures the lexical complexity of a program and does not address the more important but indirect issues of logical or structural complexities.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very difficult to accurately estimate LOC in the final product from the problem specification. The LOC count can be accurately computed only after the code has been fully developed.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 metric is little use to the project managers during project planning, since project planning is carried out even before any development activity has started.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1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74638"/>
            <a:ext cx="7543800" cy="54451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Point (FP) </a:t>
            </a: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355022" y="1295400"/>
            <a:ext cx="856037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This metric overcomes many of the shortcomings of the LOC metric.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 One of the important advantages of using the function point metric is that it can be used to easily estimate the size of a software product directly from the problem specification.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This is in contrast to the LOC metric, where the size can be accurately determined only after the product has fully been developed.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The conceptual idea behind the function point metric is that the size of a software product is directly dependent on the number of different functions or features it supports. </a:t>
            </a:r>
          </a:p>
          <a:p>
            <a:pPr eaLnBrk="1" hangingPunct="1"/>
            <a:endParaRPr lang="en-US" sz="2400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Point (FP) 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533400" y="1295400"/>
            <a:ext cx="8229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A software product supporting many features would certainly be of larger size than a product with less number of features.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Each function when invoked reads some input data and transforms it to the corresponding output data.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A computation of the number of input and the output data values to a system gives some indication of the number of functions supported by the system.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In addition to the number of basic functions that a software performs, the size is also dependent on the number of files and the number of interfaces. </a:t>
            </a:r>
          </a:p>
          <a:p>
            <a:pPr eaLnBrk="1" hangingPunct="1"/>
            <a:r>
              <a:rPr lang="en-US" sz="2400" dirty="0"/>
              <a:t> </a:t>
            </a:r>
          </a:p>
          <a:p>
            <a:pPr eaLnBrk="1" hangingPunct="1"/>
            <a:endParaRPr lang="en-US" sz="2400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6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19200" y="274638"/>
            <a:ext cx="67246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Function-Based Metrics</a:t>
            </a:r>
          </a:p>
        </p:txBody>
      </p:sp>
      <p:sp>
        <p:nvSpPr>
          <p:cNvPr id="2662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point metric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(FP),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first proposed by Albrecht [ALB79], can be used effectively as a means for measuring the functionality delivered by a system.</a:t>
            </a: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Function points are derived using an empirical relationship based on countable (direct) measures of software's information domain and assessments of software complexity</a:t>
            </a:r>
          </a:p>
          <a:p>
            <a:pPr eaLnBrk="1" hangingPunct="1">
              <a:spcBef>
                <a:spcPts val="300"/>
              </a:spcBef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Information domain values are defined in the following manner: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external inputs (EIs)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external outputs (EOs)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external inquiries (EQs)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internal logical files (ILFs)</a:t>
            </a:r>
          </a:p>
          <a:p>
            <a:pPr lvl="1" eaLnBrk="1" hangingPunct="1">
              <a:spcBef>
                <a:spcPts val="300"/>
              </a:spcBef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Number of external interface files (EIFs)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05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ChangeArrowheads="1"/>
          </p:cNvSpPr>
          <p:nvPr/>
        </p:nvSpPr>
        <p:spPr bwMode="auto">
          <a:xfrm>
            <a:off x="76200" y="1246188"/>
            <a:ext cx="8443913" cy="3622675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7651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2411413" y="274638"/>
            <a:ext cx="4335462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Points</a:t>
            </a: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8138"/>
            <a:ext cx="7772399" cy="311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524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Point (FP) 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457200" y="1295400"/>
            <a:ext cx="83058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US" sz="2100" u="none" dirty="0"/>
              <a:t>Using the number of input and output data values, function point metric computes the size of a software product using three other characteristics of the product.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100" b="1" u="none" dirty="0"/>
              <a:t>The size of a product in function points (FP) can be expressed as the weighted sum of these five problem characteristics.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100" u="none" dirty="0"/>
              <a:t>The weights associated with the five characteristics were proposed empirically and validated by the observations over many projects. </a:t>
            </a:r>
            <a:endParaRPr lang="en-US" sz="2100" u="none" dirty="0" smtClean="0"/>
          </a:p>
          <a:p>
            <a:pPr algn="just" eaLnBrk="1" hangingPunct="1">
              <a:buFont typeface="Wingdings" pitchFamily="2" charset="2"/>
              <a:buChar char="Ø"/>
            </a:pPr>
            <a:endParaRPr lang="en-US" sz="2100" u="none" dirty="0"/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100" u="none" dirty="0"/>
              <a:t>Function point is computed in two steps. The first step is to compute the unadjusted function point (UFP). </a:t>
            </a:r>
            <a:endParaRPr lang="en-US" sz="2100" u="none" dirty="0" smtClean="0"/>
          </a:p>
          <a:p>
            <a:pPr algn="just" eaLnBrk="1" hangingPunct="1">
              <a:buFont typeface="Wingdings" pitchFamily="2" charset="2"/>
              <a:buChar char="Ø"/>
            </a:pPr>
            <a:endParaRPr lang="en-US" sz="2100" u="none" dirty="0"/>
          </a:p>
          <a:p>
            <a:pPr eaLnBrk="1" hangingPunct="1"/>
            <a:r>
              <a:rPr lang="en-US" sz="2100" b="1" u="none" dirty="0"/>
              <a:t>UFP = (Number of inputs)*4 + (Number of outputs)*5 + </a:t>
            </a:r>
          </a:p>
          <a:p>
            <a:pPr eaLnBrk="1" hangingPunct="1"/>
            <a:r>
              <a:rPr lang="en-US" sz="2100" b="1" u="none" dirty="0"/>
              <a:t>(Number of inquiries)*4 + (Number of files)*10 + </a:t>
            </a:r>
          </a:p>
          <a:p>
            <a:pPr eaLnBrk="1" hangingPunct="1"/>
            <a:r>
              <a:rPr lang="en-US" sz="2100" b="1" u="none" dirty="0"/>
              <a:t>(Number of interfaces</a:t>
            </a:r>
            <a:r>
              <a:rPr lang="en-US" sz="2100" b="1" u="none" dirty="0" smtClean="0"/>
              <a:t>)*</a:t>
            </a:r>
            <a:r>
              <a:rPr lang="en-US" sz="2100" b="1" u="none" dirty="0"/>
              <a:t>7</a:t>
            </a:r>
            <a:endParaRPr lang="en-US" sz="2100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Point (FP) </a:t>
            </a:r>
          </a:p>
        </p:txBody>
      </p:sp>
      <p:sp>
        <p:nvSpPr>
          <p:cNvPr id="29699" name="Text Box 5"/>
          <p:cNvSpPr txBox="1">
            <a:spLocks noChangeArrowheads="1"/>
          </p:cNvSpPr>
          <p:nvPr/>
        </p:nvSpPr>
        <p:spPr bwMode="auto">
          <a:xfrm>
            <a:off x="381000" y="1600199"/>
            <a:ext cx="8382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US" sz="2400" b="1" u="none" dirty="0"/>
              <a:t>Number of inputs: </a:t>
            </a:r>
            <a:r>
              <a:rPr lang="en-US" sz="2400" u="none" dirty="0"/>
              <a:t>Each data item input by the user is counted. Data inputs should be distinguished from user inquiries. Inquiries are user commands such as print-account-balance. Inquiries are counted separately. It must be noted that individual data items input by the user are not considered in the calculation of the number of inputs, but a group of related inputs are considered as a single input.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b="1" u="none" dirty="0"/>
              <a:t>Number of outputs: </a:t>
            </a:r>
            <a:r>
              <a:rPr lang="en-US" sz="2400" u="none" dirty="0"/>
              <a:t>The outputs considered refer to reports printed, screen outputs, error messages produced, etc. While outputting the number of outputs the individual data items within a report are not considered, but a set of related data items is counted as one input. 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46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Point (FP) 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83820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US" sz="2400" b="1" u="none" dirty="0"/>
              <a:t>Number of inquiries: </a:t>
            </a:r>
            <a:r>
              <a:rPr lang="en-US" sz="2400" u="none" dirty="0"/>
              <a:t>Number of inquiries is the number of distinct interactive queries which can be made by the users. These inquiries are the user commands which require specific action by the system.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b="1" u="none" dirty="0"/>
              <a:t>Number of files: </a:t>
            </a:r>
            <a:r>
              <a:rPr lang="en-US" sz="2400" u="none" dirty="0"/>
              <a:t>Each logical file is counted. A logical file means groups of logically related data. Thus, logical files can be data structures or physical files.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b="1" u="none" dirty="0"/>
              <a:t>Number of interfaces: </a:t>
            </a:r>
            <a:r>
              <a:rPr lang="en-US" sz="2400" u="none" dirty="0"/>
              <a:t>Here the interfaces considered are the interfaces used to exchange information with other systems. Examples of such interfaces are data files on tapes, disks, communication links with other systems etc. 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98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Metrics in the Process and Project Domains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10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5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are Metrics?</a:t>
            </a:r>
            <a:endParaRPr lang="en-US" sz="25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process and project metrics are quantitative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measures. They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are a management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tool.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They offer insight into the effectiveness of the software process and the projects that are conducted using the process as a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framework.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Basic quality and productivity data are collected</a:t>
            </a:r>
          </a:p>
          <a:p>
            <a:pPr>
              <a:lnSpc>
                <a:spcPct val="80000"/>
              </a:lnSpc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data are analyzed, compared against past averages, and assessed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goal is to determine whether quality and productivity improvements have occurred</a:t>
            </a:r>
          </a:p>
          <a:p>
            <a:pPr>
              <a:lnSpc>
                <a:spcPct val="8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data can also be used to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locate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problem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areas.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Remedies can then be developed and the software process can be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improved.</a:t>
            </a:r>
            <a:endParaRPr lang="en-US" sz="25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096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Point (FP) 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228600" y="1600200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Once the </a:t>
            </a:r>
            <a:r>
              <a:rPr lang="en-US" sz="2400" b="1" u="none" dirty="0"/>
              <a:t>unadjusted function point (UFP) </a:t>
            </a:r>
            <a:r>
              <a:rPr lang="en-US" sz="2400" u="none" dirty="0"/>
              <a:t>is computed, the </a:t>
            </a:r>
            <a:r>
              <a:rPr lang="en-US" sz="2400" b="1" u="none" dirty="0"/>
              <a:t>technical complexity factor (TCF) </a:t>
            </a:r>
            <a:r>
              <a:rPr lang="en-US" sz="2400" u="none" dirty="0"/>
              <a:t>is computed next.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 TCF refines the UFP measure by considering fourteen other factors such as high transaction rates, throughput, and response time requirements, etc.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Each of these 14 factors is assigned from 0 (not present or no influence) to 5 (strong influence).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The resulting numbers are summed, yielding the total degree of influence (DI). 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b="1" u="none" dirty="0"/>
              <a:t>TCF= (0.65+0.01*DI)</a:t>
            </a:r>
            <a:r>
              <a:rPr lang="en-US" sz="2400" u="none" dirty="0"/>
              <a:t>. As DI can vary from 0 to 70, TCF can vary from 0.65 to 1.35.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400" u="none" dirty="0"/>
              <a:t> Finally, </a:t>
            </a:r>
            <a:r>
              <a:rPr lang="en-US" sz="2400" b="1" u="none" dirty="0"/>
              <a:t>FP=UFP*TCF</a:t>
            </a:r>
            <a:r>
              <a:rPr lang="en-US" sz="2400" u="none" dirty="0"/>
              <a:t>. 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2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 of Influence (DI)</a:t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Does the system require reliable backup and recovery?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Are data communications required?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Are there distributed processing functions?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Is performance critical?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	Will the system run in an existing heavily utilized operational environment?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6. Does the system require on-line data entry?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7. 	Does the on-line data entry require the input transaction to be built over multiple screens or operations?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8. Are the master files updated on line?</a:t>
            </a:r>
          </a:p>
          <a:p>
            <a:pPr>
              <a:buFontTx/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9. Are the inputs, outputs, files or inquiries complex?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03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 of Influence (DI)</a:t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772400" cy="5181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10. Is the internal processing complex?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11. Is the code designed to be reusable?</a:t>
            </a:r>
          </a:p>
          <a:p>
            <a:pPr>
              <a:buFontTx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12. Are conversion and installation included in the design?</a:t>
            </a:r>
          </a:p>
          <a:p>
            <a:pPr marL="514350" indent="-514350">
              <a:buFontTx/>
              <a:buAutoNum type="arabicPeriod" startAt="13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system designed for multiple installations in different organizations?</a:t>
            </a:r>
          </a:p>
          <a:p>
            <a:pPr marL="514350" indent="-514350">
              <a:buFontTx/>
              <a:buAutoNum type="arabicPeriod" startAt="13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application designed to facilitate change and ease of use by the users?</a:t>
            </a: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73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Degree of Influence (DI)</a:t>
            </a:r>
          </a:p>
        </p:txBody>
      </p:sp>
      <p:pic>
        <p:nvPicPr>
          <p:cNvPr id="34819" name="Content Placeholder 4" descr="9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2438400"/>
            <a:ext cx="6781800" cy="990600"/>
          </a:xfrm>
        </p:spPr>
      </p:pic>
      <p:pic>
        <p:nvPicPr>
          <p:cNvPr id="4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009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DELL\Desktop\loc-and-function-point-25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8001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809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DELL\Desktop\loc-and-function-point-26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76962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901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DELL\Desktop\loc-and-function-point-27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38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5090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DELL\Desktop\loc-and-function-point-28-638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85800"/>
            <a:ext cx="7010400" cy="54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9370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Function Point Controversy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452596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Like the KLOC measure, function point use also has proponents and opponents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Proponents claim that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FP is programming language independent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FP is based on data that are more likely to be known in the early stages of a project, making it more attractive as an estimation approach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Opponents claim that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FP requires some “sleight of hand” because the computation is based on subjective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Counts of the information domain can be difficult to collect after the fact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FP has no direct physical meaning…it’s just a number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76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Reconciling LOC and FP Metrics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1054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Relationship between LOC and FP depends upon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programming language that is used to implement the software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quality of the design</a:t>
            </a: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FP and LOC have been found to be relatively accurate predictors of software development effort and cost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However, a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historical baseline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of information must first be established</a:t>
            </a: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LOC and FP can be used to estimate object-oriented software projects</a:t>
            </a:r>
          </a:p>
          <a:p>
            <a:pPr lvl="1"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However, they do not provide enough granularity for the schedule and effort adjustments required in the iterations of an evolutionary or incremental process .</a:t>
            </a:r>
          </a:p>
          <a:p>
            <a:pPr eaLnBrk="1" hangingPunct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table on the next slide provides a rough estimate of the average LOC to one FP in various programming languages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6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Quote on Measurement</a:t>
            </a:r>
          </a:p>
        </p:txBody>
      </p:sp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838200" y="2438400"/>
            <a:ext cx="796131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2000" u="none"/>
              <a:t>“When you can measure what you are speaking about and express it in</a:t>
            </a:r>
          </a:p>
          <a:p>
            <a:pPr algn="l" eaLnBrk="1" hangingPunct="1"/>
            <a:r>
              <a:rPr lang="en-US" sz="2000" u="none"/>
              <a:t>numbers, you know something about it; but when you cannot measure,</a:t>
            </a:r>
          </a:p>
          <a:p>
            <a:pPr algn="l" eaLnBrk="1" hangingPunct="1"/>
            <a:r>
              <a:rPr lang="en-US" sz="2000" u="none"/>
              <a:t>when you cannot express it in numbers, your knowledge is of an inadequate</a:t>
            </a:r>
          </a:p>
          <a:p>
            <a:pPr algn="l" eaLnBrk="1" hangingPunct="1"/>
            <a:r>
              <a:rPr lang="en-US" sz="2000" u="none"/>
              <a:t>and unsatisfactory kind; it may be the beginning of knowledge, but you</a:t>
            </a:r>
          </a:p>
          <a:p>
            <a:pPr algn="l" eaLnBrk="1" hangingPunct="1"/>
            <a:r>
              <a:rPr lang="en-US" sz="2000" u="none"/>
              <a:t>have not quite in your thoughts, advanced to the stage of science.”  </a:t>
            </a:r>
          </a:p>
          <a:p>
            <a:pPr algn="l" eaLnBrk="1" hangingPunct="1"/>
            <a:endParaRPr lang="en-US" sz="2000" u="none"/>
          </a:p>
          <a:p>
            <a:pPr algn="l" eaLnBrk="1" hangingPunct="1"/>
            <a:r>
              <a:rPr lang="en-US" sz="2000" u="none"/>
              <a:t>                                             LORD WILLIAM KELVIN (1824 – 1907)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LOC Per Function Point</a:t>
            </a:r>
          </a:p>
        </p:txBody>
      </p:sp>
      <p:graphicFrame>
        <p:nvGraphicFramePr>
          <p:cNvPr id="460803" name="Group 3"/>
          <p:cNvGraphicFramePr>
            <a:graphicFrameLocks noGrp="1"/>
          </p:cNvGraphicFramePr>
          <p:nvPr>
            <p:ph idx="1"/>
          </p:nvPr>
        </p:nvGraphicFramePr>
        <p:xfrm>
          <a:off x="920750" y="1600200"/>
          <a:ext cx="6699250" cy="3800477"/>
        </p:xfrm>
        <a:graphic>
          <a:graphicData uri="http://schemas.openxmlformats.org/drawingml/2006/table">
            <a:tbl>
              <a:tblPr/>
              <a:tblGrid>
                <a:gridCol w="1722664"/>
                <a:gridCol w="1212245"/>
                <a:gridCol w="1276048"/>
                <a:gridCol w="1276048"/>
                <a:gridCol w="1212245"/>
              </a:tblGrid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Language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Average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Median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Low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High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Ada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--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205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Assembler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337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315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91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694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162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109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33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704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C++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66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29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178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COBOL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400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Java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55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9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214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PL/1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78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67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22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263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Visual Basic</a:t>
                      </a:r>
                    </a:p>
                  </a:txBody>
                  <a:tcPr marL="91429" marR="91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47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42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16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158</a:t>
                      </a:r>
                    </a:p>
                  </a:txBody>
                  <a:tcPr marL="91429" marR="914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53" name="TextBox 4"/>
          <p:cNvSpPr txBox="1">
            <a:spLocks noChangeArrowheads="1"/>
          </p:cNvSpPr>
          <p:nvPr/>
        </p:nvSpPr>
        <p:spPr bwMode="auto">
          <a:xfrm>
            <a:off x="1219200" y="5791200"/>
            <a:ext cx="6099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>
                <a:hlinkClick r:id="rId2"/>
              </a:rPr>
              <a:t>www.qsm.com/?q=resources/function-point-languages-table/index.html</a:t>
            </a:r>
            <a:endParaRPr lang="en-US"/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43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Object-oriented Metrics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Number of scenario scripts (i.e., use cases)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number is directly related to the size of an application and to the number of test cases required to test the system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classes (the highly independent components)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Key classes are defined early in object-oriented analysis and are central to the problem domain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number indicates the amount of effort required to develop the software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also indicates the potential amount of reuse to be applied during development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Support classes are required to implement the system but are not immediately related to the problem domain (e.g., user interface, database, computation)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number indicates the amount of effort and potential reuse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1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772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Object-oriented Metrics</a:t>
            </a:r>
            <a:b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(continued)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3058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Average number of support classes per key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 classes are identified early in a project (e.g., at requirements analysis)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Estimation of the number of support classes can be made from the number of key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GUI applications have between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two and three times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more support classes as key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Non-GUI applications have between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one and two times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more support classes as key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of subsystems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subsystem is an aggregation of classes that support a function that is visible to the end user of a system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9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Metrics for Software Quality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168" y="1295400"/>
            <a:ext cx="8458200" cy="5105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Correctness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the number of defects per KLOC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Defects are those problems reported by a program user after the program is released for general use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Maintainability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describes the ease with which a program can be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corrected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an error is found,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adapted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the environment changes, or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enhanced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 the customer has changed requirements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 time to change (MTTC) : the time to analyze, design, implement, test, and distribute a change to all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Maintainable programs on average have a lower MTTC 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Metrics for Software Quality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Important in the age of cyber terrorists &amp; hackers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Measures system’s ability  to accidental &amp; intentional attacks to its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Attacks can be made on programs, data and documents.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Threat  is the probability that an attack of a specific type will occur within a given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Security is the probability that  an attack of a specific type will be resisted.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Integrity=summation of [1-(threat) * (1-security)]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Defect Removal Efficiency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10600" cy="5410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Defect removal efficiency provides benefits at both the project and process level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It is a measure of the </a:t>
            </a:r>
            <a:r>
              <a:rPr lang="en-US" sz="2100" u="sng" dirty="0" smtClean="0">
                <a:latin typeface="Times New Roman" pitchFamily="18" charset="0"/>
                <a:cs typeface="Times New Roman" pitchFamily="18" charset="0"/>
              </a:rPr>
              <a:t>filtering ability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of QA activities as they are applied throughout all process framework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It indicates the percentage of software errors found before software release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It is defined as DRE = E / (E + 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E is the number of errors found </a:t>
            </a:r>
            <a:r>
              <a:rPr lang="en-US" sz="2100" u="sng" dirty="0" smtClean="0"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delivery of the software to the end user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 is the number of defects found </a:t>
            </a:r>
            <a:r>
              <a:rPr lang="en-US" sz="2100" u="sng" dirty="0" smtClean="0">
                <a:latin typeface="Times New Roman" pitchFamily="18" charset="0"/>
                <a:cs typeface="Times New Roman" pitchFamily="18" charset="0"/>
              </a:rPr>
              <a:t>after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delivery 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As D </a:t>
            </a:r>
            <a:r>
              <a:rPr lang="en-US" sz="2100" u="sng" dirty="0" smtClean="0">
                <a:latin typeface="Times New Roman" pitchFamily="18" charset="0"/>
                <a:cs typeface="Times New Roman" pitchFamily="18" charset="0"/>
              </a:rPr>
              <a:t>increases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, DRE </a:t>
            </a:r>
            <a:r>
              <a:rPr lang="en-US" sz="2100" u="sng" dirty="0" smtClean="0">
                <a:latin typeface="Times New Roman" pitchFamily="18" charset="0"/>
                <a:cs typeface="Times New Roman" pitchFamily="18" charset="0"/>
              </a:rPr>
              <a:t>decreases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(i.e., becomes a smaller and smaller fraction)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The ideal value of DRE is 1, which means no defects are found after delivery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DRE encourages a software team to institute techniques for finding </a:t>
            </a:r>
            <a:r>
              <a:rPr lang="en-US" sz="2100" u="sng" dirty="0" smtClean="0">
                <a:latin typeface="Times New Roman" pitchFamily="18" charset="0"/>
                <a:cs typeface="Times New Roman" pitchFamily="18" charset="0"/>
              </a:rPr>
              <a:t>as many errors as possible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 before delivery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Integrating Metrics within the Software Process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Arguments for Software Metrics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software developers do not measure, and most have little wish to begin.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Establishing a successful company-wide software metrics program can be a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multi-year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effort.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 if we do not measure, there is no real way of determining whether we are improving.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Measurement is used to establish a process baseline from which improvements can be assessed.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metrics help people to develop better project estimates, produce higher-quality systems, and get products out the door on time.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2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Establishing a Metrics Baseline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1816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By establishing a metrics baseline, benefits can be obtained at the software process, product, and project levels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same metrics can serve many masters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baseline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consists of data collected from past projects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Baseline data must have the following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 must be reasonably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accurate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(guesses should be avoided)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 should be collected for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as many projects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Measures must be </a:t>
            </a:r>
            <a:r>
              <a:rPr lang="en-US" sz="2200" u="sng" dirty="0" smtClean="0"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(e.g., a line of code must be interpreted consistently across all projects)</a:t>
            </a:r>
          </a:p>
          <a:p>
            <a:pPr eaLnBrk="1" hangingPunct="1">
              <a:lnSpc>
                <a:spcPct val="9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After data is collected and metrics are computed, the metrics should be evaluated and applied during estimation, technical work, project control, and process improvement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Metrics Baseline Process</a:t>
            </a:r>
          </a:p>
        </p:txBody>
      </p:sp>
      <p:sp>
        <p:nvSpPr>
          <p:cNvPr id="47107" name="Oval 5"/>
          <p:cNvSpPr>
            <a:spLocks noChangeArrowheads="1"/>
          </p:cNvSpPr>
          <p:nvPr/>
        </p:nvSpPr>
        <p:spPr bwMode="auto">
          <a:xfrm>
            <a:off x="381000" y="1295400"/>
            <a:ext cx="1600200" cy="10668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none"/>
              <a:t>Software</a:t>
            </a:r>
          </a:p>
          <a:p>
            <a:r>
              <a:rPr lang="en-US" u="none"/>
              <a:t>Engineering</a:t>
            </a:r>
          </a:p>
          <a:p>
            <a:r>
              <a:rPr lang="en-US" b="1" u="none"/>
              <a:t>Process</a:t>
            </a:r>
          </a:p>
        </p:txBody>
      </p:sp>
      <p:sp>
        <p:nvSpPr>
          <p:cNvPr id="47108" name="Oval 6"/>
          <p:cNvSpPr>
            <a:spLocks noChangeArrowheads="1"/>
          </p:cNvSpPr>
          <p:nvPr/>
        </p:nvSpPr>
        <p:spPr bwMode="auto">
          <a:xfrm>
            <a:off x="381000" y="2743200"/>
            <a:ext cx="1600200" cy="10668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none"/>
              <a:t>Software</a:t>
            </a:r>
          </a:p>
          <a:p>
            <a:r>
              <a:rPr lang="en-US" b="1" u="none"/>
              <a:t>Project</a:t>
            </a:r>
          </a:p>
        </p:txBody>
      </p:sp>
      <p:sp>
        <p:nvSpPr>
          <p:cNvPr id="47109" name="Oval 7"/>
          <p:cNvSpPr>
            <a:spLocks noChangeArrowheads="1"/>
          </p:cNvSpPr>
          <p:nvPr/>
        </p:nvSpPr>
        <p:spPr bwMode="auto">
          <a:xfrm>
            <a:off x="381000" y="4191000"/>
            <a:ext cx="1600200" cy="10668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u="none"/>
              <a:t>Software</a:t>
            </a:r>
          </a:p>
          <a:p>
            <a:r>
              <a:rPr lang="en-US" b="1" u="none"/>
              <a:t>Product</a:t>
            </a:r>
          </a:p>
        </p:txBody>
      </p:sp>
      <p:sp>
        <p:nvSpPr>
          <p:cNvPr id="47110" name="Rectangle 8"/>
          <p:cNvSpPr>
            <a:spLocks noChangeArrowheads="1"/>
          </p:cNvSpPr>
          <p:nvPr/>
        </p:nvSpPr>
        <p:spPr bwMode="auto">
          <a:xfrm>
            <a:off x="3200400" y="2971800"/>
            <a:ext cx="12192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Data </a:t>
            </a:r>
          </a:p>
          <a:p>
            <a:r>
              <a:rPr lang="en-US" u="none"/>
              <a:t>Collection</a:t>
            </a:r>
          </a:p>
        </p:txBody>
      </p:sp>
      <p:sp>
        <p:nvSpPr>
          <p:cNvPr id="47111" name="Rectangle 9"/>
          <p:cNvSpPr>
            <a:spLocks noChangeArrowheads="1"/>
          </p:cNvSpPr>
          <p:nvPr/>
        </p:nvSpPr>
        <p:spPr bwMode="auto">
          <a:xfrm>
            <a:off x="4648200" y="4038600"/>
            <a:ext cx="1219200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Metrics</a:t>
            </a:r>
          </a:p>
          <a:p>
            <a:r>
              <a:rPr lang="en-US" u="none"/>
              <a:t>Computation</a:t>
            </a:r>
          </a:p>
        </p:txBody>
      </p:sp>
      <p:sp>
        <p:nvSpPr>
          <p:cNvPr id="47112" name="Rectangle 10"/>
          <p:cNvSpPr>
            <a:spLocks noChangeArrowheads="1"/>
          </p:cNvSpPr>
          <p:nvPr/>
        </p:nvSpPr>
        <p:spPr bwMode="auto">
          <a:xfrm>
            <a:off x="6172200" y="5181600"/>
            <a:ext cx="12192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u="none"/>
              <a:t>Metrics</a:t>
            </a:r>
          </a:p>
          <a:p>
            <a:r>
              <a:rPr lang="en-US" u="none"/>
              <a:t>Evaluation</a:t>
            </a:r>
          </a:p>
        </p:txBody>
      </p:sp>
      <p:sp>
        <p:nvSpPr>
          <p:cNvPr id="47113" name="AutoShape 11"/>
          <p:cNvSpPr>
            <a:spLocks noChangeArrowheads="1"/>
          </p:cNvSpPr>
          <p:nvPr/>
        </p:nvSpPr>
        <p:spPr bwMode="auto">
          <a:xfrm rot="5400000">
            <a:off x="2628900" y="1714500"/>
            <a:ext cx="9906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AutoShape 12"/>
          <p:cNvSpPr>
            <a:spLocks noChangeArrowheads="1"/>
          </p:cNvSpPr>
          <p:nvPr/>
        </p:nvSpPr>
        <p:spPr bwMode="auto">
          <a:xfrm rot="16200000" flipV="1">
            <a:off x="2628900" y="3924300"/>
            <a:ext cx="9906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AutoShape 13"/>
          <p:cNvSpPr>
            <a:spLocks noChangeArrowheads="1"/>
          </p:cNvSpPr>
          <p:nvPr/>
        </p:nvSpPr>
        <p:spPr bwMode="auto">
          <a:xfrm>
            <a:off x="2209800" y="29718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AutoShape 14"/>
          <p:cNvSpPr>
            <a:spLocks noChangeArrowheads="1"/>
          </p:cNvSpPr>
          <p:nvPr/>
        </p:nvSpPr>
        <p:spPr bwMode="auto">
          <a:xfrm rot="5400000">
            <a:off x="4762500" y="3086100"/>
            <a:ext cx="6858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7" name="AutoShape 15"/>
          <p:cNvSpPr>
            <a:spLocks noChangeArrowheads="1"/>
          </p:cNvSpPr>
          <p:nvPr/>
        </p:nvSpPr>
        <p:spPr bwMode="auto">
          <a:xfrm rot="5400000">
            <a:off x="6210300" y="4152900"/>
            <a:ext cx="685800" cy="10668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8" name="Line 16"/>
          <p:cNvSpPr>
            <a:spLocks noChangeShapeType="1"/>
          </p:cNvSpPr>
          <p:nvPr/>
        </p:nvSpPr>
        <p:spPr bwMode="auto">
          <a:xfrm>
            <a:off x="4648200" y="30480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17"/>
          <p:cNvSpPr>
            <a:spLocks noChangeShapeType="1"/>
          </p:cNvSpPr>
          <p:nvPr/>
        </p:nvSpPr>
        <p:spPr bwMode="auto">
          <a:xfrm>
            <a:off x="5943600" y="41148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0" name="Line 18"/>
          <p:cNvSpPr>
            <a:spLocks noChangeShapeType="1"/>
          </p:cNvSpPr>
          <p:nvPr/>
        </p:nvSpPr>
        <p:spPr bwMode="auto">
          <a:xfrm>
            <a:off x="7543800" y="5334000"/>
            <a:ext cx="1219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Text Box 19"/>
          <p:cNvSpPr txBox="1">
            <a:spLocks noChangeArrowheads="1"/>
          </p:cNvSpPr>
          <p:nvPr/>
        </p:nvSpPr>
        <p:spPr bwMode="auto">
          <a:xfrm>
            <a:off x="4676775" y="25669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u="none"/>
              <a:t>Measures</a:t>
            </a:r>
          </a:p>
        </p:txBody>
      </p:sp>
      <p:sp>
        <p:nvSpPr>
          <p:cNvPr id="47122" name="Text Box 20"/>
          <p:cNvSpPr txBox="1">
            <a:spLocks noChangeArrowheads="1"/>
          </p:cNvSpPr>
          <p:nvPr/>
        </p:nvSpPr>
        <p:spPr bwMode="auto">
          <a:xfrm>
            <a:off x="6064250" y="363378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u="none"/>
              <a:t>Metrics</a:t>
            </a:r>
          </a:p>
        </p:txBody>
      </p:sp>
      <p:sp>
        <p:nvSpPr>
          <p:cNvPr id="47123" name="Text Box 21"/>
          <p:cNvSpPr txBox="1">
            <a:spLocks noChangeArrowheads="1"/>
          </p:cNvSpPr>
          <p:nvPr/>
        </p:nvSpPr>
        <p:spPr bwMode="auto">
          <a:xfrm>
            <a:off x="7494588" y="485298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u="none"/>
              <a:t>Indicators</a:t>
            </a:r>
          </a:p>
        </p:txBody>
      </p:sp>
      <p:pic>
        <p:nvPicPr>
          <p:cNvPr id="2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6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Uses of Measurement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applied to the software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the intent of improving it on a continuous basis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used throughout a software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to assist in estimation, quality control, productivity assessment, and project control</a:t>
            </a:r>
          </a:p>
          <a:p>
            <a:pPr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be used to help assess the quality of software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work products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to assist in strategic decision making as a project proceeds.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50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Getting Started with Metrics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05800" cy="4114800"/>
          </a:xfrm>
        </p:spPr>
        <p:txBody>
          <a:bodyPr>
            <a:normAutofit/>
          </a:bodyPr>
          <a:lstStyle/>
          <a:p>
            <a:pPr marL="381000" indent="-381000" eaLnBrk="1" hangingPunct="1">
              <a:lnSpc>
                <a:spcPct val="80000"/>
              </a:lnSpc>
              <a:buFontTx/>
              <a:buAutoNum type="arabicParenR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Understand your existing process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arenR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Define the </a:t>
            </a: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goals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be achieved by establishing a metrics program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arenR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Identify metrics to achieve those goals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Keep the metrics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simple</a:t>
            </a:r>
          </a:p>
          <a:p>
            <a:pPr marL="800100" lvl="1" indent="-342900" eaLnBrk="1" hangingPunct="1">
              <a:lnSpc>
                <a:spcPct val="8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 sure the metrics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add 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your process and product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rabicParenR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Identify the measures to be collected to support those metrics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Getting Started with Metrics</a:t>
            </a:r>
            <a:b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(continued)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399"/>
            <a:ext cx="8382000" cy="4710113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80000"/>
              </a:lnSpc>
              <a:buFontTx/>
              <a:buAutoNum type="arabicParenR" startAt="5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Establish a measurement collection process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What is the source of the data?	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Can tools be used to collect the data?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Who is responsible for collecting the data?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When are the data collected and recorded?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How are the data stored?</a:t>
            </a:r>
          </a:p>
          <a:p>
            <a:pPr marL="990600" lvl="1" indent="-533400" eaLnBrk="1" hangingPunct="1">
              <a:lnSpc>
                <a:spcPct val="80000"/>
              </a:lnSpc>
              <a:buFontTx/>
              <a:buAutoNum type="alphaLcParenR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What validation mechanisms are used to ensure the data are correct?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R" startAt="5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Acquire appropriate tools to assist in collection and assessment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R" startAt="5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Establish a metrics database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R" startAt="5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Define appropriate </a:t>
            </a:r>
            <a:r>
              <a:rPr lang="en-US" sz="2300" u="sng" dirty="0" smtClean="0">
                <a:latin typeface="Times New Roman" pitchFamily="18" charset="0"/>
                <a:cs typeface="Times New Roman" pitchFamily="18" charset="0"/>
              </a:rPr>
              <a:t>feedback mechanisms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on what the metrics indicate about your process so that the process and the metrics program can be improved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86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45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hlinkClick r:id="rId2"/>
              </a:rPr>
              <a:t>1) </a:t>
            </a:r>
            <a:r>
              <a:rPr lang="en-US" dirty="0">
                <a:hlinkClick r:id="rId3"/>
              </a:rPr>
              <a:t>www.courses.psu.edu › </a:t>
            </a:r>
            <a:r>
              <a:rPr lang="en-US" dirty="0" err="1">
                <a:hlinkClick r:id="rId3"/>
              </a:rPr>
              <a:t>infsy</a:t>
            </a:r>
            <a:r>
              <a:rPr lang="en-US" dirty="0">
                <a:hlinkClick r:id="rId3"/>
              </a:rPr>
              <a:t> › infsy570_rxo4 › metrics › metrics</a:t>
            </a:r>
          </a:p>
          <a:p>
            <a:r>
              <a:rPr lang="en-US" dirty="0" smtClean="0"/>
              <a:t>2)</a:t>
            </a:r>
            <a:r>
              <a:rPr lang="en-US" u="sng" dirty="0" smtClean="0">
                <a:hlinkClick r:id="rId4"/>
              </a:rPr>
              <a:t>uomustansiriyah.edu.iq </a:t>
            </a:r>
            <a:r>
              <a:rPr lang="en-US" u="sng" dirty="0">
                <a:hlinkClick r:id="rId4"/>
              </a:rPr>
              <a:t>› media › lectures</a:t>
            </a:r>
          </a:p>
          <a:p>
            <a:r>
              <a:rPr lang="en-US" dirty="0" smtClean="0"/>
              <a:t>3) </a:t>
            </a:r>
            <a:r>
              <a:rPr lang="en-US"/>
              <a:t>Functional Points: https://www.slideshare.net/maalsunil/loc-and-function-point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388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6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2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Reasons to Measure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2578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characterize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order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Gain an understanding of processes, products, resources, and environments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Establish baselines for comparisons with future assessments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order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Determine status with respect to plans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predict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order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Gain understanding of relationships among processes and products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 models of these relationships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order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Identify roadblocks, root causes, inefficiencies, and other opportunities for improving product quality and process performance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Metrics in the Process Domain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20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Metrics in the </a:t>
            </a:r>
            <a:r>
              <a:rPr lang="en-US" sz="40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Domain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4582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metrics are collected across all projects and over long periods of time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used for making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strategic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decisions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intent is to provide a set of process indicators that lead to long-term software process improvement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only way to know how/where to improve any process is to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Measure specific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 a set of meaningful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metrics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based on these attributes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 the metrics to provide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indicators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will lead to a strategy for improvement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Metrics in the </a:t>
            </a:r>
            <a:r>
              <a:rPr lang="en-US" sz="3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Domain</a:t>
            </a:r>
            <a:b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effectiveness of a process is measured  by deriving a set of metrics based on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outcomes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process such 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Errors uncovered before release of the software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Defects delivered to and reported by the end users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 products delivered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Human effort expended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Calendar time expended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Conformance to the schedule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 and effort to complete each generic activity</a:t>
            </a:r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2390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605587"/>
            <a:ext cx="9144000" cy="252413"/>
          </a:xfrm>
          <a:prstGeom prst="rect">
            <a:avLst/>
          </a:prstGeom>
          <a:solidFill>
            <a:srgbClr val="43A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/>
                </a:solidFill>
              </a:rPr>
              <a:t>Department of Computer Engineering, VIIT, Pune-48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3998</Words>
  <Application>Microsoft Office PowerPoint</Application>
  <PresentationFormat>On-screen Show (4:3)</PresentationFormat>
  <Paragraphs>417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Unit IV Project Management: Process, Metrics, Estimations &amp; Scheduling</vt:lpstr>
      <vt:lpstr>PowerPoint Presentation</vt:lpstr>
      <vt:lpstr>Metrics in the Process and Project Domains</vt:lpstr>
      <vt:lpstr>A Quote on Measurement</vt:lpstr>
      <vt:lpstr>Uses of Measurement</vt:lpstr>
      <vt:lpstr>Reasons to Measure</vt:lpstr>
      <vt:lpstr>Metrics in the Process Domain</vt:lpstr>
      <vt:lpstr>Metrics in the Process Domain</vt:lpstr>
      <vt:lpstr>Metrics in the Process Domain (continued)</vt:lpstr>
      <vt:lpstr>Etiquette of Process Metrics</vt:lpstr>
      <vt:lpstr>Metrics in the Project Domain</vt:lpstr>
      <vt:lpstr>Metrics in the Project Domain</vt:lpstr>
      <vt:lpstr>Use of Project Metrics</vt:lpstr>
      <vt:lpstr>Use of Project Metrics (continued)</vt:lpstr>
      <vt:lpstr>Software Measurement</vt:lpstr>
      <vt:lpstr>Categories of Software Measurement</vt:lpstr>
      <vt:lpstr>Size-oriented Metrics (1)</vt:lpstr>
      <vt:lpstr>Size-oriented Metrics (2)</vt:lpstr>
      <vt:lpstr>Lines of Code (LOC) </vt:lpstr>
      <vt:lpstr>Lines of Code (LOC) </vt:lpstr>
      <vt:lpstr>Shortcomings of LOC</vt:lpstr>
      <vt:lpstr>Shortcomings of LOC</vt:lpstr>
      <vt:lpstr>Function Point (FP) </vt:lpstr>
      <vt:lpstr>Function Point (FP) </vt:lpstr>
      <vt:lpstr>Function-Based Metrics</vt:lpstr>
      <vt:lpstr>Function Points</vt:lpstr>
      <vt:lpstr>Function Point (FP) </vt:lpstr>
      <vt:lpstr>Function Point (FP) </vt:lpstr>
      <vt:lpstr>Function Point (FP) </vt:lpstr>
      <vt:lpstr>Function Point (FP) </vt:lpstr>
      <vt:lpstr> Degree of Influence (DI) </vt:lpstr>
      <vt:lpstr> Degree of Influence (DI) </vt:lpstr>
      <vt:lpstr>Degree of Influence (DI)</vt:lpstr>
      <vt:lpstr>PowerPoint Presentation</vt:lpstr>
      <vt:lpstr>PowerPoint Presentation</vt:lpstr>
      <vt:lpstr>PowerPoint Presentation</vt:lpstr>
      <vt:lpstr>PowerPoint Presentation</vt:lpstr>
      <vt:lpstr>Function Point Controversy</vt:lpstr>
      <vt:lpstr>Reconciling LOC and FP Metrics</vt:lpstr>
      <vt:lpstr>LOC Per Function Point</vt:lpstr>
      <vt:lpstr>Object-oriented Metrics</vt:lpstr>
      <vt:lpstr>Object-oriented Metrics (continued)</vt:lpstr>
      <vt:lpstr>Metrics for Software Quality</vt:lpstr>
      <vt:lpstr>Metrics for Software Quality</vt:lpstr>
      <vt:lpstr>Defect Removal Efficiency</vt:lpstr>
      <vt:lpstr>Integrating Metrics within the Software Process</vt:lpstr>
      <vt:lpstr>Arguments for Software Metrics</vt:lpstr>
      <vt:lpstr>Establishing a Metrics Baseline</vt:lpstr>
      <vt:lpstr>Software Metrics Baseline Process</vt:lpstr>
      <vt:lpstr>Getting Started with Metrics</vt:lpstr>
      <vt:lpstr>Getting Started with Metrics (continued)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Administrator</dc:creator>
  <cp:lastModifiedBy>DELL</cp:lastModifiedBy>
  <cp:revision>33</cp:revision>
  <dcterms:created xsi:type="dcterms:W3CDTF">2006-08-16T00:00:00Z</dcterms:created>
  <dcterms:modified xsi:type="dcterms:W3CDTF">2020-09-27T21:32:51Z</dcterms:modified>
</cp:coreProperties>
</file>