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5" r:id="rId3"/>
    <p:sldId id="257" r:id="rId4"/>
    <p:sldId id="285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7" r:id="rId21"/>
    <p:sldId id="288" r:id="rId22"/>
    <p:sldId id="289" r:id="rId23"/>
    <p:sldId id="279" r:id="rId24"/>
    <p:sldId id="277" r:id="rId25"/>
    <p:sldId id="278" r:id="rId26"/>
    <p:sldId id="280" r:id="rId27"/>
    <p:sldId id="281" r:id="rId28"/>
    <p:sldId id="282" r:id="rId29"/>
    <p:sldId id="283" r:id="rId30"/>
    <p:sldId id="294" r:id="rId31"/>
    <p:sldId id="259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ustina.staff.gunadarma.ac.id/Downloads/files/1477/bab3.ppt" TargetMode="External"/><Relationship Id="rId2" Type="http://schemas.openxmlformats.org/officeDocument/2006/relationships/hyperlink" Target="http://www-fusion-magnetique.cea.fr/ppe/TrainingWeekCulham/IntroductiontoProjectManagement.pp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823913" y="423333"/>
            <a:ext cx="7516812" cy="1202267"/>
          </a:xfrm>
        </p:spPr>
        <p:txBody>
          <a:bodyPr/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IV Project 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Management: Process, Metrics, Estimations &amp; Scheduling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974725" y="1930400"/>
            <a:ext cx="7213600" cy="131445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IN" smtClean="0"/>
              <a:t>Prof. M.P.Karnik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IN" smtClean="0"/>
              <a:t>madhuri.chavan@viit.ac.in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IN" sz="2000" b="1" smtClean="0"/>
              <a:t>Department of Computer Engineering</a:t>
            </a:r>
          </a:p>
        </p:txBody>
      </p:sp>
      <p:sp>
        <p:nvSpPr>
          <p:cNvPr id="5" name="Subtitle 2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49239" y="5361518"/>
            <a:ext cx="8645525" cy="560916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BRACT’S, Vishwakarma Institute of Information Technology, Pune-48</a:t>
            </a:r>
          </a:p>
        </p:txBody>
      </p:sp>
      <p:pic>
        <p:nvPicPr>
          <p:cNvPr id="205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3361267"/>
            <a:ext cx="1327150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6400" y="5903385"/>
            <a:ext cx="83502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 Autonomous Institute affiliated to Savitribai Phule Pune University)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(NBA and NAAC accredited, ISO 9001:2015 certified) </a:t>
            </a:r>
          </a:p>
        </p:txBody>
      </p:sp>
    </p:spTree>
    <p:extLst>
      <p:ext uri="{BB962C8B-B14F-4D97-AF65-F5344CB8AC3E}">
        <p14:creationId xmlns:p14="http://schemas.microsoft.com/office/powerpoint/2010/main" val="1532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People: The Software Team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Seven project factors to consider when structuring a software development team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difficulty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the problem to be solved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the resultant program(s) in source lines of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that the team will stay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which the problem can be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modularized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required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quality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reliability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the system to be built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rigidity of the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delivery 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degree of sociability (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required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3367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People: The Software Team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Four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organizational paradigms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software development teams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Closed paradigm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traditional hierarchy of authority; works well when producing software similar to past efforts; members are less likely to be innovative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Random paradigm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depends on individual initiative of team members; works well for projects requiring innovation or technological breakthrough; members may struggle when orderly performance is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Open paradigm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hybrid of the closed and random paradigm; works well for solving complex problems; requires collaboration, communication, and compromise among members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Synchronous paradigm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organizes team members based on the natural pieces of the problem; members have little communication outside of their subgroups  </a:t>
            </a:r>
          </a:p>
        </p:txBody>
      </p:sp>
    </p:spTree>
    <p:extLst>
      <p:ext uri="{BB962C8B-B14F-4D97-AF65-F5344CB8AC3E}">
        <p14:creationId xmlns:p14="http://schemas.microsoft.com/office/powerpoint/2010/main" val="9788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People: The Software Team (3)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Five factors that cause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toxity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(i.e., a poisonous team environment)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furious work atmosphere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High frustration that causes friction among team members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fragmented or poorly coordinated software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unclear definition of roles on the software team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Continuous and repeated exposure to failure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People: The Software Team (4)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to avoid these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 the team access to all information required to do the job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not modify major goals and objectives, once they are defined, unless absolutely necessary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 the team as much responsibility for decision making as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the team recommend its own process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the team establish its own mechanisms for accountability (i.e., reviews)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Establish team-based techniques for feedback and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41804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People: Coordination and Communication Issues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305800" cy="41148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Key characteristics of modern software make projects fail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scale, uncertainty, interoperability</a:t>
            </a:r>
          </a:p>
          <a:p>
            <a:pPr lvl="1" eaLnBrk="1" hangingPunct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better ensure success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Establish effective methods for coordinating the people who do the work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Establish methods of formal and information communication among team members</a:t>
            </a:r>
          </a:p>
        </p:txBody>
      </p:sp>
    </p:spTree>
    <p:extLst>
      <p:ext uri="{BB962C8B-B14F-4D97-AF65-F5344CB8AC3E}">
        <p14:creationId xmlns:p14="http://schemas.microsoft.com/office/powerpoint/2010/main" val="19341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 Dynamics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30940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Based on studies published by B. Tuckman in 1965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Updated later in 1977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Describes a four-stage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Forming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Storming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Norming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Performing </a:t>
            </a:r>
          </a:p>
        </p:txBody>
      </p:sp>
    </p:spTree>
    <p:extLst>
      <p:ext uri="{BB962C8B-B14F-4D97-AF65-F5344CB8AC3E}">
        <p14:creationId xmlns:p14="http://schemas.microsoft.com/office/powerpoint/2010/main" val="131131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 Dynamics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305800" cy="33528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Forming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Group members rely on safe, patterned behavior and look to the group leader for guidance and direction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Impressions are gathered and similarities and differences are noted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Serious topics and feelings are avoided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grow, members must surrender the comfort of non-threatening topics and risk the possibility of conflict</a:t>
            </a:r>
          </a:p>
          <a:p>
            <a:pPr lvl="1" eaLnBrk="1" hangingPunct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0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 Dynamics Model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305800" cy="35052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Storming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 group members organize for the tasks, conflict predictably results in their personal relations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Individuals have to bend and mold their feelings to fit the group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Fear of exposure or fear of failure causes an increased desire for structural clarification and commitment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Conflicts arise over leadership, structure, power, and authority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Member behavior may have wide swings based on emerging issues of competition and conflicts.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Some members remain silent while others attempt to dominate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9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 Dynamics Model (continued)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Norming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Members engage in active acknowledgement of all members’ contributions, community building, and solving of group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Members are willing to change their preconceived ideas or opinions based on facts presented by the 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Leadership is shared, active listening occurs, and isolation dissolved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Members began to identify with one another, which leads to a level of trust in their personal relations and contributes to cohesion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Members begin to experience a sense of group belonging</a:t>
            </a:r>
          </a:p>
        </p:txBody>
      </p:sp>
    </p:spTree>
    <p:extLst>
      <p:ext uri="{BB962C8B-B14F-4D97-AF65-F5344CB8AC3E}">
        <p14:creationId xmlns:p14="http://schemas.microsoft.com/office/powerpoint/2010/main" val="773993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 Dynamics Model (continued)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686800" cy="41148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Performing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capacity, range, and depth of personal relations in the group expand to true interdependence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Members can work independently, in subgroups, or altogether with equal ability and success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group is most productive, members become self-assuring, and the need for group approval is past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Genuine problem solving can occur leading towards optimal solutions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 eaLnBrk="1" hangingPunct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1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4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Management: Process, Metrics, Estimations &amp; Scheduling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16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Process</a:t>
            </a:r>
            <a:endParaRPr lang="th-TH" sz="4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generic phases that characterize the software process – definition, development, and support – are applicable to all software.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problem is to select the process that is appropriate for the software to be engineered by a project team.</a:t>
            </a:r>
            <a:endParaRPr lang="th-TH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27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Process</a:t>
            </a:r>
            <a:endParaRPr lang="th-TH" sz="4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linear sequential model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prototyping model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smtClean="0"/>
              <a:t>RAD(Rapid Application Development) </a:t>
            </a:r>
            <a:r>
              <a:rPr lang="en-US" sz="2800" dirty="0"/>
              <a:t>model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incremental model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spiral model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component-based development model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concurrent development model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formal methods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fourth generation techniques model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215812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Process</a:t>
            </a:r>
            <a:endParaRPr lang="th-TH" sz="4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Must decide which model is most appropriate for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the customers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The characteristics of the product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The project environemnt</a:t>
            </a:r>
          </a:p>
          <a:p>
            <a:pPr marL="609600" indent="-609600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4564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Process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610600" cy="5334000"/>
          </a:xfrm>
        </p:spPr>
        <p:txBody>
          <a:bodyPr>
            <a:noAutofit/>
          </a:bodyPr>
          <a:lstStyle/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project manager must decide which process model is most appropriate based on</a:t>
            </a:r>
          </a:p>
          <a:p>
            <a:pPr lvl="2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customers who have requested the product and the people who will do the work</a:t>
            </a:r>
          </a:p>
          <a:p>
            <a:pPr lvl="2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characteristics of the product itself</a:t>
            </a:r>
          </a:p>
          <a:p>
            <a:pPr lvl="2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project environment in which the software team works</a:t>
            </a:r>
          </a:p>
          <a:p>
            <a:pPr lvl="2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Once a process model is selected, a preliminary project plan is established based on the process framework activities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Process decomposition then begins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result is a complete plan reflecting the work tasks required to populate the framework activities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Project planning begins as a merging of the product and the process based on the various framework activities</a:t>
            </a:r>
          </a:p>
        </p:txBody>
      </p:sp>
    </p:spTree>
    <p:extLst>
      <p:ext uri="{BB962C8B-B14F-4D97-AF65-F5344CB8AC3E}">
        <p14:creationId xmlns:p14="http://schemas.microsoft.com/office/powerpoint/2010/main" val="26341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Product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3894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scope of the software development must be established and bounded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– How does the software to be built fit into a larger system, product, or business context, and what constraints are imposed as a result of the context?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Information objectives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– What customer-visible data objects are produced as output from the software?  What data objects are required for input?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Function and performance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– What functions does the software perform to transform input data into output?  Are there any special performance characteristics to be addressed?</a:t>
            </a:r>
          </a:p>
          <a:p>
            <a:pPr eaLnBrk="1" hangingPunct="1">
              <a:lnSpc>
                <a:spcPct val="80000"/>
              </a:lnSpc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Software project scope must be unambiguous and understandable at both the managerial and technical levels</a:t>
            </a:r>
          </a:p>
          <a:p>
            <a:pPr eaLnBrk="1" hangingPunct="1">
              <a:lnSpc>
                <a:spcPct val="80000"/>
              </a:lnSpc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Product (continued)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271303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decomposition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referred to as partitioning or problem elaboration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Sits at the core of software requirements analysis</a:t>
            </a:r>
          </a:p>
          <a:p>
            <a:pPr lvl="1"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major areas of problem decomposition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functionality that must be delivered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process that will be used to deliver it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Project: A Common Sense Approach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7724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Start on the right foot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Understand the problem; set realistic objectives and expectations; form a good team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Maintain momentum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Provide incentives to reduce turnover of people; emphasize quality in every task; have senior management stay out of the team’s way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Track progress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Track the completion of work products; collect software process and project measures; assess progress against expected averages</a:t>
            </a:r>
          </a:p>
        </p:txBody>
      </p:sp>
    </p:spTree>
    <p:extLst>
      <p:ext uri="{BB962C8B-B14F-4D97-AF65-F5344CB8AC3E}">
        <p14:creationId xmlns:p14="http://schemas.microsoft.com/office/powerpoint/2010/main" val="40564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Project: A Common Sense Approach 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Make smart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Keep it simple; use Commercial Off The Shelf (COTS) or existing software before writing new code; follow standard approaches; identify and avoid risks; always allocate more time than you think you need to do complex or risky tasks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Conduct a post mortem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Track lessons learned for each project; compare planned and actual schedules; collect and analyze software project metrics; get feedback from teams members and customers; record findings in written form.</a:t>
            </a:r>
          </a:p>
        </p:txBody>
      </p:sp>
    </p:spTree>
    <p:extLst>
      <p:ext uri="{BB962C8B-B14F-4D97-AF65-F5344CB8AC3E}">
        <p14:creationId xmlns:p14="http://schemas.microsoft.com/office/powerpoint/2010/main" val="1595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Project: Signs that it is in risk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Software people don't understand their customer's needs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product scope is poorly defined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Changes are managed poorly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chosen technology changes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Business needs change (or are poorly defined)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Deadlines are unrealistic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Users are resistant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Sponsorship is lost (or was never properly obtained)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project team lacks people with appropriate skills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Managers (and practitioners) avoid best practices and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3972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Project: The W</a:t>
            </a:r>
            <a:r>
              <a:rPr lang="en-US" sz="44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HH Principle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8709" y="2819400"/>
            <a:ext cx="8506691" cy="3733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the system being developed?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Assesses the validity of business reasons and justifications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will be done?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Establishes the task set required for the project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will it be done?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Establishes a project schedule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responsible for a function?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Defines the role and responsibility of each team member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04800" y="941026"/>
            <a:ext cx="8610600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2200" u="none" dirty="0"/>
              <a:t>A series of questions that lead to a definition of key project characteristics</a:t>
            </a:r>
          </a:p>
          <a:p>
            <a:pPr eaLnBrk="1" hangingPunct="1"/>
            <a:r>
              <a:rPr lang="en-US" sz="2200" u="none" dirty="0"/>
              <a:t>and the resultant project </a:t>
            </a:r>
            <a:r>
              <a:rPr lang="en-US" sz="2200" u="none" dirty="0" smtClean="0"/>
              <a:t>plan.</a:t>
            </a:r>
            <a:r>
              <a:rPr lang="en-US" sz="2000" u="none" dirty="0">
                <a:cs typeface="Times New Roman" pitchFamily="18" charset="0"/>
              </a:rPr>
              <a:t> Barry Boehm suggests an approach that addresses project objectives, milestones and schedules, responsibilities, management and technical approaches, and requires resources</a:t>
            </a:r>
            <a:endParaRPr lang="en-US" sz="2200" u="none" dirty="0"/>
          </a:p>
        </p:txBody>
      </p:sp>
    </p:spTree>
    <p:extLst>
      <p:ext uri="{BB962C8B-B14F-4D97-AF65-F5344CB8AC3E}">
        <p14:creationId xmlns:p14="http://schemas.microsoft.com/office/powerpoint/2010/main" val="115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096000"/>
          </a:xfrm>
        </p:spPr>
        <p:txBody>
          <a:bodyPr>
            <a:noAutofit/>
          </a:bodyPr>
          <a:lstStyle/>
          <a:p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Project Management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Concepts-The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Management Spectrum, People, Product, Process, Project, The W5HH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Principle</a:t>
            </a:r>
          </a:p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Metrics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in the Process and Project Domains, Software Measurement: size &amp; function oriented metrics(FP &amp; LOC), Metrics for Project and Software Quality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Estimation, Observations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on Estimation, Project Planning Process, Software Scope and feasibility, Resources: Human Resources, Reusable software, Environmental Resources. Software Project Estimation, Decomposition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Techniques</a:t>
            </a:r>
          </a:p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Empirical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Estimation Models: Structure, COCOMO II, Estimation of Object-oriented Projects, Specialized Estimation, Software Tools for estimation, Case study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Scheduling: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Basic Concepts, Defining a Task Set for the Software Project, Defining Task Network, Scheduling with time-line charts, Schedule tracking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Tools: - Microsoft Project, Daily Activity Reporting &amp; Tracking (DART)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they organizationally located?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Notes the organizational location of team members, customers, and other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stakeholders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will the job be done technically and managerially?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Establishes the management and technical strategy for the project</a:t>
            </a:r>
          </a:p>
          <a:p>
            <a:pPr>
              <a:lnSpc>
                <a:spcPct val="8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much of each resource is needed?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Establishes estimates based on the answers to the previous questions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87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1) www-fusion-magnetique.cea.fr </a:t>
            </a:r>
            <a:r>
              <a:rPr lang="en-US" u="sng" dirty="0">
                <a:hlinkClick r:id="rId2"/>
              </a:rPr>
              <a:t>› </a:t>
            </a:r>
            <a:r>
              <a:rPr lang="en-US" u="sng" dirty="0" err="1">
                <a:hlinkClick r:id="rId2"/>
              </a:rPr>
              <a:t>ppe</a:t>
            </a:r>
            <a:r>
              <a:rPr lang="en-US" u="sng" dirty="0">
                <a:hlinkClick r:id="rId2"/>
              </a:rPr>
              <a:t> › </a:t>
            </a:r>
            <a:r>
              <a:rPr lang="en-US" u="sng" dirty="0" err="1">
                <a:hlinkClick r:id="rId2"/>
              </a:rPr>
              <a:t>TrainingWeekCulham</a:t>
            </a:r>
            <a:r>
              <a:rPr lang="en-US" u="sng" dirty="0">
                <a:hlinkClick r:id="rId2"/>
              </a:rPr>
              <a:t> › </a:t>
            </a:r>
            <a:r>
              <a:rPr lang="en-US" u="sng" dirty="0" err="1">
                <a:hlinkClick r:id="rId2"/>
              </a:rPr>
              <a:t>Introducti</a:t>
            </a:r>
            <a:r>
              <a:rPr lang="en-US" u="sng" dirty="0">
                <a:hlinkClick r:id="rId2"/>
              </a:rPr>
              <a:t>...</a:t>
            </a:r>
          </a:p>
          <a:p>
            <a:r>
              <a:rPr lang="en-US" dirty="0" smtClean="0">
                <a:hlinkClick r:id="rId3"/>
              </a:rPr>
              <a:t>2) hustina.staff.gunadarma.ac.id </a:t>
            </a:r>
            <a:r>
              <a:rPr lang="en-US" dirty="0">
                <a:hlinkClick r:id="rId3"/>
              </a:rPr>
              <a:t>› Downloads › files › bab3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“Unique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process consisting of a set of coordinated and controlled activities with start and finish dates, undertaken to achieve an objective conforming to specific requirements, including constraints of time, cost, quality and resources”</a:t>
            </a:r>
          </a:p>
          <a:p>
            <a:pPr lvl="1">
              <a:lnSpc>
                <a:spcPct val="80000"/>
              </a:lnSpc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Project is a planned set of activities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Project has a scope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Project has time, cost, quality and resource constraints  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Management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	The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art of organising, leading, reporting and completing a project through people </a:t>
            </a:r>
          </a:p>
          <a:p>
            <a:pPr>
              <a:lnSpc>
                <a:spcPct val="80000"/>
              </a:lnSpc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Management Concepts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66800" y="2438400"/>
            <a:ext cx="72390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Management Spectrum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People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Product 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Process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Project </a:t>
            </a:r>
          </a:p>
        </p:txBody>
      </p:sp>
    </p:spTree>
    <p:extLst>
      <p:ext uri="{BB962C8B-B14F-4D97-AF65-F5344CB8AC3E}">
        <p14:creationId xmlns:p14="http://schemas.microsoft.com/office/powerpoint/2010/main" val="8249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Management Spectrum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Effective software project management focuses on these items (in this order)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people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Deals with the cultivation of motivated, highly skilled people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Consists of the stakeholders, the team leaders, and the software team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product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Product objectives and scope should be established before a project can be planned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process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software process provides the framework from which a comprehensive plan for software development can be established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project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Planning and controlling a software project is done for one primary reason…it is the only known way to manage complexity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a 1998 survey, 26% of software projects failed outright, 46% experienced cost and schedule overruns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People: The Stakeholders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Five categories of stakeholders</a:t>
            </a:r>
          </a:p>
          <a:p>
            <a:pPr lvl="1"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Senior managers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define business issues that often have significant influence on the project</a:t>
            </a:r>
          </a:p>
          <a:p>
            <a:pPr lvl="1"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(technical) managers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plan, motivate, organize, and control the practitioners who do the work</a:t>
            </a:r>
          </a:p>
          <a:p>
            <a:pPr lvl="1"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Practitioners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deliver the technical skills that are necessary to engineer a product or application</a:t>
            </a:r>
          </a:p>
          <a:p>
            <a:pPr lvl="1"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specify the requirements for the software to be engineered and other stakeholders who have a peripheral interest in the outcome</a:t>
            </a:r>
          </a:p>
          <a:p>
            <a:pPr lvl="1"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End users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interact with the software once it is released for production use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6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People: Team Leaders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Competent practitioners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often fail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make good team leaders; they just don’t have the right people skills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Qualities to look for in a team leader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the ability to encourage technical people to produce to their best 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Organization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the ability to mold existing processes (or invent new ones) that will enable the initial concept to be translated into a final product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Ideas or innovation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the ability to encourage people to create and feel creative even when they must work within bounds established for a particular software product or application</a:t>
            </a:r>
          </a:p>
        </p:txBody>
      </p:sp>
    </p:spTree>
    <p:extLst>
      <p:ext uri="{BB962C8B-B14F-4D97-AF65-F5344CB8AC3E}">
        <p14:creationId xmlns:p14="http://schemas.microsoft.com/office/powerpoint/2010/main" val="34699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01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People: Team Leaders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Team leaders should use a problem-solving management style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Concentrate on understanding the problem to be solved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Manage the flow of ideas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Let everyone on the team know, by words and actions, that quality counts and that it will not be compromised 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Another set of useful leadership qualities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Problem solving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diagnose, structure a solution, apply lessons learned, remain flexible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Managerial identity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take charge of the project, have confidence to assume control, have assurance to allow good people to do their jobs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Achievement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reward initiative, demonstrate that controlled risk taking will not be punished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Influence and team building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be able to “read” people, understand verbal and nonverbal signals, be able to react to signals, remain under control in high-stress situations 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3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2239</Words>
  <Application>Microsoft Office PowerPoint</Application>
  <PresentationFormat>On-screen Show (4:3)</PresentationFormat>
  <Paragraphs>242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Unit IV Project Management: Process, Metrics, Estimations &amp; Scheduling</vt:lpstr>
      <vt:lpstr>Unit 4</vt:lpstr>
      <vt:lpstr>PowerPoint Presentation</vt:lpstr>
      <vt:lpstr>Project Definition</vt:lpstr>
      <vt:lpstr>  Project Management Concepts  </vt:lpstr>
      <vt:lpstr>The Management Spectrum</vt:lpstr>
      <vt:lpstr>The People: The Stakeholders</vt:lpstr>
      <vt:lpstr>The People: Team Leaders (1)</vt:lpstr>
      <vt:lpstr>The People: Team Leaders (2)</vt:lpstr>
      <vt:lpstr>The People: The Software Team (1)</vt:lpstr>
      <vt:lpstr>The People: The Software Team (2)</vt:lpstr>
      <vt:lpstr>The People: The Software Team (3)</vt:lpstr>
      <vt:lpstr>The People: The Software Team (4)</vt:lpstr>
      <vt:lpstr>The People: Coordination and Communication Issues</vt:lpstr>
      <vt:lpstr>Group Dynamics</vt:lpstr>
      <vt:lpstr>Group Dynamics Model</vt:lpstr>
      <vt:lpstr>Group Dynamics Model</vt:lpstr>
      <vt:lpstr>Group Dynamics Model (continued)</vt:lpstr>
      <vt:lpstr>Group Dynamics Model (continued)</vt:lpstr>
      <vt:lpstr>The Process</vt:lpstr>
      <vt:lpstr>The Process</vt:lpstr>
      <vt:lpstr>The Process</vt:lpstr>
      <vt:lpstr>The Process</vt:lpstr>
      <vt:lpstr>The Product</vt:lpstr>
      <vt:lpstr>The Product (continued)</vt:lpstr>
      <vt:lpstr>The Project: A Common Sense Approach (1)</vt:lpstr>
      <vt:lpstr>The Project: A Common Sense Approach (2)</vt:lpstr>
      <vt:lpstr>The Project: Signs that it is in risk</vt:lpstr>
      <vt:lpstr>The Project: The W5HH Principle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Administrator</dc:creator>
  <cp:lastModifiedBy>DELL</cp:lastModifiedBy>
  <cp:revision>31</cp:revision>
  <dcterms:created xsi:type="dcterms:W3CDTF">2006-08-16T00:00:00Z</dcterms:created>
  <dcterms:modified xsi:type="dcterms:W3CDTF">2020-09-27T21:32:24Z</dcterms:modified>
</cp:coreProperties>
</file>