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307"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308" r:id="rId39"/>
    <p:sldId id="295" r:id="rId40"/>
    <p:sldId id="296" r:id="rId41"/>
    <p:sldId id="297" r:id="rId42"/>
    <p:sldId id="298" r:id="rId43"/>
    <p:sldId id="299" r:id="rId44"/>
    <p:sldId id="300" r:id="rId45"/>
    <p:sldId id="312" r:id="rId46"/>
    <p:sldId id="311" r:id="rId47"/>
    <p:sldId id="310" r:id="rId48"/>
    <p:sldId id="313" r:id="rId49"/>
    <p:sldId id="301" r:id="rId50"/>
    <p:sldId id="302" r:id="rId51"/>
    <p:sldId id="303" r:id="rId52"/>
    <p:sldId id="304" r:id="rId53"/>
    <p:sldId id="305" r:id="rId54"/>
    <p:sldId id="309" r:id="rId55"/>
    <p:sldId id="306" r:id="rId56"/>
    <p:sldId id="259" r:id="rId57"/>
    <p:sldId id="26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google.com/presentation/d/1YOXcdiIMgiapHYVNcqSa1oo58kyvrhxZwV4h6sLW4DY/htmlpresent"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823913" y="423333"/>
            <a:ext cx="7516812" cy="1202267"/>
          </a:xfrm>
        </p:spPr>
        <p:txBody>
          <a:bodyPr/>
          <a:lstStyle/>
          <a:p>
            <a:r>
              <a:rPr lang="en-IN" sz="2800" b="1" dirty="0" smtClean="0">
                <a:solidFill>
                  <a:srgbClr val="FF0000"/>
                </a:solidFill>
                <a:latin typeface="Times New Roman" pitchFamily="18" charset="0"/>
                <a:cs typeface="Times New Roman" pitchFamily="18" charset="0"/>
              </a:rPr>
              <a:t>Unit IV Project </a:t>
            </a:r>
            <a:r>
              <a:rPr lang="en-IN" sz="2800" b="1" dirty="0">
                <a:solidFill>
                  <a:srgbClr val="FF0000"/>
                </a:solidFill>
                <a:latin typeface="Times New Roman" pitchFamily="18" charset="0"/>
                <a:cs typeface="Times New Roman" pitchFamily="18" charset="0"/>
              </a:rPr>
              <a:t>Management: Process, Metrics, Estimations &amp; Scheduling</a:t>
            </a:r>
            <a:endParaRPr lang="en-US" sz="2800" dirty="0">
              <a:solidFill>
                <a:srgbClr val="FF0000"/>
              </a:solidFill>
              <a:latin typeface="Times New Roman" pitchFamily="18" charset="0"/>
              <a:cs typeface="Times New Roman" pitchFamily="18" charset="0"/>
            </a:endParaRPr>
          </a:p>
        </p:txBody>
      </p:sp>
      <p:sp>
        <p:nvSpPr>
          <p:cNvPr id="2051" name="Subtitle 2"/>
          <p:cNvSpPr>
            <a:spLocks noGrp="1"/>
          </p:cNvSpPr>
          <p:nvPr>
            <p:ph type="subTitle" idx="1"/>
          </p:nvPr>
        </p:nvSpPr>
        <p:spPr>
          <a:xfrm>
            <a:off x="974725" y="1930400"/>
            <a:ext cx="7213600" cy="1314451"/>
          </a:xfrm>
        </p:spPr>
        <p:txBody>
          <a:bodyPr>
            <a:normAutofit lnSpcReduction="10000"/>
          </a:bodyPr>
          <a:lstStyle/>
          <a:p>
            <a:pPr eaLnBrk="1" hangingPunct="1">
              <a:lnSpc>
                <a:spcPct val="100000"/>
              </a:lnSpc>
              <a:spcBef>
                <a:spcPct val="0"/>
              </a:spcBef>
            </a:pPr>
            <a:r>
              <a:rPr lang="en-IN" smtClean="0"/>
              <a:t>Prof. M.P.Karnik</a:t>
            </a:r>
          </a:p>
          <a:p>
            <a:pPr eaLnBrk="1" hangingPunct="1">
              <a:lnSpc>
                <a:spcPct val="100000"/>
              </a:lnSpc>
              <a:spcBef>
                <a:spcPct val="0"/>
              </a:spcBef>
            </a:pPr>
            <a:r>
              <a:rPr lang="en-IN" smtClean="0"/>
              <a:t>madhuri.chavan@viit.ac.in</a:t>
            </a:r>
          </a:p>
          <a:p>
            <a:pPr eaLnBrk="1" hangingPunct="1">
              <a:lnSpc>
                <a:spcPct val="100000"/>
              </a:lnSpc>
              <a:spcBef>
                <a:spcPct val="0"/>
              </a:spcBef>
            </a:pPr>
            <a:r>
              <a:rPr lang="en-IN" sz="2000" b="1" smtClean="0"/>
              <a:t>Department of Computer Engineering</a:t>
            </a:r>
          </a:p>
        </p:txBody>
      </p:sp>
      <p:sp>
        <p:nvSpPr>
          <p:cNvPr id="5" name="Subtitle 2">
            <a:extLst>
              <a:ext uri="{FF2B5EF4-FFF2-40B4-BE49-F238E27FC236}"/>
            </a:extLst>
          </p:cNvPr>
          <p:cNvSpPr txBox="1">
            <a:spLocks/>
          </p:cNvSpPr>
          <p:nvPr/>
        </p:nvSpPr>
        <p:spPr>
          <a:xfrm>
            <a:off x="249239" y="5361518"/>
            <a:ext cx="8645525" cy="560916"/>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fontAlgn="auto">
              <a:spcAft>
                <a:spcPts val="0"/>
              </a:spcAft>
              <a:defRPr/>
            </a:pPr>
            <a:r>
              <a:rPr lang="en-IN" sz="2000" b="1" dirty="0">
                <a:solidFill>
                  <a:schemeClr val="bg1"/>
                </a:solidFill>
                <a:latin typeface="Arial" pitchFamily="34" charset="0"/>
                <a:cs typeface="Arial" pitchFamily="34" charset="0"/>
              </a:rPr>
              <a:t>BRACT’S, Vishwakarma Institute of Information Technology, Pune-48</a:t>
            </a:r>
          </a:p>
        </p:txBody>
      </p:sp>
      <p:pic>
        <p:nvPicPr>
          <p:cNvPr id="205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17950" y="3361267"/>
            <a:ext cx="1327150" cy="200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06400" y="5903385"/>
            <a:ext cx="8350250" cy="646331"/>
          </a:xfrm>
          <a:prstGeom prst="rect">
            <a:avLst/>
          </a:prstGeom>
        </p:spPr>
        <p:txBody>
          <a:bodyPr>
            <a:spAutoFit/>
          </a:bodyPr>
          <a:lstStyle/>
          <a:p>
            <a:pPr algn="ctr" fontAlgn="auto">
              <a:spcBef>
                <a:spcPts val="0"/>
              </a:spcBef>
              <a:spcAft>
                <a:spcPts val="0"/>
              </a:spcAft>
              <a:defRPr/>
            </a:pPr>
            <a:r>
              <a:rPr lang="en-IN" b="1" dirty="0">
                <a:solidFill>
                  <a:schemeClr val="tx1">
                    <a:lumMod val="50000"/>
                    <a:lumOff val="50000"/>
                  </a:schemeClr>
                </a:solidFill>
              </a:rPr>
              <a:t>(An Autonomous Institute affiliated to Savitribai Phule Pune University)</a:t>
            </a:r>
          </a:p>
          <a:p>
            <a:pPr algn="ctr" fontAlgn="auto">
              <a:spcBef>
                <a:spcPts val="0"/>
              </a:spcBef>
              <a:spcAft>
                <a:spcPts val="0"/>
              </a:spcAft>
              <a:defRPr/>
            </a:pPr>
            <a:r>
              <a:rPr lang="en-IN" b="1" dirty="0">
                <a:solidFill>
                  <a:schemeClr val="tx1">
                    <a:lumMod val="50000"/>
                    <a:lumOff val="50000"/>
                  </a:schemeClr>
                </a:solidFill>
              </a:rPr>
              <a:t>(NBA and NAAC accredited, ISO 9001:2015 certified) </a:t>
            </a:r>
          </a:p>
        </p:txBody>
      </p:sp>
    </p:spTree>
    <p:extLst>
      <p:ext uri="{BB962C8B-B14F-4D97-AF65-F5344CB8AC3E}">
        <p14:creationId xmlns:p14="http://schemas.microsoft.com/office/powerpoint/2010/main" val="627036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228600"/>
            <a:ext cx="7772400" cy="1143000"/>
          </a:xfrm>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Software Scope</a:t>
            </a:r>
          </a:p>
        </p:txBody>
      </p:sp>
      <p:sp>
        <p:nvSpPr>
          <p:cNvPr id="9219" name="Rectangle 3"/>
          <p:cNvSpPr>
            <a:spLocks noGrp="1" noChangeArrowheads="1"/>
          </p:cNvSpPr>
          <p:nvPr>
            <p:ph type="body" idx="1"/>
          </p:nvPr>
        </p:nvSpPr>
        <p:spPr>
          <a:xfrm>
            <a:off x="457200" y="1371600"/>
            <a:ext cx="8305800" cy="5181600"/>
          </a:xfrm>
        </p:spPr>
        <p:txBody>
          <a:bodyPr>
            <a:noAutofit/>
          </a:bodyPr>
          <a:lstStyle/>
          <a:p>
            <a:pPr eaLnBrk="1" hangingPunct="1"/>
            <a:r>
              <a:rPr lang="en-US" sz="2400" dirty="0" smtClean="0">
                <a:latin typeface="Times New Roman" pitchFamily="18" charset="0"/>
                <a:cs typeface="Times New Roman" pitchFamily="18" charset="0"/>
              </a:rPr>
              <a:t>Software scope describes</a:t>
            </a:r>
          </a:p>
          <a:p>
            <a:pPr lvl="1" eaLnBrk="1" hangingPunct="1"/>
            <a:r>
              <a:rPr lang="en-US" sz="2400" dirty="0" smtClean="0">
                <a:latin typeface="Times New Roman" pitchFamily="18" charset="0"/>
                <a:cs typeface="Times New Roman" pitchFamily="18" charset="0"/>
              </a:rPr>
              <a:t>The </a:t>
            </a:r>
            <a:r>
              <a:rPr lang="en-US" sz="2400" u="sng" dirty="0" smtClean="0">
                <a:latin typeface="Times New Roman" pitchFamily="18" charset="0"/>
                <a:cs typeface="Times New Roman" pitchFamily="18" charset="0"/>
              </a:rPr>
              <a:t>functions and features</a:t>
            </a:r>
            <a:r>
              <a:rPr lang="en-US" sz="2400" dirty="0" smtClean="0">
                <a:latin typeface="Times New Roman" pitchFamily="18" charset="0"/>
                <a:cs typeface="Times New Roman" pitchFamily="18" charset="0"/>
              </a:rPr>
              <a:t> that are to be delivered to end users</a:t>
            </a:r>
          </a:p>
          <a:p>
            <a:pPr lvl="1" eaLnBrk="1" hangingPunct="1"/>
            <a:r>
              <a:rPr lang="en-US" sz="2400" dirty="0" smtClean="0">
                <a:latin typeface="Times New Roman" pitchFamily="18" charset="0"/>
                <a:cs typeface="Times New Roman" pitchFamily="18" charset="0"/>
              </a:rPr>
              <a:t>The </a:t>
            </a:r>
            <a:r>
              <a:rPr lang="en-US" sz="2400" u="sng" dirty="0" smtClean="0">
                <a:latin typeface="Times New Roman" pitchFamily="18" charset="0"/>
                <a:cs typeface="Times New Roman" pitchFamily="18" charset="0"/>
              </a:rPr>
              <a:t>data</a:t>
            </a:r>
            <a:r>
              <a:rPr lang="en-US" sz="2400" dirty="0" smtClean="0">
                <a:latin typeface="Times New Roman" pitchFamily="18" charset="0"/>
                <a:cs typeface="Times New Roman" pitchFamily="18" charset="0"/>
              </a:rPr>
              <a:t> that are input to and output from the system</a:t>
            </a:r>
          </a:p>
          <a:p>
            <a:pPr lvl="1" eaLnBrk="1" hangingPunct="1"/>
            <a:r>
              <a:rPr lang="en-US" sz="2400" dirty="0" smtClean="0">
                <a:latin typeface="Times New Roman" pitchFamily="18" charset="0"/>
                <a:cs typeface="Times New Roman" pitchFamily="18" charset="0"/>
              </a:rPr>
              <a:t>The </a:t>
            </a:r>
            <a:r>
              <a:rPr lang="en-US" sz="2400" u="sng" dirty="0" smtClean="0">
                <a:latin typeface="Times New Roman" pitchFamily="18" charset="0"/>
                <a:cs typeface="Times New Roman" pitchFamily="18" charset="0"/>
              </a:rPr>
              <a:t>"content"</a:t>
            </a:r>
            <a:r>
              <a:rPr lang="en-US" sz="2400" dirty="0" smtClean="0">
                <a:latin typeface="Times New Roman" pitchFamily="18" charset="0"/>
                <a:cs typeface="Times New Roman" pitchFamily="18" charset="0"/>
              </a:rPr>
              <a:t> that is presented to users as a consequence of using the software</a:t>
            </a:r>
          </a:p>
          <a:p>
            <a:pPr lvl="1" eaLnBrk="1" hangingPunct="1"/>
            <a:r>
              <a:rPr lang="en-US" sz="2400" dirty="0" smtClean="0">
                <a:latin typeface="Times New Roman" pitchFamily="18" charset="0"/>
                <a:cs typeface="Times New Roman" pitchFamily="18" charset="0"/>
              </a:rPr>
              <a:t>The </a:t>
            </a:r>
            <a:r>
              <a:rPr lang="en-US" sz="2400" u="sng" dirty="0" smtClean="0">
                <a:latin typeface="Times New Roman" pitchFamily="18" charset="0"/>
                <a:cs typeface="Times New Roman" pitchFamily="18" charset="0"/>
              </a:rPr>
              <a:t>performance, constraints, interfaces, and reliability</a:t>
            </a:r>
            <a:r>
              <a:rPr lang="en-US" sz="2400" dirty="0" smtClean="0">
                <a:latin typeface="Times New Roman" pitchFamily="18" charset="0"/>
                <a:cs typeface="Times New Roman" pitchFamily="18" charset="0"/>
              </a:rPr>
              <a:t> that bound the system</a:t>
            </a:r>
          </a:p>
          <a:p>
            <a:pPr eaLnBrk="1" hangingPunct="1"/>
            <a:r>
              <a:rPr lang="en-US" sz="2400" dirty="0" smtClean="0">
                <a:latin typeface="Times New Roman" pitchFamily="18" charset="0"/>
                <a:cs typeface="Times New Roman" pitchFamily="18" charset="0"/>
              </a:rPr>
              <a:t>Scope can be define using two techniques</a:t>
            </a:r>
          </a:p>
          <a:p>
            <a:pPr lvl="1" eaLnBrk="1" hangingPunct="1"/>
            <a:r>
              <a:rPr lang="en-US" sz="2400" dirty="0" smtClean="0">
                <a:latin typeface="Times New Roman" pitchFamily="18" charset="0"/>
                <a:cs typeface="Times New Roman" pitchFamily="18" charset="0"/>
              </a:rPr>
              <a:t>A </a:t>
            </a:r>
            <a:r>
              <a:rPr lang="en-US" sz="2400" u="sng" dirty="0" smtClean="0">
                <a:latin typeface="Times New Roman" pitchFamily="18" charset="0"/>
                <a:cs typeface="Times New Roman" pitchFamily="18" charset="0"/>
              </a:rPr>
              <a:t>narrative description</a:t>
            </a:r>
            <a:r>
              <a:rPr lang="en-US" sz="2400" dirty="0" smtClean="0">
                <a:latin typeface="Times New Roman" pitchFamily="18" charset="0"/>
                <a:cs typeface="Times New Roman" pitchFamily="18" charset="0"/>
              </a:rPr>
              <a:t> of software scope is developed after communication with all stakeholders</a:t>
            </a:r>
          </a:p>
          <a:p>
            <a:pPr lvl="1" eaLnBrk="1" hangingPunct="1"/>
            <a:r>
              <a:rPr lang="en-US" sz="2400" dirty="0" smtClean="0">
                <a:latin typeface="Times New Roman" pitchFamily="18" charset="0"/>
                <a:cs typeface="Times New Roman" pitchFamily="18" charset="0"/>
              </a:rPr>
              <a:t>A set of </a:t>
            </a:r>
            <a:r>
              <a:rPr lang="en-US" sz="2400" u="sng" dirty="0" smtClean="0">
                <a:latin typeface="Times New Roman" pitchFamily="18" charset="0"/>
                <a:cs typeface="Times New Roman" pitchFamily="18" charset="0"/>
              </a:rPr>
              <a:t>use cases</a:t>
            </a:r>
            <a:r>
              <a:rPr lang="en-US" sz="2400" dirty="0" smtClean="0">
                <a:latin typeface="Times New Roman" pitchFamily="18" charset="0"/>
                <a:cs typeface="Times New Roman" pitchFamily="18" charset="0"/>
              </a:rPr>
              <a:t> is developed by end users</a:t>
            </a:r>
          </a:p>
          <a:p>
            <a:pPr lvl="1" eaLnBrk="1" hangingPunct="1"/>
            <a:endParaRPr lang="en-US" sz="2400" dirty="0" smtClean="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307195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228600"/>
            <a:ext cx="7772400" cy="1143000"/>
          </a:xfrm>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Software Scope (continued)</a:t>
            </a:r>
          </a:p>
        </p:txBody>
      </p:sp>
      <p:sp>
        <p:nvSpPr>
          <p:cNvPr id="10243" name="Rectangle 3"/>
          <p:cNvSpPr>
            <a:spLocks noGrp="1" noChangeArrowheads="1"/>
          </p:cNvSpPr>
          <p:nvPr>
            <p:ph type="body" idx="1"/>
          </p:nvPr>
        </p:nvSpPr>
        <p:spPr>
          <a:xfrm>
            <a:off x="533400" y="1828800"/>
            <a:ext cx="8229600" cy="4114800"/>
          </a:xfrm>
        </p:spPr>
        <p:txBody>
          <a:bodyPr>
            <a:normAutofit/>
          </a:bodyPr>
          <a:lstStyle/>
          <a:p>
            <a:pPr eaLnBrk="1" hangingPunct="1"/>
            <a:r>
              <a:rPr lang="en-US" sz="2400" dirty="0" smtClean="0">
                <a:latin typeface="Times New Roman" pitchFamily="18" charset="0"/>
                <a:cs typeface="Times New Roman" pitchFamily="18" charset="0"/>
              </a:rPr>
              <a:t>After the scope has been identified, </a:t>
            </a:r>
            <a:r>
              <a:rPr lang="en-US" sz="2400" u="sng" dirty="0" smtClean="0">
                <a:latin typeface="Times New Roman" pitchFamily="18" charset="0"/>
                <a:cs typeface="Times New Roman" pitchFamily="18" charset="0"/>
              </a:rPr>
              <a:t>two questions</a:t>
            </a:r>
            <a:r>
              <a:rPr lang="en-US" sz="2400" dirty="0" smtClean="0">
                <a:latin typeface="Times New Roman" pitchFamily="18" charset="0"/>
                <a:cs typeface="Times New Roman" pitchFamily="18" charset="0"/>
              </a:rPr>
              <a:t> are asked</a:t>
            </a:r>
          </a:p>
          <a:p>
            <a:pPr lvl="1" eaLnBrk="1" hangingPunct="1"/>
            <a:r>
              <a:rPr lang="en-US" sz="2400" dirty="0" smtClean="0">
                <a:latin typeface="Times New Roman" pitchFamily="18" charset="0"/>
                <a:cs typeface="Times New Roman" pitchFamily="18" charset="0"/>
              </a:rPr>
              <a:t>Can we build software to meet this scope?  </a:t>
            </a:r>
          </a:p>
          <a:p>
            <a:pPr lvl="1" eaLnBrk="1" hangingPunct="1"/>
            <a:r>
              <a:rPr lang="en-US" sz="2400" dirty="0" smtClean="0">
                <a:latin typeface="Times New Roman" pitchFamily="18" charset="0"/>
                <a:cs typeface="Times New Roman" pitchFamily="18" charset="0"/>
              </a:rPr>
              <a:t>Is the project feasible?</a:t>
            </a:r>
          </a:p>
          <a:p>
            <a:pPr lvl="1" eaLnBrk="1" hangingPunct="1"/>
            <a:endParaRPr lang="en-US" sz="2400" dirty="0" smtClean="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134299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228600"/>
            <a:ext cx="7772400" cy="1143000"/>
          </a:xfrm>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Feasibility </a:t>
            </a:r>
          </a:p>
        </p:txBody>
      </p:sp>
      <p:sp>
        <p:nvSpPr>
          <p:cNvPr id="11267" name="Rectangle 3"/>
          <p:cNvSpPr>
            <a:spLocks noGrp="1" noChangeArrowheads="1"/>
          </p:cNvSpPr>
          <p:nvPr>
            <p:ph type="body" idx="1"/>
          </p:nvPr>
        </p:nvSpPr>
        <p:spPr>
          <a:xfrm>
            <a:off x="228600" y="1219200"/>
            <a:ext cx="8534400" cy="5181600"/>
          </a:xfrm>
        </p:spPr>
        <p:txBody>
          <a:bodyPr>
            <a:normAutofit/>
          </a:bodyPr>
          <a:lstStyle/>
          <a:p>
            <a:pPr eaLnBrk="1" hangingPunct="1"/>
            <a:r>
              <a:rPr lang="en-US" sz="2000" dirty="0" smtClean="0">
                <a:latin typeface="Times New Roman" pitchFamily="18" charset="0"/>
                <a:cs typeface="Times New Roman" pitchFamily="18" charset="0"/>
              </a:rPr>
              <a:t>After the scope is resolved, feasibility is addressed</a:t>
            </a:r>
          </a:p>
          <a:p>
            <a:pPr eaLnBrk="1" hangingPunct="1"/>
            <a:r>
              <a:rPr lang="en-US" sz="2000" dirty="0" smtClean="0">
                <a:latin typeface="Times New Roman" pitchFamily="18" charset="0"/>
                <a:cs typeface="Times New Roman" pitchFamily="18" charset="0"/>
              </a:rPr>
              <a:t>Software feasibility has four dimensions</a:t>
            </a:r>
          </a:p>
          <a:p>
            <a:pPr lvl="1" eaLnBrk="1" hangingPunct="1"/>
            <a:r>
              <a:rPr lang="en-US" sz="2000" b="1" dirty="0" smtClean="0">
                <a:latin typeface="Times New Roman" pitchFamily="18" charset="0"/>
                <a:cs typeface="Times New Roman" pitchFamily="18" charset="0"/>
              </a:rPr>
              <a:t>Technology</a:t>
            </a:r>
            <a:r>
              <a:rPr lang="en-US" sz="2000" dirty="0" smtClean="0">
                <a:latin typeface="Times New Roman" pitchFamily="18" charset="0"/>
                <a:cs typeface="Times New Roman" pitchFamily="18" charset="0"/>
              </a:rPr>
              <a:t> – Is the project technically feasible? Is it within the state of the art? Can defects be reduced to a level matching the application's needs?</a:t>
            </a:r>
          </a:p>
          <a:p>
            <a:pPr lvl="1" eaLnBrk="1" hangingPunct="1"/>
            <a:r>
              <a:rPr lang="en-US" sz="2000" b="1" dirty="0" smtClean="0">
                <a:latin typeface="Times New Roman" pitchFamily="18" charset="0"/>
                <a:cs typeface="Times New Roman" pitchFamily="18" charset="0"/>
              </a:rPr>
              <a:t>Finance</a:t>
            </a:r>
            <a:r>
              <a:rPr lang="en-US" sz="2000" dirty="0" smtClean="0">
                <a:latin typeface="Times New Roman" pitchFamily="18" charset="0"/>
                <a:cs typeface="Times New Roman" pitchFamily="18" charset="0"/>
              </a:rPr>
              <a:t> – Is it financially feasible?  Can development be completed at a cost that the software organization, its client, or the market can afford?</a:t>
            </a:r>
          </a:p>
          <a:p>
            <a:pPr lvl="1" eaLnBrk="1" hangingPunct="1"/>
            <a:r>
              <a:rPr lang="en-US" sz="2000" b="1" dirty="0" smtClean="0">
                <a:latin typeface="Times New Roman" pitchFamily="18" charset="0"/>
                <a:cs typeface="Times New Roman" pitchFamily="18" charset="0"/>
              </a:rPr>
              <a:t>Time</a:t>
            </a:r>
            <a:r>
              <a:rPr lang="en-US" sz="2000" dirty="0" smtClean="0">
                <a:latin typeface="Times New Roman" pitchFamily="18" charset="0"/>
                <a:cs typeface="Times New Roman" pitchFamily="18" charset="0"/>
              </a:rPr>
              <a:t> – Will the project's time-to-market beat the competition?</a:t>
            </a:r>
          </a:p>
          <a:p>
            <a:pPr lvl="1" eaLnBrk="1" hangingPunct="1"/>
            <a:r>
              <a:rPr lang="en-US" sz="2000" b="1" dirty="0" smtClean="0">
                <a:latin typeface="Times New Roman" pitchFamily="18" charset="0"/>
                <a:cs typeface="Times New Roman" pitchFamily="18" charset="0"/>
              </a:rPr>
              <a:t>Resources</a:t>
            </a:r>
            <a:r>
              <a:rPr lang="en-US" sz="2000" dirty="0" smtClean="0">
                <a:latin typeface="Times New Roman" pitchFamily="18" charset="0"/>
                <a:cs typeface="Times New Roman" pitchFamily="18" charset="0"/>
              </a:rPr>
              <a:t> – Does the software organization have the resources needed to succeed in doing the project? </a:t>
            </a:r>
          </a:p>
          <a:p>
            <a:pPr lvl="1" eaLnBrk="1" hangingPunct="1"/>
            <a:endParaRPr lang="en-US" sz="2000" dirty="0" smtClean="0">
              <a:latin typeface="Times New Roman" pitchFamily="18" charset="0"/>
              <a:cs typeface="Times New Roman" pitchFamily="18" charset="0"/>
            </a:endParaRPr>
          </a:p>
        </p:txBody>
      </p:sp>
      <p:sp>
        <p:nvSpPr>
          <p:cNvPr id="11268" name="Text Box 4"/>
          <p:cNvSpPr txBox="1">
            <a:spLocks noChangeArrowheads="1"/>
          </p:cNvSpPr>
          <p:nvPr/>
        </p:nvSpPr>
        <p:spPr bwMode="auto">
          <a:xfrm>
            <a:off x="838200" y="5368925"/>
            <a:ext cx="7489825" cy="650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u="sng">
                <a:solidFill>
                  <a:schemeClr val="tx1"/>
                </a:solidFill>
                <a:latin typeface="Times New Roman" charset="0"/>
              </a:defRPr>
            </a:lvl1pPr>
            <a:lvl2pPr marL="742950" indent="-285750" eaLnBrk="0" hangingPunct="0">
              <a:defRPr sz="1600" u="sng">
                <a:solidFill>
                  <a:schemeClr val="tx1"/>
                </a:solidFill>
                <a:latin typeface="Times New Roman" charset="0"/>
              </a:defRPr>
            </a:lvl2pPr>
            <a:lvl3pPr marL="1143000" indent="-228600" eaLnBrk="0" hangingPunct="0">
              <a:defRPr sz="1600" u="sng">
                <a:solidFill>
                  <a:schemeClr val="tx1"/>
                </a:solidFill>
                <a:latin typeface="Times New Roman" charset="0"/>
              </a:defRPr>
            </a:lvl3pPr>
            <a:lvl4pPr marL="1600200" indent="-228600" eaLnBrk="0" hangingPunct="0">
              <a:defRPr sz="1600" u="sng">
                <a:solidFill>
                  <a:schemeClr val="tx1"/>
                </a:solidFill>
                <a:latin typeface="Times New Roman" charset="0"/>
              </a:defRPr>
            </a:lvl4pPr>
            <a:lvl5pPr marL="2057400" indent="-228600" eaLnBrk="0" hangingPunct="0">
              <a:defRPr sz="1600" u="sng">
                <a:solidFill>
                  <a:schemeClr val="tx1"/>
                </a:solidFill>
                <a:latin typeface="Times New Roman" charset="0"/>
              </a:defRPr>
            </a:lvl5pPr>
            <a:lvl6pPr marL="2514600" indent="-228600" algn="ctr" eaLnBrk="0" fontAlgn="base" hangingPunct="0">
              <a:spcBef>
                <a:spcPct val="0"/>
              </a:spcBef>
              <a:spcAft>
                <a:spcPct val="0"/>
              </a:spcAft>
              <a:defRPr sz="1600" u="sng">
                <a:solidFill>
                  <a:schemeClr val="tx1"/>
                </a:solidFill>
                <a:latin typeface="Times New Roman" charset="0"/>
              </a:defRPr>
            </a:lvl6pPr>
            <a:lvl7pPr marL="2971800" indent="-228600" algn="ctr" eaLnBrk="0" fontAlgn="base" hangingPunct="0">
              <a:spcBef>
                <a:spcPct val="0"/>
              </a:spcBef>
              <a:spcAft>
                <a:spcPct val="0"/>
              </a:spcAft>
              <a:defRPr sz="1600" u="sng">
                <a:solidFill>
                  <a:schemeClr val="tx1"/>
                </a:solidFill>
                <a:latin typeface="Times New Roman" charset="0"/>
              </a:defRPr>
            </a:lvl7pPr>
            <a:lvl8pPr marL="3429000" indent="-228600" algn="ctr" eaLnBrk="0" fontAlgn="base" hangingPunct="0">
              <a:spcBef>
                <a:spcPct val="0"/>
              </a:spcBef>
              <a:spcAft>
                <a:spcPct val="0"/>
              </a:spcAft>
              <a:defRPr sz="1600" u="sng">
                <a:solidFill>
                  <a:schemeClr val="tx1"/>
                </a:solidFill>
                <a:latin typeface="Times New Roman" charset="0"/>
              </a:defRPr>
            </a:lvl8pPr>
            <a:lvl9pPr marL="3886200" indent="-228600" algn="ctr" eaLnBrk="0" fontAlgn="base" hangingPunct="0">
              <a:spcBef>
                <a:spcPct val="0"/>
              </a:spcBef>
              <a:spcAft>
                <a:spcPct val="0"/>
              </a:spcAft>
              <a:defRPr sz="1600" u="sng">
                <a:solidFill>
                  <a:schemeClr val="tx1"/>
                </a:solidFill>
                <a:latin typeface="Times New Roman" charset="0"/>
              </a:defRPr>
            </a:lvl9pPr>
          </a:lstStyle>
          <a:p>
            <a:pPr algn="l" eaLnBrk="1" hangingPunct="1"/>
            <a:r>
              <a:rPr lang="en-US" sz="1800" u="none"/>
              <a:t>Another view recommends the following feasibility dimensions: technological, </a:t>
            </a:r>
          </a:p>
          <a:p>
            <a:pPr algn="l" eaLnBrk="1" hangingPunct="1"/>
            <a:r>
              <a:rPr lang="en-US" sz="1800" u="none"/>
              <a:t>economical, </a:t>
            </a:r>
            <a:r>
              <a:rPr lang="en-US" sz="1800" b="1" u="none"/>
              <a:t>legal</a:t>
            </a:r>
            <a:r>
              <a:rPr lang="en-US" sz="1800" u="none"/>
              <a:t>, </a:t>
            </a:r>
            <a:r>
              <a:rPr lang="en-US" sz="1800" b="1" u="none"/>
              <a:t>operational</a:t>
            </a:r>
            <a:r>
              <a:rPr lang="en-US" sz="1800" u="none"/>
              <a:t>, and schedule issues (TELOS)</a:t>
            </a: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90581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85800" y="2286000"/>
            <a:ext cx="7772400" cy="1143000"/>
          </a:xfrm>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Project Resources</a:t>
            </a:r>
          </a:p>
        </p:txBody>
      </p:sp>
      <p:sp>
        <p:nvSpPr>
          <p:cNvPr id="12291" name="Rectangle 3"/>
          <p:cNvSpPr>
            <a:spLocks noGrp="1" noChangeArrowheads="1"/>
          </p:cNvSpPr>
          <p:nvPr>
            <p:ph type="subTitle" idx="1"/>
          </p:nvPr>
        </p:nvSpPr>
        <p:spPr/>
        <p:txBody>
          <a:bodyPr/>
          <a:lstStyle/>
          <a:p>
            <a:pPr eaLnBrk="1" hangingPunct="1"/>
            <a:endParaRPr lang="en-US" smtClean="0"/>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693573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Resource Estimation</a:t>
            </a:r>
          </a:p>
        </p:txBody>
      </p:sp>
      <p:sp>
        <p:nvSpPr>
          <p:cNvPr id="13315" name="Rectangle 3"/>
          <p:cNvSpPr>
            <a:spLocks noGrp="1" noChangeArrowheads="1"/>
          </p:cNvSpPr>
          <p:nvPr>
            <p:ph type="body" idx="1"/>
          </p:nvPr>
        </p:nvSpPr>
        <p:spPr>
          <a:xfrm>
            <a:off x="762000" y="1905000"/>
            <a:ext cx="7772400" cy="4114800"/>
          </a:xfrm>
        </p:spPr>
        <p:txBody>
          <a:bodyPr/>
          <a:lstStyle/>
          <a:p>
            <a:pPr eaLnBrk="1" hangingPunct="1"/>
            <a:r>
              <a:rPr lang="en-US" sz="2000" dirty="0" smtClean="0"/>
              <a:t>Three major categories of software engineering resources</a:t>
            </a:r>
          </a:p>
          <a:p>
            <a:pPr lvl="1" eaLnBrk="1" hangingPunct="1"/>
            <a:r>
              <a:rPr lang="en-US" sz="1800" dirty="0" smtClean="0"/>
              <a:t>People</a:t>
            </a:r>
          </a:p>
          <a:p>
            <a:pPr lvl="1" eaLnBrk="1" hangingPunct="1"/>
            <a:r>
              <a:rPr lang="en-US" sz="1800" dirty="0" smtClean="0"/>
              <a:t>Development environment</a:t>
            </a:r>
          </a:p>
          <a:p>
            <a:pPr lvl="1" eaLnBrk="1" hangingPunct="1"/>
            <a:r>
              <a:rPr lang="en-US" sz="1800" dirty="0" smtClean="0"/>
              <a:t>Reusable software components</a:t>
            </a:r>
          </a:p>
          <a:p>
            <a:pPr lvl="2" eaLnBrk="1" hangingPunct="1"/>
            <a:r>
              <a:rPr lang="en-US" sz="1600" dirty="0" smtClean="0"/>
              <a:t>Often neglected during planning but become a principal concern during the construction phase of the software process</a:t>
            </a:r>
          </a:p>
          <a:p>
            <a:pPr eaLnBrk="1" hangingPunct="1"/>
            <a:r>
              <a:rPr lang="en-US" sz="2000" dirty="0" smtClean="0"/>
              <a:t>Each resource is specified with</a:t>
            </a:r>
          </a:p>
          <a:p>
            <a:pPr lvl="1" eaLnBrk="1" hangingPunct="1"/>
            <a:r>
              <a:rPr lang="en-US" sz="1800" dirty="0" smtClean="0"/>
              <a:t>A </a:t>
            </a:r>
            <a:r>
              <a:rPr lang="en-US" sz="1800" u="sng" dirty="0" smtClean="0"/>
              <a:t>description</a:t>
            </a:r>
            <a:r>
              <a:rPr lang="en-US" sz="1800" dirty="0" smtClean="0"/>
              <a:t> of the resource</a:t>
            </a:r>
          </a:p>
          <a:p>
            <a:pPr lvl="1" eaLnBrk="1" hangingPunct="1"/>
            <a:r>
              <a:rPr lang="en-US" sz="1800" dirty="0" smtClean="0"/>
              <a:t>A statement of </a:t>
            </a:r>
            <a:r>
              <a:rPr lang="en-US" sz="1800" u="sng" dirty="0" smtClean="0"/>
              <a:t>availability</a:t>
            </a:r>
          </a:p>
          <a:p>
            <a:pPr lvl="1" eaLnBrk="1" hangingPunct="1"/>
            <a:r>
              <a:rPr lang="en-US" sz="1800" dirty="0" smtClean="0"/>
              <a:t>The </a:t>
            </a:r>
            <a:r>
              <a:rPr lang="en-US" sz="1800" u="sng" dirty="0" smtClean="0"/>
              <a:t>time</a:t>
            </a:r>
            <a:r>
              <a:rPr lang="en-US" sz="1800" dirty="0" smtClean="0"/>
              <a:t> when the resource will be required</a:t>
            </a:r>
          </a:p>
          <a:p>
            <a:pPr lvl="1" eaLnBrk="1" hangingPunct="1"/>
            <a:r>
              <a:rPr lang="en-US" sz="1800" dirty="0" smtClean="0"/>
              <a:t>The </a:t>
            </a:r>
            <a:r>
              <a:rPr lang="en-US" sz="1800" u="sng" dirty="0" smtClean="0"/>
              <a:t>duration</a:t>
            </a:r>
            <a:r>
              <a:rPr lang="en-US" sz="1800" dirty="0" smtClean="0"/>
              <a:t> of time that the resource will be applied</a:t>
            </a:r>
          </a:p>
          <a:p>
            <a:pPr lvl="1" eaLnBrk="1" hangingPunct="1">
              <a:buFontTx/>
              <a:buNone/>
            </a:pPr>
            <a:endParaRPr lang="en-US" sz="1800" dirty="0" smtClean="0"/>
          </a:p>
          <a:p>
            <a:pPr eaLnBrk="1" hangingPunct="1"/>
            <a:endParaRPr lang="en-US" sz="2000" dirty="0" smtClean="0"/>
          </a:p>
        </p:txBody>
      </p:sp>
      <p:grpSp>
        <p:nvGrpSpPr>
          <p:cNvPr id="13316" name="Group 7"/>
          <p:cNvGrpSpPr>
            <a:grpSpLocks/>
          </p:cNvGrpSpPr>
          <p:nvPr/>
        </p:nvGrpSpPr>
        <p:grpSpPr bwMode="auto">
          <a:xfrm>
            <a:off x="6781800" y="4800600"/>
            <a:ext cx="685800" cy="762000"/>
            <a:chOff x="3792" y="2928"/>
            <a:chExt cx="432" cy="480"/>
          </a:xfrm>
        </p:grpSpPr>
        <p:sp>
          <p:nvSpPr>
            <p:cNvPr id="13318" name="Line 4"/>
            <p:cNvSpPr>
              <a:spLocks noChangeShapeType="1"/>
            </p:cNvSpPr>
            <p:nvPr/>
          </p:nvSpPr>
          <p:spPr bwMode="auto">
            <a:xfrm>
              <a:off x="3792" y="2928"/>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9" name="Line 5"/>
            <p:cNvSpPr>
              <a:spLocks noChangeShapeType="1"/>
            </p:cNvSpPr>
            <p:nvPr/>
          </p:nvSpPr>
          <p:spPr bwMode="auto">
            <a:xfrm>
              <a:off x="3792" y="3408"/>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0" name="Line 6"/>
            <p:cNvSpPr>
              <a:spLocks noChangeShapeType="1"/>
            </p:cNvSpPr>
            <p:nvPr/>
          </p:nvSpPr>
          <p:spPr bwMode="auto">
            <a:xfrm>
              <a:off x="4224" y="292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17" name="Text Box 8"/>
          <p:cNvSpPr txBox="1">
            <a:spLocks noChangeArrowheads="1"/>
          </p:cNvSpPr>
          <p:nvPr/>
        </p:nvSpPr>
        <p:spPr bwMode="auto">
          <a:xfrm>
            <a:off x="7531100" y="4953000"/>
            <a:ext cx="1460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u="sng">
                <a:solidFill>
                  <a:schemeClr val="tx1"/>
                </a:solidFill>
                <a:latin typeface="Times New Roman" charset="0"/>
              </a:defRPr>
            </a:lvl1pPr>
            <a:lvl2pPr marL="742950" indent="-285750" eaLnBrk="0" hangingPunct="0">
              <a:defRPr sz="1600" u="sng">
                <a:solidFill>
                  <a:schemeClr val="tx1"/>
                </a:solidFill>
                <a:latin typeface="Times New Roman" charset="0"/>
              </a:defRPr>
            </a:lvl2pPr>
            <a:lvl3pPr marL="1143000" indent="-228600" eaLnBrk="0" hangingPunct="0">
              <a:defRPr sz="1600" u="sng">
                <a:solidFill>
                  <a:schemeClr val="tx1"/>
                </a:solidFill>
                <a:latin typeface="Times New Roman" charset="0"/>
              </a:defRPr>
            </a:lvl3pPr>
            <a:lvl4pPr marL="1600200" indent="-228600" eaLnBrk="0" hangingPunct="0">
              <a:defRPr sz="1600" u="sng">
                <a:solidFill>
                  <a:schemeClr val="tx1"/>
                </a:solidFill>
                <a:latin typeface="Times New Roman" charset="0"/>
              </a:defRPr>
            </a:lvl4pPr>
            <a:lvl5pPr marL="2057400" indent="-228600" eaLnBrk="0" hangingPunct="0">
              <a:defRPr sz="1600" u="sng">
                <a:solidFill>
                  <a:schemeClr val="tx1"/>
                </a:solidFill>
                <a:latin typeface="Times New Roman" charset="0"/>
              </a:defRPr>
            </a:lvl5pPr>
            <a:lvl6pPr marL="2514600" indent="-228600" algn="ctr" eaLnBrk="0" fontAlgn="base" hangingPunct="0">
              <a:spcBef>
                <a:spcPct val="0"/>
              </a:spcBef>
              <a:spcAft>
                <a:spcPct val="0"/>
              </a:spcAft>
              <a:defRPr sz="1600" u="sng">
                <a:solidFill>
                  <a:schemeClr val="tx1"/>
                </a:solidFill>
                <a:latin typeface="Times New Roman" charset="0"/>
              </a:defRPr>
            </a:lvl6pPr>
            <a:lvl7pPr marL="2971800" indent="-228600" algn="ctr" eaLnBrk="0" fontAlgn="base" hangingPunct="0">
              <a:spcBef>
                <a:spcPct val="0"/>
              </a:spcBef>
              <a:spcAft>
                <a:spcPct val="0"/>
              </a:spcAft>
              <a:defRPr sz="1600" u="sng">
                <a:solidFill>
                  <a:schemeClr val="tx1"/>
                </a:solidFill>
                <a:latin typeface="Times New Roman" charset="0"/>
              </a:defRPr>
            </a:lvl7pPr>
            <a:lvl8pPr marL="3429000" indent="-228600" algn="ctr" eaLnBrk="0" fontAlgn="base" hangingPunct="0">
              <a:spcBef>
                <a:spcPct val="0"/>
              </a:spcBef>
              <a:spcAft>
                <a:spcPct val="0"/>
              </a:spcAft>
              <a:defRPr sz="1600" u="sng">
                <a:solidFill>
                  <a:schemeClr val="tx1"/>
                </a:solidFill>
                <a:latin typeface="Times New Roman" charset="0"/>
              </a:defRPr>
            </a:lvl8pPr>
            <a:lvl9pPr marL="3886200" indent="-228600" algn="ctr" eaLnBrk="0" fontAlgn="base" hangingPunct="0">
              <a:spcBef>
                <a:spcPct val="0"/>
              </a:spcBef>
              <a:spcAft>
                <a:spcPct val="0"/>
              </a:spcAft>
              <a:defRPr sz="1600" u="sng">
                <a:solidFill>
                  <a:schemeClr val="tx1"/>
                </a:solidFill>
                <a:latin typeface="Times New Roman" charset="0"/>
              </a:defRPr>
            </a:lvl9pPr>
          </a:lstStyle>
          <a:p>
            <a:pPr eaLnBrk="1" hangingPunct="1"/>
            <a:r>
              <a:rPr lang="en-US" sz="1800" u="none"/>
              <a:t>Time window</a:t>
            </a:r>
          </a:p>
        </p:txBody>
      </p:sp>
      <p:pic>
        <p:nvPicPr>
          <p:cNvPr id="9"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262158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381000"/>
            <a:ext cx="7772400" cy="609600"/>
          </a:xfrm>
        </p:spPr>
        <p:txBody>
          <a:bodyPr>
            <a:normAutofit fontScale="90000"/>
          </a:bodyPr>
          <a:lstStyle/>
          <a:p>
            <a:pPr eaLnBrk="1" hangingPunct="1"/>
            <a:r>
              <a:rPr lang="en-US" b="1" dirty="0" smtClean="0">
                <a:solidFill>
                  <a:srgbClr val="FF0000"/>
                </a:solidFill>
                <a:latin typeface="Times New Roman" pitchFamily="18" charset="0"/>
                <a:cs typeface="Times New Roman" pitchFamily="18" charset="0"/>
              </a:rPr>
              <a:t>Categories of Resources</a:t>
            </a:r>
          </a:p>
        </p:txBody>
      </p:sp>
      <p:sp>
        <p:nvSpPr>
          <p:cNvPr id="14339" name="Rectangle 3"/>
          <p:cNvSpPr>
            <a:spLocks noChangeArrowheads="1"/>
          </p:cNvSpPr>
          <p:nvPr/>
        </p:nvSpPr>
        <p:spPr bwMode="auto">
          <a:xfrm>
            <a:off x="762000" y="1295400"/>
            <a:ext cx="3352800" cy="1371600"/>
          </a:xfrm>
          <a:prstGeom prst="rect">
            <a:avLst/>
          </a:prstGeom>
          <a:solidFill>
            <a:srgbClr val="FF99CC"/>
          </a:solidFill>
          <a:ln w="9525">
            <a:solidFill>
              <a:schemeClr val="tx1"/>
            </a:solidFill>
            <a:miter lim="800000"/>
            <a:headEnd/>
            <a:tailEnd/>
          </a:ln>
        </p:spPr>
        <p:txBody>
          <a:bodyPr wrap="none" anchor="ctr"/>
          <a:lstStyle/>
          <a:p>
            <a:pPr algn="l"/>
            <a:r>
              <a:rPr lang="en-US" sz="1800" b="1" dirty="0"/>
              <a:t>People</a:t>
            </a:r>
          </a:p>
          <a:p>
            <a:pPr algn="l">
              <a:buFontTx/>
              <a:buChar char="-"/>
            </a:pPr>
            <a:r>
              <a:rPr lang="en-US" sz="1800" u="none" dirty="0"/>
              <a:t> Number required</a:t>
            </a:r>
          </a:p>
          <a:p>
            <a:pPr algn="l">
              <a:buFontTx/>
              <a:buChar char="-"/>
            </a:pPr>
            <a:r>
              <a:rPr lang="en-US" sz="1800" u="none" dirty="0"/>
              <a:t> Skills required</a:t>
            </a:r>
          </a:p>
          <a:p>
            <a:pPr algn="l">
              <a:buFontTx/>
              <a:buChar char="-"/>
            </a:pPr>
            <a:r>
              <a:rPr lang="en-US" sz="1800" u="none" dirty="0"/>
              <a:t> Geographical location</a:t>
            </a:r>
          </a:p>
        </p:txBody>
      </p:sp>
      <p:sp>
        <p:nvSpPr>
          <p:cNvPr id="14340" name="Rectangle 4"/>
          <p:cNvSpPr>
            <a:spLocks noChangeArrowheads="1"/>
          </p:cNvSpPr>
          <p:nvPr/>
        </p:nvSpPr>
        <p:spPr bwMode="auto">
          <a:xfrm>
            <a:off x="5105400" y="1295400"/>
            <a:ext cx="3352800" cy="1371600"/>
          </a:xfrm>
          <a:prstGeom prst="rect">
            <a:avLst/>
          </a:prstGeom>
          <a:solidFill>
            <a:srgbClr val="FFCC99"/>
          </a:solidFill>
          <a:ln w="9525">
            <a:solidFill>
              <a:schemeClr val="tx1"/>
            </a:solidFill>
            <a:miter lim="800000"/>
            <a:headEnd/>
            <a:tailEnd/>
          </a:ln>
        </p:spPr>
        <p:txBody>
          <a:bodyPr wrap="none" anchor="ctr"/>
          <a:lstStyle/>
          <a:p>
            <a:pPr algn="l"/>
            <a:r>
              <a:rPr lang="en-US" sz="1800" b="1"/>
              <a:t>Development Environment</a:t>
            </a:r>
          </a:p>
          <a:p>
            <a:pPr algn="l">
              <a:buFontTx/>
              <a:buChar char="-"/>
            </a:pPr>
            <a:r>
              <a:rPr lang="en-US" sz="1800" u="none"/>
              <a:t> Software tools</a:t>
            </a:r>
          </a:p>
          <a:p>
            <a:pPr algn="l">
              <a:buFontTx/>
              <a:buChar char="-"/>
            </a:pPr>
            <a:r>
              <a:rPr lang="en-US" sz="1800" u="none"/>
              <a:t> Computer hardware</a:t>
            </a:r>
          </a:p>
          <a:p>
            <a:pPr algn="l">
              <a:buFontTx/>
              <a:buChar char="-"/>
            </a:pPr>
            <a:r>
              <a:rPr lang="en-US" sz="1800" u="none"/>
              <a:t> Network resources</a:t>
            </a:r>
          </a:p>
        </p:txBody>
      </p:sp>
      <p:sp>
        <p:nvSpPr>
          <p:cNvPr id="14341" name="Rectangle 5"/>
          <p:cNvSpPr>
            <a:spLocks noChangeArrowheads="1"/>
          </p:cNvSpPr>
          <p:nvPr/>
        </p:nvSpPr>
        <p:spPr bwMode="auto">
          <a:xfrm>
            <a:off x="2895600" y="5257800"/>
            <a:ext cx="3352800" cy="1371600"/>
          </a:xfrm>
          <a:prstGeom prst="rect">
            <a:avLst/>
          </a:prstGeom>
          <a:solidFill>
            <a:srgbClr val="CCFFCC"/>
          </a:solidFill>
          <a:ln w="9525">
            <a:solidFill>
              <a:schemeClr val="tx1"/>
            </a:solidFill>
            <a:miter lim="800000"/>
            <a:headEnd/>
            <a:tailEnd/>
          </a:ln>
        </p:spPr>
        <p:txBody>
          <a:bodyPr wrap="none" anchor="ctr"/>
          <a:lstStyle/>
          <a:p>
            <a:pPr algn="l"/>
            <a:r>
              <a:rPr lang="en-US" sz="1800" b="1" dirty="0"/>
              <a:t>Reusable Software Components</a:t>
            </a:r>
          </a:p>
          <a:p>
            <a:pPr algn="l">
              <a:buFontTx/>
              <a:buChar char="-"/>
            </a:pPr>
            <a:r>
              <a:rPr lang="en-US" sz="1800" u="none" dirty="0"/>
              <a:t> Off-the-shelf components</a:t>
            </a:r>
          </a:p>
          <a:p>
            <a:pPr algn="l">
              <a:buFontTx/>
              <a:buChar char="-"/>
            </a:pPr>
            <a:r>
              <a:rPr lang="en-US" sz="1800" u="none" dirty="0"/>
              <a:t> Full-experience components</a:t>
            </a:r>
          </a:p>
          <a:p>
            <a:pPr algn="l">
              <a:buFontTx/>
              <a:buChar char="-"/>
            </a:pPr>
            <a:r>
              <a:rPr lang="en-US" sz="1800" u="none" dirty="0"/>
              <a:t> Partial-experience components</a:t>
            </a:r>
          </a:p>
          <a:p>
            <a:pPr algn="l">
              <a:buFontTx/>
              <a:buChar char="-"/>
            </a:pPr>
            <a:r>
              <a:rPr lang="en-US" sz="1800" u="none" dirty="0"/>
              <a:t> New components</a:t>
            </a:r>
          </a:p>
        </p:txBody>
      </p:sp>
      <p:sp>
        <p:nvSpPr>
          <p:cNvPr id="14342" name="Oval 6"/>
          <p:cNvSpPr>
            <a:spLocks noChangeArrowheads="1"/>
          </p:cNvSpPr>
          <p:nvPr/>
        </p:nvSpPr>
        <p:spPr bwMode="auto">
          <a:xfrm>
            <a:off x="3886200" y="3276600"/>
            <a:ext cx="1524000" cy="1219200"/>
          </a:xfrm>
          <a:prstGeom prst="ellipse">
            <a:avLst/>
          </a:prstGeom>
          <a:solidFill>
            <a:srgbClr val="FFFF99"/>
          </a:solidFill>
          <a:ln w="9525">
            <a:solidFill>
              <a:schemeClr val="tx1"/>
            </a:solidFill>
            <a:round/>
            <a:headEnd/>
            <a:tailEnd/>
          </a:ln>
        </p:spPr>
        <p:txBody>
          <a:bodyPr wrap="none" anchor="ctr"/>
          <a:lstStyle/>
          <a:p>
            <a:r>
              <a:rPr lang="en-US" sz="2000" u="none"/>
              <a:t>The</a:t>
            </a:r>
          </a:p>
          <a:p>
            <a:r>
              <a:rPr lang="en-US" sz="2000" u="none"/>
              <a:t>Project</a:t>
            </a:r>
          </a:p>
        </p:txBody>
      </p:sp>
      <p:sp>
        <p:nvSpPr>
          <p:cNvPr id="14343" name="AutoShape 7"/>
          <p:cNvSpPr>
            <a:spLocks noChangeArrowheads="1"/>
          </p:cNvSpPr>
          <p:nvPr/>
        </p:nvSpPr>
        <p:spPr bwMode="auto">
          <a:xfrm rot="2713425">
            <a:off x="3390900" y="2933700"/>
            <a:ext cx="609600" cy="533400"/>
          </a:xfrm>
          <a:prstGeom prst="rightArrow">
            <a:avLst>
              <a:gd name="adj1" fmla="val 50000"/>
              <a:gd name="adj2" fmla="val 28571"/>
            </a:avLst>
          </a:prstGeom>
          <a:solidFill>
            <a:schemeClr val="bg1"/>
          </a:solidFill>
          <a:ln w="9525">
            <a:solidFill>
              <a:schemeClr val="tx1"/>
            </a:solidFill>
            <a:miter lim="800000"/>
            <a:headEnd/>
            <a:tailEnd/>
          </a:ln>
        </p:spPr>
        <p:txBody>
          <a:bodyPr wrap="none" anchor="ctr"/>
          <a:lstStyle/>
          <a:p>
            <a:endParaRPr lang="en-US"/>
          </a:p>
        </p:txBody>
      </p:sp>
      <p:sp>
        <p:nvSpPr>
          <p:cNvPr id="14344" name="AutoShape 8"/>
          <p:cNvSpPr>
            <a:spLocks noChangeArrowheads="1"/>
          </p:cNvSpPr>
          <p:nvPr/>
        </p:nvSpPr>
        <p:spPr bwMode="auto">
          <a:xfrm rot="18886575" flipH="1">
            <a:off x="5295900" y="2933700"/>
            <a:ext cx="609600" cy="533400"/>
          </a:xfrm>
          <a:prstGeom prst="rightArrow">
            <a:avLst>
              <a:gd name="adj1" fmla="val 50000"/>
              <a:gd name="adj2" fmla="val 28571"/>
            </a:avLst>
          </a:prstGeom>
          <a:solidFill>
            <a:schemeClr val="bg1"/>
          </a:solidFill>
          <a:ln w="9525">
            <a:solidFill>
              <a:schemeClr val="tx1"/>
            </a:solidFill>
            <a:miter lim="800000"/>
            <a:headEnd/>
            <a:tailEnd/>
          </a:ln>
        </p:spPr>
        <p:txBody>
          <a:bodyPr wrap="none" anchor="ctr"/>
          <a:lstStyle/>
          <a:p>
            <a:endParaRPr lang="en-US"/>
          </a:p>
        </p:txBody>
      </p:sp>
      <p:sp>
        <p:nvSpPr>
          <p:cNvPr id="14345" name="AutoShape 9"/>
          <p:cNvSpPr>
            <a:spLocks noChangeArrowheads="1"/>
          </p:cNvSpPr>
          <p:nvPr/>
        </p:nvSpPr>
        <p:spPr bwMode="auto">
          <a:xfrm rot="-5408408">
            <a:off x="4305300" y="4610100"/>
            <a:ext cx="609600" cy="533400"/>
          </a:xfrm>
          <a:prstGeom prst="rightArrow">
            <a:avLst>
              <a:gd name="adj1" fmla="val 50000"/>
              <a:gd name="adj2" fmla="val 28571"/>
            </a:avLst>
          </a:prstGeom>
          <a:solidFill>
            <a:schemeClr val="bg1"/>
          </a:solidFill>
          <a:ln w="9525">
            <a:solidFill>
              <a:schemeClr val="tx1"/>
            </a:solidFill>
            <a:miter lim="800000"/>
            <a:headEnd/>
            <a:tailEnd/>
          </a:ln>
        </p:spPr>
        <p:txBody>
          <a:bodyPr wrap="none" anchor="ctr"/>
          <a:lstStyle/>
          <a:p>
            <a:endParaRPr lang="en-US"/>
          </a:p>
        </p:txBody>
      </p:sp>
      <p:pic>
        <p:nvPicPr>
          <p:cNvPr id="10"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206562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sz="4000" b="1" dirty="0" smtClean="0">
                <a:solidFill>
                  <a:srgbClr val="FF0000"/>
                </a:solidFill>
                <a:latin typeface="Times New Roman" pitchFamily="18" charset="0"/>
                <a:cs typeface="Times New Roman" pitchFamily="18" charset="0"/>
              </a:rPr>
              <a:t>Human Resources</a:t>
            </a:r>
          </a:p>
        </p:txBody>
      </p:sp>
      <p:sp>
        <p:nvSpPr>
          <p:cNvPr id="15363" name="Rectangle 3"/>
          <p:cNvSpPr>
            <a:spLocks noGrp="1" noChangeArrowheads="1"/>
          </p:cNvSpPr>
          <p:nvPr>
            <p:ph type="body" idx="1"/>
          </p:nvPr>
        </p:nvSpPr>
        <p:spPr>
          <a:xfrm>
            <a:off x="304800" y="1143000"/>
            <a:ext cx="8610600" cy="5334000"/>
          </a:xfrm>
        </p:spPr>
        <p:txBody>
          <a:bodyPr>
            <a:noAutofit/>
          </a:bodyPr>
          <a:lstStyle/>
          <a:p>
            <a:pPr eaLnBrk="1" hangingPunct="1">
              <a:lnSpc>
                <a:spcPct val="90000"/>
              </a:lnSpc>
            </a:pPr>
            <a:r>
              <a:rPr lang="en-US" sz="2400" dirty="0" smtClean="0">
                <a:latin typeface="Times New Roman" pitchFamily="18" charset="0"/>
                <a:cs typeface="Times New Roman" pitchFamily="18" charset="0"/>
              </a:rPr>
              <a:t>Planners need to select the number and the kind of people skills needed to complete the project</a:t>
            </a:r>
          </a:p>
          <a:p>
            <a:pPr eaLnBrk="1" hangingPunct="1">
              <a:lnSpc>
                <a:spcPct val="90000"/>
              </a:lnSpc>
            </a:pPr>
            <a:endParaRPr lang="en-US" sz="24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They need to specify the organizational position and job specialty for each person</a:t>
            </a:r>
          </a:p>
          <a:p>
            <a:pPr eaLnBrk="1" hangingPunct="1">
              <a:lnSpc>
                <a:spcPct val="90000"/>
              </a:lnSpc>
            </a:pPr>
            <a:endParaRPr lang="en-US" sz="24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The number of people required can be determined only after an estimate of the development effort</a:t>
            </a:r>
          </a:p>
          <a:p>
            <a:pPr eaLnBrk="1" hangingPunct="1">
              <a:lnSpc>
                <a:spcPct val="90000"/>
              </a:lnSpc>
              <a:buFontTx/>
              <a:buNone/>
            </a:pPr>
            <a:r>
              <a:rPr lang="en-US" sz="2400" dirty="0" smtClean="0">
                <a:latin typeface="Times New Roman" pitchFamily="18" charset="0"/>
                <a:cs typeface="Times New Roman" pitchFamily="18" charset="0"/>
              </a:rPr>
              <a:t> </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570791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228600"/>
            <a:ext cx="7772400" cy="1143000"/>
          </a:xfrm>
        </p:spPr>
        <p:txBody>
          <a:bodyPr>
            <a:normAutofit/>
          </a:bodyPr>
          <a:lstStyle/>
          <a:p>
            <a:pPr eaLnBrk="1" hangingPunct="1"/>
            <a:r>
              <a:rPr lang="en-US" sz="3600" b="1" dirty="0" smtClean="0">
                <a:solidFill>
                  <a:srgbClr val="FF0000"/>
                </a:solidFill>
                <a:latin typeface="Times New Roman" pitchFamily="18" charset="0"/>
                <a:cs typeface="Times New Roman" pitchFamily="18" charset="0"/>
              </a:rPr>
              <a:t>Development Environment Resources</a:t>
            </a:r>
          </a:p>
        </p:txBody>
      </p:sp>
      <p:sp>
        <p:nvSpPr>
          <p:cNvPr id="16387" name="Rectangle 3"/>
          <p:cNvSpPr>
            <a:spLocks noGrp="1" noChangeArrowheads="1"/>
          </p:cNvSpPr>
          <p:nvPr>
            <p:ph type="body" idx="1"/>
          </p:nvPr>
        </p:nvSpPr>
        <p:spPr/>
        <p:txBody>
          <a:bodyPr>
            <a:normAutofit/>
          </a:bodyPr>
          <a:lstStyle/>
          <a:p>
            <a:pPr eaLnBrk="1" hangingPunct="1"/>
            <a:r>
              <a:rPr lang="en-US" sz="2400" dirty="0" smtClean="0">
                <a:latin typeface="Times New Roman" pitchFamily="18" charset="0"/>
                <a:cs typeface="Times New Roman" pitchFamily="18" charset="0"/>
              </a:rPr>
              <a:t>A software engineering environment (SEE) incorporates hardware, software, and network resources that provide platforms and tools to develop and test software work products</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Most software organizations have many projects that require access to the SEE provided by the organization</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Planners must identify the time window required for hardware and software and verify that these resources will be available</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192715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152400"/>
            <a:ext cx="7772400" cy="838200"/>
          </a:xfrm>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Reusable Software Resources</a:t>
            </a:r>
          </a:p>
        </p:txBody>
      </p:sp>
      <p:sp>
        <p:nvSpPr>
          <p:cNvPr id="17411" name="Rectangle 3"/>
          <p:cNvSpPr>
            <a:spLocks noGrp="1" noChangeArrowheads="1"/>
          </p:cNvSpPr>
          <p:nvPr>
            <p:ph type="body" idx="1"/>
          </p:nvPr>
        </p:nvSpPr>
        <p:spPr>
          <a:xfrm>
            <a:off x="304800" y="1295400"/>
            <a:ext cx="8610600" cy="4572000"/>
          </a:xfrm>
        </p:spPr>
        <p:txBody>
          <a:bodyPr>
            <a:noAutofit/>
          </a:bodyPr>
          <a:lstStyle/>
          <a:p>
            <a:pPr eaLnBrk="1" hangingPunct="1">
              <a:lnSpc>
                <a:spcPct val="90000"/>
              </a:lnSpc>
            </a:pPr>
            <a:r>
              <a:rPr lang="en-US" sz="2400" dirty="0" smtClean="0">
                <a:latin typeface="Times New Roman" pitchFamily="18" charset="0"/>
                <a:cs typeface="Times New Roman" pitchFamily="18" charset="0"/>
              </a:rPr>
              <a:t>Off-the-shelf components</a:t>
            </a:r>
          </a:p>
          <a:p>
            <a:pPr lvl="1" eaLnBrk="1" hangingPunct="1">
              <a:lnSpc>
                <a:spcPct val="90000"/>
              </a:lnSpc>
            </a:pPr>
            <a:r>
              <a:rPr lang="en-US" sz="2400" dirty="0" smtClean="0">
                <a:latin typeface="Times New Roman" pitchFamily="18" charset="0"/>
                <a:cs typeface="Times New Roman" pitchFamily="18" charset="0"/>
              </a:rPr>
              <a:t>Components are from a third party or were developed for a previous project</a:t>
            </a:r>
          </a:p>
          <a:p>
            <a:pPr lvl="1" eaLnBrk="1" hangingPunct="1">
              <a:lnSpc>
                <a:spcPct val="90000"/>
              </a:lnSpc>
            </a:pPr>
            <a:r>
              <a:rPr lang="en-US" sz="2400" dirty="0" smtClean="0">
                <a:latin typeface="Times New Roman" pitchFamily="18" charset="0"/>
                <a:cs typeface="Times New Roman" pitchFamily="18" charset="0"/>
              </a:rPr>
              <a:t>Ready to use; fully validated and documented; virtually no risk</a:t>
            </a:r>
          </a:p>
          <a:p>
            <a:pPr lvl="1" eaLnBrk="1" hangingPunct="1">
              <a:lnSpc>
                <a:spcPct val="90000"/>
              </a:lnSpc>
            </a:pPr>
            <a:endParaRPr lang="en-US" sz="24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Full-experience components</a:t>
            </a:r>
          </a:p>
          <a:p>
            <a:pPr lvl="1" eaLnBrk="1" hangingPunct="1">
              <a:lnSpc>
                <a:spcPct val="90000"/>
              </a:lnSpc>
            </a:pPr>
            <a:r>
              <a:rPr lang="en-US" sz="2400" dirty="0" smtClean="0">
                <a:latin typeface="Times New Roman" pitchFamily="18" charset="0"/>
                <a:cs typeface="Times New Roman" pitchFamily="18" charset="0"/>
              </a:rPr>
              <a:t>Components are similar to the software that needs to be built</a:t>
            </a:r>
          </a:p>
          <a:p>
            <a:pPr lvl="1" eaLnBrk="1" hangingPunct="1">
              <a:lnSpc>
                <a:spcPct val="90000"/>
              </a:lnSpc>
            </a:pPr>
            <a:r>
              <a:rPr lang="en-US" sz="2400" dirty="0" smtClean="0">
                <a:latin typeface="Times New Roman" pitchFamily="18" charset="0"/>
                <a:cs typeface="Times New Roman" pitchFamily="18" charset="0"/>
              </a:rPr>
              <a:t>Software team has full experience in the application area of these components</a:t>
            </a:r>
          </a:p>
          <a:p>
            <a:pPr lvl="1" eaLnBrk="1" hangingPunct="1">
              <a:lnSpc>
                <a:spcPct val="90000"/>
              </a:lnSpc>
            </a:pPr>
            <a:r>
              <a:rPr lang="en-US" sz="2400" dirty="0" smtClean="0">
                <a:latin typeface="Times New Roman" pitchFamily="18" charset="0"/>
                <a:cs typeface="Times New Roman" pitchFamily="18" charset="0"/>
              </a:rPr>
              <a:t>Modification of components will sustain relatively low risk</a:t>
            </a:r>
          </a:p>
          <a:p>
            <a:pPr lvl="1" eaLnBrk="1" hangingPunct="1">
              <a:lnSpc>
                <a:spcPct val="90000"/>
              </a:lnSpc>
            </a:pPr>
            <a:endParaRPr lang="en-US" sz="2400" u="sng" dirty="0" smtClean="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053451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534400" cy="5791200"/>
          </a:xfrm>
        </p:spPr>
        <p:txBody>
          <a:bodyPr>
            <a:noAutofit/>
          </a:bodyPr>
          <a:lstStyle/>
          <a:p>
            <a:pPr>
              <a:lnSpc>
                <a:spcPct val="90000"/>
              </a:lnSpc>
            </a:pPr>
            <a:r>
              <a:rPr lang="en-US" sz="2400" dirty="0">
                <a:latin typeface="Times New Roman" pitchFamily="18" charset="0"/>
                <a:cs typeface="Times New Roman" pitchFamily="18" charset="0"/>
              </a:rPr>
              <a:t>Partial-experience components</a:t>
            </a:r>
          </a:p>
          <a:p>
            <a:pPr lvl="1">
              <a:lnSpc>
                <a:spcPct val="90000"/>
              </a:lnSpc>
            </a:pPr>
            <a:r>
              <a:rPr lang="en-US" sz="2400" dirty="0">
                <a:latin typeface="Times New Roman" pitchFamily="18" charset="0"/>
                <a:cs typeface="Times New Roman" pitchFamily="18" charset="0"/>
              </a:rPr>
              <a:t>Components are related somehow to the software that needs to be built but will require substantial modification</a:t>
            </a:r>
          </a:p>
          <a:p>
            <a:pPr lvl="1">
              <a:lnSpc>
                <a:spcPct val="90000"/>
              </a:lnSpc>
            </a:pPr>
            <a:r>
              <a:rPr lang="en-US" sz="2400" dirty="0">
                <a:latin typeface="Times New Roman" pitchFamily="18" charset="0"/>
                <a:cs typeface="Times New Roman" pitchFamily="18" charset="0"/>
              </a:rPr>
              <a:t>Software team has only limited experience in the application area of these components</a:t>
            </a:r>
          </a:p>
          <a:p>
            <a:pPr lvl="1">
              <a:lnSpc>
                <a:spcPct val="90000"/>
              </a:lnSpc>
            </a:pPr>
            <a:r>
              <a:rPr lang="en-US" sz="2400" dirty="0">
                <a:latin typeface="Times New Roman" pitchFamily="18" charset="0"/>
                <a:cs typeface="Times New Roman" pitchFamily="18" charset="0"/>
              </a:rPr>
              <a:t>Modifications that are required have a fair degree of </a:t>
            </a:r>
            <a:r>
              <a:rPr lang="en-US" sz="2400" dirty="0" smtClean="0">
                <a:latin typeface="Times New Roman" pitchFamily="18" charset="0"/>
                <a:cs typeface="Times New Roman" pitchFamily="18" charset="0"/>
              </a:rPr>
              <a:t>risk</a:t>
            </a:r>
          </a:p>
          <a:p>
            <a:pPr lvl="1">
              <a:lnSpc>
                <a:spcPct val="90000"/>
              </a:lnSpc>
            </a:pP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New components</a:t>
            </a:r>
          </a:p>
          <a:p>
            <a:pPr lvl="1">
              <a:lnSpc>
                <a:spcPct val="90000"/>
              </a:lnSpc>
            </a:pPr>
            <a:r>
              <a:rPr lang="en-US" sz="2400" dirty="0">
                <a:latin typeface="Times New Roman" pitchFamily="18" charset="0"/>
                <a:cs typeface="Times New Roman" pitchFamily="18" charset="0"/>
              </a:rPr>
              <a:t>Components must be built from scratch by the software team specifically for the needs of the current project</a:t>
            </a:r>
          </a:p>
          <a:p>
            <a:pPr lvl="1">
              <a:lnSpc>
                <a:spcPct val="90000"/>
              </a:lnSpc>
            </a:pPr>
            <a:r>
              <a:rPr lang="en-US" sz="2400" dirty="0">
                <a:latin typeface="Times New Roman" pitchFamily="18" charset="0"/>
                <a:cs typeface="Times New Roman" pitchFamily="18" charset="0"/>
              </a:rPr>
              <a:t>Software team has no practical experience in the application area</a:t>
            </a:r>
          </a:p>
          <a:p>
            <a:pPr lvl="1">
              <a:lnSpc>
                <a:spcPct val="90000"/>
              </a:lnSpc>
            </a:pPr>
            <a:r>
              <a:rPr lang="en-US" sz="2400" dirty="0">
                <a:latin typeface="Times New Roman" pitchFamily="18" charset="0"/>
                <a:cs typeface="Times New Roman" pitchFamily="18" charset="0"/>
              </a:rPr>
              <a:t>Software development of components has a high degree of risk</a:t>
            </a:r>
          </a:p>
          <a:p>
            <a:endParaRPr lang="en-US" sz="2400" dirty="0"/>
          </a:p>
        </p:txBody>
      </p:sp>
    </p:spTree>
    <p:extLst>
      <p:ext uri="{BB962C8B-B14F-4D97-AF65-F5344CB8AC3E}">
        <p14:creationId xmlns:p14="http://schemas.microsoft.com/office/powerpoint/2010/main" val="1976151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096000"/>
          </a:xfrm>
        </p:spPr>
        <p:txBody>
          <a:bodyPr>
            <a:noAutofit/>
          </a:bodyPr>
          <a:lstStyle/>
          <a:p>
            <a:r>
              <a:rPr lang="en-IN" sz="2100" dirty="0">
                <a:latin typeface="Times New Roman" pitchFamily="18" charset="0"/>
                <a:cs typeface="Times New Roman" pitchFamily="18" charset="0"/>
              </a:rPr>
              <a:t>Project Management </a:t>
            </a:r>
            <a:r>
              <a:rPr lang="en-IN" sz="2100" dirty="0" smtClean="0">
                <a:latin typeface="Times New Roman" pitchFamily="18" charset="0"/>
                <a:cs typeface="Times New Roman" pitchFamily="18" charset="0"/>
              </a:rPr>
              <a:t>Concepts-The </a:t>
            </a:r>
            <a:r>
              <a:rPr lang="en-IN" sz="2100" dirty="0">
                <a:latin typeface="Times New Roman" pitchFamily="18" charset="0"/>
                <a:cs typeface="Times New Roman" pitchFamily="18" charset="0"/>
              </a:rPr>
              <a:t>Management Spectrum, People, Product, Process, Project, The W5HH </a:t>
            </a:r>
            <a:r>
              <a:rPr lang="en-IN" sz="2100" dirty="0" smtClean="0">
                <a:latin typeface="Times New Roman" pitchFamily="18" charset="0"/>
                <a:cs typeface="Times New Roman" pitchFamily="18" charset="0"/>
              </a:rPr>
              <a:t>Principle</a:t>
            </a:r>
          </a:p>
          <a:p>
            <a:r>
              <a:rPr lang="en-IN" sz="2100" dirty="0" smtClean="0">
                <a:latin typeface="Times New Roman" pitchFamily="18" charset="0"/>
                <a:cs typeface="Times New Roman" pitchFamily="18" charset="0"/>
              </a:rPr>
              <a:t>Metrics </a:t>
            </a:r>
            <a:r>
              <a:rPr lang="en-IN" sz="2100" dirty="0">
                <a:latin typeface="Times New Roman" pitchFamily="18" charset="0"/>
                <a:cs typeface="Times New Roman" pitchFamily="18" charset="0"/>
              </a:rPr>
              <a:t>in the Process and Project Domains, Software Measurement: size &amp; function oriented metrics(FP &amp; LOC), Metrics for Project and Software Quality</a:t>
            </a:r>
            <a:endParaRPr lang="en-US" sz="2100" dirty="0">
              <a:latin typeface="Times New Roman" pitchFamily="18" charset="0"/>
              <a:cs typeface="Times New Roman" pitchFamily="18" charset="0"/>
            </a:endParaRPr>
          </a:p>
          <a:p>
            <a:r>
              <a:rPr lang="en-IN" sz="2100" b="1" dirty="0">
                <a:solidFill>
                  <a:srgbClr val="FF0000"/>
                </a:solidFill>
                <a:latin typeface="Times New Roman" pitchFamily="18" charset="0"/>
                <a:cs typeface="Times New Roman" pitchFamily="18" charset="0"/>
              </a:rPr>
              <a:t>Project </a:t>
            </a:r>
            <a:r>
              <a:rPr lang="en-IN" sz="2100" b="1" dirty="0" smtClean="0">
                <a:solidFill>
                  <a:srgbClr val="FF0000"/>
                </a:solidFill>
                <a:latin typeface="Times New Roman" pitchFamily="18" charset="0"/>
                <a:cs typeface="Times New Roman" pitchFamily="18" charset="0"/>
              </a:rPr>
              <a:t>Estimation, Observations </a:t>
            </a:r>
            <a:r>
              <a:rPr lang="en-IN" sz="2100" b="1" dirty="0">
                <a:solidFill>
                  <a:srgbClr val="FF0000"/>
                </a:solidFill>
                <a:latin typeface="Times New Roman" pitchFamily="18" charset="0"/>
                <a:cs typeface="Times New Roman" pitchFamily="18" charset="0"/>
              </a:rPr>
              <a:t>on Estimation, Project Planning Process, Software Scope and feasibility, Resources: Human Resources, Reusable software, Environmental Resources. Software Project Estimation, Decomposition </a:t>
            </a:r>
            <a:r>
              <a:rPr lang="en-IN" sz="2100" b="1" dirty="0" smtClean="0">
                <a:solidFill>
                  <a:srgbClr val="FF0000"/>
                </a:solidFill>
                <a:latin typeface="Times New Roman" pitchFamily="18" charset="0"/>
                <a:cs typeface="Times New Roman" pitchFamily="18" charset="0"/>
              </a:rPr>
              <a:t>Techniques</a:t>
            </a:r>
          </a:p>
          <a:p>
            <a:r>
              <a:rPr lang="en-IN" sz="2100" b="1" dirty="0" smtClean="0">
                <a:solidFill>
                  <a:srgbClr val="FF0000"/>
                </a:solidFill>
                <a:latin typeface="Times New Roman" pitchFamily="18" charset="0"/>
                <a:cs typeface="Times New Roman" pitchFamily="18" charset="0"/>
              </a:rPr>
              <a:t>Empirical </a:t>
            </a:r>
            <a:r>
              <a:rPr lang="en-IN" sz="2100" b="1" dirty="0">
                <a:solidFill>
                  <a:srgbClr val="FF0000"/>
                </a:solidFill>
                <a:latin typeface="Times New Roman" pitchFamily="18" charset="0"/>
                <a:cs typeface="Times New Roman" pitchFamily="18" charset="0"/>
              </a:rPr>
              <a:t>Estimation Models: Structure, COCOMO II, Estimation of Object-oriented Projects, Specialized Estimation, Software Tools for estimation, Case study</a:t>
            </a:r>
            <a:endParaRPr lang="en-US" sz="2100" b="1" dirty="0">
              <a:solidFill>
                <a:srgbClr val="FF0000"/>
              </a:solidFill>
              <a:latin typeface="Times New Roman" pitchFamily="18" charset="0"/>
              <a:cs typeface="Times New Roman" pitchFamily="18" charset="0"/>
            </a:endParaRPr>
          </a:p>
          <a:p>
            <a:r>
              <a:rPr lang="en-IN" sz="2100" dirty="0">
                <a:latin typeface="Times New Roman" pitchFamily="18" charset="0"/>
                <a:cs typeface="Times New Roman" pitchFamily="18" charset="0"/>
              </a:rPr>
              <a:t>Project </a:t>
            </a:r>
            <a:r>
              <a:rPr lang="en-IN" sz="2100" dirty="0" smtClean="0">
                <a:latin typeface="Times New Roman" pitchFamily="18" charset="0"/>
                <a:cs typeface="Times New Roman" pitchFamily="18" charset="0"/>
              </a:rPr>
              <a:t>Scheduling: </a:t>
            </a:r>
            <a:r>
              <a:rPr lang="en-IN" sz="2100" dirty="0">
                <a:latin typeface="Times New Roman" pitchFamily="18" charset="0"/>
                <a:cs typeface="Times New Roman" pitchFamily="18" charset="0"/>
              </a:rPr>
              <a:t>Basic Concepts, Defining a Task Set for the Software Project, Defining Task Network, Scheduling with time-line charts, Schedule tracking</a:t>
            </a:r>
            <a:endParaRPr lang="en-US" sz="2100" dirty="0">
              <a:latin typeface="Times New Roman" pitchFamily="18" charset="0"/>
              <a:cs typeface="Times New Roman" pitchFamily="18" charset="0"/>
            </a:endParaRPr>
          </a:p>
          <a:p>
            <a:r>
              <a:rPr lang="en-IN" sz="2100" dirty="0">
                <a:latin typeface="Times New Roman" pitchFamily="18" charset="0"/>
                <a:cs typeface="Times New Roman" pitchFamily="18" charset="0"/>
              </a:rPr>
              <a:t>Tools: - Microsoft Project, Daily Activity Reporting &amp; Tracking (DART)</a:t>
            </a:r>
            <a:endParaRPr lang="en-US" sz="2100" dirty="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621349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85800" y="2286000"/>
            <a:ext cx="7772400" cy="1143000"/>
          </a:xfrm>
        </p:spPr>
        <p:txBody>
          <a:bodyPr>
            <a:normAutofit fontScale="90000"/>
          </a:bodyPr>
          <a:lstStyle/>
          <a:p>
            <a:pPr eaLnBrk="1" hangingPunct="1"/>
            <a:r>
              <a:rPr lang="en-US" sz="4000" b="1" dirty="0" smtClean="0">
                <a:solidFill>
                  <a:srgbClr val="FF0000"/>
                </a:solidFill>
                <a:latin typeface="Times New Roman" pitchFamily="18" charset="0"/>
                <a:cs typeface="Times New Roman" pitchFamily="18" charset="0"/>
              </a:rPr>
              <a:t>Estimation of Project Cost and Effort</a:t>
            </a:r>
          </a:p>
        </p:txBody>
      </p:sp>
      <p:sp>
        <p:nvSpPr>
          <p:cNvPr id="18435" name="Rectangle 3"/>
          <p:cNvSpPr>
            <a:spLocks noGrp="1" noChangeArrowheads="1"/>
          </p:cNvSpPr>
          <p:nvPr>
            <p:ph type="subTitle" idx="1"/>
          </p:nvPr>
        </p:nvSpPr>
        <p:spPr/>
        <p:txBody>
          <a:bodyPr/>
          <a:lstStyle/>
          <a:p>
            <a:pPr eaLnBrk="1" hangingPunct="1"/>
            <a:endParaRPr lang="en-US" smtClean="0"/>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963380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152400"/>
            <a:ext cx="7772400" cy="1143000"/>
          </a:xfrm>
        </p:spPr>
        <p:txBody>
          <a:bodyPr/>
          <a:lstStyle/>
          <a:p>
            <a:pPr eaLnBrk="1" hangingPunct="1"/>
            <a:r>
              <a:rPr lang="en-US" sz="4000" dirty="0" smtClean="0">
                <a:solidFill>
                  <a:srgbClr val="FF0000"/>
                </a:solidFill>
                <a:latin typeface="Times New Roman" pitchFamily="18" charset="0"/>
                <a:cs typeface="Times New Roman" pitchFamily="18" charset="0"/>
              </a:rPr>
              <a:t>Factors Affecting Project Estimation</a:t>
            </a:r>
          </a:p>
        </p:txBody>
      </p:sp>
      <p:sp>
        <p:nvSpPr>
          <p:cNvPr id="19459" name="Rectangle 3"/>
          <p:cNvSpPr>
            <a:spLocks noGrp="1" noChangeArrowheads="1"/>
          </p:cNvSpPr>
          <p:nvPr>
            <p:ph type="body" idx="1"/>
          </p:nvPr>
        </p:nvSpPr>
        <p:spPr>
          <a:xfrm>
            <a:off x="457200" y="1600200"/>
            <a:ext cx="8153400" cy="4114800"/>
          </a:xfrm>
        </p:spPr>
        <p:txBody>
          <a:bodyPr>
            <a:normAutofit/>
          </a:bodyPr>
          <a:lstStyle/>
          <a:p>
            <a:pPr eaLnBrk="1" hangingPunct="1">
              <a:lnSpc>
                <a:spcPct val="90000"/>
              </a:lnSpc>
            </a:pPr>
            <a:r>
              <a:rPr lang="en-US" sz="2400" dirty="0" smtClean="0">
                <a:latin typeface="Times New Roman" pitchFamily="18" charset="0"/>
                <a:cs typeface="Times New Roman" pitchFamily="18" charset="0"/>
              </a:rPr>
              <a:t>The accuracy of a software project estimate is predicated on</a:t>
            </a:r>
          </a:p>
          <a:p>
            <a:pPr lvl="1" eaLnBrk="1" hangingPunct="1">
              <a:lnSpc>
                <a:spcPct val="90000"/>
              </a:lnSpc>
            </a:pPr>
            <a:r>
              <a:rPr lang="en-US" sz="2400" dirty="0" smtClean="0">
                <a:latin typeface="Times New Roman" pitchFamily="18" charset="0"/>
                <a:cs typeface="Times New Roman" pitchFamily="18" charset="0"/>
              </a:rPr>
              <a:t>The degree to which the planner has properly estimated the size (e.g., KLOC) of the product to be built</a:t>
            </a:r>
          </a:p>
          <a:p>
            <a:pPr lvl="1" eaLnBrk="1" hangingPunct="1">
              <a:lnSpc>
                <a:spcPct val="90000"/>
              </a:lnSpc>
            </a:pPr>
            <a:r>
              <a:rPr lang="en-US" sz="2400" dirty="0" smtClean="0">
                <a:latin typeface="Times New Roman" pitchFamily="18" charset="0"/>
                <a:cs typeface="Times New Roman" pitchFamily="18" charset="0"/>
              </a:rPr>
              <a:t>The ability to translate the size estimate into human effort, calendar time, and money</a:t>
            </a:r>
          </a:p>
          <a:p>
            <a:pPr lvl="1" eaLnBrk="1" hangingPunct="1">
              <a:lnSpc>
                <a:spcPct val="90000"/>
              </a:lnSpc>
            </a:pPr>
            <a:r>
              <a:rPr lang="en-US" sz="2400" dirty="0" smtClean="0">
                <a:latin typeface="Times New Roman" pitchFamily="18" charset="0"/>
                <a:cs typeface="Times New Roman" pitchFamily="18" charset="0"/>
              </a:rPr>
              <a:t>The degree to which the project plan reflects the abilities of the software team</a:t>
            </a:r>
          </a:p>
          <a:p>
            <a:pPr lvl="1" eaLnBrk="1" hangingPunct="1">
              <a:lnSpc>
                <a:spcPct val="90000"/>
              </a:lnSpc>
            </a:pPr>
            <a:r>
              <a:rPr lang="en-US" sz="2400" dirty="0" smtClean="0">
                <a:latin typeface="Times New Roman" pitchFamily="18" charset="0"/>
                <a:cs typeface="Times New Roman" pitchFamily="18" charset="0"/>
              </a:rPr>
              <a:t>The stability of both the product requirements and the environment that supports the software engineering effort</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517786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304800"/>
            <a:ext cx="7772400" cy="914400"/>
          </a:xfrm>
        </p:spPr>
        <p:txBody>
          <a:bodyPr>
            <a:normAutofit/>
          </a:bodyPr>
          <a:lstStyle/>
          <a:p>
            <a:pPr eaLnBrk="1" hangingPunct="1"/>
            <a:r>
              <a:rPr lang="en-US" sz="3600" b="1" dirty="0" smtClean="0">
                <a:solidFill>
                  <a:srgbClr val="FF0000"/>
                </a:solidFill>
                <a:latin typeface="Times New Roman" pitchFamily="18" charset="0"/>
                <a:cs typeface="Times New Roman" pitchFamily="18" charset="0"/>
              </a:rPr>
              <a:t>Project Estimation Options</a:t>
            </a:r>
          </a:p>
        </p:txBody>
      </p:sp>
      <p:sp>
        <p:nvSpPr>
          <p:cNvPr id="20483" name="Rectangle 3"/>
          <p:cNvSpPr>
            <a:spLocks noGrp="1" noChangeArrowheads="1"/>
          </p:cNvSpPr>
          <p:nvPr>
            <p:ph type="body" idx="1"/>
          </p:nvPr>
        </p:nvSpPr>
        <p:spPr>
          <a:xfrm>
            <a:off x="381000" y="1371600"/>
            <a:ext cx="8458200" cy="4876800"/>
          </a:xfrm>
        </p:spPr>
        <p:txBody>
          <a:bodyPr>
            <a:noAutofit/>
          </a:bodyPr>
          <a:lstStyle/>
          <a:p>
            <a:pPr marL="609600" indent="-609600" eaLnBrk="1" hangingPunct="1">
              <a:lnSpc>
                <a:spcPct val="90000"/>
              </a:lnSpc>
            </a:pPr>
            <a:r>
              <a:rPr lang="en-US" sz="2200" dirty="0" smtClean="0">
                <a:latin typeface="Times New Roman" pitchFamily="18" charset="0"/>
                <a:cs typeface="Times New Roman" pitchFamily="18" charset="0"/>
              </a:rPr>
              <a:t>Options for achieving reliable cost and effort estimates</a:t>
            </a:r>
          </a:p>
          <a:p>
            <a:pPr marL="990600" lvl="1" indent="-533400" eaLnBrk="1" hangingPunct="1">
              <a:lnSpc>
                <a:spcPct val="90000"/>
              </a:lnSpc>
              <a:buFontTx/>
              <a:buAutoNum type="arabicParenR"/>
            </a:pPr>
            <a:r>
              <a:rPr lang="en-US" sz="2200" dirty="0" smtClean="0">
                <a:latin typeface="Times New Roman" pitchFamily="18" charset="0"/>
                <a:cs typeface="Times New Roman" pitchFamily="18" charset="0"/>
              </a:rPr>
              <a:t>Delay estimation until late in the project (we should be able to achieve 100% accurate estimates after the project is complete)</a:t>
            </a:r>
          </a:p>
          <a:p>
            <a:pPr marL="990600" lvl="1" indent="-533400" eaLnBrk="1" hangingPunct="1">
              <a:lnSpc>
                <a:spcPct val="90000"/>
              </a:lnSpc>
              <a:buFontTx/>
              <a:buAutoNum type="arabicParenR"/>
            </a:pPr>
            <a:r>
              <a:rPr lang="en-US" sz="2200" dirty="0" smtClean="0">
                <a:latin typeface="Times New Roman" pitchFamily="18" charset="0"/>
                <a:cs typeface="Times New Roman" pitchFamily="18" charset="0"/>
              </a:rPr>
              <a:t>Base estimates on similar projects that have already been completed</a:t>
            </a:r>
          </a:p>
          <a:p>
            <a:pPr marL="990600" lvl="1" indent="-533400" eaLnBrk="1" hangingPunct="1">
              <a:lnSpc>
                <a:spcPct val="90000"/>
              </a:lnSpc>
              <a:buFontTx/>
              <a:buAutoNum type="arabicParenR"/>
            </a:pPr>
            <a:r>
              <a:rPr lang="en-US" sz="2200" dirty="0" smtClean="0">
                <a:latin typeface="Times New Roman" pitchFamily="18" charset="0"/>
                <a:cs typeface="Times New Roman" pitchFamily="18" charset="0"/>
              </a:rPr>
              <a:t>Use relatively simple decomposition techniques to generate project cost and effort estimates</a:t>
            </a:r>
          </a:p>
          <a:p>
            <a:pPr marL="990600" lvl="1" indent="-533400" eaLnBrk="1" hangingPunct="1">
              <a:lnSpc>
                <a:spcPct val="90000"/>
              </a:lnSpc>
              <a:buFontTx/>
              <a:buAutoNum type="arabicParenR"/>
            </a:pPr>
            <a:r>
              <a:rPr lang="en-US" sz="2200" dirty="0" smtClean="0">
                <a:latin typeface="Times New Roman" pitchFamily="18" charset="0"/>
                <a:cs typeface="Times New Roman" pitchFamily="18" charset="0"/>
              </a:rPr>
              <a:t>Use one or more empirical estimation models for software cost and effort estimation</a:t>
            </a:r>
          </a:p>
          <a:p>
            <a:pPr marL="609600" indent="-609600" eaLnBrk="1" hangingPunct="1">
              <a:lnSpc>
                <a:spcPct val="90000"/>
              </a:lnSpc>
            </a:pPr>
            <a:r>
              <a:rPr lang="en-US" sz="2200" dirty="0" smtClean="0">
                <a:latin typeface="Times New Roman" pitchFamily="18" charset="0"/>
                <a:cs typeface="Times New Roman" pitchFamily="18" charset="0"/>
              </a:rPr>
              <a:t>Option #1 is not practical, but results in good numbers</a:t>
            </a:r>
          </a:p>
          <a:p>
            <a:pPr marL="609600" indent="-609600" eaLnBrk="1" hangingPunct="1">
              <a:lnSpc>
                <a:spcPct val="90000"/>
              </a:lnSpc>
            </a:pPr>
            <a:r>
              <a:rPr lang="en-US" sz="2200" dirty="0" smtClean="0">
                <a:latin typeface="Times New Roman" pitchFamily="18" charset="0"/>
                <a:cs typeface="Times New Roman" pitchFamily="18" charset="0"/>
              </a:rPr>
              <a:t>Option #2 can work reasonably well, but it also relies on other project influences being roughly equivalent</a:t>
            </a:r>
          </a:p>
          <a:p>
            <a:pPr marL="609600" indent="-609600" eaLnBrk="1" hangingPunct="1">
              <a:lnSpc>
                <a:spcPct val="90000"/>
              </a:lnSpc>
            </a:pPr>
            <a:r>
              <a:rPr lang="en-US" sz="2200" dirty="0" smtClean="0">
                <a:latin typeface="Times New Roman" pitchFamily="18" charset="0"/>
                <a:cs typeface="Times New Roman" pitchFamily="18" charset="0"/>
              </a:rPr>
              <a:t>Options #3 and #4 can be done in cycle to cross-check each other</a:t>
            </a:r>
          </a:p>
          <a:p>
            <a:pPr marL="609600" indent="-609600" eaLnBrk="1" hangingPunct="1">
              <a:lnSpc>
                <a:spcPct val="90000"/>
              </a:lnSpc>
            </a:pPr>
            <a:endParaRPr lang="en-US" sz="2200" dirty="0" smtClean="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837295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28600"/>
            <a:ext cx="7772400" cy="1143000"/>
          </a:xfrm>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Project Estimation Approaches</a:t>
            </a:r>
          </a:p>
        </p:txBody>
      </p:sp>
      <p:sp>
        <p:nvSpPr>
          <p:cNvPr id="21507" name="Rectangle 3"/>
          <p:cNvSpPr>
            <a:spLocks noGrp="1" noChangeArrowheads="1"/>
          </p:cNvSpPr>
          <p:nvPr>
            <p:ph type="body" idx="1"/>
          </p:nvPr>
        </p:nvSpPr>
        <p:spPr>
          <a:xfrm>
            <a:off x="685800" y="1524000"/>
            <a:ext cx="7772400" cy="4114800"/>
          </a:xfrm>
        </p:spPr>
        <p:txBody>
          <a:bodyPr>
            <a:normAutofit/>
          </a:bodyPr>
          <a:lstStyle/>
          <a:p>
            <a:pPr marL="609600" indent="-609600" eaLnBrk="1" hangingPunct="1"/>
            <a:r>
              <a:rPr lang="en-US" sz="2400" dirty="0" smtClean="0">
                <a:latin typeface="Times New Roman" pitchFamily="18" charset="0"/>
                <a:cs typeface="Times New Roman" pitchFamily="18" charset="0"/>
              </a:rPr>
              <a:t>Decomposition techniques</a:t>
            </a:r>
          </a:p>
          <a:p>
            <a:pPr marL="990600" lvl="1" indent="-533400" eaLnBrk="1" hangingPunct="1"/>
            <a:r>
              <a:rPr lang="en-US" sz="2400" dirty="0" smtClean="0">
                <a:latin typeface="Times New Roman" pitchFamily="18" charset="0"/>
                <a:cs typeface="Times New Roman" pitchFamily="18" charset="0"/>
              </a:rPr>
              <a:t>These take a "divide and conquer" approach</a:t>
            </a:r>
          </a:p>
          <a:p>
            <a:pPr marL="990600" lvl="1" indent="-533400" eaLnBrk="1" hangingPunct="1"/>
            <a:r>
              <a:rPr lang="en-US" sz="2400" dirty="0" smtClean="0">
                <a:latin typeface="Times New Roman" pitchFamily="18" charset="0"/>
                <a:cs typeface="Times New Roman" pitchFamily="18" charset="0"/>
              </a:rPr>
              <a:t>Cost and effort estimation are performed in a stepwise fashion by breaking down a project into major functions and related software engineering activities</a:t>
            </a:r>
          </a:p>
          <a:p>
            <a:pPr marL="609600" indent="-609600" eaLnBrk="1" hangingPunct="1"/>
            <a:r>
              <a:rPr lang="en-US" sz="2400" dirty="0" smtClean="0">
                <a:latin typeface="Times New Roman" pitchFamily="18" charset="0"/>
                <a:cs typeface="Times New Roman" pitchFamily="18" charset="0"/>
              </a:rPr>
              <a:t>Empirical estimation models</a:t>
            </a:r>
          </a:p>
          <a:p>
            <a:pPr marL="990600" lvl="1" indent="-533400" eaLnBrk="1" hangingPunct="1"/>
            <a:r>
              <a:rPr lang="en-US" sz="2400" dirty="0" smtClean="0">
                <a:latin typeface="Times New Roman" pitchFamily="18" charset="0"/>
                <a:cs typeface="Times New Roman" pitchFamily="18" charset="0"/>
              </a:rPr>
              <a:t>Offer a potentially valuable estimation approach if the historical data used to seed the estimate is good 		</a:t>
            </a:r>
          </a:p>
          <a:p>
            <a:pPr marL="609600" indent="-609600" eaLnBrk="1" hangingPunct="1"/>
            <a:endParaRPr lang="en-US" sz="2400" dirty="0" smtClean="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221300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ctrTitle"/>
          </p:nvPr>
        </p:nvSpPr>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Decomposition Techniques</a:t>
            </a:r>
          </a:p>
        </p:txBody>
      </p:sp>
      <p:sp>
        <p:nvSpPr>
          <p:cNvPr id="22531" name="Rectangle 5"/>
          <p:cNvSpPr>
            <a:spLocks noGrp="1" noChangeArrowheads="1"/>
          </p:cNvSpPr>
          <p:nvPr>
            <p:ph type="subTitle" idx="1"/>
          </p:nvPr>
        </p:nvSpPr>
        <p:spPr/>
        <p:txBody>
          <a:bodyPr/>
          <a:lstStyle/>
          <a:p>
            <a:pPr eaLnBrk="1" hangingPunct="1"/>
            <a:endParaRPr lang="en-US" smtClean="0"/>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2566390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0" y="152400"/>
            <a:ext cx="7772400" cy="1143000"/>
          </a:xfrm>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Introduction</a:t>
            </a:r>
          </a:p>
        </p:txBody>
      </p:sp>
      <p:sp>
        <p:nvSpPr>
          <p:cNvPr id="23555" name="Rectangle 3"/>
          <p:cNvSpPr>
            <a:spLocks noGrp="1" noChangeArrowheads="1"/>
          </p:cNvSpPr>
          <p:nvPr>
            <p:ph type="body" idx="1"/>
          </p:nvPr>
        </p:nvSpPr>
        <p:spPr/>
        <p:txBody>
          <a:bodyPr>
            <a:normAutofit/>
          </a:bodyPr>
          <a:lstStyle/>
          <a:p>
            <a:pPr eaLnBrk="1" hangingPunct="1">
              <a:lnSpc>
                <a:spcPct val="90000"/>
              </a:lnSpc>
            </a:pPr>
            <a:r>
              <a:rPr lang="en-US" sz="2400" dirty="0" smtClean="0">
                <a:latin typeface="Times New Roman" pitchFamily="18" charset="0"/>
                <a:cs typeface="Times New Roman" pitchFamily="18" charset="0"/>
              </a:rPr>
              <a:t>Before an estimate can be made and decomposition techniques applied, the planner must </a:t>
            </a:r>
          </a:p>
          <a:p>
            <a:pPr lvl="1" eaLnBrk="1" hangingPunct="1">
              <a:lnSpc>
                <a:spcPct val="90000"/>
              </a:lnSpc>
            </a:pPr>
            <a:r>
              <a:rPr lang="en-US" sz="2400" dirty="0" smtClean="0">
                <a:latin typeface="Times New Roman" pitchFamily="18" charset="0"/>
                <a:cs typeface="Times New Roman" pitchFamily="18" charset="0"/>
              </a:rPr>
              <a:t>Understand the scope of the software to be built</a:t>
            </a:r>
          </a:p>
          <a:p>
            <a:pPr lvl="1" eaLnBrk="1" hangingPunct="1">
              <a:lnSpc>
                <a:spcPct val="90000"/>
              </a:lnSpc>
            </a:pPr>
            <a:r>
              <a:rPr lang="en-US" sz="2400" dirty="0" smtClean="0">
                <a:latin typeface="Times New Roman" pitchFamily="18" charset="0"/>
                <a:cs typeface="Times New Roman" pitchFamily="18" charset="0"/>
              </a:rPr>
              <a:t>Generate an estimate of the software’s size</a:t>
            </a:r>
          </a:p>
          <a:p>
            <a:pPr eaLnBrk="1" hangingPunct="1">
              <a:lnSpc>
                <a:spcPct val="90000"/>
              </a:lnSpc>
            </a:pPr>
            <a:r>
              <a:rPr lang="en-US" sz="2400" dirty="0" smtClean="0">
                <a:latin typeface="Times New Roman" pitchFamily="18" charset="0"/>
                <a:cs typeface="Times New Roman" pitchFamily="18" charset="0"/>
              </a:rPr>
              <a:t>Then one of two approaches are used</a:t>
            </a:r>
          </a:p>
          <a:p>
            <a:pPr lvl="1" eaLnBrk="1" hangingPunct="1">
              <a:lnSpc>
                <a:spcPct val="90000"/>
              </a:lnSpc>
            </a:pPr>
            <a:r>
              <a:rPr lang="en-US" sz="2400" dirty="0" smtClean="0">
                <a:latin typeface="Times New Roman" pitchFamily="18" charset="0"/>
                <a:cs typeface="Times New Roman" pitchFamily="18" charset="0"/>
              </a:rPr>
              <a:t>Problem-based estimation</a:t>
            </a:r>
          </a:p>
          <a:p>
            <a:pPr lvl="2" eaLnBrk="1" hangingPunct="1">
              <a:lnSpc>
                <a:spcPct val="90000"/>
              </a:lnSpc>
            </a:pPr>
            <a:r>
              <a:rPr lang="en-US" dirty="0" smtClean="0">
                <a:latin typeface="Times New Roman" pitchFamily="18" charset="0"/>
                <a:cs typeface="Times New Roman" pitchFamily="18" charset="0"/>
              </a:rPr>
              <a:t>Based on either source lines of code or function point estimates</a:t>
            </a:r>
          </a:p>
          <a:p>
            <a:pPr lvl="1" eaLnBrk="1" hangingPunct="1">
              <a:lnSpc>
                <a:spcPct val="90000"/>
              </a:lnSpc>
            </a:pPr>
            <a:r>
              <a:rPr lang="en-US" sz="2400" dirty="0" smtClean="0">
                <a:latin typeface="Times New Roman" pitchFamily="18" charset="0"/>
                <a:cs typeface="Times New Roman" pitchFamily="18" charset="0"/>
              </a:rPr>
              <a:t>Process-based estimation</a:t>
            </a:r>
          </a:p>
          <a:p>
            <a:pPr lvl="2" eaLnBrk="1" hangingPunct="1">
              <a:lnSpc>
                <a:spcPct val="90000"/>
              </a:lnSpc>
            </a:pPr>
            <a:r>
              <a:rPr lang="en-US" dirty="0" smtClean="0">
                <a:latin typeface="Times New Roman" pitchFamily="18" charset="0"/>
                <a:cs typeface="Times New Roman" pitchFamily="18" charset="0"/>
              </a:rPr>
              <a:t>Based on the effort required to accomplish each task</a:t>
            </a:r>
          </a:p>
          <a:p>
            <a:pPr eaLnBrk="1" hangingPunct="1">
              <a:lnSpc>
                <a:spcPct val="90000"/>
              </a:lnSpc>
            </a:pPr>
            <a:endParaRPr lang="en-US" sz="2400" dirty="0" smtClean="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1263416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title"/>
          </p:nvPr>
        </p:nvSpPr>
        <p:spPr>
          <a:xfrm>
            <a:off x="762000" y="152400"/>
            <a:ext cx="7772400" cy="838200"/>
          </a:xfrm>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Approaches to Software Sizing</a:t>
            </a:r>
          </a:p>
        </p:txBody>
      </p:sp>
      <p:sp>
        <p:nvSpPr>
          <p:cNvPr id="24579" name="Rectangle 7"/>
          <p:cNvSpPr>
            <a:spLocks noGrp="1" noChangeArrowheads="1"/>
          </p:cNvSpPr>
          <p:nvPr>
            <p:ph type="body" idx="1"/>
          </p:nvPr>
        </p:nvSpPr>
        <p:spPr>
          <a:xfrm>
            <a:off x="304800" y="1295400"/>
            <a:ext cx="8610600" cy="4114800"/>
          </a:xfrm>
        </p:spPr>
        <p:txBody>
          <a:bodyPr/>
          <a:lstStyle/>
          <a:p>
            <a:pPr eaLnBrk="1" hangingPunct="1">
              <a:lnSpc>
                <a:spcPct val="80000"/>
              </a:lnSpc>
            </a:pPr>
            <a:r>
              <a:rPr lang="en-US" sz="2000" dirty="0" smtClean="0">
                <a:latin typeface="Times New Roman" pitchFamily="18" charset="0"/>
                <a:cs typeface="Times New Roman" pitchFamily="18" charset="0"/>
              </a:rPr>
              <a:t>Function point sizing</a:t>
            </a:r>
          </a:p>
          <a:p>
            <a:pPr lvl="1" eaLnBrk="1" hangingPunct="1">
              <a:lnSpc>
                <a:spcPct val="80000"/>
              </a:lnSpc>
            </a:pPr>
            <a:r>
              <a:rPr lang="en-US" sz="1800" dirty="0" smtClean="0">
                <a:latin typeface="Times New Roman" pitchFamily="18" charset="0"/>
                <a:cs typeface="Times New Roman" pitchFamily="18" charset="0"/>
              </a:rPr>
              <a:t>Develop estimates of the information domain characteristics </a:t>
            </a:r>
          </a:p>
          <a:p>
            <a:pPr eaLnBrk="1" hangingPunct="1">
              <a:lnSpc>
                <a:spcPct val="80000"/>
              </a:lnSpc>
            </a:pPr>
            <a:r>
              <a:rPr lang="en-US" sz="2000" dirty="0" smtClean="0">
                <a:latin typeface="Times New Roman" pitchFamily="18" charset="0"/>
                <a:cs typeface="Times New Roman" pitchFamily="18" charset="0"/>
              </a:rPr>
              <a:t>Standard component sizing</a:t>
            </a:r>
          </a:p>
          <a:p>
            <a:pPr lvl="1" eaLnBrk="1" hangingPunct="1">
              <a:lnSpc>
                <a:spcPct val="80000"/>
              </a:lnSpc>
            </a:pPr>
            <a:r>
              <a:rPr lang="en-US" sz="1800" dirty="0" smtClean="0">
                <a:latin typeface="Times New Roman" pitchFamily="18" charset="0"/>
                <a:cs typeface="Times New Roman" pitchFamily="18" charset="0"/>
              </a:rPr>
              <a:t>Estimate the number of occurrences of each standard component</a:t>
            </a:r>
          </a:p>
          <a:p>
            <a:pPr lvl="1" eaLnBrk="1" hangingPunct="1">
              <a:lnSpc>
                <a:spcPct val="80000"/>
              </a:lnSpc>
            </a:pPr>
            <a:r>
              <a:rPr lang="en-US" sz="1800" dirty="0" smtClean="0">
                <a:latin typeface="Times New Roman" pitchFamily="18" charset="0"/>
                <a:cs typeface="Times New Roman" pitchFamily="18" charset="0"/>
              </a:rPr>
              <a:t>Use historical project data to determine the delivered LOC size per standard component</a:t>
            </a:r>
          </a:p>
          <a:p>
            <a:pPr eaLnBrk="1" hangingPunct="1">
              <a:lnSpc>
                <a:spcPct val="80000"/>
              </a:lnSpc>
            </a:pPr>
            <a:r>
              <a:rPr lang="en-US" sz="2000" dirty="0" smtClean="0">
                <a:latin typeface="Times New Roman" pitchFamily="18" charset="0"/>
                <a:cs typeface="Times New Roman" pitchFamily="18" charset="0"/>
              </a:rPr>
              <a:t>Change sizing</a:t>
            </a:r>
          </a:p>
          <a:p>
            <a:pPr lvl="1" eaLnBrk="1" hangingPunct="1">
              <a:lnSpc>
                <a:spcPct val="80000"/>
              </a:lnSpc>
            </a:pPr>
            <a:r>
              <a:rPr lang="en-US" sz="1800" dirty="0" smtClean="0">
                <a:latin typeface="Times New Roman" pitchFamily="18" charset="0"/>
                <a:cs typeface="Times New Roman" pitchFamily="18" charset="0"/>
              </a:rPr>
              <a:t>Used when changes are being made to existing software</a:t>
            </a:r>
          </a:p>
          <a:p>
            <a:pPr lvl="1" eaLnBrk="1" hangingPunct="1">
              <a:lnSpc>
                <a:spcPct val="80000"/>
              </a:lnSpc>
            </a:pPr>
            <a:r>
              <a:rPr lang="en-US" sz="1800" dirty="0" smtClean="0">
                <a:latin typeface="Times New Roman" pitchFamily="18" charset="0"/>
                <a:cs typeface="Times New Roman" pitchFamily="18" charset="0"/>
              </a:rPr>
              <a:t>Estimate the number and type of modifications that must be accomplished</a:t>
            </a:r>
          </a:p>
          <a:p>
            <a:pPr lvl="1" eaLnBrk="1" hangingPunct="1">
              <a:lnSpc>
                <a:spcPct val="80000"/>
              </a:lnSpc>
            </a:pPr>
            <a:r>
              <a:rPr lang="en-US" sz="1800" dirty="0" smtClean="0">
                <a:latin typeface="Times New Roman" pitchFamily="18" charset="0"/>
                <a:cs typeface="Times New Roman" pitchFamily="18" charset="0"/>
              </a:rPr>
              <a:t>Types of modifications include reuse, adding code, changing code, and deleting code</a:t>
            </a:r>
          </a:p>
          <a:p>
            <a:pPr lvl="1" eaLnBrk="1" hangingPunct="1">
              <a:lnSpc>
                <a:spcPct val="80000"/>
              </a:lnSpc>
            </a:pPr>
            <a:r>
              <a:rPr lang="en-US" sz="1800" dirty="0" smtClean="0">
                <a:latin typeface="Times New Roman" pitchFamily="18" charset="0"/>
                <a:cs typeface="Times New Roman" pitchFamily="18" charset="0"/>
              </a:rPr>
              <a:t>An effort ratio is then used to estimate each type of change and the size of the change</a:t>
            </a:r>
          </a:p>
        </p:txBody>
      </p:sp>
      <p:sp>
        <p:nvSpPr>
          <p:cNvPr id="24580" name="Text Box 8"/>
          <p:cNvSpPr txBox="1">
            <a:spLocks noChangeArrowheads="1"/>
          </p:cNvSpPr>
          <p:nvPr/>
        </p:nvSpPr>
        <p:spPr bwMode="auto">
          <a:xfrm>
            <a:off x="304800" y="5715000"/>
            <a:ext cx="7927975" cy="650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u="sng">
                <a:solidFill>
                  <a:schemeClr val="tx1"/>
                </a:solidFill>
                <a:latin typeface="Times New Roman" charset="0"/>
              </a:defRPr>
            </a:lvl1pPr>
            <a:lvl2pPr marL="742950" indent="-285750" eaLnBrk="0" hangingPunct="0">
              <a:defRPr sz="1600" u="sng">
                <a:solidFill>
                  <a:schemeClr val="tx1"/>
                </a:solidFill>
                <a:latin typeface="Times New Roman" charset="0"/>
              </a:defRPr>
            </a:lvl2pPr>
            <a:lvl3pPr marL="1143000" indent="-228600" eaLnBrk="0" hangingPunct="0">
              <a:defRPr sz="1600" u="sng">
                <a:solidFill>
                  <a:schemeClr val="tx1"/>
                </a:solidFill>
                <a:latin typeface="Times New Roman" charset="0"/>
              </a:defRPr>
            </a:lvl3pPr>
            <a:lvl4pPr marL="1600200" indent="-228600" eaLnBrk="0" hangingPunct="0">
              <a:defRPr sz="1600" u="sng">
                <a:solidFill>
                  <a:schemeClr val="tx1"/>
                </a:solidFill>
                <a:latin typeface="Times New Roman" charset="0"/>
              </a:defRPr>
            </a:lvl4pPr>
            <a:lvl5pPr marL="2057400" indent="-228600" eaLnBrk="0" hangingPunct="0">
              <a:defRPr sz="1600" u="sng">
                <a:solidFill>
                  <a:schemeClr val="tx1"/>
                </a:solidFill>
                <a:latin typeface="Times New Roman" charset="0"/>
              </a:defRPr>
            </a:lvl5pPr>
            <a:lvl6pPr marL="2514600" indent="-228600" algn="ctr" eaLnBrk="0" fontAlgn="base" hangingPunct="0">
              <a:spcBef>
                <a:spcPct val="0"/>
              </a:spcBef>
              <a:spcAft>
                <a:spcPct val="0"/>
              </a:spcAft>
              <a:defRPr sz="1600" u="sng">
                <a:solidFill>
                  <a:schemeClr val="tx1"/>
                </a:solidFill>
                <a:latin typeface="Times New Roman" charset="0"/>
              </a:defRPr>
            </a:lvl6pPr>
            <a:lvl7pPr marL="2971800" indent="-228600" algn="ctr" eaLnBrk="0" fontAlgn="base" hangingPunct="0">
              <a:spcBef>
                <a:spcPct val="0"/>
              </a:spcBef>
              <a:spcAft>
                <a:spcPct val="0"/>
              </a:spcAft>
              <a:defRPr sz="1600" u="sng">
                <a:solidFill>
                  <a:schemeClr val="tx1"/>
                </a:solidFill>
                <a:latin typeface="Times New Roman" charset="0"/>
              </a:defRPr>
            </a:lvl7pPr>
            <a:lvl8pPr marL="3429000" indent="-228600" algn="ctr" eaLnBrk="0" fontAlgn="base" hangingPunct="0">
              <a:spcBef>
                <a:spcPct val="0"/>
              </a:spcBef>
              <a:spcAft>
                <a:spcPct val="0"/>
              </a:spcAft>
              <a:defRPr sz="1600" u="sng">
                <a:solidFill>
                  <a:schemeClr val="tx1"/>
                </a:solidFill>
                <a:latin typeface="Times New Roman" charset="0"/>
              </a:defRPr>
            </a:lvl8pPr>
            <a:lvl9pPr marL="3886200" indent="-228600" algn="ctr" eaLnBrk="0" fontAlgn="base" hangingPunct="0">
              <a:spcBef>
                <a:spcPct val="0"/>
              </a:spcBef>
              <a:spcAft>
                <a:spcPct val="0"/>
              </a:spcAft>
              <a:defRPr sz="1600" u="sng">
                <a:solidFill>
                  <a:schemeClr val="tx1"/>
                </a:solidFill>
                <a:latin typeface="Times New Roman" charset="0"/>
              </a:defRPr>
            </a:lvl9pPr>
          </a:lstStyle>
          <a:p>
            <a:pPr algn="l" eaLnBrk="1" hangingPunct="1"/>
            <a:r>
              <a:rPr lang="en-US" sz="1800" u="none"/>
              <a:t>The results of these estimates are used to compute an </a:t>
            </a:r>
            <a:r>
              <a:rPr lang="en-US" sz="1800"/>
              <a:t>optimistic</a:t>
            </a:r>
            <a:r>
              <a:rPr lang="en-US" sz="1800" u="none"/>
              <a:t> (low), a </a:t>
            </a:r>
            <a:r>
              <a:rPr lang="en-US" sz="1800"/>
              <a:t>most likely</a:t>
            </a:r>
            <a:r>
              <a:rPr lang="en-US" sz="1800" u="none"/>
              <a:t>,</a:t>
            </a:r>
          </a:p>
          <a:p>
            <a:pPr algn="l" eaLnBrk="1" hangingPunct="1"/>
            <a:r>
              <a:rPr lang="en-US" sz="1800" u="none"/>
              <a:t>and a </a:t>
            </a:r>
            <a:r>
              <a:rPr lang="en-US" sz="1800"/>
              <a:t>pessimistic</a:t>
            </a:r>
            <a:r>
              <a:rPr lang="en-US" sz="1800" u="none"/>
              <a:t> (high) value for software size</a:t>
            </a: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5036357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52400"/>
            <a:ext cx="7772400" cy="1143000"/>
          </a:xfrm>
        </p:spPr>
        <p:txBody>
          <a:bodyPr>
            <a:normAutofit/>
          </a:bodyPr>
          <a:lstStyle/>
          <a:p>
            <a:pPr eaLnBrk="1" hangingPunct="1"/>
            <a:r>
              <a:rPr lang="en-US" sz="4000" b="1" u="sng" dirty="0" smtClean="0">
                <a:solidFill>
                  <a:srgbClr val="FF0000"/>
                </a:solidFill>
                <a:latin typeface="Times New Roman" pitchFamily="18" charset="0"/>
                <a:cs typeface="Times New Roman" pitchFamily="18" charset="0"/>
              </a:rPr>
              <a:t>Problem</a:t>
            </a:r>
            <a:r>
              <a:rPr lang="en-US" sz="4000" b="1" dirty="0" smtClean="0">
                <a:solidFill>
                  <a:srgbClr val="FF0000"/>
                </a:solidFill>
                <a:latin typeface="Times New Roman" pitchFamily="18" charset="0"/>
                <a:cs typeface="Times New Roman" pitchFamily="18" charset="0"/>
              </a:rPr>
              <a:t>-Based Estimation</a:t>
            </a:r>
          </a:p>
        </p:txBody>
      </p:sp>
      <p:sp>
        <p:nvSpPr>
          <p:cNvPr id="25603" name="Rectangle 3"/>
          <p:cNvSpPr>
            <a:spLocks noGrp="1" noChangeArrowheads="1"/>
          </p:cNvSpPr>
          <p:nvPr>
            <p:ph type="body" idx="1"/>
          </p:nvPr>
        </p:nvSpPr>
        <p:spPr>
          <a:xfrm>
            <a:off x="685800" y="1600200"/>
            <a:ext cx="7772400" cy="4267200"/>
          </a:xfrm>
        </p:spPr>
        <p:txBody>
          <a:bodyPr>
            <a:normAutofit/>
          </a:bodyPr>
          <a:lstStyle/>
          <a:p>
            <a:pPr marL="609600" indent="-609600" eaLnBrk="1" hangingPunct="1">
              <a:lnSpc>
                <a:spcPct val="80000"/>
              </a:lnSpc>
              <a:buFontTx/>
              <a:buAutoNum type="arabicParenR"/>
            </a:pPr>
            <a:r>
              <a:rPr lang="en-US" sz="2100" dirty="0" smtClean="0">
                <a:latin typeface="Times New Roman" pitchFamily="18" charset="0"/>
                <a:cs typeface="Times New Roman" pitchFamily="18" charset="0"/>
              </a:rPr>
              <a:t>Start with a bounded statement of scope</a:t>
            </a:r>
          </a:p>
          <a:p>
            <a:pPr marL="609600" indent="-609600" eaLnBrk="1" hangingPunct="1">
              <a:lnSpc>
                <a:spcPct val="80000"/>
              </a:lnSpc>
              <a:buFontTx/>
              <a:buAutoNum type="arabicParenR"/>
            </a:pPr>
            <a:r>
              <a:rPr lang="en-US" sz="2100" dirty="0" smtClean="0">
                <a:latin typeface="Times New Roman" pitchFamily="18" charset="0"/>
                <a:cs typeface="Times New Roman" pitchFamily="18" charset="0"/>
              </a:rPr>
              <a:t>Decompose the software into problem functions that can each be estimated individually </a:t>
            </a:r>
          </a:p>
          <a:p>
            <a:pPr marL="609600" indent="-609600" eaLnBrk="1" hangingPunct="1">
              <a:lnSpc>
                <a:spcPct val="80000"/>
              </a:lnSpc>
              <a:buFontTx/>
              <a:buAutoNum type="arabicParenR"/>
            </a:pPr>
            <a:r>
              <a:rPr lang="en-US" sz="2100" dirty="0" smtClean="0">
                <a:latin typeface="Times New Roman" pitchFamily="18" charset="0"/>
                <a:cs typeface="Times New Roman" pitchFamily="18" charset="0"/>
              </a:rPr>
              <a:t>Compute an LOC or FP value for each function</a:t>
            </a:r>
          </a:p>
          <a:p>
            <a:pPr marL="609600" indent="-609600" eaLnBrk="1" hangingPunct="1">
              <a:lnSpc>
                <a:spcPct val="80000"/>
              </a:lnSpc>
              <a:buFontTx/>
              <a:buAutoNum type="arabicParenR"/>
            </a:pPr>
            <a:r>
              <a:rPr lang="en-US" sz="2100" dirty="0" smtClean="0">
                <a:latin typeface="Times New Roman" pitchFamily="18" charset="0"/>
                <a:cs typeface="Times New Roman" pitchFamily="18" charset="0"/>
              </a:rPr>
              <a:t>Derive cost or effort estimates by applying the LOC or FP values to your baseline productivity metrics (e.g., LOC/person-month or FP/person-month)</a:t>
            </a:r>
          </a:p>
          <a:p>
            <a:pPr marL="609600" indent="-609600" eaLnBrk="1" hangingPunct="1">
              <a:lnSpc>
                <a:spcPct val="80000"/>
              </a:lnSpc>
              <a:buFontTx/>
              <a:buAutoNum type="arabicParenR"/>
            </a:pPr>
            <a:r>
              <a:rPr lang="en-US" sz="2100" dirty="0" smtClean="0">
                <a:latin typeface="Times New Roman" pitchFamily="18" charset="0"/>
                <a:cs typeface="Times New Roman" pitchFamily="18" charset="0"/>
              </a:rPr>
              <a:t>Combine function estimates to produce an overall estimate for the entire project</a:t>
            </a:r>
          </a:p>
          <a:p>
            <a:pPr marL="609600" indent="-609600" eaLnBrk="1" hangingPunct="1">
              <a:lnSpc>
                <a:spcPct val="80000"/>
              </a:lnSpc>
              <a:buFontTx/>
              <a:buAutoNum type="arabicParenR"/>
            </a:pPr>
            <a:endParaRPr lang="en-US" sz="2100" dirty="0" smtClean="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765151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381000"/>
            <a:ext cx="7772400" cy="533400"/>
          </a:xfrm>
        </p:spPr>
        <p:txBody>
          <a:bodyPr>
            <a:normAutofit fontScale="90000"/>
          </a:bodyPr>
          <a:lstStyle/>
          <a:p>
            <a:pPr eaLnBrk="1" hangingPunct="1"/>
            <a:r>
              <a:rPr lang="en-US" sz="4000" b="1" u="sng" dirty="0" smtClean="0">
                <a:solidFill>
                  <a:srgbClr val="FF0000"/>
                </a:solidFill>
                <a:latin typeface="Times New Roman" pitchFamily="18" charset="0"/>
                <a:cs typeface="Times New Roman" pitchFamily="18" charset="0"/>
              </a:rPr>
              <a:t>Problem</a:t>
            </a:r>
            <a:r>
              <a:rPr lang="en-US" sz="4000" b="1" dirty="0" smtClean="0">
                <a:solidFill>
                  <a:srgbClr val="FF0000"/>
                </a:solidFill>
                <a:latin typeface="Times New Roman" pitchFamily="18" charset="0"/>
                <a:cs typeface="Times New Roman" pitchFamily="18" charset="0"/>
              </a:rPr>
              <a:t>-Based Estimation (continued)</a:t>
            </a:r>
          </a:p>
        </p:txBody>
      </p:sp>
      <p:sp>
        <p:nvSpPr>
          <p:cNvPr id="26627" name="Rectangle 3"/>
          <p:cNvSpPr>
            <a:spLocks noGrp="1" noChangeArrowheads="1"/>
          </p:cNvSpPr>
          <p:nvPr>
            <p:ph type="body" idx="1"/>
          </p:nvPr>
        </p:nvSpPr>
        <p:spPr>
          <a:xfrm>
            <a:off x="358775" y="1143000"/>
            <a:ext cx="8382000" cy="4114800"/>
          </a:xfrm>
        </p:spPr>
        <p:txBody>
          <a:bodyPr>
            <a:noAutofit/>
          </a:bodyPr>
          <a:lstStyle/>
          <a:p>
            <a:pPr eaLnBrk="1" hangingPunct="1">
              <a:lnSpc>
                <a:spcPct val="80000"/>
              </a:lnSpc>
            </a:pPr>
            <a:r>
              <a:rPr lang="en-US" sz="2400" smtClean="0">
                <a:latin typeface="Times New Roman" pitchFamily="18" charset="0"/>
                <a:cs typeface="Times New Roman" pitchFamily="18" charset="0"/>
              </a:rPr>
              <a:t>In general, the LOC/pm and FP/pm metrics should be computed by project domain</a:t>
            </a:r>
          </a:p>
          <a:p>
            <a:pPr lvl="1" eaLnBrk="1" hangingPunct="1">
              <a:lnSpc>
                <a:spcPct val="80000"/>
              </a:lnSpc>
            </a:pPr>
            <a:r>
              <a:rPr lang="en-US" sz="2400" smtClean="0">
                <a:latin typeface="Times New Roman" pitchFamily="18" charset="0"/>
                <a:cs typeface="Times New Roman" pitchFamily="18" charset="0"/>
              </a:rPr>
              <a:t>Important factors are team size, application area, and complexity </a:t>
            </a:r>
          </a:p>
          <a:p>
            <a:pPr eaLnBrk="1" hangingPunct="1">
              <a:lnSpc>
                <a:spcPct val="80000"/>
              </a:lnSpc>
            </a:pPr>
            <a:r>
              <a:rPr lang="en-US" sz="2400" smtClean="0">
                <a:latin typeface="Times New Roman" pitchFamily="18" charset="0"/>
                <a:cs typeface="Times New Roman" pitchFamily="18" charset="0"/>
              </a:rPr>
              <a:t>LOC and FP estimation differ in the level of detail required for decomposition with each value</a:t>
            </a:r>
          </a:p>
          <a:p>
            <a:pPr lvl="1" eaLnBrk="1" hangingPunct="1"/>
            <a:r>
              <a:rPr lang="en-US" sz="2400" smtClean="0">
                <a:latin typeface="Times New Roman" pitchFamily="18" charset="0"/>
                <a:cs typeface="Times New Roman" pitchFamily="18" charset="0"/>
              </a:rPr>
              <a:t>For LOC, decomposition of functions is essential and should go into considerable detail (the more detail, the more accurate the estimate)</a:t>
            </a:r>
          </a:p>
          <a:p>
            <a:pPr lvl="1" eaLnBrk="1" hangingPunct="1"/>
            <a:r>
              <a:rPr lang="en-US" sz="2400" smtClean="0">
                <a:latin typeface="Times New Roman" pitchFamily="18" charset="0"/>
                <a:cs typeface="Times New Roman" pitchFamily="18" charset="0"/>
              </a:rPr>
              <a:t>For FP, decomposition occurs for the five information domain characteristics and the 14 adjustment factors</a:t>
            </a:r>
          </a:p>
          <a:p>
            <a:pPr lvl="2" eaLnBrk="1" hangingPunct="1"/>
            <a:r>
              <a:rPr lang="en-US" smtClean="0">
                <a:latin typeface="Times New Roman" pitchFamily="18" charset="0"/>
                <a:cs typeface="Times New Roman" pitchFamily="18" charset="0"/>
              </a:rPr>
              <a:t>External inputs, external outputs, external inquiries, internal logical files, external interface files</a:t>
            </a:r>
          </a:p>
        </p:txBody>
      </p:sp>
      <p:sp>
        <p:nvSpPr>
          <p:cNvPr id="26628" name="Text Box 5"/>
          <p:cNvSpPr txBox="1">
            <a:spLocks noChangeArrowheads="1"/>
          </p:cNvSpPr>
          <p:nvPr/>
        </p:nvSpPr>
        <p:spPr bwMode="auto">
          <a:xfrm>
            <a:off x="3657600" y="6400800"/>
            <a:ext cx="1784350" cy="346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u="sng">
                <a:solidFill>
                  <a:schemeClr val="tx1"/>
                </a:solidFill>
                <a:latin typeface="Times New Roman" charset="0"/>
              </a:defRPr>
            </a:lvl1pPr>
            <a:lvl2pPr marL="742950" indent="-285750" eaLnBrk="0" hangingPunct="0">
              <a:defRPr sz="1600" u="sng">
                <a:solidFill>
                  <a:schemeClr val="tx1"/>
                </a:solidFill>
                <a:latin typeface="Times New Roman" charset="0"/>
              </a:defRPr>
            </a:lvl2pPr>
            <a:lvl3pPr marL="1143000" indent="-228600" eaLnBrk="0" hangingPunct="0">
              <a:defRPr sz="1600" u="sng">
                <a:solidFill>
                  <a:schemeClr val="tx1"/>
                </a:solidFill>
                <a:latin typeface="Times New Roman" charset="0"/>
              </a:defRPr>
            </a:lvl3pPr>
            <a:lvl4pPr marL="1600200" indent="-228600" eaLnBrk="0" hangingPunct="0">
              <a:defRPr sz="1600" u="sng">
                <a:solidFill>
                  <a:schemeClr val="tx1"/>
                </a:solidFill>
                <a:latin typeface="Times New Roman" charset="0"/>
              </a:defRPr>
            </a:lvl4pPr>
            <a:lvl5pPr marL="2057400" indent="-228600" eaLnBrk="0" hangingPunct="0">
              <a:defRPr sz="1600" u="sng">
                <a:solidFill>
                  <a:schemeClr val="tx1"/>
                </a:solidFill>
                <a:latin typeface="Times New Roman" charset="0"/>
              </a:defRPr>
            </a:lvl5pPr>
            <a:lvl6pPr marL="2514600" indent="-228600" algn="ctr" eaLnBrk="0" fontAlgn="base" hangingPunct="0">
              <a:spcBef>
                <a:spcPct val="0"/>
              </a:spcBef>
              <a:spcAft>
                <a:spcPct val="0"/>
              </a:spcAft>
              <a:defRPr sz="1600" u="sng">
                <a:solidFill>
                  <a:schemeClr val="tx1"/>
                </a:solidFill>
                <a:latin typeface="Times New Roman" charset="0"/>
              </a:defRPr>
            </a:lvl6pPr>
            <a:lvl7pPr marL="2971800" indent="-228600" algn="ctr" eaLnBrk="0" fontAlgn="base" hangingPunct="0">
              <a:spcBef>
                <a:spcPct val="0"/>
              </a:spcBef>
              <a:spcAft>
                <a:spcPct val="0"/>
              </a:spcAft>
              <a:defRPr sz="1600" u="sng">
                <a:solidFill>
                  <a:schemeClr val="tx1"/>
                </a:solidFill>
                <a:latin typeface="Times New Roman" charset="0"/>
              </a:defRPr>
            </a:lvl7pPr>
            <a:lvl8pPr marL="3429000" indent="-228600" algn="ctr" eaLnBrk="0" fontAlgn="base" hangingPunct="0">
              <a:spcBef>
                <a:spcPct val="0"/>
              </a:spcBef>
              <a:spcAft>
                <a:spcPct val="0"/>
              </a:spcAft>
              <a:defRPr sz="1600" u="sng">
                <a:solidFill>
                  <a:schemeClr val="tx1"/>
                </a:solidFill>
                <a:latin typeface="Times New Roman" charset="0"/>
              </a:defRPr>
            </a:lvl8pPr>
            <a:lvl9pPr marL="3886200" indent="-228600" algn="ctr" eaLnBrk="0" fontAlgn="base" hangingPunct="0">
              <a:spcBef>
                <a:spcPct val="0"/>
              </a:spcBef>
              <a:spcAft>
                <a:spcPct val="0"/>
              </a:spcAft>
              <a:defRPr sz="1600" u="sng">
                <a:solidFill>
                  <a:schemeClr val="tx1"/>
                </a:solidFill>
                <a:latin typeface="Times New Roman" charset="0"/>
              </a:defRPr>
            </a:lvl9pPr>
          </a:lstStyle>
          <a:p>
            <a:pPr eaLnBrk="1" hangingPunct="1"/>
            <a:r>
              <a:rPr lang="en-US" u="none" dirty="0"/>
              <a:t>pm = person month</a:t>
            </a: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024020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457200"/>
            <a:ext cx="7772400" cy="838200"/>
          </a:xfrm>
        </p:spPr>
        <p:txBody>
          <a:bodyPr>
            <a:normAutofit/>
          </a:bodyPr>
          <a:lstStyle/>
          <a:p>
            <a:pPr eaLnBrk="1" hangingPunct="1"/>
            <a:r>
              <a:rPr lang="en-US" sz="3600" b="1" dirty="0" smtClean="0">
                <a:solidFill>
                  <a:srgbClr val="FF0000"/>
                </a:solidFill>
                <a:latin typeface="Times New Roman" pitchFamily="18" charset="0"/>
                <a:cs typeface="Times New Roman" pitchFamily="18" charset="0"/>
              </a:rPr>
              <a:t>Problem-Based Estimation (continued)</a:t>
            </a:r>
          </a:p>
        </p:txBody>
      </p:sp>
      <p:sp>
        <p:nvSpPr>
          <p:cNvPr id="27651" name="Rectangle 3"/>
          <p:cNvSpPr>
            <a:spLocks noGrp="1" noChangeArrowheads="1"/>
          </p:cNvSpPr>
          <p:nvPr>
            <p:ph type="body" idx="1"/>
          </p:nvPr>
        </p:nvSpPr>
        <p:spPr>
          <a:xfrm>
            <a:off x="457200" y="1600200"/>
            <a:ext cx="8382000" cy="4114800"/>
          </a:xfrm>
        </p:spPr>
        <p:txBody>
          <a:bodyPr>
            <a:normAutofit/>
          </a:bodyPr>
          <a:lstStyle/>
          <a:p>
            <a:pPr eaLnBrk="1" hangingPunct="1"/>
            <a:r>
              <a:rPr lang="en-US" sz="2200" dirty="0" smtClean="0">
                <a:latin typeface="Times New Roman" pitchFamily="18" charset="0"/>
                <a:cs typeface="Times New Roman" pitchFamily="18" charset="0"/>
              </a:rPr>
              <a:t>For both approaches, the planner uses lessons learned to estimate an optimistic, most likely, and pessimistic size value for each function or count (for each information domain value)</a:t>
            </a:r>
          </a:p>
          <a:p>
            <a:pPr eaLnBrk="1" hangingPunct="1"/>
            <a:endParaRPr lang="en-US" sz="2200" dirty="0" smtClean="0">
              <a:latin typeface="Times New Roman" pitchFamily="18" charset="0"/>
              <a:cs typeface="Times New Roman" pitchFamily="18" charset="0"/>
            </a:endParaRPr>
          </a:p>
          <a:p>
            <a:pPr eaLnBrk="1" hangingPunct="1"/>
            <a:r>
              <a:rPr lang="en-US" sz="2200" dirty="0" smtClean="0">
                <a:latin typeface="Times New Roman" pitchFamily="18" charset="0"/>
                <a:cs typeface="Times New Roman" pitchFamily="18" charset="0"/>
              </a:rPr>
              <a:t>Then the expected size value S is computed as follows:</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S = (</a:t>
            </a:r>
            <a:r>
              <a:rPr lang="en-US" sz="2200" b="1" dirty="0" err="1" smtClean="0">
                <a:latin typeface="Times New Roman" pitchFamily="18" charset="0"/>
                <a:cs typeface="Times New Roman" pitchFamily="18" charset="0"/>
              </a:rPr>
              <a:t>S</a:t>
            </a:r>
            <a:r>
              <a:rPr lang="en-US" sz="2200" b="1" baseline="-25000" dirty="0" err="1" smtClean="0">
                <a:latin typeface="Times New Roman" pitchFamily="18" charset="0"/>
                <a:cs typeface="Times New Roman" pitchFamily="18" charset="0"/>
              </a:rPr>
              <a:t>opt</a:t>
            </a:r>
            <a:r>
              <a:rPr lang="en-US" sz="2200" b="1" dirty="0" smtClean="0">
                <a:latin typeface="Times New Roman" pitchFamily="18" charset="0"/>
                <a:cs typeface="Times New Roman" pitchFamily="18" charset="0"/>
              </a:rPr>
              <a:t> + 4S</a:t>
            </a:r>
            <a:r>
              <a:rPr lang="en-US" sz="2200" b="1" baseline="-25000" dirty="0" smtClean="0">
                <a:latin typeface="Times New Roman" pitchFamily="18" charset="0"/>
                <a:cs typeface="Times New Roman" pitchFamily="18" charset="0"/>
              </a:rPr>
              <a:t>m</a:t>
            </a:r>
            <a:r>
              <a:rPr lang="en-US" sz="2200" b="1" dirty="0" smtClean="0">
                <a:latin typeface="Times New Roman" pitchFamily="18" charset="0"/>
                <a:cs typeface="Times New Roman" pitchFamily="18" charset="0"/>
              </a:rPr>
              <a:t> + </a:t>
            </a:r>
            <a:r>
              <a:rPr lang="en-US" sz="2200" b="1" dirty="0" err="1" smtClean="0">
                <a:latin typeface="Times New Roman" pitchFamily="18" charset="0"/>
                <a:cs typeface="Times New Roman" pitchFamily="18" charset="0"/>
              </a:rPr>
              <a:t>S</a:t>
            </a:r>
            <a:r>
              <a:rPr lang="en-US" sz="2200" b="1" baseline="-25000" dirty="0" err="1" smtClean="0">
                <a:latin typeface="Times New Roman" pitchFamily="18" charset="0"/>
                <a:cs typeface="Times New Roman" pitchFamily="18" charset="0"/>
              </a:rPr>
              <a:t>pess</a:t>
            </a:r>
            <a:r>
              <a:rPr lang="en-US" sz="2200" b="1" dirty="0" smtClean="0">
                <a:latin typeface="Times New Roman" pitchFamily="18" charset="0"/>
                <a:cs typeface="Times New Roman" pitchFamily="18" charset="0"/>
              </a:rPr>
              <a:t>)/6</a:t>
            </a:r>
            <a:br>
              <a:rPr lang="en-US" sz="2200" b="1" dirty="0" smtClean="0">
                <a:latin typeface="Times New Roman" pitchFamily="18" charset="0"/>
                <a:cs typeface="Times New Roman" pitchFamily="18" charset="0"/>
              </a:rPr>
            </a:br>
            <a:endParaRPr lang="en-US" sz="2200" b="1" dirty="0" smtClean="0">
              <a:latin typeface="Times New Roman" pitchFamily="18" charset="0"/>
              <a:cs typeface="Times New Roman" pitchFamily="18" charset="0"/>
            </a:endParaRPr>
          </a:p>
          <a:p>
            <a:pPr eaLnBrk="1" hangingPunct="1"/>
            <a:endParaRPr lang="en-US" sz="2200" dirty="0" smtClean="0">
              <a:latin typeface="Times New Roman" pitchFamily="18" charset="0"/>
              <a:cs typeface="Times New Roman" pitchFamily="18" charset="0"/>
            </a:endParaRPr>
          </a:p>
          <a:p>
            <a:pPr eaLnBrk="1" hangingPunct="1"/>
            <a:r>
              <a:rPr lang="en-US" sz="2200" dirty="0" smtClean="0">
                <a:latin typeface="Times New Roman" pitchFamily="18" charset="0"/>
                <a:cs typeface="Times New Roman" pitchFamily="18" charset="0"/>
              </a:rPr>
              <a:t>Historical LOC or FP data is then compared to S in order to cross-check it</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557196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990600"/>
            <a:ext cx="8458200" cy="762000"/>
          </a:xfrm>
        </p:spPr>
        <p:txBody>
          <a:bodyPr>
            <a:normAutofit fontScale="90000"/>
          </a:bodyPr>
          <a:lstStyle/>
          <a:p>
            <a:pPr eaLnBrk="1" hangingPunct="1"/>
            <a:r>
              <a:rPr lang="en-US" sz="4800" b="1" dirty="0" smtClean="0">
                <a:solidFill>
                  <a:srgbClr val="FF0000"/>
                </a:solidFill>
                <a:latin typeface="Times New Roman" pitchFamily="18" charset="0"/>
                <a:cs typeface="Times New Roman" pitchFamily="18" charset="0"/>
              </a:rPr>
              <a:t/>
            </a:r>
            <a:br>
              <a:rPr lang="en-US" sz="4800" b="1" dirty="0" smtClean="0">
                <a:solidFill>
                  <a:srgbClr val="FF0000"/>
                </a:solidFill>
                <a:latin typeface="Times New Roman" pitchFamily="18" charset="0"/>
                <a:cs typeface="Times New Roman" pitchFamily="18" charset="0"/>
              </a:rPr>
            </a:br>
            <a:r>
              <a:rPr lang="en-US" sz="4800" b="1" dirty="0" smtClean="0">
                <a:solidFill>
                  <a:srgbClr val="FF0000"/>
                </a:solidFill>
                <a:latin typeface="Times New Roman" pitchFamily="18" charset="0"/>
                <a:cs typeface="Times New Roman" pitchFamily="18" charset="0"/>
              </a:rPr>
              <a:t/>
            </a:r>
            <a:br>
              <a:rPr lang="en-US" sz="4800" b="1" dirty="0" smtClean="0">
                <a:solidFill>
                  <a:srgbClr val="FF0000"/>
                </a:solidFill>
                <a:latin typeface="Times New Roman" pitchFamily="18" charset="0"/>
                <a:cs typeface="Times New Roman" pitchFamily="18" charset="0"/>
              </a:rPr>
            </a:br>
            <a:r>
              <a:rPr lang="en-US" sz="4800" b="1" dirty="0" smtClean="0">
                <a:solidFill>
                  <a:srgbClr val="FF0000"/>
                </a:solidFill>
                <a:latin typeface="Times New Roman" pitchFamily="18" charset="0"/>
                <a:cs typeface="Times New Roman" pitchFamily="18" charset="0"/>
              </a:rPr>
              <a:t>Estimation for Software Projects </a:t>
            </a:r>
            <a:r>
              <a:rPr lang="en-US" sz="1800" b="1" dirty="0" smtClean="0">
                <a:solidFill>
                  <a:srgbClr val="FF0000"/>
                </a:solidFill>
                <a:latin typeface="Times New Roman" pitchFamily="18" charset="0"/>
                <a:cs typeface="Times New Roman" pitchFamily="18" charset="0"/>
              </a:rPr>
              <a:t/>
            </a:r>
            <a:br>
              <a:rPr lang="en-US" sz="1800" b="1" dirty="0" smtClean="0">
                <a:solidFill>
                  <a:srgbClr val="FF0000"/>
                </a:solidFill>
                <a:latin typeface="Times New Roman" pitchFamily="18" charset="0"/>
                <a:cs typeface="Times New Roman" pitchFamily="18" charset="0"/>
              </a:rPr>
            </a:br>
            <a:r>
              <a:rPr lang="en-US" sz="1800" b="1" dirty="0" smtClean="0">
                <a:solidFill>
                  <a:srgbClr val="FF0000"/>
                </a:solidFill>
                <a:latin typeface="Times New Roman" pitchFamily="18" charset="0"/>
                <a:cs typeface="Times New Roman" pitchFamily="18" charset="0"/>
              </a:rPr>
              <a:t/>
            </a:r>
            <a:br>
              <a:rPr lang="en-US" sz="1800" b="1" dirty="0" smtClean="0">
                <a:solidFill>
                  <a:srgbClr val="FF0000"/>
                </a:solidFill>
                <a:latin typeface="Times New Roman" pitchFamily="18" charset="0"/>
                <a:cs typeface="Times New Roman" pitchFamily="18" charset="0"/>
              </a:rPr>
            </a:br>
            <a:r>
              <a:rPr lang="en-US" sz="1800" b="1" dirty="0" smtClean="0">
                <a:solidFill>
                  <a:srgbClr val="FF0000"/>
                </a:solidFill>
                <a:latin typeface="Times New Roman" pitchFamily="18" charset="0"/>
                <a:cs typeface="Times New Roman" pitchFamily="18" charset="0"/>
              </a:rPr>
              <a:t>  </a:t>
            </a:r>
          </a:p>
        </p:txBody>
      </p:sp>
      <p:sp>
        <p:nvSpPr>
          <p:cNvPr id="2051" name="Rectangle 4"/>
          <p:cNvSpPr>
            <a:spLocks noGrp="1" noChangeArrowheads="1"/>
          </p:cNvSpPr>
          <p:nvPr>
            <p:ph type="subTitle" idx="1"/>
          </p:nvPr>
        </p:nvSpPr>
        <p:spPr>
          <a:xfrm>
            <a:off x="533400" y="2743200"/>
            <a:ext cx="7620000" cy="3276600"/>
          </a:xfrm>
        </p:spPr>
        <p:txBody>
          <a:bodyPr>
            <a:noAutofit/>
          </a:bodyPr>
          <a:lstStyle/>
          <a:p>
            <a:pPr algn="l" eaLnBrk="1" hangingPunct="1">
              <a:buFontTx/>
              <a:buChar char="-"/>
            </a:pPr>
            <a:r>
              <a:rPr lang="en-US" sz="2400" dirty="0" smtClean="0">
                <a:solidFill>
                  <a:schemeClr val="tx1"/>
                </a:solidFill>
                <a:latin typeface="Times New Roman" pitchFamily="18" charset="0"/>
                <a:cs typeface="Times New Roman" pitchFamily="18" charset="0"/>
              </a:rPr>
              <a:t> Project planning</a:t>
            </a:r>
          </a:p>
          <a:p>
            <a:pPr algn="l" eaLnBrk="1" hangingPunct="1">
              <a:buFontTx/>
              <a:buChar char="-"/>
            </a:pPr>
            <a:r>
              <a:rPr lang="en-US" sz="2400" dirty="0" smtClean="0">
                <a:solidFill>
                  <a:schemeClr val="tx1"/>
                </a:solidFill>
                <a:latin typeface="Times New Roman" pitchFamily="18" charset="0"/>
                <a:cs typeface="Times New Roman" pitchFamily="18" charset="0"/>
              </a:rPr>
              <a:t> Scope and feasibility</a:t>
            </a:r>
          </a:p>
          <a:p>
            <a:pPr algn="l" eaLnBrk="1" hangingPunct="1">
              <a:buFontTx/>
              <a:buChar char="-"/>
            </a:pPr>
            <a:r>
              <a:rPr lang="en-US" sz="2400" dirty="0" smtClean="0">
                <a:solidFill>
                  <a:schemeClr val="tx1"/>
                </a:solidFill>
                <a:latin typeface="Times New Roman" pitchFamily="18" charset="0"/>
                <a:cs typeface="Times New Roman" pitchFamily="18" charset="0"/>
              </a:rPr>
              <a:t> Project resources</a:t>
            </a:r>
          </a:p>
          <a:p>
            <a:pPr algn="l" eaLnBrk="1" hangingPunct="1">
              <a:buFontTx/>
              <a:buChar char="-"/>
            </a:pPr>
            <a:r>
              <a:rPr lang="en-US" sz="2400" dirty="0" smtClean="0">
                <a:solidFill>
                  <a:schemeClr val="tx1"/>
                </a:solidFill>
                <a:latin typeface="Times New Roman" pitchFamily="18" charset="0"/>
                <a:cs typeface="Times New Roman" pitchFamily="18" charset="0"/>
              </a:rPr>
              <a:t> Estimation of project cost and effort</a:t>
            </a:r>
          </a:p>
          <a:p>
            <a:pPr algn="l" eaLnBrk="1" hangingPunct="1">
              <a:buFontTx/>
              <a:buChar char="-"/>
            </a:pPr>
            <a:r>
              <a:rPr lang="en-US" sz="2400" dirty="0" smtClean="0">
                <a:solidFill>
                  <a:schemeClr val="tx1"/>
                </a:solidFill>
                <a:latin typeface="Times New Roman" pitchFamily="18" charset="0"/>
                <a:cs typeface="Times New Roman" pitchFamily="18" charset="0"/>
              </a:rPr>
              <a:t> Decomposition techniques</a:t>
            </a:r>
          </a:p>
          <a:p>
            <a:pPr algn="l" eaLnBrk="1" hangingPunct="1">
              <a:buFontTx/>
              <a:buChar char="-"/>
            </a:pPr>
            <a:r>
              <a:rPr lang="en-US" sz="2400" dirty="0" smtClean="0">
                <a:solidFill>
                  <a:schemeClr val="tx1"/>
                </a:solidFill>
                <a:latin typeface="Times New Roman" pitchFamily="18" charset="0"/>
                <a:cs typeface="Times New Roman" pitchFamily="18" charset="0"/>
              </a:rPr>
              <a:t> Empirical estimation models</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2135757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533400"/>
            <a:ext cx="7772400" cy="762000"/>
          </a:xfrm>
        </p:spPr>
        <p:txBody>
          <a:bodyPr>
            <a:normAutofit/>
          </a:bodyPr>
          <a:lstStyle/>
          <a:p>
            <a:pPr eaLnBrk="1" hangingPunct="1"/>
            <a:r>
              <a:rPr lang="en-US" sz="4000" b="1" u="sng" dirty="0" smtClean="0">
                <a:solidFill>
                  <a:srgbClr val="FF0000"/>
                </a:solidFill>
                <a:latin typeface="Times New Roman" pitchFamily="18" charset="0"/>
                <a:cs typeface="Times New Roman" pitchFamily="18" charset="0"/>
              </a:rPr>
              <a:t>Process</a:t>
            </a:r>
            <a:r>
              <a:rPr lang="en-US" sz="4000" b="1" dirty="0" smtClean="0">
                <a:solidFill>
                  <a:srgbClr val="FF0000"/>
                </a:solidFill>
                <a:latin typeface="Times New Roman" pitchFamily="18" charset="0"/>
                <a:cs typeface="Times New Roman" pitchFamily="18" charset="0"/>
              </a:rPr>
              <a:t>-Based Estimation</a:t>
            </a:r>
          </a:p>
        </p:txBody>
      </p:sp>
      <p:sp>
        <p:nvSpPr>
          <p:cNvPr id="28675" name="Rectangle 3"/>
          <p:cNvSpPr>
            <a:spLocks noGrp="1" noChangeArrowheads="1"/>
          </p:cNvSpPr>
          <p:nvPr>
            <p:ph type="body" idx="1"/>
          </p:nvPr>
        </p:nvSpPr>
        <p:spPr>
          <a:xfrm>
            <a:off x="685800" y="2057400"/>
            <a:ext cx="7772400" cy="2895600"/>
          </a:xfrm>
        </p:spPr>
        <p:txBody>
          <a:bodyPr>
            <a:normAutofit/>
          </a:bodyPr>
          <a:lstStyle/>
          <a:p>
            <a:pPr marL="609600" indent="-609600" eaLnBrk="1" hangingPunct="1">
              <a:lnSpc>
                <a:spcPct val="80000"/>
              </a:lnSpc>
              <a:buFontTx/>
              <a:buAutoNum type="arabicParenR"/>
            </a:pPr>
            <a:r>
              <a:rPr lang="en-US" sz="2400" dirty="0" smtClean="0">
                <a:latin typeface="Times New Roman" pitchFamily="18" charset="0"/>
                <a:cs typeface="Times New Roman" pitchFamily="18" charset="0"/>
              </a:rPr>
              <a:t>Identify the set of functions that the software needs to perform as obtained from the project scope</a:t>
            </a:r>
          </a:p>
          <a:p>
            <a:pPr marL="609600" indent="-609600" eaLnBrk="1" hangingPunct="1">
              <a:lnSpc>
                <a:spcPct val="80000"/>
              </a:lnSpc>
              <a:buFontTx/>
              <a:buAutoNum type="arabicParenR"/>
            </a:pPr>
            <a:r>
              <a:rPr lang="en-US" sz="2400" dirty="0" smtClean="0">
                <a:latin typeface="Times New Roman" pitchFamily="18" charset="0"/>
                <a:cs typeface="Times New Roman" pitchFamily="18" charset="0"/>
              </a:rPr>
              <a:t>Identify the series of framework activities that need to be performed for each function</a:t>
            </a:r>
          </a:p>
          <a:p>
            <a:pPr marL="609600" indent="-609600" eaLnBrk="1" hangingPunct="1">
              <a:lnSpc>
                <a:spcPct val="80000"/>
              </a:lnSpc>
              <a:buFontTx/>
              <a:buAutoNum type="arabicParenR"/>
            </a:pPr>
            <a:r>
              <a:rPr lang="en-US" sz="2400" dirty="0" smtClean="0">
                <a:latin typeface="Times New Roman" pitchFamily="18" charset="0"/>
                <a:cs typeface="Times New Roman" pitchFamily="18" charset="0"/>
              </a:rPr>
              <a:t>Estimate the effort (in person months) that will be required to accomplish each software process activity for each function</a:t>
            </a:r>
          </a:p>
          <a:p>
            <a:pPr marL="609600" indent="-609600" eaLnBrk="1" hangingPunct="1">
              <a:lnSpc>
                <a:spcPct val="80000"/>
              </a:lnSpc>
              <a:buFontTx/>
              <a:buAutoNum type="arabicParenR"/>
            </a:pPr>
            <a:endParaRPr lang="en-US" sz="2400" dirty="0" smtClean="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8831520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152400"/>
            <a:ext cx="7772400" cy="1143000"/>
          </a:xfrm>
        </p:spPr>
        <p:txBody>
          <a:bodyPr>
            <a:normAutofit/>
          </a:bodyPr>
          <a:lstStyle/>
          <a:p>
            <a:pPr eaLnBrk="1" hangingPunct="1"/>
            <a:r>
              <a:rPr lang="en-US" sz="3600" b="1" u="sng" dirty="0" smtClean="0">
                <a:solidFill>
                  <a:srgbClr val="FF0000"/>
                </a:solidFill>
                <a:latin typeface="Times New Roman" pitchFamily="18" charset="0"/>
                <a:cs typeface="Times New Roman" pitchFamily="18" charset="0"/>
              </a:rPr>
              <a:t>Process</a:t>
            </a:r>
            <a:r>
              <a:rPr lang="en-US" sz="3600" b="1" dirty="0" smtClean="0">
                <a:solidFill>
                  <a:srgbClr val="FF0000"/>
                </a:solidFill>
                <a:latin typeface="Times New Roman" pitchFamily="18" charset="0"/>
                <a:cs typeface="Times New Roman" pitchFamily="18" charset="0"/>
              </a:rPr>
              <a:t>-Based Estimation (continued)</a:t>
            </a:r>
          </a:p>
        </p:txBody>
      </p:sp>
      <p:sp>
        <p:nvSpPr>
          <p:cNvPr id="29699" name="Rectangle 3"/>
          <p:cNvSpPr>
            <a:spLocks noGrp="1" noChangeArrowheads="1"/>
          </p:cNvSpPr>
          <p:nvPr>
            <p:ph type="body" idx="1"/>
          </p:nvPr>
        </p:nvSpPr>
        <p:spPr>
          <a:xfrm>
            <a:off x="762000" y="1676400"/>
            <a:ext cx="7772400" cy="3276600"/>
          </a:xfrm>
        </p:spPr>
        <p:txBody>
          <a:bodyPr>
            <a:normAutofit/>
          </a:bodyPr>
          <a:lstStyle/>
          <a:p>
            <a:pPr marL="609600" indent="-609600" eaLnBrk="1" hangingPunct="1">
              <a:lnSpc>
                <a:spcPct val="80000"/>
              </a:lnSpc>
              <a:buFontTx/>
              <a:buAutoNum type="arabicParenR" startAt="4"/>
            </a:pPr>
            <a:r>
              <a:rPr lang="en-US" sz="2000" dirty="0" smtClean="0">
                <a:latin typeface="Times New Roman" pitchFamily="18" charset="0"/>
                <a:cs typeface="Times New Roman" pitchFamily="18" charset="0"/>
              </a:rPr>
              <a:t>Apply average labor rates (i.e., cost/unit effort) to the effort estimated for each process activity</a:t>
            </a:r>
          </a:p>
          <a:p>
            <a:pPr marL="609600" indent="-609600" eaLnBrk="1" hangingPunct="1">
              <a:lnSpc>
                <a:spcPct val="80000"/>
              </a:lnSpc>
              <a:buFontTx/>
              <a:buAutoNum type="arabicParenR" startAt="4"/>
            </a:pPr>
            <a:r>
              <a:rPr lang="en-US" sz="2000" dirty="0" smtClean="0">
                <a:latin typeface="Times New Roman" pitchFamily="18" charset="0"/>
                <a:cs typeface="Times New Roman" pitchFamily="18" charset="0"/>
              </a:rPr>
              <a:t>Compute the total cost and effort for each function and each framework activity </a:t>
            </a:r>
          </a:p>
          <a:p>
            <a:pPr marL="609600" indent="-609600" eaLnBrk="1" hangingPunct="1">
              <a:lnSpc>
                <a:spcPct val="80000"/>
              </a:lnSpc>
              <a:buFontTx/>
              <a:buAutoNum type="arabicParenR" startAt="4"/>
            </a:pPr>
            <a:r>
              <a:rPr lang="en-US" sz="2000" dirty="0" smtClean="0">
                <a:latin typeface="Times New Roman" pitchFamily="18" charset="0"/>
                <a:cs typeface="Times New Roman" pitchFamily="18" charset="0"/>
              </a:rPr>
              <a:t>Compare the resulting values to those obtained by way of the LOC and FP estimates</a:t>
            </a:r>
          </a:p>
          <a:p>
            <a:pPr marL="990600" lvl="1" indent="-533400" eaLnBrk="1" hangingPunct="1">
              <a:lnSpc>
                <a:spcPct val="80000"/>
              </a:lnSpc>
              <a:buFontTx/>
              <a:buChar char="•"/>
            </a:pPr>
            <a:r>
              <a:rPr lang="en-US" sz="2000" dirty="0" smtClean="0">
                <a:latin typeface="Times New Roman" pitchFamily="18" charset="0"/>
                <a:cs typeface="Times New Roman" pitchFamily="18" charset="0"/>
              </a:rPr>
              <a:t>If both sets of estimates agree, then your numbers are highly reliable</a:t>
            </a:r>
          </a:p>
          <a:p>
            <a:pPr marL="990600" lvl="1" indent="-533400" eaLnBrk="1" hangingPunct="1">
              <a:lnSpc>
                <a:spcPct val="80000"/>
              </a:lnSpc>
              <a:buFontTx/>
              <a:buChar char="•"/>
            </a:pPr>
            <a:r>
              <a:rPr lang="en-US" sz="2000" dirty="0" smtClean="0">
                <a:latin typeface="Times New Roman" pitchFamily="18" charset="0"/>
                <a:cs typeface="Times New Roman" pitchFamily="18" charset="0"/>
              </a:rPr>
              <a:t>Otherwise, conduct further investigation and analysis concerning the function and activity breakdown</a:t>
            </a:r>
          </a:p>
          <a:p>
            <a:pPr marL="609600" indent="-609600" eaLnBrk="1" hangingPunct="1">
              <a:lnSpc>
                <a:spcPct val="80000"/>
              </a:lnSpc>
              <a:buFontTx/>
              <a:buAutoNum type="arabicParenR" startAt="4"/>
            </a:pPr>
            <a:endParaRPr lang="en-US" sz="2000" dirty="0" smtClean="0">
              <a:latin typeface="Times New Roman" pitchFamily="18" charset="0"/>
              <a:cs typeface="Times New Roman" pitchFamily="18" charset="0"/>
            </a:endParaRPr>
          </a:p>
        </p:txBody>
      </p:sp>
      <p:sp>
        <p:nvSpPr>
          <p:cNvPr id="29700" name="Text Box 4"/>
          <p:cNvSpPr txBox="1">
            <a:spLocks noChangeArrowheads="1"/>
          </p:cNvSpPr>
          <p:nvPr/>
        </p:nvSpPr>
        <p:spPr bwMode="auto">
          <a:xfrm>
            <a:off x="457200" y="5410200"/>
            <a:ext cx="828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u="sng">
                <a:solidFill>
                  <a:schemeClr val="tx1"/>
                </a:solidFill>
                <a:latin typeface="Times New Roman" charset="0"/>
              </a:defRPr>
            </a:lvl1pPr>
            <a:lvl2pPr marL="742950" indent="-285750" eaLnBrk="0" hangingPunct="0">
              <a:defRPr sz="1600" u="sng">
                <a:solidFill>
                  <a:schemeClr val="tx1"/>
                </a:solidFill>
                <a:latin typeface="Times New Roman" charset="0"/>
              </a:defRPr>
            </a:lvl2pPr>
            <a:lvl3pPr marL="1143000" indent="-228600" eaLnBrk="0" hangingPunct="0">
              <a:defRPr sz="1600" u="sng">
                <a:solidFill>
                  <a:schemeClr val="tx1"/>
                </a:solidFill>
                <a:latin typeface="Times New Roman" charset="0"/>
              </a:defRPr>
            </a:lvl3pPr>
            <a:lvl4pPr marL="1600200" indent="-228600" eaLnBrk="0" hangingPunct="0">
              <a:defRPr sz="1600" u="sng">
                <a:solidFill>
                  <a:schemeClr val="tx1"/>
                </a:solidFill>
                <a:latin typeface="Times New Roman" charset="0"/>
              </a:defRPr>
            </a:lvl4pPr>
            <a:lvl5pPr marL="2057400" indent="-228600" eaLnBrk="0" hangingPunct="0">
              <a:defRPr sz="1600" u="sng">
                <a:solidFill>
                  <a:schemeClr val="tx1"/>
                </a:solidFill>
                <a:latin typeface="Times New Roman" charset="0"/>
              </a:defRPr>
            </a:lvl5pPr>
            <a:lvl6pPr marL="2514600" indent="-228600" algn="ctr" eaLnBrk="0" fontAlgn="base" hangingPunct="0">
              <a:spcBef>
                <a:spcPct val="0"/>
              </a:spcBef>
              <a:spcAft>
                <a:spcPct val="0"/>
              </a:spcAft>
              <a:defRPr sz="1600" u="sng">
                <a:solidFill>
                  <a:schemeClr val="tx1"/>
                </a:solidFill>
                <a:latin typeface="Times New Roman" charset="0"/>
              </a:defRPr>
            </a:lvl6pPr>
            <a:lvl7pPr marL="2971800" indent="-228600" algn="ctr" eaLnBrk="0" fontAlgn="base" hangingPunct="0">
              <a:spcBef>
                <a:spcPct val="0"/>
              </a:spcBef>
              <a:spcAft>
                <a:spcPct val="0"/>
              </a:spcAft>
              <a:defRPr sz="1600" u="sng">
                <a:solidFill>
                  <a:schemeClr val="tx1"/>
                </a:solidFill>
                <a:latin typeface="Times New Roman" charset="0"/>
              </a:defRPr>
            </a:lvl7pPr>
            <a:lvl8pPr marL="3429000" indent="-228600" algn="ctr" eaLnBrk="0" fontAlgn="base" hangingPunct="0">
              <a:spcBef>
                <a:spcPct val="0"/>
              </a:spcBef>
              <a:spcAft>
                <a:spcPct val="0"/>
              </a:spcAft>
              <a:defRPr sz="1600" u="sng">
                <a:solidFill>
                  <a:schemeClr val="tx1"/>
                </a:solidFill>
                <a:latin typeface="Times New Roman" charset="0"/>
              </a:defRPr>
            </a:lvl8pPr>
            <a:lvl9pPr marL="3886200" indent="-228600" algn="ctr" eaLnBrk="0" fontAlgn="base" hangingPunct="0">
              <a:spcBef>
                <a:spcPct val="0"/>
              </a:spcBef>
              <a:spcAft>
                <a:spcPct val="0"/>
              </a:spcAft>
              <a:defRPr sz="1600" u="sng">
                <a:solidFill>
                  <a:schemeClr val="tx1"/>
                </a:solidFill>
                <a:latin typeface="Times New Roman" charset="0"/>
              </a:defRPr>
            </a:lvl9pPr>
          </a:lstStyle>
          <a:p>
            <a:pPr eaLnBrk="1" hangingPunct="1"/>
            <a:r>
              <a:rPr lang="en-US" sz="1800"/>
              <a:t>This is the most commonly used of the two estimation techniques (problem and process)</a:t>
            </a:r>
          </a:p>
        </p:txBody>
      </p:sp>
      <p:pic>
        <p:nvPicPr>
          <p:cNvPr id="5"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878021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19200" y="274638"/>
            <a:ext cx="7467600" cy="868362"/>
          </a:xfrm>
        </p:spPr>
        <p:txBody>
          <a:bodyPr>
            <a:normAutofit/>
          </a:bodyPr>
          <a:lstStyle/>
          <a:p>
            <a:pPr eaLnBrk="1" hangingPunct="1"/>
            <a:r>
              <a:rPr lang="en-US" sz="3600" b="1" dirty="0" smtClean="0">
                <a:solidFill>
                  <a:srgbClr val="FF0000"/>
                </a:solidFill>
                <a:latin typeface="Times New Roman" pitchFamily="18" charset="0"/>
                <a:cs typeface="Times New Roman" pitchFamily="18" charset="0"/>
              </a:rPr>
              <a:t>Reconciling Estimates</a:t>
            </a:r>
          </a:p>
        </p:txBody>
      </p:sp>
      <p:sp>
        <p:nvSpPr>
          <p:cNvPr id="30723" name="Rectangle 3"/>
          <p:cNvSpPr>
            <a:spLocks noGrp="1" noChangeArrowheads="1"/>
          </p:cNvSpPr>
          <p:nvPr>
            <p:ph type="body" idx="1"/>
          </p:nvPr>
        </p:nvSpPr>
        <p:spPr>
          <a:xfrm>
            <a:off x="361950" y="1447800"/>
            <a:ext cx="8477250" cy="4525963"/>
          </a:xfrm>
        </p:spPr>
        <p:txBody>
          <a:bodyPr>
            <a:noAutofit/>
          </a:bodyPr>
          <a:lstStyle/>
          <a:p>
            <a:pPr eaLnBrk="1" hangingPunct="1">
              <a:lnSpc>
                <a:spcPct val="90000"/>
              </a:lnSpc>
            </a:pPr>
            <a:r>
              <a:rPr lang="en-US" sz="2400" dirty="0" smtClean="0">
                <a:latin typeface="Times New Roman" pitchFamily="18" charset="0"/>
                <a:cs typeface="Times New Roman" pitchFamily="18" charset="0"/>
              </a:rPr>
              <a:t>The results gathered from the various estimation techniques must be reconciled to produce a single estimate of effort, project duration, and cost</a:t>
            </a:r>
          </a:p>
          <a:p>
            <a:pPr eaLnBrk="1" hangingPunct="1">
              <a:lnSpc>
                <a:spcPct val="90000"/>
              </a:lnSpc>
            </a:pPr>
            <a:r>
              <a:rPr lang="en-US" sz="2400" dirty="0" smtClean="0">
                <a:latin typeface="Times New Roman" pitchFamily="18" charset="0"/>
                <a:cs typeface="Times New Roman" pitchFamily="18" charset="0"/>
              </a:rPr>
              <a:t>If widely different estimates occur, investigate the following causes</a:t>
            </a:r>
          </a:p>
          <a:p>
            <a:pPr lvl="1" eaLnBrk="1" hangingPunct="1">
              <a:lnSpc>
                <a:spcPct val="90000"/>
              </a:lnSpc>
            </a:pPr>
            <a:r>
              <a:rPr lang="en-US" sz="2400" dirty="0" smtClean="0">
                <a:latin typeface="Times New Roman" pitchFamily="18" charset="0"/>
                <a:cs typeface="Times New Roman" pitchFamily="18" charset="0"/>
              </a:rPr>
              <a:t>The scope of the project is not adequately understood or has been misinterpreted by the planner</a:t>
            </a:r>
          </a:p>
          <a:p>
            <a:pPr lvl="1" eaLnBrk="1" hangingPunct="1">
              <a:lnSpc>
                <a:spcPct val="90000"/>
              </a:lnSpc>
            </a:pPr>
            <a:r>
              <a:rPr lang="en-US" sz="2400" dirty="0" smtClean="0">
                <a:latin typeface="Times New Roman" pitchFamily="18" charset="0"/>
                <a:cs typeface="Times New Roman" pitchFamily="18" charset="0"/>
              </a:rPr>
              <a:t>Productivity data used for problem-based estimation techniques is inappropriate for the application, obsolete (i.e., outdated for the current organization), or has been misapplied</a:t>
            </a:r>
          </a:p>
          <a:p>
            <a:pPr eaLnBrk="1" hangingPunct="1">
              <a:lnSpc>
                <a:spcPct val="90000"/>
              </a:lnSpc>
            </a:pPr>
            <a:r>
              <a:rPr lang="en-US" sz="2400" dirty="0" smtClean="0">
                <a:latin typeface="Times New Roman" pitchFamily="18" charset="0"/>
                <a:cs typeface="Times New Roman" pitchFamily="18" charset="0"/>
              </a:rPr>
              <a:t>The planner must determine the cause of divergence and then reconcile the estimates.</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626736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ctrTitle"/>
          </p:nvPr>
        </p:nvSpPr>
        <p:spPr/>
        <p:txBody>
          <a:bodyPr>
            <a:normAutofit/>
          </a:bodyPr>
          <a:lstStyle/>
          <a:p>
            <a:pPr eaLnBrk="1" hangingPunct="1"/>
            <a:r>
              <a:rPr lang="en-US" sz="3600" b="1" dirty="0" smtClean="0">
                <a:solidFill>
                  <a:srgbClr val="FF0000"/>
                </a:solidFill>
                <a:latin typeface="Times New Roman" pitchFamily="18" charset="0"/>
                <a:cs typeface="Times New Roman" pitchFamily="18" charset="0"/>
              </a:rPr>
              <a:t>Empirical Estimation Models</a:t>
            </a:r>
          </a:p>
        </p:txBody>
      </p:sp>
      <p:sp>
        <p:nvSpPr>
          <p:cNvPr id="31747" name="Rectangle 5"/>
          <p:cNvSpPr>
            <a:spLocks noGrp="1" noChangeArrowheads="1"/>
          </p:cNvSpPr>
          <p:nvPr>
            <p:ph type="subTitle" idx="1"/>
          </p:nvPr>
        </p:nvSpPr>
        <p:spPr/>
        <p:txBody>
          <a:bodyPr/>
          <a:lstStyle/>
          <a:p>
            <a:pPr eaLnBrk="1" hangingPunct="1"/>
            <a:endParaRPr lang="en-US" smtClean="0"/>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1602652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eaLnBrk="1" hangingPunct="1"/>
            <a:r>
              <a:rPr lang="en-US" sz="3600" b="1" dirty="0" smtClean="0">
                <a:solidFill>
                  <a:srgbClr val="FF0000"/>
                </a:solidFill>
                <a:latin typeface="Times New Roman" pitchFamily="18" charset="0"/>
                <a:cs typeface="Times New Roman" pitchFamily="18" charset="0"/>
              </a:rPr>
              <a:t>Introduction</a:t>
            </a:r>
          </a:p>
        </p:txBody>
      </p:sp>
      <p:sp>
        <p:nvSpPr>
          <p:cNvPr id="32771" name="Rectangle 3"/>
          <p:cNvSpPr>
            <a:spLocks noGrp="1" noChangeArrowheads="1"/>
          </p:cNvSpPr>
          <p:nvPr>
            <p:ph type="body" idx="1"/>
          </p:nvPr>
        </p:nvSpPr>
        <p:spPr/>
        <p:txBody>
          <a:bodyPr>
            <a:normAutofit/>
          </a:bodyPr>
          <a:lstStyle/>
          <a:p>
            <a:pPr eaLnBrk="1" hangingPunct="1"/>
            <a:r>
              <a:rPr lang="en-US" sz="2400" dirty="0" smtClean="0">
                <a:latin typeface="Times New Roman" pitchFamily="18" charset="0"/>
                <a:cs typeface="Times New Roman" pitchFamily="18" charset="0"/>
              </a:rPr>
              <a:t>Estimation models for computer software use empirically derived formulas to predict effort as a function of LOC or FP</a:t>
            </a:r>
          </a:p>
          <a:p>
            <a:pPr eaLnBrk="1" hangingPunct="1"/>
            <a:r>
              <a:rPr lang="en-US" sz="2400" dirty="0" smtClean="0">
                <a:latin typeface="Times New Roman" pitchFamily="18" charset="0"/>
                <a:cs typeface="Times New Roman" pitchFamily="18" charset="0"/>
              </a:rPr>
              <a:t>Resultant values computed for LOC or FP are entered into an estimation model</a:t>
            </a:r>
          </a:p>
          <a:p>
            <a:pPr eaLnBrk="1" hangingPunct="1"/>
            <a:r>
              <a:rPr lang="en-US" sz="2400" dirty="0" smtClean="0">
                <a:latin typeface="Times New Roman" pitchFamily="18" charset="0"/>
                <a:cs typeface="Times New Roman" pitchFamily="18" charset="0"/>
              </a:rPr>
              <a:t>The empirical data for these models are derived from a limited sample of projects</a:t>
            </a:r>
          </a:p>
          <a:p>
            <a:pPr lvl="1" eaLnBrk="1" hangingPunct="1"/>
            <a:r>
              <a:rPr lang="en-US" sz="2400" dirty="0" smtClean="0">
                <a:latin typeface="Times New Roman" pitchFamily="18" charset="0"/>
                <a:cs typeface="Times New Roman" pitchFamily="18" charset="0"/>
              </a:rPr>
              <a:t>Consequently, the models should be adjusted to reflect local software development conditions</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7656655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152400"/>
            <a:ext cx="7772400" cy="1143000"/>
          </a:xfrm>
        </p:spPr>
        <p:txBody>
          <a:bodyPr>
            <a:normAutofit/>
          </a:bodyPr>
          <a:lstStyle/>
          <a:p>
            <a:pPr eaLnBrk="1" hangingPunct="1"/>
            <a:r>
              <a:rPr lang="en-US" sz="2800" b="1" dirty="0" smtClean="0">
                <a:solidFill>
                  <a:srgbClr val="FF0000"/>
                </a:solidFill>
                <a:latin typeface="Times New Roman" pitchFamily="18" charset="0"/>
                <a:cs typeface="Times New Roman" pitchFamily="18" charset="0"/>
              </a:rPr>
              <a:t>COCOMO </a:t>
            </a:r>
          </a:p>
        </p:txBody>
      </p:sp>
      <p:sp>
        <p:nvSpPr>
          <p:cNvPr id="33795" name="Rectangle 3"/>
          <p:cNvSpPr>
            <a:spLocks noGrp="1" noChangeArrowheads="1"/>
          </p:cNvSpPr>
          <p:nvPr>
            <p:ph type="body" idx="1"/>
          </p:nvPr>
        </p:nvSpPr>
        <p:spPr>
          <a:xfrm>
            <a:off x="685800" y="1371600"/>
            <a:ext cx="7772400" cy="4114800"/>
          </a:xfrm>
        </p:spPr>
        <p:txBody>
          <a:bodyPr>
            <a:noAutofit/>
          </a:bodyPr>
          <a:lstStyle/>
          <a:p>
            <a:pPr eaLnBrk="1" hangingPunct="1">
              <a:lnSpc>
                <a:spcPct val="90000"/>
              </a:lnSpc>
            </a:pPr>
            <a:r>
              <a:rPr lang="en-US" sz="2400" dirty="0" smtClean="0">
                <a:latin typeface="Times New Roman" pitchFamily="18" charset="0"/>
                <a:cs typeface="Times New Roman" pitchFamily="18" charset="0"/>
              </a:rPr>
              <a:t>Stands for </a:t>
            </a:r>
            <a:r>
              <a:rPr lang="en-US" sz="2400" dirty="0" err="1" smtClean="0">
                <a:latin typeface="Times New Roman" pitchFamily="18" charset="0"/>
                <a:cs typeface="Times New Roman" pitchFamily="18" charset="0"/>
              </a:rPr>
              <a:t>COnstructive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COst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MOdel</a:t>
            </a:r>
            <a:endParaRPr lang="en-US" sz="2400" dirty="0" smtClean="0">
              <a:latin typeface="Times New Roman" pitchFamily="18" charset="0"/>
              <a:cs typeface="Times New Roman" pitchFamily="18" charset="0"/>
            </a:endParaRPr>
          </a:p>
          <a:p>
            <a:pPr eaLnBrk="1" hangingPunct="1">
              <a:lnSpc>
                <a:spcPct val="90000"/>
              </a:lnSpc>
            </a:pPr>
            <a:r>
              <a:rPr lang="en-US" sz="2400" dirty="0" smtClean="0">
                <a:latin typeface="Times New Roman" pitchFamily="18" charset="0"/>
                <a:cs typeface="Times New Roman" pitchFamily="18" charset="0"/>
              </a:rPr>
              <a:t>Introduced by Barry Boehm in 1981 in his book “Software Engineering Economics”</a:t>
            </a:r>
          </a:p>
          <a:p>
            <a:pPr eaLnBrk="1" hangingPunct="1">
              <a:lnSpc>
                <a:spcPct val="90000"/>
              </a:lnSpc>
            </a:pPr>
            <a:r>
              <a:rPr lang="en-US" sz="2400" dirty="0" smtClean="0">
                <a:latin typeface="Times New Roman" pitchFamily="18" charset="0"/>
                <a:cs typeface="Times New Roman" pitchFamily="18" charset="0"/>
              </a:rPr>
              <a:t>Became one of the well-known and widely-used estimation models in the industry</a:t>
            </a:r>
          </a:p>
          <a:p>
            <a:pPr eaLnBrk="1" hangingPunct="1">
              <a:lnSpc>
                <a:spcPct val="90000"/>
              </a:lnSpc>
            </a:pPr>
            <a:r>
              <a:rPr lang="en-US" sz="2400" dirty="0" smtClean="0">
                <a:latin typeface="Times New Roman" pitchFamily="18" charset="0"/>
                <a:cs typeface="Times New Roman" pitchFamily="18" charset="0"/>
              </a:rPr>
              <a:t>It has evolved into a more comprehensive estimation model called COCOMO II</a:t>
            </a:r>
          </a:p>
          <a:p>
            <a:pPr eaLnBrk="1" hangingPunct="1">
              <a:lnSpc>
                <a:spcPct val="90000"/>
              </a:lnSpc>
            </a:pPr>
            <a:r>
              <a:rPr lang="en-US" sz="2400" dirty="0" smtClean="0">
                <a:latin typeface="Times New Roman" pitchFamily="18" charset="0"/>
                <a:cs typeface="Times New Roman" pitchFamily="18" charset="0"/>
              </a:rPr>
              <a:t>COCOMO II is actually a hierarchy of three estimation models </a:t>
            </a:r>
          </a:p>
          <a:p>
            <a:pPr eaLnBrk="1" hangingPunct="1">
              <a:lnSpc>
                <a:spcPct val="90000"/>
              </a:lnSpc>
            </a:pPr>
            <a:r>
              <a:rPr lang="en-US" sz="2400" dirty="0" smtClean="0">
                <a:latin typeface="Times New Roman" pitchFamily="18" charset="0"/>
                <a:cs typeface="Times New Roman" pitchFamily="18" charset="0"/>
              </a:rPr>
              <a:t>As with all estimation models, it </a:t>
            </a:r>
            <a:r>
              <a:rPr lang="en-US" sz="2400" u="sng" dirty="0" smtClean="0">
                <a:latin typeface="Times New Roman" pitchFamily="18" charset="0"/>
                <a:cs typeface="Times New Roman" pitchFamily="18" charset="0"/>
              </a:rPr>
              <a:t>requires sizing information</a:t>
            </a:r>
            <a:r>
              <a:rPr lang="en-US" sz="2400" dirty="0" smtClean="0">
                <a:latin typeface="Times New Roman" pitchFamily="18" charset="0"/>
                <a:cs typeface="Times New Roman" pitchFamily="18" charset="0"/>
              </a:rPr>
              <a:t> and accepts it in three forms: object points, function points, and lines of source code</a:t>
            </a:r>
          </a:p>
          <a:p>
            <a:pPr eaLnBrk="1" hangingPunct="1">
              <a:lnSpc>
                <a:spcPct val="90000"/>
              </a:lnSpc>
            </a:pPr>
            <a:endParaRPr lang="en-US" sz="2400" dirty="0" smtClean="0">
              <a:latin typeface="Times New Roman" pitchFamily="18" charset="0"/>
              <a:cs typeface="Times New Roman" pitchFamily="18" charset="0"/>
            </a:endParaRPr>
          </a:p>
          <a:p>
            <a:pPr lvl="1" eaLnBrk="1" hangingPunct="1">
              <a:lnSpc>
                <a:spcPct val="90000"/>
              </a:lnSpc>
              <a:buFontTx/>
              <a:buNone/>
            </a:pPr>
            <a:endParaRPr lang="en-US" sz="2400" dirty="0" smtClean="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8413060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2000" y="152400"/>
            <a:ext cx="7772400" cy="1143000"/>
          </a:xfrm>
        </p:spPr>
        <p:txBody>
          <a:bodyPr>
            <a:normAutofit/>
          </a:bodyPr>
          <a:lstStyle/>
          <a:p>
            <a:pPr eaLnBrk="1" hangingPunct="1"/>
            <a:r>
              <a:rPr lang="en-US" sz="3600" b="1" dirty="0" smtClean="0">
                <a:solidFill>
                  <a:srgbClr val="FF0000"/>
                </a:solidFill>
                <a:latin typeface="Times New Roman" pitchFamily="18" charset="0"/>
                <a:cs typeface="Times New Roman" pitchFamily="18" charset="0"/>
              </a:rPr>
              <a:t>COCOMO Models</a:t>
            </a:r>
          </a:p>
        </p:txBody>
      </p:sp>
      <p:sp>
        <p:nvSpPr>
          <p:cNvPr id="34819" name="Rectangle 3"/>
          <p:cNvSpPr>
            <a:spLocks noGrp="1" noChangeArrowheads="1"/>
          </p:cNvSpPr>
          <p:nvPr>
            <p:ph type="body" idx="1"/>
          </p:nvPr>
        </p:nvSpPr>
        <p:spPr>
          <a:xfrm>
            <a:off x="609600" y="1524000"/>
            <a:ext cx="8229600" cy="4800600"/>
          </a:xfrm>
        </p:spPr>
        <p:txBody>
          <a:bodyPr>
            <a:noAutofit/>
          </a:bodyPr>
          <a:lstStyle/>
          <a:p>
            <a:pPr eaLnBrk="1" hangingPunct="1">
              <a:lnSpc>
                <a:spcPct val="90000"/>
              </a:lnSpc>
            </a:pPr>
            <a:r>
              <a:rPr lang="en-US" sz="2400" b="1" dirty="0" smtClean="0">
                <a:latin typeface="Times New Roman" pitchFamily="18" charset="0"/>
                <a:cs typeface="Times New Roman" pitchFamily="18" charset="0"/>
              </a:rPr>
              <a:t>Application composition model</a:t>
            </a:r>
            <a:r>
              <a:rPr lang="en-US" sz="2400" dirty="0" smtClean="0">
                <a:latin typeface="Times New Roman" pitchFamily="18" charset="0"/>
                <a:cs typeface="Times New Roman" pitchFamily="18" charset="0"/>
              </a:rPr>
              <a:t> - Used during the early stages of software engineering when the following are important</a:t>
            </a:r>
          </a:p>
          <a:p>
            <a:pPr lvl="1" eaLnBrk="1" hangingPunct="1">
              <a:lnSpc>
                <a:spcPct val="90000"/>
              </a:lnSpc>
            </a:pPr>
            <a:r>
              <a:rPr lang="en-US" sz="2400" dirty="0" smtClean="0">
                <a:latin typeface="Times New Roman" pitchFamily="18" charset="0"/>
                <a:cs typeface="Times New Roman" pitchFamily="18" charset="0"/>
              </a:rPr>
              <a:t> Prototyping of user interfaces</a:t>
            </a:r>
          </a:p>
          <a:p>
            <a:pPr lvl="1" eaLnBrk="1" hangingPunct="1">
              <a:lnSpc>
                <a:spcPct val="90000"/>
              </a:lnSpc>
            </a:pPr>
            <a:r>
              <a:rPr lang="en-US" sz="2400" dirty="0" smtClean="0">
                <a:latin typeface="Times New Roman" pitchFamily="18" charset="0"/>
                <a:cs typeface="Times New Roman" pitchFamily="18" charset="0"/>
              </a:rPr>
              <a:t>Consideration of software and system interaction</a:t>
            </a:r>
          </a:p>
          <a:p>
            <a:pPr lvl="1" eaLnBrk="1" hangingPunct="1">
              <a:lnSpc>
                <a:spcPct val="90000"/>
              </a:lnSpc>
            </a:pPr>
            <a:r>
              <a:rPr lang="en-US" sz="2400" dirty="0" smtClean="0">
                <a:latin typeface="Times New Roman" pitchFamily="18" charset="0"/>
                <a:cs typeface="Times New Roman" pitchFamily="18" charset="0"/>
              </a:rPr>
              <a:t>Assessment of performance</a:t>
            </a:r>
          </a:p>
          <a:p>
            <a:pPr lvl="1" eaLnBrk="1" hangingPunct="1">
              <a:lnSpc>
                <a:spcPct val="90000"/>
              </a:lnSpc>
            </a:pPr>
            <a:r>
              <a:rPr lang="en-US" sz="2400" dirty="0" smtClean="0">
                <a:latin typeface="Times New Roman" pitchFamily="18" charset="0"/>
                <a:cs typeface="Times New Roman" pitchFamily="18" charset="0"/>
              </a:rPr>
              <a:t>Evaluation of technology maturity </a:t>
            </a:r>
          </a:p>
          <a:p>
            <a:pPr eaLnBrk="1" hangingPunct="1">
              <a:lnSpc>
                <a:spcPct val="90000"/>
              </a:lnSpc>
            </a:pPr>
            <a:r>
              <a:rPr lang="en-US" sz="2400" b="1" dirty="0" smtClean="0">
                <a:latin typeface="Times New Roman" pitchFamily="18" charset="0"/>
                <a:cs typeface="Times New Roman" pitchFamily="18" charset="0"/>
              </a:rPr>
              <a:t>Early design stage model</a:t>
            </a:r>
            <a:r>
              <a:rPr lang="en-US" sz="2400" dirty="0" smtClean="0">
                <a:latin typeface="Times New Roman" pitchFamily="18" charset="0"/>
                <a:cs typeface="Times New Roman" pitchFamily="18" charset="0"/>
              </a:rPr>
              <a:t> – Used once requirements have been stabilized and basic software architecture has been established</a:t>
            </a:r>
          </a:p>
          <a:p>
            <a:pPr eaLnBrk="1" hangingPunct="1">
              <a:lnSpc>
                <a:spcPct val="90000"/>
              </a:lnSpc>
            </a:pPr>
            <a:r>
              <a:rPr lang="en-US" sz="2400" b="1" dirty="0" smtClean="0">
                <a:latin typeface="Times New Roman" pitchFamily="18" charset="0"/>
                <a:cs typeface="Times New Roman" pitchFamily="18" charset="0"/>
              </a:rPr>
              <a:t>Post-architecture stage model</a:t>
            </a:r>
            <a:r>
              <a:rPr lang="en-US" sz="2400" dirty="0" smtClean="0">
                <a:latin typeface="Times New Roman" pitchFamily="18" charset="0"/>
                <a:cs typeface="Times New Roman" pitchFamily="18" charset="0"/>
              </a:rPr>
              <a:t> – Used during the construction of the software</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1075751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Stages of COCOMO</a:t>
            </a:r>
            <a:r>
              <a:rPr lang="en-US" sz="6000" b="1" dirty="0" smtClean="0">
                <a:solidFill>
                  <a:srgbClr val="FF0000"/>
                </a:solidFill>
                <a:latin typeface="Times New Roman" pitchFamily="18" charset="0"/>
                <a:cs typeface="Times New Roman" pitchFamily="18" charset="0"/>
              </a:rPr>
              <a:t/>
            </a:r>
            <a:br>
              <a:rPr lang="en-US" sz="6000" b="1" dirty="0" smtClean="0">
                <a:solidFill>
                  <a:srgbClr val="FF0000"/>
                </a:solidFill>
                <a:latin typeface="Times New Roman" pitchFamily="18" charset="0"/>
                <a:cs typeface="Times New Roman" pitchFamily="18" charset="0"/>
              </a:rPr>
            </a:br>
            <a:endParaRPr lang="en-US" b="1" dirty="0" smtClean="0">
              <a:solidFill>
                <a:srgbClr val="FF0000"/>
              </a:solidFill>
              <a:latin typeface="Times New Roman" pitchFamily="18" charset="0"/>
              <a:cs typeface="Times New Roman" pitchFamily="18" charset="0"/>
            </a:endParaRPr>
          </a:p>
        </p:txBody>
      </p:sp>
      <p:sp>
        <p:nvSpPr>
          <p:cNvPr id="3584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Basic COCOMO </a:t>
            </a:r>
          </a:p>
          <a:p>
            <a:r>
              <a:rPr lang="en-US" sz="2800" dirty="0" smtClean="0">
                <a:latin typeface="Times New Roman" pitchFamily="18" charset="0"/>
                <a:cs typeface="Times New Roman" pitchFamily="18" charset="0"/>
              </a:rPr>
              <a:t>Intermediate COCOMO </a:t>
            </a:r>
          </a:p>
          <a:p>
            <a:r>
              <a:rPr lang="en-US" sz="2800" dirty="0" smtClean="0">
                <a:latin typeface="Times New Roman" pitchFamily="18" charset="0"/>
                <a:cs typeface="Times New Roman" pitchFamily="18" charset="0"/>
              </a:rPr>
              <a:t>Complete/Detailed COCOMO </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066959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29600" cy="4525963"/>
          </a:xfrm>
        </p:spPr>
        <p:txBody>
          <a:bodyPr>
            <a:normAutofit/>
          </a:bodyPr>
          <a:lstStyle/>
          <a:p>
            <a:pPr fontAlgn="base"/>
            <a:r>
              <a:rPr lang="en-US" sz="2400" dirty="0">
                <a:latin typeface="Times New Roman" pitchFamily="18" charset="0"/>
                <a:cs typeface="Times New Roman" pitchFamily="18" charset="0"/>
              </a:rPr>
              <a:t>The first level, </a:t>
            </a:r>
            <a:r>
              <a:rPr lang="en-US" sz="2400" b="1" dirty="0">
                <a:latin typeface="Times New Roman" pitchFamily="18" charset="0"/>
                <a:cs typeface="Times New Roman" pitchFamily="18" charset="0"/>
              </a:rPr>
              <a:t>Basic COCOMO</a:t>
            </a:r>
            <a:r>
              <a:rPr lang="en-US" sz="2400" dirty="0">
                <a:latin typeface="Times New Roman" pitchFamily="18" charset="0"/>
                <a:cs typeface="Times New Roman" pitchFamily="18" charset="0"/>
              </a:rPr>
              <a:t> can be used for quick and slightly rough calculations of Software Costs. Its accuracy is somewhat restricted due to the absence of sufficient factor considerations</a:t>
            </a:r>
            <a:r>
              <a:rPr lang="en-US" sz="2400" dirty="0" smtClean="0">
                <a:latin typeface="Times New Roman" pitchFamily="18" charset="0"/>
                <a:cs typeface="Times New Roman" pitchFamily="18" charset="0"/>
              </a:rPr>
              <a:t>.</a:t>
            </a:r>
          </a:p>
          <a:p>
            <a:pPr fontAlgn="base"/>
            <a:endParaRPr lang="en-US" sz="2400" dirty="0">
              <a:latin typeface="Times New Roman" pitchFamily="18" charset="0"/>
              <a:cs typeface="Times New Roman" pitchFamily="18" charset="0"/>
            </a:endParaRPr>
          </a:p>
          <a:p>
            <a:pPr fontAlgn="base"/>
            <a:r>
              <a:rPr lang="en-US" sz="2400" b="1" dirty="0">
                <a:latin typeface="Times New Roman" pitchFamily="18" charset="0"/>
                <a:cs typeface="Times New Roman" pitchFamily="18" charset="0"/>
              </a:rPr>
              <a:t>Intermediate COCOMO </a:t>
            </a:r>
            <a:r>
              <a:rPr lang="en-US" sz="2400" dirty="0">
                <a:latin typeface="Times New Roman" pitchFamily="18" charset="0"/>
                <a:cs typeface="Times New Roman" pitchFamily="18" charset="0"/>
              </a:rPr>
              <a:t>takes these Cost Drivers into account and </a:t>
            </a:r>
            <a:r>
              <a:rPr lang="en-US" sz="2400" b="1" dirty="0">
                <a:latin typeface="Times New Roman" pitchFamily="18" charset="0"/>
                <a:cs typeface="Times New Roman" pitchFamily="18" charset="0"/>
              </a:rPr>
              <a:t>Detailed COCOMO</a:t>
            </a:r>
            <a:r>
              <a:rPr lang="en-US" sz="2400" dirty="0">
                <a:latin typeface="Times New Roman" pitchFamily="18" charset="0"/>
                <a:cs typeface="Times New Roman" pitchFamily="18" charset="0"/>
              </a:rPr>
              <a:t> additionally accounts for the influence of individual project phases,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in case of Detailed it accounts for both these cost drivers and also calculations are performed phase wise henceforth producing a more accurate result. </a:t>
            </a:r>
          </a:p>
        </p:txBody>
      </p:sp>
    </p:spTree>
    <p:extLst>
      <p:ext uri="{BB962C8B-B14F-4D97-AF65-F5344CB8AC3E}">
        <p14:creationId xmlns:p14="http://schemas.microsoft.com/office/powerpoint/2010/main" val="4159814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r>
              <a:rPr lang="en-US" sz="4000" b="1" dirty="0" smtClean="0">
                <a:solidFill>
                  <a:srgbClr val="FF0000"/>
                </a:solidFill>
                <a:latin typeface="Times New Roman" pitchFamily="18" charset="0"/>
                <a:cs typeface="Times New Roman" pitchFamily="18" charset="0"/>
              </a:rPr>
              <a:t>Basic COCOMO</a:t>
            </a:r>
          </a:p>
        </p:txBody>
      </p:sp>
      <p:sp>
        <p:nvSpPr>
          <p:cNvPr id="36867" name="Content Placeholder 2"/>
          <p:cNvSpPr>
            <a:spLocks noGrp="1"/>
          </p:cNvSpPr>
          <p:nvPr>
            <p:ph idx="1"/>
          </p:nvPr>
        </p:nvSpPr>
        <p:spPr>
          <a:xfrm>
            <a:off x="685800" y="2286000"/>
            <a:ext cx="7772400" cy="4114800"/>
          </a:xfrm>
        </p:spPr>
        <p:txBody>
          <a:bodyPr/>
          <a:lstStyle/>
          <a:p>
            <a:pPr algn="ctr"/>
            <a:r>
              <a:rPr lang="en-US" sz="2200" b="1" dirty="0" smtClean="0">
                <a:latin typeface="Calibri" pitchFamily="34" charset="0"/>
                <a:cs typeface="Calibri" pitchFamily="34" charset="0"/>
              </a:rPr>
              <a:t>Effort = a</a:t>
            </a:r>
            <a:r>
              <a:rPr lang="en-US" sz="2200" b="1" baseline="30000" dirty="0" smtClean="0">
                <a:latin typeface="Calibri" pitchFamily="34" charset="0"/>
                <a:cs typeface="Calibri" pitchFamily="34" charset="0"/>
              </a:rPr>
              <a:t>1 </a:t>
            </a:r>
            <a:r>
              <a:rPr lang="en-US" sz="2200" b="1" dirty="0" smtClean="0">
                <a:latin typeface="Calibri" pitchFamily="34" charset="0"/>
                <a:cs typeface="Calibri" pitchFamily="34" charset="0"/>
              </a:rPr>
              <a:t>х (KLOC)</a:t>
            </a:r>
            <a:r>
              <a:rPr lang="en-US" sz="2200" b="1" baseline="30000" dirty="0" smtClean="0">
                <a:latin typeface="Calibri" pitchFamily="34" charset="0"/>
                <a:cs typeface="Calibri" pitchFamily="34" charset="0"/>
              </a:rPr>
              <a:t>a2 </a:t>
            </a:r>
            <a:r>
              <a:rPr lang="en-US" sz="2200" b="1" dirty="0" smtClean="0">
                <a:latin typeface="Calibri" pitchFamily="34" charset="0"/>
                <a:cs typeface="Calibri" pitchFamily="34" charset="0"/>
              </a:rPr>
              <a:t>PM </a:t>
            </a:r>
          </a:p>
          <a:p>
            <a:pPr algn="ctr"/>
            <a:r>
              <a:rPr lang="en-US" sz="2200" b="1" dirty="0" err="1" smtClean="0">
                <a:latin typeface="Calibri" pitchFamily="34" charset="0"/>
                <a:cs typeface="Calibri" pitchFamily="34" charset="0"/>
              </a:rPr>
              <a:t>Tdev</a:t>
            </a:r>
            <a:r>
              <a:rPr lang="en-US" sz="2200" b="1" dirty="0" smtClean="0">
                <a:latin typeface="Calibri" pitchFamily="34" charset="0"/>
                <a:cs typeface="Calibri" pitchFamily="34" charset="0"/>
              </a:rPr>
              <a:t> = b</a:t>
            </a:r>
            <a:r>
              <a:rPr lang="en-US" sz="2200" b="1" baseline="30000" dirty="0" smtClean="0">
                <a:latin typeface="Calibri" pitchFamily="34" charset="0"/>
                <a:cs typeface="Calibri" pitchFamily="34" charset="0"/>
              </a:rPr>
              <a:t>1 </a:t>
            </a:r>
            <a:r>
              <a:rPr lang="en-US" sz="2200" b="1" dirty="0" smtClean="0">
                <a:latin typeface="Calibri" pitchFamily="34" charset="0"/>
                <a:cs typeface="Calibri" pitchFamily="34" charset="0"/>
              </a:rPr>
              <a:t>x (Effort)</a:t>
            </a:r>
            <a:r>
              <a:rPr lang="en-US" sz="2200" b="1" baseline="30000" dirty="0" smtClean="0">
                <a:latin typeface="Calibri" pitchFamily="34" charset="0"/>
                <a:cs typeface="Calibri" pitchFamily="34" charset="0"/>
              </a:rPr>
              <a:t>b2 </a:t>
            </a:r>
            <a:r>
              <a:rPr lang="en-US" sz="2200" b="1" dirty="0" smtClean="0">
                <a:latin typeface="Calibri" pitchFamily="34" charset="0"/>
                <a:cs typeface="Calibri" pitchFamily="34" charset="0"/>
              </a:rPr>
              <a:t>Months </a:t>
            </a:r>
          </a:p>
          <a:p>
            <a:r>
              <a:rPr lang="en-US" sz="2200" dirty="0" smtClean="0">
                <a:latin typeface="Calibri" pitchFamily="34" charset="0"/>
                <a:cs typeface="Calibri" pitchFamily="34" charset="0"/>
              </a:rPr>
              <a:t>KLOC- estimated size in Kilo Lines of Code</a:t>
            </a:r>
          </a:p>
          <a:p>
            <a:r>
              <a:rPr lang="en-US" sz="2200" dirty="0" smtClean="0">
                <a:latin typeface="Calibri" pitchFamily="34" charset="0"/>
                <a:cs typeface="Calibri" pitchFamily="34" charset="0"/>
              </a:rPr>
              <a:t>a</a:t>
            </a:r>
            <a:r>
              <a:rPr lang="en-US" sz="2200" baseline="30000" dirty="0" smtClean="0">
                <a:latin typeface="Calibri" pitchFamily="34" charset="0"/>
                <a:cs typeface="Calibri" pitchFamily="34" charset="0"/>
              </a:rPr>
              <a:t>1</a:t>
            </a:r>
            <a:r>
              <a:rPr lang="en-US" sz="2200" dirty="0" smtClean="0">
                <a:latin typeface="Calibri" pitchFamily="34" charset="0"/>
                <a:cs typeface="Calibri" pitchFamily="34" charset="0"/>
              </a:rPr>
              <a:t>, a</a:t>
            </a:r>
            <a:r>
              <a:rPr lang="en-US" sz="2200" baseline="30000" dirty="0" smtClean="0">
                <a:latin typeface="Calibri" pitchFamily="34" charset="0"/>
                <a:cs typeface="Calibri" pitchFamily="34" charset="0"/>
              </a:rPr>
              <a:t>2</a:t>
            </a:r>
            <a:r>
              <a:rPr lang="en-US" sz="2200" dirty="0" smtClean="0">
                <a:latin typeface="Calibri" pitchFamily="34" charset="0"/>
                <a:cs typeface="Calibri" pitchFamily="34" charset="0"/>
              </a:rPr>
              <a:t>, b</a:t>
            </a:r>
            <a:r>
              <a:rPr lang="en-US" sz="2200" baseline="30000" dirty="0" smtClean="0">
                <a:latin typeface="Calibri" pitchFamily="34" charset="0"/>
                <a:cs typeface="Calibri" pitchFamily="34" charset="0"/>
              </a:rPr>
              <a:t>1</a:t>
            </a:r>
            <a:r>
              <a:rPr lang="en-US" sz="2200" dirty="0" smtClean="0">
                <a:latin typeface="Calibri" pitchFamily="34" charset="0"/>
                <a:cs typeface="Calibri" pitchFamily="34" charset="0"/>
              </a:rPr>
              <a:t>, b</a:t>
            </a:r>
            <a:r>
              <a:rPr lang="en-US" sz="2200" baseline="30000" dirty="0" smtClean="0">
                <a:latin typeface="Calibri" pitchFamily="34" charset="0"/>
                <a:cs typeface="Calibri" pitchFamily="34" charset="0"/>
              </a:rPr>
              <a:t>2 </a:t>
            </a:r>
            <a:r>
              <a:rPr lang="en-US" sz="2200" dirty="0" smtClean="0">
                <a:latin typeface="Calibri" pitchFamily="34" charset="0"/>
                <a:cs typeface="Calibri" pitchFamily="34" charset="0"/>
              </a:rPr>
              <a:t>are constants for each category of software products</a:t>
            </a:r>
          </a:p>
          <a:p>
            <a:r>
              <a:rPr lang="en-US" sz="2200" dirty="0" err="1" smtClean="0">
                <a:latin typeface="Calibri" pitchFamily="34" charset="0"/>
                <a:cs typeface="Calibri" pitchFamily="34" charset="0"/>
              </a:rPr>
              <a:t>Tdev</a:t>
            </a:r>
            <a:r>
              <a:rPr lang="en-US" sz="2200" dirty="0" smtClean="0">
                <a:latin typeface="Calibri" pitchFamily="34" charset="0"/>
                <a:cs typeface="Calibri" pitchFamily="34" charset="0"/>
              </a:rPr>
              <a:t> is the estimated time to develop the software, expressed in months, </a:t>
            </a:r>
          </a:p>
          <a:p>
            <a:r>
              <a:rPr lang="en-US" sz="2200" dirty="0" smtClean="0">
                <a:latin typeface="Calibri" pitchFamily="34" charset="0"/>
                <a:cs typeface="Calibri" pitchFamily="34" charset="0"/>
              </a:rPr>
              <a:t>Effort is the total effort required to develop the software product, expressed in person months (PMs). </a:t>
            </a:r>
          </a:p>
          <a:p>
            <a:endParaRPr lang="en-US" dirty="0" smtClean="0"/>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870667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normAutofit/>
          </a:bodyPr>
          <a:lstStyle/>
          <a:p>
            <a:pPr eaLnBrk="1" hangingPunct="1"/>
            <a:r>
              <a:rPr lang="en-US" sz="3600" b="1" dirty="0" smtClean="0">
                <a:solidFill>
                  <a:srgbClr val="FF0000"/>
                </a:solidFill>
                <a:latin typeface="Times New Roman" pitchFamily="18" charset="0"/>
                <a:cs typeface="Times New Roman" pitchFamily="18" charset="0"/>
              </a:rPr>
              <a:t>Project Planning</a:t>
            </a:r>
          </a:p>
        </p:txBody>
      </p:sp>
      <p:sp>
        <p:nvSpPr>
          <p:cNvPr id="3075" name="Rectangle 5"/>
          <p:cNvSpPr>
            <a:spLocks noGrp="1" noChangeArrowheads="1"/>
          </p:cNvSpPr>
          <p:nvPr>
            <p:ph type="subTitle" idx="1"/>
          </p:nvPr>
        </p:nvSpPr>
        <p:spPr/>
        <p:txBody>
          <a:bodyPr/>
          <a:lstStyle/>
          <a:p>
            <a:pPr eaLnBrk="1" hangingPunct="1"/>
            <a:endParaRPr lang="en-US" smtClean="0"/>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0122501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Autofit/>
          </a:bodyPr>
          <a:lstStyle/>
          <a:p>
            <a:r>
              <a:rPr lang="en-US" sz="3600" b="1" dirty="0" smtClean="0">
                <a:solidFill>
                  <a:srgbClr val="FF0000"/>
                </a:solidFill>
                <a:latin typeface="Times New Roman" pitchFamily="18" charset="0"/>
                <a:cs typeface="Times New Roman" pitchFamily="18" charset="0"/>
              </a:rPr>
              <a:t>Estimation of development effort </a:t>
            </a:r>
            <a:br>
              <a:rPr lang="en-US" sz="3600" b="1" dirty="0" smtClean="0">
                <a:solidFill>
                  <a:srgbClr val="FF0000"/>
                </a:solidFill>
                <a:latin typeface="Times New Roman" pitchFamily="18" charset="0"/>
                <a:cs typeface="Times New Roman" pitchFamily="18" charset="0"/>
              </a:rPr>
            </a:br>
            <a:endParaRPr lang="en-US" sz="3600" b="1" dirty="0" smtClean="0">
              <a:solidFill>
                <a:srgbClr val="FF0000"/>
              </a:solidFill>
              <a:latin typeface="Times New Roman" pitchFamily="18" charset="0"/>
              <a:cs typeface="Times New Roman" pitchFamily="18" charset="0"/>
            </a:endParaRPr>
          </a:p>
        </p:txBody>
      </p:sp>
      <p:sp>
        <p:nvSpPr>
          <p:cNvPr id="37891" name="Content Placeholder 2"/>
          <p:cNvSpPr>
            <a:spLocks noGrp="1"/>
          </p:cNvSpPr>
          <p:nvPr>
            <p:ph idx="1"/>
          </p:nvPr>
        </p:nvSpPr>
        <p:spPr>
          <a:xfrm>
            <a:off x="533400" y="1600200"/>
            <a:ext cx="8229600" cy="2743200"/>
          </a:xfrm>
        </p:spPr>
        <p:txBody>
          <a:bodyPr>
            <a:noAutofit/>
          </a:bodyPr>
          <a:lstStyle/>
          <a:p>
            <a:r>
              <a:rPr lang="en-US" sz="2400" dirty="0">
                <a:latin typeface="Times New Roman" pitchFamily="18" charset="0"/>
                <a:cs typeface="Times New Roman" pitchFamily="18" charset="0"/>
              </a:rPr>
              <a:t>The above formula is used for the cost estimation of for the basic COCOMO model, and also is used in the subsequent models. The constant values </a:t>
            </a:r>
            <a:r>
              <a:rPr lang="en-US" sz="2400" dirty="0" err="1">
                <a:latin typeface="Times New Roman" pitchFamily="18" charset="0"/>
                <a:cs typeface="Times New Roman" pitchFamily="18" charset="0"/>
              </a:rPr>
              <a:t>a,b,c</a:t>
            </a:r>
            <a:r>
              <a:rPr lang="en-US" sz="2400" dirty="0">
                <a:latin typeface="Times New Roman" pitchFamily="18" charset="0"/>
                <a:cs typeface="Times New Roman" pitchFamily="18" charset="0"/>
              </a:rPr>
              <a:t> and d for the Basic Model for the different categories of system</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the three classes of software products, the formulas for estimating the </a:t>
            </a:r>
            <a:r>
              <a:rPr lang="en-US" sz="2400" b="1" dirty="0" smtClean="0">
                <a:solidFill>
                  <a:srgbClr val="FF0000"/>
                </a:solidFill>
                <a:latin typeface="Times New Roman" pitchFamily="18" charset="0"/>
                <a:cs typeface="Times New Roman" pitchFamily="18" charset="0"/>
              </a:rPr>
              <a:t>effort</a:t>
            </a:r>
            <a:r>
              <a:rPr lang="en-US" sz="2400" dirty="0" smtClean="0">
                <a:latin typeface="Times New Roman" pitchFamily="18" charset="0"/>
                <a:cs typeface="Times New Roman" pitchFamily="18" charset="0"/>
              </a:rPr>
              <a:t> based on the code size are shown below: </a:t>
            </a:r>
          </a:p>
          <a:p>
            <a:r>
              <a:rPr lang="en-US" sz="2400" dirty="0" smtClean="0">
                <a:latin typeface="Times New Roman" pitchFamily="18" charset="0"/>
                <a:cs typeface="Times New Roman" pitchFamily="18" charset="0"/>
              </a:rPr>
              <a:t>Organic : </a:t>
            </a:r>
            <a:r>
              <a:rPr lang="en-US" sz="2400" b="1" dirty="0" smtClean="0">
                <a:latin typeface="Times New Roman" pitchFamily="18" charset="0"/>
                <a:cs typeface="Times New Roman" pitchFamily="18" charset="0"/>
              </a:rPr>
              <a:t>Effort = 2.4(</a:t>
            </a:r>
            <a:r>
              <a:rPr lang="en-US" sz="2400" b="1" i="1" dirty="0" smtClean="0">
                <a:latin typeface="Times New Roman" pitchFamily="18" charset="0"/>
                <a:cs typeface="Times New Roman" pitchFamily="18" charset="0"/>
              </a:rPr>
              <a:t>KLOC)</a:t>
            </a:r>
            <a:r>
              <a:rPr lang="en-US" sz="2400" b="1" i="1" baseline="30000" dirty="0" smtClean="0">
                <a:latin typeface="Times New Roman" pitchFamily="18" charset="0"/>
                <a:cs typeface="Times New Roman" pitchFamily="18" charset="0"/>
              </a:rPr>
              <a:t>1.05 </a:t>
            </a:r>
            <a:r>
              <a:rPr lang="en-US" sz="2400" b="1" i="1" dirty="0" smtClean="0">
                <a:latin typeface="Times New Roman" pitchFamily="18" charset="0"/>
                <a:cs typeface="Times New Roman" pitchFamily="18" charset="0"/>
              </a:rPr>
              <a:t>PM </a:t>
            </a:r>
          </a:p>
          <a:p>
            <a:r>
              <a:rPr lang="en-US" sz="2400" dirty="0" smtClean="0">
                <a:latin typeface="Times New Roman" pitchFamily="18" charset="0"/>
                <a:cs typeface="Times New Roman" pitchFamily="18" charset="0"/>
              </a:rPr>
              <a:t>Semi-detached : </a:t>
            </a:r>
            <a:r>
              <a:rPr lang="en-US" sz="2400" b="1" dirty="0" smtClean="0">
                <a:latin typeface="Times New Roman" pitchFamily="18" charset="0"/>
                <a:cs typeface="Times New Roman" pitchFamily="18" charset="0"/>
              </a:rPr>
              <a:t>Effort = 3.0(</a:t>
            </a:r>
            <a:r>
              <a:rPr lang="en-US" sz="2400" b="1" i="1" dirty="0" smtClean="0">
                <a:latin typeface="Times New Roman" pitchFamily="18" charset="0"/>
                <a:cs typeface="Times New Roman" pitchFamily="18" charset="0"/>
              </a:rPr>
              <a:t>KLOC)</a:t>
            </a:r>
            <a:r>
              <a:rPr lang="en-US" sz="2400" b="1" i="1" baseline="30000" dirty="0" smtClean="0">
                <a:latin typeface="Times New Roman" pitchFamily="18" charset="0"/>
                <a:cs typeface="Times New Roman" pitchFamily="18" charset="0"/>
              </a:rPr>
              <a:t>1.12 </a:t>
            </a:r>
            <a:r>
              <a:rPr lang="en-US" sz="2400" b="1" i="1" dirty="0" smtClean="0">
                <a:latin typeface="Times New Roman" pitchFamily="18" charset="0"/>
                <a:cs typeface="Times New Roman" pitchFamily="18" charset="0"/>
              </a:rPr>
              <a:t>PM </a:t>
            </a:r>
          </a:p>
          <a:p>
            <a:r>
              <a:rPr lang="en-US" sz="2400" dirty="0" smtClean="0">
                <a:latin typeface="Times New Roman" pitchFamily="18" charset="0"/>
                <a:cs typeface="Times New Roman" pitchFamily="18" charset="0"/>
              </a:rPr>
              <a:t>Embedded : </a:t>
            </a:r>
            <a:r>
              <a:rPr lang="en-US" sz="2400" b="1" dirty="0" smtClean="0">
                <a:latin typeface="Times New Roman" pitchFamily="18" charset="0"/>
                <a:cs typeface="Times New Roman" pitchFamily="18" charset="0"/>
              </a:rPr>
              <a:t>Effort = 3.6(</a:t>
            </a:r>
            <a:r>
              <a:rPr lang="en-US" sz="2400" b="1" i="1" dirty="0" smtClean="0">
                <a:latin typeface="Times New Roman" pitchFamily="18" charset="0"/>
                <a:cs typeface="Times New Roman" pitchFamily="18" charset="0"/>
              </a:rPr>
              <a:t>KLOC)</a:t>
            </a:r>
            <a:r>
              <a:rPr lang="en-US" sz="2400" b="1" i="1" baseline="30000" dirty="0" smtClean="0">
                <a:latin typeface="Times New Roman" pitchFamily="18" charset="0"/>
                <a:cs typeface="Times New Roman" pitchFamily="18" charset="0"/>
              </a:rPr>
              <a:t>1.20 </a:t>
            </a:r>
            <a:r>
              <a:rPr lang="en-US" sz="2400" b="1" i="1" dirty="0" smtClean="0">
                <a:latin typeface="Times New Roman" pitchFamily="18" charset="0"/>
                <a:cs typeface="Times New Roman" pitchFamily="18" charset="0"/>
              </a:rPr>
              <a:t>PM </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5795611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lang="en-US" sz="3200" b="1" dirty="0" smtClean="0">
                <a:solidFill>
                  <a:srgbClr val="FF0000"/>
                </a:solidFill>
                <a:latin typeface="Times New Roman" pitchFamily="18" charset="0"/>
                <a:cs typeface="Times New Roman" pitchFamily="18" charset="0"/>
              </a:rPr>
              <a:t>Estimation of development time </a:t>
            </a:r>
            <a:br>
              <a:rPr lang="en-US" sz="3200" b="1" dirty="0" smtClean="0">
                <a:solidFill>
                  <a:srgbClr val="FF0000"/>
                </a:solidFill>
                <a:latin typeface="Times New Roman" pitchFamily="18" charset="0"/>
                <a:cs typeface="Times New Roman" pitchFamily="18" charset="0"/>
              </a:rPr>
            </a:br>
            <a:endParaRPr lang="en-US" sz="3200" b="1" dirty="0" smtClean="0">
              <a:solidFill>
                <a:srgbClr val="FF0000"/>
              </a:solidFill>
              <a:latin typeface="Times New Roman" pitchFamily="18" charset="0"/>
              <a:cs typeface="Times New Roman" pitchFamily="18" charset="0"/>
            </a:endParaRPr>
          </a:p>
        </p:txBody>
      </p:sp>
      <p:sp>
        <p:nvSpPr>
          <p:cNvPr id="38915"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For the three classes of software products, the formulas for estimating the </a:t>
            </a:r>
            <a:r>
              <a:rPr lang="en-US" sz="2400" b="1" dirty="0" smtClean="0">
                <a:solidFill>
                  <a:srgbClr val="FF0000"/>
                </a:solidFill>
                <a:latin typeface="Times New Roman" pitchFamily="18" charset="0"/>
                <a:cs typeface="Times New Roman" pitchFamily="18" charset="0"/>
              </a:rPr>
              <a:t>development time </a:t>
            </a:r>
            <a:r>
              <a:rPr lang="en-US" sz="2400" dirty="0" smtClean="0">
                <a:latin typeface="Times New Roman" pitchFamily="18" charset="0"/>
                <a:cs typeface="Times New Roman" pitchFamily="18" charset="0"/>
              </a:rPr>
              <a:t>based on the effort are given below: </a:t>
            </a:r>
          </a:p>
          <a:p>
            <a:r>
              <a:rPr lang="en-US" sz="2400" dirty="0" smtClean="0">
                <a:latin typeface="Times New Roman" pitchFamily="18" charset="0"/>
                <a:cs typeface="Times New Roman" pitchFamily="18" charset="0"/>
              </a:rPr>
              <a:t>Organic : </a:t>
            </a:r>
            <a:r>
              <a:rPr lang="en-US" sz="2400" b="1" dirty="0" err="1" smtClean="0">
                <a:latin typeface="Times New Roman" pitchFamily="18" charset="0"/>
                <a:cs typeface="Times New Roman" pitchFamily="18" charset="0"/>
              </a:rPr>
              <a:t>Tdev</a:t>
            </a:r>
            <a:r>
              <a:rPr lang="en-US" sz="2400" b="1" dirty="0" smtClean="0">
                <a:latin typeface="Times New Roman" pitchFamily="18" charset="0"/>
                <a:cs typeface="Times New Roman" pitchFamily="18" charset="0"/>
              </a:rPr>
              <a:t> = 2.5(</a:t>
            </a:r>
            <a:r>
              <a:rPr lang="en-US" sz="2400" b="1" i="1" dirty="0" smtClean="0">
                <a:latin typeface="Times New Roman" pitchFamily="18" charset="0"/>
                <a:cs typeface="Times New Roman" pitchFamily="18" charset="0"/>
              </a:rPr>
              <a:t>Effort)</a:t>
            </a:r>
            <a:r>
              <a:rPr lang="en-US" sz="2400" b="1" i="1" baseline="30000" dirty="0" smtClean="0">
                <a:latin typeface="Times New Roman" pitchFamily="18" charset="0"/>
                <a:cs typeface="Times New Roman" pitchFamily="18" charset="0"/>
              </a:rPr>
              <a:t>0.38 </a:t>
            </a:r>
            <a:r>
              <a:rPr lang="en-US" sz="2400" b="1" i="1" dirty="0" smtClean="0">
                <a:latin typeface="Times New Roman" pitchFamily="18" charset="0"/>
                <a:cs typeface="Times New Roman" pitchFamily="18" charset="0"/>
              </a:rPr>
              <a:t>Months </a:t>
            </a:r>
          </a:p>
          <a:p>
            <a:r>
              <a:rPr lang="en-US" sz="2400" dirty="0" smtClean="0">
                <a:latin typeface="Times New Roman" pitchFamily="18" charset="0"/>
                <a:cs typeface="Times New Roman" pitchFamily="18" charset="0"/>
              </a:rPr>
              <a:t>Semi-detached : </a:t>
            </a:r>
            <a:r>
              <a:rPr lang="en-US" sz="2400" b="1" dirty="0" err="1" smtClean="0">
                <a:latin typeface="Times New Roman" pitchFamily="18" charset="0"/>
                <a:cs typeface="Times New Roman" pitchFamily="18" charset="0"/>
              </a:rPr>
              <a:t>Tdev</a:t>
            </a:r>
            <a:r>
              <a:rPr lang="en-US" sz="2400" b="1" dirty="0" smtClean="0">
                <a:latin typeface="Times New Roman" pitchFamily="18" charset="0"/>
                <a:cs typeface="Times New Roman" pitchFamily="18" charset="0"/>
              </a:rPr>
              <a:t> = 2.5(</a:t>
            </a:r>
            <a:r>
              <a:rPr lang="en-US" sz="2400" b="1" i="1" dirty="0" smtClean="0">
                <a:latin typeface="Times New Roman" pitchFamily="18" charset="0"/>
                <a:cs typeface="Times New Roman" pitchFamily="18" charset="0"/>
              </a:rPr>
              <a:t>Effort)</a:t>
            </a:r>
            <a:r>
              <a:rPr lang="en-US" sz="2400" b="1" i="1" baseline="30000" dirty="0" smtClean="0">
                <a:latin typeface="Times New Roman" pitchFamily="18" charset="0"/>
                <a:cs typeface="Times New Roman" pitchFamily="18" charset="0"/>
              </a:rPr>
              <a:t>0.35 </a:t>
            </a:r>
            <a:r>
              <a:rPr lang="en-US" sz="2400" b="1" i="1" dirty="0" smtClean="0">
                <a:latin typeface="Times New Roman" pitchFamily="18" charset="0"/>
                <a:cs typeface="Times New Roman" pitchFamily="18" charset="0"/>
              </a:rPr>
              <a:t>Months </a:t>
            </a:r>
          </a:p>
          <a:p>
            <a:r>
              <a:rPr lang="en-US" sz="2400" dirty="0" smtClean="0">
                <a:latin typeface="Times New Roman" pitchFamily="18" charset="0"/>
                <a:cs typeface="Times New Roman" pitchFamily="18" charset="0"/>
              </a:rPr>
              <a:t>Embedded : </a:t>
            </a:r>
            <a:r>
              <a:rPr lang="en-US" sz="2400" b="1" dirty="0" err="1" smtClean="0">
                <a:latin typeface="Times New Roman" pitchFamily="18" charset="0"/>
                <a:cs typeface="Times New Roman" pitchFamily="18" charset="0"/>
              </a:rPr>
              <a:t>Tdev</a:t>
            </a:r>
            <a:r>
              <a:rPr lang="en-US" sz="2400" b="1" dirty="0" smtClean="0">
                <a:latin typeface="Times New Roman" pitchFamily="18" charset="0"/>
                <a:cs typeface="Times New Roman" pitchFamily="18" charset="0"/>
              </a:rPr>
              <a:t> = 2.5(</a:t>
            </a:r>
            <a:r>
              <a:rPr lang="en-US" sz="2400" b="1" i="1" dirty="0" smtClean="0">
                <a:latin typeface="Times New Roman" pitchFamily="18" charset="0"/>
                <a:cs typeface="Times New Roman" pitchFamily="18" charset="0"/>
              </a:rPr>
              <a:t>Effort)</a:t>
            </a:r>
            <a:r>
              <a:rPr lang="en-US" sz="2400" b="1" i="1" baseline="30000" dirty="0" smtClean="0">
                <a:latin typeface="Times New Roman" pitchFamily="18" charset="0"/>
                <a:cs typeface="Times New Roman" pitchFamily="18" charset="0"/>
              </a:rPr>
              <a:t>0.32 </a:t>
            </a:r>
            <a:r>
              <a:rPr lang="en-US" sz="2400" b="1" i="1" dirty="0" smtClean="0">
                <a:latin typeface="Times New Roman" pitchFamily="18" charset="0"/>
                <a:cs typeface="Times New Roman" pitchFamily="18" charset="0"/>
              </a:rPr>
              <a:t>Months .</a:t>
            </a:r>
            <a:endParaRPr lang="en-US" sz="2400" dirty="0" smtClean="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5872205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a:bodyPr>
          <a:lstStyle/>
          <a:p>
            <a:r>
              <a:rPr lang="en-US" sz="4000" b="1" dirty="0" smtClean="0">
                <a:solidFill>
                  <a:srgbClr val="FF0000"/>
                </a:solidFill>
                <a:latin typeface="Times New Roman" pitchFamily="18" charset="0"/>
                <a:cs typeface="Times New Roman" pitchFamily="18" charset="0"/>
              </a:rPr>
              <a:t>Case Study</a:t>
            </a:r>
          </a:p>
        </p:txBody>
      </p:sp>
      <p:sp>
        <p:nvSpPr>
          <p:cNvPr id="39939" name="Content Placeholder 2"/>
          <p:cNvSpPr>
            <a:spLocks noGrp="1"/>
          </p:cNvSpPr>
          <p:nvPr>
            <p:ph idx="1"/>
          </p:nvPr>
        </p:nvSpPr>
        <p:spPr/>
        <p:txBody>
          <a:bodyPr/>
          <a:lstStyle/>
          <a:p>
            <a:r>
              <a:rPr lang="en-US" dirty="0" smtClean="0">
                <a:latin typeface="Times New Roman" pitchFamily="18" charset="0"/>
                <a:cs typeface="Times New Roman" pitchFamily="18" charset="0"/>
              </a:rPr>
              <a:t>Assume that the size of an organic type software product has been estimated to be 32,000 lines of source code. Assume that the average salary of software engineers be </a:t>
            </a:r>
            <a:r>
              <a:rPr lang="en-US" dirty="0" err="1" smtClean="0">
                <a:latin typeface="Times New Roman" pitchFamily="18" charset="0"/>
                <a:cs typeface="Times New Roman" pitchFamily="18" charset="0"/>
              </a:rPr>
              <a:t>Rs</a:t>
            </a:r>
            <a:r>
              <a:rPr lang="en-US" dirty="0" smtClean="0">
                <a:latin typeface="Times New Roman" pitchFamily="18" charset="0"/>
                <a:cs typeface="Times New Roman" pitchFamily="18" charset="0"/>
              </a:rPr>
              <a:t>. 15,000/- per month. Determine the effort required to develop the software product and the nominal development time. </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775161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a:bodyPr>
          <a:lstStyle/>
          <a:p>
            <a:r>
              <a:rPr lang="en-US" sz="4000" b="1" dirty="0" smtClean="0">
                <a:solidFill>
                  <a:srgbClr val="FF0000"/>
                </a:solidFill>
                <a:latin typeface="Times New Roman" pitchFamily="18" charset="0"/>
                <a:cs typeface="Times New Roman" pitchFamily="18" charset="0"/>
              </a:rPr>
              <a:t>Answer</a:t>
            </a:r>
          </a:p>
        </p:txBody>
      </p:sp>
      <p:sp>
        <p:nvSpPr>
          <p:cNvPr id="40963" name="Content Placeholder 2"/>
          <p:cNvSpPr>
            <a:spLocks noGrp="1"/>
          </p:cNvSpPr>
          <p:nvPr>
            <p:ph idx="1"/>
          </p:nvPr>
        </p:nvSpPr>
        <p:spPr/>
        <p:txBody>
          <a:bodyPr/>
          <a:lstStyle/>
          <a:p>
            <a:r>
              <a:rPr lang="en-US" dirty="0" smtClean="0">
                <a:latin typeface="Times New Roman" pitchFamily="18" charset="0"/>
                <a:cs typeface="Times New Roman" pitchFamily="18" charset="0"/>
              </a:rPr>
              <a:t>From the basic COCOMO estimation formula for organic software: </a:t>
            </a:r>
          </a:p>
          <a:p>
            <a:r>
              <a:rPr lang="en-US" dirty="0" smtClean="0">
                <a:latin typeface="Times New Roman" pitchFamily="18" charset="0"/>
                <a:cs typeface="Times New Roman" pitchFamily="18" charset="0"/>
              </a:rPr>
              <a:t>Effort = </a:t>
            </a:r>
            <a:r>
              <a:rPr lang="en-US" b="1" dirty="0" smtClean="0">
                <a:latin typeface="Times New Roman" pitchFamily="18" charset="0"/>
                <a:cs typeface="Times New Roman" pitchFamily="18" charset="0"/>
              </a:rPr>
              <a:t>2.4 </a:t>
            </a:r>
            <a:r>
              <a:rPr lang="az-Cyrl-AZ" b="1" dirty="0" smtClean="0">
                <a:latin typeface="Times New Roman" pitchFamily="18" charset="0"/>
                <a:cs typeface="Times New Roman" pitchFamily="18" charset="0"/>
              </a:rPr>
              <a:t>х (32)</a:t>
            </a:r>
            <a:r>
              <a:rPr lang="az-Cyrl-AZ" b="1" baseline="30000" dirty="0" smtClean="0">
                <a:latin typeface="Times New Roman" pitchFamily="18" charset="0"/>
                <a:cs typeface="Times New Roman" pitchFamily="18" charset="0"/>
              </a:rPr>
              <a:t>1.05 </a:t>
            </a:r>
            <a:r>
              <a:rPr lang="az-Cyrl-AZ" b="1" dirty="0" smtClean="0">
                <a:latin typeface="Times New Roman" pitchFamily="18" charset="0"/>
                <a:cs typeface="Times New Roman" pitchFamily="18" charset="0"/>
              </a:rPr>
              <a:t>= 91 </a:t>
            </a:r>
            <a:r>
              <a:rPr lang="en-US" b="1" dirty="0" smtClean="0">
                <a:latin typeface="Times New Roman" pitchFamily="18" charset="0"/>
                <a:cs typeface="Times New Roman" pitchFamily="18" charset="0"/>
              </a:rPr>
              <a:t>PM </a:t>
            </a:r>
          </a:p>
          <a:p>
            <a:r>
              <a:rPr lang="en-US" dirty="0" smtClean="0">
                <a:latin typeface="Times New Roman" pitchFamily="18" charset="0"/>
                <a:cs typeface="Times New Roman" pitchFamily="18" charset="0"/>
              </a:rPr>
              <a:t>Nominal development time = </a:t>
            </a:r>
            <a:r>
              <a:rPr lang="en-US" b="1" dirty="0" smtClean="0">
                <a:latin typeface="Times New Roman" pitchFamily="18" charset="0"/>
                <a:cs typeface="Times New Roman" pitchFamily="18" charset="0"/>
              </a:rPr>
              <a:t>2.5 х (91)</a:t>
            </a:r>
            <a:r>
              <a:rPr lang="en-US" b="1" baseline="30000" dirty="0" smtClean="0">
                <a:latin typeface="Times New Roman" pitchFamily="18" charset="0"/>
                <a:cs typeface="Times New Roman" pitchFamily="18" charset="0"/>
              </a:rPr>
              <a:t>0.38 </a:t>
            </a:r>
            <a:r>
              <a:rPr lang="en-US" b="1" dirty="0" smtClean="0">
                <a:latin typeface="Times New Roman" pitchFamily="18" charset="0"/>
                <a:cs typeface="Times New Roman" pitchFamily="18" charset="0"/>
              </a:rPr>
              <a:t>= 14 months </a:t>
            </a:r>
          </a:p>
          <a:p>
            <a:r>
              <a:rPr lang="en-US" dirty="0" smtClean="0">
                <a:latin typeface="Times New Roman" pitchFamily="18" charset="0"/>
                <a:cs typeface="Times New Roman" pitchFamily="18" charset="0"/>
              </a:rPr>
              <a:t>Cost required to develop the product = </a:t>
            </a:r>
            <a:r>
              <a:rPr lang="en-US" b="1" dirty="0" smtClean="0">
                <a:latin typeface="Times New Roman" pitchFamily="18" charset="0"/>
                <a:cs typeface="Times New Roman" pitchFamily="18" charset="0"/>
              </a:rPr>
              <a:t>14 х 15,000 </a:t>
            </a: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Rs</a:t>
            </a:r>
            <a:r>
              <a:rPr lang="en-US" b="1" dirty="0" smtClean="0">
                <a:latin typeface="Times New Roman" pitchFamily="18" charset="0"/>
                <a:cs typeface="Times New Roman" pitchFamily="18" charset="0"/>
              </a:rPr>
              <a:t>. 210,000/- </a:t>
            </a:r>
            <a:endParaRPr lang="en-US" dirty="0" smtClean="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450811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19200" y="228600"/>
            <a:ext cx="7239000" cy="685800"/>
          </a:xfrm>
        </p:spPr>
        <p:txBody>
          <a:bodyPr>
            <a:normAutofit fontScale="90000"/>
          </a:bodyPr>
          <a:lstStyle/>
          <a:p>
            <a:pPr eaLnBrk="1" hangingPunct="1"/>
            <a:r>
              <a:rPr lang="en-US" sz="3600" b="1" dirty="0" smtClean="0">
                <a:solidFill>
                  <a:srgbClr val="FF0000"/>
                </a:solidFill>
                <a:latin typeface="Times New Roman" pitchFamily="18" charset="0"/>
                <a:cs typeface="Times New Roman" pitchFamily="18" charset="0"/>
              </a:rPr>
              <a:t>Intermediate COCOMO Cost Drivers</a:t>
            </a:r>
          </a:p>
        </p:txBody>
      </p:sp>
      <p:sp>
        <p:nvSpPr>
          <p:cNvPr id="41987" name="Rectangle 3"/>
          <p:cNvSpPr>
            <a:spLocks noGrp="1" noChangeArrowheads="1"/>
          </p:cNvSpPr>
          <p:nvPr>
            <p:ph type="body" idx="1"/>
          </p:nvPr>
        </p:nvSpPr>
        <p:spPr>
          <a:xfrm>
            <a:off x="1295400" y="1295400"/>
            <a:ext cx="6934200" cy="5105400"/>
          </a:xfrm>
        </p:spPr>
        <p:txBody>
          <a:bodyPr>
            <a:noAutofit/>
          </a:bodyPr>
          <a:lstStyle/>
          <a:p>
            <a:pPr eaLnBrk="1" hangingPunct="1">
              <a:lnSpc>
                <a:spcPct val="80000"/>
              </a:lnSpc>
            </a:pPr>
            <a:r>
              <a:rPr lang="en-US" sz="2000" dirty="0" smtClean="0">
                <a:latin typeface="Times New Roman" pitchFamily="18" charset="0"/>
                <a:cs typeface="Times New Roman" pitchFamily="18" charset="0"/>
              </a:rPr>
              <a:t>Personnel Factors</a:t>
            </a:r>
          </a:p>
          <a:p>
            <a:pPr lvl="1" eaLnBrk="1" hangingPunct="1">
              <a:lnSpc>
                <a:spcPct val="80000"/>
              </a:lnSpc>
            </a:pPr>
            <a:r>
              <a:rPr lang="en-US" sz="2000" dirty="0" smtClean="0">
                <a:latin typeface="Times New Roman" pitchFamily="18" charset="0"/>
                <a:cs typeface="Times New Roman" pitchFamily="18" charset="0"/>
              </a:rPr>
              <a:t>Applications experience</a:t>
            </a:r>
          </a:p>
          <a:p>
            <a:pPr lvl="1" eaLnBrk="1" hangingPunct="1">
              <a:lnSpc>
                <a:spcPct val="80000"/>
              </a:lnSpc>
            </a:pPr>
            <a:r>
              <a:rPr lang="en-US" sz="2000" dirty="0" smtClean="0">
                <a:latin typeface="Times New Roman" pitchFamily="18" charset="0"/>
                <a:cs typeface="Times New Roman" pitchFamily="18" charset="0"/>
              </a:rPr>
              <a:t>Programming language experience</a:t>
            </a:r>
          </a:p>
          <a:p>
            <a:pPr lvl="1" eaLnBrk="1" hangingPunct="1">
              <a:lnSpc>
                <a:spcPct val="80000"/>
              </a:lnSpc>
            </a:pPr>
            <a:r>
              <a:rPr lang="en-US" sz="2000" dirty="0" smtClean="0">
                <a:latin typeface="Times New Roman" pitchFamily="18" charset="0"/>
                <a:cs typeface="Times New Roman" pitchFamily="18" charset="0"/>
              </a:rPr>
              <a:t>Virtual machine experience</a:t>
            </a:r>
          </a:p>
          <a:p>
            <a:pPr lvl="1" eaLnBrk="1" hangingPunct="1">
              <a:lnSpc>
                <a:spcPct val="80000"/>
              </a:lnSpc>
            </a:pPr>
            <a:r>
              <a:rPr lang="en-US" sz="2000" dirty="0" smtClean="0">
                <a:latin typeface="Times New Roman" pitchFamily="18" charset="0"/>
                <a:cs typeface="Times New Roman" pitchFamily="18" charset="0"/>
              </a:rPr>
              <a:t>Personnel capability</a:t>
            </a:r>
          </a:p>
          <a:p>
            <a:pPr lvl="1" eaLnBrk="1" hangingPunct="1">
              <a:lnSpc>
                <a:spcPct val="80000"/>
              </a:lnSpc>
            </a:pPr>
            <a:r>
              <a:rPr lang="en-US" sz="2000" dirty="0" smtClean="0">
                <a:latin typeface="Times New Roman" pitchFamily="18" charset="0"/>
                <a:cs typeface="Times New Roman" pitchFamily="18" charset="0"/>
              </a:rPr>
              <a:t>Personnel experience</a:t>
            </a:r>
          </a:p>
          <a:p>
            <a:pPr lvl="1" eaLnBrk="1" hangingPunct="1">
              <a:lnSpc>
                <a:spcPct val="80000"/>
              </a:lnSpc>
            </a:pPr>
            <a:r>
              <a:rPr lang="en-US" sz="2000" dirty="0" smtClean="0">
                <a:latin typeface="Times New Roman" pitchFamily="18" charset="0"/>
                <a:cs typeface="Times New Roman" pitchFamily="18" charset="0"/>
              </a:rPr>
              <a:t>Personnel continuity</a:t>
            </a:r>
          </a:p>
          <a:p>
            <a:pPr lvl="1" eaLnBrk="1" hangingPunct="1">
              <a:lnSpc>
                <a:spcPct val="80000"/>
              </a:lnSpc>
            </a:pPr>
            <a:r>
              <a:rPr lang="en-US" sz="2000" dirty="0" smtClean="0">
                <a:latin typeface="Times New Roman" pitchFamily="18" charset="0"/>
                <a:cs typeface="Times New Roman" pitchFamily="18" charset="0"/>
              </a:rPr>
              <a:t>Platform experience</a:t>
            </a:r>
          </a:p>
          <a:p>
            <a:pPr lvl="1" eaLnBrk="1" hangingPunct="1">
              <a:lnSpc>
                <a:spcPct val="80000"/>
              </a:lnSpc>
            </a:pPr>
            <a:r>
              <a:rPr lang="en-US" sz="2000" dirty="0" smtClean="0">
                <a:latin typeface="Times New Roman" pitchFamily="18" charset="0"/>
                <a:cs typeface="Times New Roman" pitchFamily="18" charset="0"/>
              </a:rPr>
              <a:t>Language and tool experience</a:t>
            </a:r>
          </a:p>
          <a:p>
            <a:pPr eaLnBrk="1" hangingPunct="1">
              <a:lnSpc>
                <a:spcPct val="80000"/>
              </a:lnSpc>
            </a:pPr>
            <a:r>
              <a:rPr lang="en-US" sz="2000" dirty="0" smtClean="0">
                <a:latin typeface="Times New Roman" pitchFamily="18" charset="0"/>
                <a:cs typeface="Times New Roman" pitchFamily="18" charset="0"/>
              </a:rPr>
              <a:t>Product Factors</a:t>
            </a:r>
          </a:p>
          <a:p>
            <a:pPr lvl="1" eaLnBrk="1" hangingPunct="1">
              <a:lnSpc>
                <a:spcPct val="80000"/>
              </a:lnSpc>
            </a:pPr>
            <a:r>
              <a:rPr lang="en-US" sz="2000" dirty="0" smtClean="0">
                <a:latin typeface="Times New Roman" pitchFamily="18" charset="0"/>
                <a:cs typeface="Times New Roman" pitchFamily="18" charset="0"/>
              </a:rPr>
              <a:t>Required software reliability</a:t>
            </a:r>
          </a:p>
          <a:p>
            <a:pPr lvl="1" eaLnBrk="1" hangingPunct="1">
              <a:lnSpc>
                <a:spcPct val="80000"/>
              </a:lnSpc>
            </a:pPr>
            <a:r>
              <a:rPr lang="en-US" sz="2000" dirty="0" smtClean="0">
                <a:latin typeface="Times New Roman" pitchFamily="18" charset="0"/>
                <a:cs typeface="Times New Roman" pitchFamily="18" charset="0"/>
              </a:rPr>
              <a:t>Database size</a:t>
            </a:r>
          </a:p>
          <a:p>
            <a:pPr lvl="1" eaLnBrk="1" hangingPunct="1">
              <a:lnSpc>
                <a:spcPct val="80000"/>
              </a:lnSpc>
            </a:pPr>
            <a:r>
              <a:rPr lang="en-US" sz="2000" dirty="0" smtClean="0">
                <a:latin typeface="Times New Roman" pitchFamily="18" charset="0"/>
                <a:cs typeface="Times New Roman" pitchFamily="18" charset="0"/>
              </a:rPr>
              <a:t>Software product complexity</a:t>
            </a:r>
          </a:p>
          <a:p>
            <a:pPr lvl="1" eaLnBrk="1" hangingPunct="1">
              <a:lnSpc>
                <a:spcPct val="80000"/>
              </a:lnSpc>
            </a:pPr>
            <a:r>
              <a:rPr lang="en-US" sz="2000" dirty="0" smtClean="0">
                <a:latin typeface="Times New Roman" pitchFamily="18" charset="0"/>
                <a:cs typeface="Times New Roman" pitchFamily="18" charset="0"/>
              </a:rPr>
              <a:t>Required reusability</a:t>
            </a:r>
          </a:p>
          <a:p>
            <a:pPr lvl="1" eaLnBrk="1" hangingPunct="1">
              <a:lnSpc>
                <a:spcPct val="80000"/>
              </a:lnSpc>
            </a:pPr>
            <a:r>
              <a:rPr lang="en-US" sz="2000" dirty="0" smtClean="0">
                <a:latin typeface="Times New Roman" pitchFamily="18" charset="0"/>
                <a:cs typeface="Times New Roman" pitchFamily="18" charset="0"/>
              </a:rPr>
              <a:t>Documentation match to life cycle needs</a:t>
            </a:r>
          </a:p>
          <a:p>
            <a:pPr lvl="1" eaLnBrk="1" hangingPunct="1">
              <a:lnSpc>
                <a:spcPct val="80000"/>
              </a:lnSpc>
            </a:pPr>
            <a:r>
              <a:rPr lang="en-US" sz="2000" dirty="0" smtClean="0">
                <a:latin typeface="Times New Roman" pitchFamily="18" charset="0"/>
                <a:cs typeface="Times New Roman" pitchFamily="18" charset="0"/>
              </a:rPr>
              <a:t>Product reliability and complexity</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5800387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71921566"/>
              </p:ext>
            </p:extLst>
          </p:nvPr>
        </p:nvGraphicFramePr>
        <p:xfrm>
          <a:off x="609600" y="457200"/>
          <a:ext cx="8229600" cy="6015990"/>
        </p:xfrm>
        <a:graphic>
          <a:graphicData uri="http://schemas.openxmlformats.org/drawingml/2006/table">
            <a:tbl>
              <a:tblPr firstRow="1" bandRow="1">
                <a:tableStyleId>{5C22544A-7EE6-4342-B048-85BDC9FD1C3A}</a:tableStyleId>
              </a:tblPr>
              <a:tblGrid>
                <a:gridCol w="2438400"/>
                <a:gridCol w="762000"/>
                <a:gridCol w="1143000"/>
                <a:gridCol w="1447800"/>
                <a:gridCol w="1295400"/>
                <a:gridCol w="1143000"/>
              </a:tblGrid>
              <a:tr h="370840">
                <a:tc>
                  <a:txBody>
                    <a:bodyPr/>
                    <a:lstStyle/>
                    <a:p>
                      <a:pPr algn="ctr" fontAlgn="base"/>
                      <a:r>
                        <a:rPr lang="en-US" b="1" cap="all" dirty="0">
                          <a:solidFill>
                            <a:srgbClr val="000000"/>
                          </a:solidFill>
                          <a:effectLst/>
                        </a:rPr>
                        <a:t>COST DRIVERS</a:t>
                      </a:r>
                    </a:p>
                  </a:txBody>
                  <a:tcPr marL="76200" marR="76200" marT="76200" marB="76200" anchor="ctr"/>
                </a:tc>
                <a:tc>
                  <a:txBody>
                    <a:bodyPr/>
                    <a:lstStyle/>
                    <a:p>
                      <a:pPr algn="ctr" fontAlgn="base"/>
                      <a:r>
                        <a:rPr lang="en-US" b="1" cap="all" dirty="0">
                          <a:solidFill>
                            <a:srgbClr val="000000"/>
                          </a:solidFill>
                          <a:effectLst/>
                        </a:rPr>
                        <a:t>VERY LOW</a:t>
                      </a:r>
                    </a:p>
                  </a:txBody>
                  <a:tcPr marL="76200" marR="76200" marT="76200" marB="76200" anchor="ctr"/>
                </a:tc>
                <a:tc>
                  <a:txBody>
                    <a:bodyPr/>
                    <a:lstStyle/>
                    <a:p>
                      <a:pPr algn="ctr" fontAlgn="base"/>
                      <a:r>
                        <a:rPr lang="en-US" b="1" cap="all" dirty="0">
                          <a:solidFill>
                            <a:srgbClr val="000000"/>
                          </a:solidFill>
                          <a:effectLst/>
                        </a:rPr>
                        <a:t>LOW</a:t>
                      </a:r>
                    </a:p>
                  </a:txBody>
                  <a:tcPr marL="76200" marR="76200" marT="76200" marB="76200" anchor="ctr"/>
                </a:tc>
                <a:tc>
                  <a:txBody>
                    <a:bodyPr/>
                    <a:lstStyle/>
                    <a:p>
                      <a:pPr algn="ctr" fontAlgn="base"/>
                      <a:r>
                        <a:rPr lang="en-US" b="1" cap="all" dirty="0">
                          <a:solidFill>
                            <a:srgbClr val="000000"/>
                          </a:solidFill>
                          <a:effectLst/>
                        </a:rPr>
                        <a:t>NOMINAL</a:t>
                      </a:r>
                    </a:p>
                  </a:txBody>
                  <a:tcPr marL="76200" marR="76200" marT="76200" marB="76200" anchor="ctr"/>
                </a:tc>
                <a:tc>
                  <a:txBody>
                    <a:bodyPr/>
                    <a:lstStyle/>
                    <a:p>
                      <a:pPr algn="ctr" fontAlgn="base"/>
                      <a:r>
                        <a:rPr lang="en-US" b="1" cap="all" dirty="0">
                          <a:solidFill>
                            <a:srgbClr val="000000"/>
                          </a:solidFill>
                          <a:effectLst/>
                        </a:rPr>
                        <a:t>HIGH</a:t>
                      </a:r>
                    </a:p>
                  </a:txBody>
                  <a:tcPr marL="76200" marR="76200" marT="76200" marB="76200" anchor="ctr"/>
                </a:tc>
                <a:tc>
                  <a:txBody>
                    <a:bodyPr/>
                    <a:lstStyle/>
                    <a:p>
                      <a:pPr algn="ctr" fontAlgn="base"/>
                      <a:r>
                        <a:rPr lang="en-US" b="1" cap="all" dirty="0">
                          <a:solidFill>
                            <a:srgbClr val="000000"/>
                          </a:solidFill>
                          <a:effectLst/>
                        </a:rPr>
                        <a:t>VERY HIGH</a:t>
                      </a:r>
                    </a:p>
                  </a:txBody>
                  <a:tcPr marL="76200" marR="76200" marT="76200" marB="76200" anchor="ctr"/>
                </a:tc>
              </a:tr>
              <a:tr h="370840">
                <a:tc>
                  <a:txBody>
                    <a:bodyPr/>
                    <a:lstStyle/>
                    <a:p>
                      <a:pPr algn="ctr" fontAlgn="base"/>
                      <a:r>
                        <a:rPr lang="en-US" b="1">
                          <a:effectLst/>
                        </a:rPr>
                        <a:t>Product Attributes</a:t>
                      </a:r>
                      <a:endParaRPr lang="en-US" b="0">
                        <a:effectLst/>
                      </a:endParaRP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endParaRPr lang="en-US" b="0">
                        <a:effectLst/>
                      </a:endParaRPr>
                    </a:p>
                  </a:txBody>
                  <a:tcPr marL="133350" marR="133350" marT="66675" marB="66675" anchor="ctr"/>
                </a:tc>
              </a:tr>
              <a:tr h="370840">
                <a:tc>
                  <a:txBody>
                    <a:bodyPr/>
                    <a:lstStyle/>
                    <a:p>
                      <a:pPr algn="ctr" fontAlgn="base"/>
                      <a:r>
                        <a:rPr lang="en-US" b="0">
                          <a:effectLst/>
                        </a:rPr>
                        <a:t>Required Software Reliability</a:t>
                      </a:r>
                    </a:p>
                  </a:txBody>
                  <a:tcPr marL="133350" marR="133350" marT="66675" marB="66675" anchor="ctr"/>
                </a:tc>
                <a:tc>
                  <a:txBody>
                    <a:bodyPr/>
                    <a:lstStyle/>
                    <a:p>
                      <a:pPr algn="ctr" fontAlgn="base"/>
                      <a:r>
                        <a:rPr lang="en-US" b="0">
                          <a:effectLst/>
                        </a:rPr>
                        <a:t>0.75</a:t>
                      </a:r>
                    </a:p>
                  </a:txBody>
                  <a:tcPr marL="133350" marR="133350" marT="66675" marB="66675" anchor="ctr"/>
                </a:tc>
                <a:tc>
                  <a:txBody>
                    <a:bodyPr/>
                    <a:lstStyle/>
                    <a:p>
                      <a:pPr algn="ctr" fontAlgn="base"/>
                      <a:r>
                        <a:rPr lang="en-US" b="0">
                          <a:effectLst/>
                        </a:rPr>
                        <a:t>0.88</a:t>
                      </a:r>
                    </a:p>
                  </a:txBody>
                  <a:tcPr marL="133350" marR="133350" marT="66675" marB="66675" anchor="ctr"/>
                </a:tc>
                <a:tc>
                  <a:txBody>
                    <a:bodyPr/>
                    <a:lstStyle/>
                    <a:p>
                      <a:pPr algn="ctr" fontAlgn="base"/>
                      <a:r>
                        <a:rPr lang="en-US" b="0">
                          <a:effectLst/>
                        </a:rPr>
                        <a:t>1.00</a:t>
                      </a:r>
                    </a:p>
                  </a:txBody>
                  <a:tcPr marL="133350" marR="133350" marT="66675" marB="66675" anchor="ctr"/>
                </a:tc>
                <a:tc>
                  <a:txBody>
                    <a:bodyPr/>
                    <a:lstStyle/>
                    <a:p>
                      <a:pPr algn="ctr" fontAlgn="base"/>
                      <a:r>
                        <a:rPr lang="en-US" b="0">
                          <a:effectLst/>
                        </a:rPr>
                        <a:t>1.15</a:t>
                      </a:r>
                    </a:p>
                  </a:txBody>
                  <a:tcPr marL="133350" marR="133350" marT="66675" marB="66675" anchor="ctr"/>
                </a:tc>
                <a:tc>
                  <a:txBody>
                    <a:bodyPr/>
                    <a:lstStyle/>
                    <a:p>
                      <a:pPr algn="ctr" fontAlgn="base"/>
                      <a:r>
                        <a:rPr lang="en-US" b="0">
                          <a:effectLst/>
                        </a:rPr>
                        <a:t>1.40</a:t>
                      </a:r>
                    </a:p>
                  </a:txBody>
                  <a:tcPr marL="133350" marR="133350" marT="66675" marB="66675" anchor="ctr"/>
                </a:tc>
              </a:tr>
              <a:tr h="370840">
                <a:tc>
                  <a:txBody>
                    <a:bodyPr/>
                    <a:lstStyle/>
                    <a:p>
                      <a:pPr algn="ctr" fontAlgn="base"/>
                      <a:r>
                        <a:rPr lang="en-US" b="0">
                          <a:effectLst/>
                        </a:rPr>
                        <a:t>Size of Application Database</a:t>
                      </a: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r>
                        <a:rPr lang="en-US" b="0">
                          <a:effectLst/>
                        </a:rPr>
                        <a:t>0.94</a:t>
                      </a:r>
                    </a:p>
                  </a:txBody>
                  <a:tcPr marL="133350" marR="133350" marT="66675" marB="66675" anchor="ctr"/>
                </a:tc>
                <a:tc>
                  <a:txBody>
                    <a:bodyPr/>
                    <a:lstStyle/>
                    <a:p>
                      <a:pPr algn="ctr" fontAlgn="base"/>
                      <a:r>
                        <a:rPr lang="en-US" b="0">
                          <a:effectLst/>
                        </a:rPr>
                        <a:t>1.00</a:t>
                      </a:r>
                    </a:p>
                  </a:txBody>
                  <a:tcPr marL="133350" marR="133350" marT="66675" marB="66675" anchor="ctr"/>
                </a:tc>
                <a:tc>
                  <a:txBody>
                    <a:bodyPr/>
                    <a:lstStyle/>
                    <a:p>
                      <a:pPr algn="ctr" fontAlgn="base"/>
                      <a:r>
                        <a:rPr lang="en-US" b="0">
                          <a:effectLst/>
                        </a:rPr>
                        <a:t>1.08</a:t>
                      </a:r>
                    </a:p>
                  </a:txBody>
                  <a:tcPr marL="133350" marR="133350" marT="66675" marB="66675" anchor="ctr"/>
                </a:tc>
                <a:tc>
                  <a:txBody>
                    <a:bodyPr/>
                    <a:lstStyle/>
                    <a:p>
                      <a:pPr algn="ctr" fontAlgn="base"/>
                      <a:r>
                        <a:rPr lang="en-US" b="0">
                          <a:effectLst/>
                        </a:rPr>
                        <a:t>1.16</a:t>
                      </a:r>
                    </a:p>
                  </a:txBody>
                  <a:tcPr marL="133350" marR="133350" marT="66675" marB="66675" anchor="ctr"/>
                </a:tc>
              </a:tr>
              <a:tr h="370840">
                <a:tc>
                  <a:txBody>
                    <a:bodyPr/>
                    <a:lstStyle/>
                    <a:p>
                      <a:pPr algn="ctr" fontAlgn="base"/>
                      <a:r>
                        <a:rPr lang="en-US" b="0">
                          <a:effectLst/>
                        </a:rPr>
                        <a:t>Complexity of The Product</a:t>
                      </a:r>
                    </a:p>
                  </a:txBody>
                  <a:tcPr marL="133350" marR="133350" marT="66675" marB="66675" anchor="ctr"/>
                </a:tc>
                <a:tc>
                  <a:txBody>
                    <a:bodyPr/>
                    <a:lstStyle/>
                    <a:p>
                      <a:pPr algn="ctr" fontAlgn="base"/>
                      <a:r>
                        <a:rPr lang="en-US" b="0">
                          <a:effectLst/>
                        </a:rPr>
                        <a:t>0.70</a:t>
                      </a:r>
                    </a:p>
                  </a:txBody>
                  <a:tcPr marL="133350" marR="133350" marT="66675" marB="66675" anchor="ctr"/>
                </a:tc>
                <a:tc>
                  <a:txBody>
                    <a:bodyPr/>
                    <a:lstStyle/>
                    <a:p>
                      <a:pPr algn="ctr" fontAlgn="base"/>
                      <a:r>
                        <a:rPr lang="en-US" b="0">
                          <a:effectLst/>
                        </a:rPr>
                        <a:t>0.85</a:t>
                      </a:r>
                    </a:p>
                  </a:txBody>
                  <a:tcPr marL="133350" marR="133350" marT="66675" marB="66675" anchor="ctr"/>
                </a:tc>
                <a:tc>
                  <a:txBody>
                    <a:bodyPr/>
                    <a:lstStyle/>
                    <a:p>
                      <a:pPr algn="ctr" fontAlgn="base"/>
                      <a:r>
                        <a:rPr lang="en-US" b="0">
                          <a:effectLst/>
                        </a:rPr>
                        <a:t>1.00</a:t>
                      </a:r>
                    </a:p>
                  </a:txBody>
                  <a:tcPr marL="133350" marR="133350" marT="66675" marB="66675" anchor="ctr"/>
                </a:tc>
                <a:tc>
                  <a:txBody>
                    <a:bodyPr/>
                    <a:lstStyle/>
                    <a:p>
                      <a:pPr algn="ctr" fontAlgn="base"/>
                      <a:r>
                        <a:rPr lang="en-US" b="0">
                          <a:effectLst/>
                        </a:rPr>
                        <a:t>1.15</a:t>
                      </a:r>
                    </a:p>
                  </a:txBody>
                  <a:tcPr marL="133350" marR="133350" marT="66675" marB="66675" anchor="ctr"/>
                </a:tc>
                <a:tc>
                  <a:txBody>
                    <a:bodyPr/>
                    <a:lstStyle/>
                    <a:p>
                      <a:pPr algn="ctr" fontAlgn="base"/>
                      <a:r>
                        <a:rPr lang="en-US" b="0">
                          <a:effectLst/>
                        </a:rPr>
                        <a:t>1.30</a:t>
                      </a:r>
                    </a:p>
                  </a:txBody>
                  <a:tcPr marL="133350" marR="133350" marT="66675" marB="66675" anchor="ctr"/>
                </a:tc>
              </a:tr>
              <a:tr h="370840">
                <a:tc>
                  <a:txBody>
                    <a:bodyPr/>
                    <a:lstStyle/>
                    <a:p>
                      <a:pPr algn="ctr" fontAlgn="base"/>
                      <a:r>
                        <a:rPr lang="en-US" b="1">
                          <a:effectLst/>
                        </a:rPr>
                        <a:t>Hardware Attributes</a:t>
                      </a:r>
                      <a:endParaRPr lang="en-US" b="0">
                        <a:effectLst/>
                      </a:endParaRP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endParaRPr lang="en-US" b="0">
                        <a:effectLst/>
                      </a:endParaRPr>
                    </a:p>
                  </a:txBody>
                  <a:tcPr marL="133350" marR="133350" marT="66675" marB="66675" anchor="ctr"/>
                </a:tc>
              </a:tr>
              <a:tr h="370840">
                <a:tc>
                  <a:txBody>
                    <a:bodyPr/>
                    <a:lstStyle/>
                    <a:p>
                      <a:pPr algn="ctr" fontAlgn="base"/>
                      <a:r>
                        <a:rPr lang="en-US" b="0">
                          <a:effectLst/>
                        </a:rPr>
                        <a:t>Runtime Performance Constraints</a:t>
                      </a: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r>
                        <a:rPr lang="en-US" b="0">
                          <a:effectLst/>
                        </a:rPr>
                        <a:t>1.00</a:t>
                      </a:r>
                    </a:p>
                  </a:txBody>
                  <a:tcPr marL="133350" marR="133350" marT="66675" marB="66675" anchor="ctr"/>
                </a:tc>
                <a:tc>
                  <a:txBody>
                    <a:bodyPr/>
                    <a:lstStyle/>
                    <a:p>
                      <a:pPr algn="ctr" fontAlgn="base"/>
                      <a:r>
                        <a:rPr lang="en-US" b="0">
                          <a:effectLst/>
                        </a:rPr>
                        <a:t>1.11</a:t>
                      </a:r>
                    </a:p>
                  </a:txBody>
                  <a:tcPr marL="133350" marR="133350" marT="66675" marB="66675" anchor="ctr"/>
                </a:tc>
                <a:tc>
                  <a:txBody>
                    <a:bodyPr/>
                    <a:lstStyle/>
                    <a:p>
                      <a:pPr algn="ctr" fontAlgn="base"/>
                      <a:r>
                        <a:rPr lang="en-US" b="0">
                          <a:effectLst/>
                        </a:rPr>
                        <a:t>1.30</a:t>
                      </a:r>
                    </a:p>
                  </a:txBody>
                  <a:tcPr marL="133350" marR="133350" marT="66675" marB="66675" anchor="ctr"/>
                </a:tc>
              </a:tr>
              <a:tr h="370840">
                <a:tc>
                  <a:txBody>
                    <a:bodyPr/>
                    <a:lstStyle/>
                    <a:p>
                      <a:pPr algn="ctr" fontAlgn="base"/>
                      <a:r>
                        <a:rPr lang="en-US" b="0">
                          <a:effectLst/>
                        </a:rPr>
                        <a:t>Memory Constraints</a:t>
                      </a: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r>
                        <a:rPr lang="en-US" b="0">
                          <a:effectLst/>
                        </a:rPr>
                        <a:t>1.00</a:t>
                      </a:r>
                    </a:p>
                  </a:txBody>
                  <a:tcPr marL="133350" marR="133350" marT="66675" marB="66675" anchor="ctr"/>
                </a:tc>
                <a:tc>
                  <a:txBody>
                    <a:bodyPr/>
                    <a:lstStyle/>
                    <a:p>
                      <a:pPr algn="ctr" fontAlgn="base"/>
                      <a:r>
                        <a:rPr lang="en-US" b="0">
                          <a:effectLst/>
                        </a:rPr>
                        <a:t>1.06</a:t>
                      </a:r>
                    </a:p>
                  </a:txBody>
                  <a:tcPr marL="133350" marR="133350" marT="66675" marB="66675" anchor="ctr"/>
                </a:tc>
                <a:tc>
                  <a:txBody>
                    <a:bodyPr/>
                    <a:lstStyle/>
                    <a:p>
                      <a:pPr algn="ctr" fontAlgn="base"/>
                      <a:r>
                        <a:rPr lang="en-US" b="0">
                          <a:effectLst/>
                        </a:rPr>
                        <a:t>1.21</a:t>
                      </a:r>
                    </a:p>
                  </a:txBody>
                  <a:tcPr marL="133350" marR="133350" marT="66675" marB="66675" anchor="ctr"/>
                </a:tc>
              </a:tr>
              <a:tr h="370840">
                <a:tc>
                  <a:txBody>
                    <a:bodyPr/>
                    <a:lstStyle/>
                    <a:p>
                      <a:pPr algn="ctr" fontAlgn="base"/>
                      <a:r>
                        <a:rPr lang="en-US" b="0">
                          <a:effectLst/>
                        </a:rPr>
                        <a:t>Volatility of the virtual machine environment</a:t>
                      </a: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r>
                        <a:rPr lang="en-US" b="0">
                          <a:effectLst/>
                        </a:rPr>
                        <a:t>0.87</a:t>
                      </a:r>
                    </a:p>
                  </a:txBody>
                  <a:tcPr marL="133350" marR="133350" marT="66675" marB="66675" anchor="ctr"/>
                </a:tc>
                <a:tc>
                  <a:txBody>
                    <a:bodyPr/>
                    <a:lstStyle/>
                    <a:p>
                      <a:pPr algn="ctr" fontAlgn="base"/>
                      <a:r>
                        <a:rPr lang="en-US" b="0">
                          <a:effectLst/>
                        </a:rPr>
                        <a:t>1.00</a:t>
                      </a:r>
                    </a:p>
                  </a:txBody>
                  <a:tcPr marL="133350" marR="133350" marT="66675" marB="66675" anchor="ctr"/>
                </a:tc>
                <a:tc>
                  <a:txBody>
                    <a:bodyPr/>
                    <a:lstStyle/>
                    <a:p>
                      <a:pPr algn="ctr" fontAlgn="base"/>
                      <a:r>
                        <a:rPr lang="en-US" b="0">
                          <a:effectLst/>
                        </a:rPr>
                        <a:t>1.15</a:t>
                      </a:r>
                    </a:p>
                  </a:txBody>
                  <a:tcPr marL="133350" marR="133350" marT="66675" marB="66675" anchor="ctr"/>
                </a:tc>
                <a:tc>
                  <a:txBody>
                    <a:bodyPr/>
                    <a:lstStyle/>
                    <a:p>
                      <a:pPr algn="ctr" fontAlgn="base"/>
                      <a:r>
                        <a:rPr lang="en-US" b="0">
                          <a:effectLst/>
                        </a:rPr>
                        <a:t>1.30</a:t>
                      </a:r>
                    </a:p>
                  </a:txBody>
                  <a:tcPr marL="133350" marR="133350" marT="66675" marB="66675" anchor="ctr"/>
                </a:tc>
              </a:tr>
              <a:tr h="370840">
                <a:tc>
                  <a:txBody>
                    <a:bodyPr/>
                    <a:lstStyle/>
                    <a:p>
                      <a:pPr algn="ctr" fontAlgn="base"/>
                      <a:r>
                        <a:rPr lang="en-US" b="0">
                          <a:effectLst/>
                        </a:rPr>
                        <a:t>Required turnabout time</a:t>
                      </a: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r>
                        <a:rPr lang="en-US" b="0">
                          <a:effectLst/>
                        </a:rPr>
                        <a:t>0.94</a:t>
                      </a:r>
                    </a:p>
                  </a:txBody>
                  <a:tcPr marL="133350" marR="133350" marT="66675" marB="66675" anchor="ctr"/>
                </a:tc>
                <a:tc>
                  <a:txBody>
                    <a:bodyPr/>
                    <a:lstStyle/>
                    <a:p>
                      <a:pPr algn="ctr" fontAlgn="base"/>
                      <a:r>
                        <a:rPr lang="en-US" b="0">
                          <a:effectLst/>
                        </a:rPr>
                        <a:t>1.00</a:t>
                      </a:r>
                    </a:p>
                  </a:txBody>
                  <a:tcPr marL="133350" marR="133350" marT="66675" marB="66675" anchor="ctr"/>
                </a:tc>
                <a:tc>
                  <a:txBody>
                    <a:bodyPr/>
                    <a:lstStyle/>
                    <a:p>
                      <a:pPr algn="ctr" fontAlgn="base"/>
                      <a:r>
                        <a:rPr lang="en-US" b="0">
                          <a:effectLst/>
                        </a:rPr>
                        <a:t>1.07</a:t>
                      </a:r>
                    </a:p>
                  </a:txBody>
                  <a:tcPr marL="133350" marR="133350" marT="66675" marB="66675" anchor="ctr"/>
                </a:tc>
                <a:tc>
                  <a:txBody>
                    <a:bodyPr/>
                    <a:lstStyle/>
                    <a:p>
                      <a:pPr algn="ctr" fontAlgn="base"/>
                      <a:r>
                        <a:rPr lang="en-US" b="0" dirty="0">
                          <a:effectLst/>
                        </a:rPr>
                        <a:t>1.15</a:t>
                      </a:r>
                    </a:p>
                  </a:txBody>
                  <a:tcPr marL="133350" marR="133350" marT="66675" marB="66675" anchor="ctr"/>
                </a:tc>
              </a:tr>
            </a:tbl>
          </a:graphicData>
        </a:graphic>
      </p:graphicFrame>
    </p:spTree>
    <p:extLst>
      <p:ext uri="{BB962C8B-B14F-4D97-AF65-F5344CB8AC3E}">
        <p14:creationId xmlns:p14="http://schemas.microsoft.com/office/powerpoint/2010/main" val="3599315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42475357"/>
              </p:ext>
            </p:extLst>
          </p:nvPr>
        </p:nvGraphicFramePr>
        <p:xfrm>
          <a:off x="304800" y="228600"/>
          <a:ext cx="8534401" cy="6495068"/>
        </p:xfrm>
        <a:graphic>
          <a:graphicData uri="http://schemas.openxmlformats.org/drawingml/2006/table">
            <a:tbl>
              <a:tblPr firstRow="1" bandRow="1">
                <a:tableStyleId>{5C22544A-7EE6-4342-B048-85BDC9FD1C3A}</a:tableStyleId>
              </a:tblPr>
              <a:tblGrid>
                <a:gridCol w="3276600"/>
                <a:gridCol w="838200"/>
                <a:gridCol w="1143000"/>
                <a:gridCol w="1295400"/>
                <a:gridCol w="1066800"/>
                <a:gridCol w="914401"/>
              </a:tblGrid>
              <a:tr h="578316">
                <a:tc>
                  <a:txBody>
                    <a:bodyPr/>
                    <a:lstStyle/>
                    <a:p>
                      <a:pPr algn="ctr" fontAlgn="base"/>
                      <a:r>
                        <a:rPr lang="en-US" b="1" dirty="0">
                          <a:effectLst/>
                        </a:rPr>
                        <a:t>Personnel attributes</a:t>
                      </a:r>
                      <a:endParaRPr lang="en-US" b="0" dirty="0">
                        <a:effectLst/>
                      </a:endParaRPr>
                    </a:p>
                  </a:txBody>
                  <a:tcPr marL="133350" marR="133350" marT="66675" marB="66675" anchor="ctr"/>
                </a:tc>
                <a:tc>
                  <a:txBody>
                    <a:bodyPr/>
                    <a:lstStyle/>
                    <a:p>
                      <a:pPr algn="ctr" fontAlgn="base"/>
                      <a:r>
                        <a:rPr lang="en-US" b="1" cap="all" dirty="0">
                          <a:solidFill>
                            <a:srgbClr val="000000"/>
                          </a:solidFill>
                          <a:effectLst/>
                        </a:rPr>
                        <a:t>VERY LOW</a:t>
                      </a:r>
                    </a:p>
                  </a:txBody>
                  <a:tcPr marL="76200" marR="76200" marT="76200" marB="76200" anchor="ctr"/>
                </a:tc>
                <a:tc>
                  <a:txBody>
                    <a:bodyPr/>
                    <a:lstStyle/>
                    <a:p>
                      <a:pPr algn="ctr" fontAlgn="base"/>
                      <a:r>
                        <a:rPr lang="en-US" b="1" cap="all" dirty="0">
                          <a:solidFill>
                            <a:srgbClr val="000000"/>
                          </a:solidFill>
                          <a:effectLst/>
                        </a:rPr>
                        <a:t>LOW</a:t>
                      </a:r>
                    </a:p>
                  </a:txBody>
                  <a:tcPr marL="76200" marR="76200" marT="76200" marB="76200" anchor="ctr"/>
                </a:tc>
                <a:tc>
                  <a:txBody>
                    <a:bodyPr/>
                    <a:lstStyle/>
                    <a:p>
                      <a:pPr algn="ctr" fontAlgn="base"/>
                      <a:r>
                        <a:rPr lang="en-US" b="1" cap="all" dirty="0">
                          <a:solidFill>
                            <a:srgbClr val="000000"/>
                          </a:solidFill>
                          <a:effectLst/>
                        </a:rPr>
                        <a:t>NOMINAL</a:t>
                      </a:r>
                    </a:p>
                  </a:txBody>
                  <a:tcPr marL="76200" marR="76200" marT="76200" marB="76200" anchor="ctr"/>
                </a:tc>
                <a:tc>
                  <a:txBody>
                    <a:bodyPr/>
                    <a:lstStyle/>
                    <a:p>
                      <a:pPr algn="ctr" fontAlgn="base"/>
                      <a:r>
                        <a:rPr lang="en-US" b="1" cap="all" dirty="0">
                          <a:solidFill>
                            <a:srgbClr val="000000"/>
                          </a:solidFill>
                          <a:effectLst/>
                        </a:rPr>
                        <a:t>HIGH</a:t>
                      </a:r>
                    </a:p>
                  </a:txBody>
                  <a:tcPr marL="76200" marR="76200" marT="76200" marB="76200" anchor="ctr"/>
                </a:tc>
                <a:tc>
                  <a:txBody>
                    <a:bodyPr/>
                    <a:lstStyle/>
                    <a:p>
                      <a:pPr algn="ctr" fontAlgn="base"/>
                      <a:r>
                        <a:rPr lang="en-US" b="1" cap="all" dirty="0">
                          <a:solidFill>
                            <a:srgbClr val="000000"/>
                          </a:solidFill>
                          <a:effectLst/>
                        </a:rPr>
                        <a:t>VERY HIGH</a:t>
                      </a:r>
                    </a:p>
                  </a:txBody>
                  <a:tcPr marL="76200" marR="76200" marT="76200" marB="76200" anchor="ctr"/>
                </a:tc>
              </a:tr>
              <a:tr h="345697">
                <a:tc>
                  <a:txBody>
                    <a:bodyPr/>
                    <a:lstStyle/>
                    <a:p>
                      <a:pPr algn="ctr" fontAlgn="base"/>
                      <a:r>
                        <a:rPr lang="en-US" b="0" dirty="0">
                          <a:effectLst/>
                        </a:rPr>
                        <a:t>Analyst capability</a:t>
                      </a:r>
                    </a:p>
                  </a:txBody>
                  <a:tcPr marL="133350" marR="133350" marT="66675" marB="66675" anchor="ctr"/>
                </a:tc>
                <a:tc>
                  <a:txBody>
                    <a:bodyPr/>
                    <a:lstStyle/>
                    <a:p>
                      <a:pPr algn="ctr" fontAlgn="base"/>
                      <a:r>
                        <a:rPr lang="en-US" b="0">
                          <a:effectLst/>
                        </a:rPr>
                        <a:t>1.46</a:t>
                      </a:r>
                    </a:p>
                  </a:txBody>
                  <a:tcPr marL="133350" marR="133350" marT="66675" marB="66675" anchor="ctr"/>
                </a:tc>
                <a:tc>
                  <a:txBody>
                    <a:bodyPr/>
                    <a:lstStyle/>
                    <a:p>
                      <a:pPr algn="ctr" fontAlgn="base"/>
                      <a:r>
                        <a:rPr lang="en-US" b="0">
                          <a:effectLst/>
                        </a:rPr>
                        <a:t>1.19</a:t>
                      </a:r>
                    </a:p>
                  </a:txBody>
                  <a:tcPr marL="133350" marR="133350" marT="66675" marB="66675" anchor="ctr"/>
                </a:tc>
                <a:tc>
                  <a:txBody>
                    <a:bodyPr/>
                    <a:lstStyle/>
                    <a:p>
                      <a:pPr algn="ctr" fontAlgn="base"/>
                      <a:r>
                        <a:rPr lang="en-US" b="0">
                          <a:effectLst/>
                        </a:rPr>
                        <a:t>1.00</a:t>
                      </a:r>
                    </a:p>
                  </a:txBody>
                  <a:tcPr marL="133350" marR="133350" marT="66675" marB="66675" anchor="ctr"/>
                </a:tc>
                <a:tc>
                  <a:txBody>
                    <a:bodyPr/>
                    <a:lstStyle/>
                    <a:p>
                      <a:pPr algn="ctr" fontAlgn="base"/>
                      <a:r>
                        <a:rPr lang="en-US" b="0">
                          <a:effectLst/>
                        </a:rPr>
                        <a:t>0.86</a:t>
                      </a:r>
                    </a:p>
                  </a:txBody>
                  <a:tcPr marL="133350" marR="133350" marT="66675" marB="66675" anchor="ctr"/>
                </a:tc>
                <a:tc>
                  <a:txBody>
                    <a:bodyPr/>
                    <a:lstStyle/>
                    <a:p>
                      <a:pPr algn="ctr" fontAlgn="base"/>
                      <a:r>
                        <a:rPr lang="en-US" b="0">
                          <a:effectLst/>
                        </a:rPr>
                        <a:t>0.71</a:t>
                      </a:r>
                    </a:p>
                  </a:txBody>
                  <a:tcPr marL="133350" marR="133350" marT="66675" marB="66675" anchor="ctr"/>
                </a:tc>
              </a:tr>
              <a:tr h="578316">
                <a:tc>
                  <a:txBody>
                    <a:bodyPr/>
                    <a:lstStyle/>
                    <a:p>
                      <a:pPr algn="ctr" fontAlgn="base"/>
                      <a:r>
                        <a:rPr lang="en-US" b="0" dirty="0">
                          <a:effectLst/>
                        </a:rPr>
                        <a:t>Applications experience</a:t>
                      </a:r>
                    </a:p>
                  </a:txBody>
                  <a:tcPr marL="133350" marR="133350" marT="66675" marB="66675" anchor="ctr"/>
                </a:tc>
                <a:tc>
                  <a:txBody>
                    <a:bodyPr/>
                    <a:lstStyle/>
                    <a:p>
                      <a:pPr algn="ctr" fontAlgn="base"/>
                      <a:r>
                        <a:rPr lang="en-US" b="0">
                          <a:effectLst/>
                        </a:rPr>
                        <a:t>1.29</a:t>
                      </a:r>
                    </a:p>
                  </a:txBody>
                  <a:tcPr marL="133350" marR="133350" marT="66675" marB="66675" anchor="ctr"/>
                </a:tc>
                <a:tc>
                  <a:txBody>
                    <a:bodyPr/>
                    <a:lstStyle/>
                    <a:p>
                      <a:pPr algn="ctr" fontAlgn="base"/>
                      <a:r>
                        <a:rPr lang="en-US" b="0">
                          <a:effectLst/>
                        </a:rPr>
                        <a:t>1.13</a:t>
                      </a:r>
                    </a:p>
                  </a:txBody>
                  <a:tcPr marL="133350" marR="133350" marT="66675" marB="66675" anchor="ctr"/>
                </a:tc>
                <a:tc>
                  <a:txBody>
                    <a:bodyPr/>
                    <a:lstStyle/>
                    <a:p>
                      <a:pPr algn="ctr" fontAlgn="base"/>
                      <a:r>
                        <a:rPr lang="en-US" b="0">
                          <a:effectLst/>
                        </a:rPr>
                        <a:t>1.00</a:t>
                      </a:r>
                    </a:p>
                  </a:txBody>
                  <a:tcPr marL="133350" marR="133350" marT="66675" marB="66675" anchor="ctr"/>
                </a:tc>
                <a:tc>
                  <a:txBody>
                    <a:bodyPr/>
                    <a:lstStyle/>
                    <a:p>
                      <a:pPr algn="ctr" fontAlgn="base"/>
                      <a:r>
                        <a:rPr lang="en-US" b="0">
                          <a:effectLst/>
                        </a:rPr>
                        <a:t>0.91</a:t>
                      </a:r>
                    </a:p>
                  </a:txBody>
                  <a:tcPr marL="133350" marR="133350" marT="66675" marB="66675" anchor="ctr"/>
                </a:tc>
                <a:tc>
                  <a:txBody>
                    <a:bodyPr/>
                    <a:lstStyle/>
                    <a:p>
                      <a:pPr algn="ctr" fontAlgn="base"/>
                      <a:r>
                        <a:rPr lang="en-US" b="0">
                          <a:effectLst/>
                        </a:rPr>
                        <a:t>0.82</a:t>
                      </a:r>
                    </a:p>
                  </a:txBody>
                  <a:tcPr marL="133350" marR="133350" marT="66675" marB="66675" anchor="ctr"/>
                </a:tc>
              </a:tr>
              <a:tr h="578316">
                <a:tc>
                  <a:txBody>
                    <a:bodyPr/>
                    <a:lstStyle/>
                    <a:p>
                      <a:pPr algn="ctr" fontAlgn="base"/>
                      <a:r>
                        <a:rPr lang="en-US" b="0" dirty="0">
                          <a:effectLst/>
                        </a:rPr>
                        <a:t>Software engineer capability</a:t>
                      </a:r>
                    </a:p>
                  </a:txBody>
                  <a:tcPr marL="133350" marR="133350" marT="66675" marB="66675" anchor="ctr"/>
                </a:tc>
                <a:tc>
                  <a:txBody>
                    <a:bodyPr/>
                    <a:lstStyle/>
                    <a:p>
                      <a:pPr algn="ctr" fontAlgn="base"/>
                      <a:r>
                        <a:rPr lang="en-US" b="0">
                          <a:effectLst/>
                        </a:rPr>
                        <a:t>1.42</a:t>
                      </a:r>
                    </a:p>
                  </a:txBody>
                  <a:tcPr marL="133350" marR="133350" marT="66675" marB="66675" anchor="ctr"/>
                </a:tc>
                <a:tc>
                  <a:txBody>
                    <a:bodyPr/>
                    <a:lstStyle/>
                    <a:p>
                      <a:pPr algn="ctr" fontAlgn="base"/>
                      <a:r>
                        <a:rPr lang="en-US" b="0">
                          <a:effectLst/>
                        </a:rPr>
                        <a:t>1.17</a:t>
                      </a:r>
                    </a:p>
                  </a:txBody>
                  <a:tcPr marL="133350" marR="133350" marT="66675" marB="66675" anchor="ctr"/>
                </a:tc>
                <a:tc>
                  <a:txBody>
                    <a:bodyPr/>
                    <a:lstStyle/>
                    <a:p>
                      <a:pPr algn="ctr" fontAlgn="base"/>
                      <a:r>
                        <a:rPr lang="en-US" b="0">
                          <a:effectLst/>
                        </a:rPr>
                        <a:t>1.00</a:t>
                      </a:r>
                    </a:p>
                  </a:txBody>
                  <a:tcPr marL="133350" marR="133350" marT="66675" marB="66675" anchor="ctr"/>
                </a:tc>
                <a:tc>
                  <a:txBody>
                    <a:bodyPr/>
                    <a:lstStyle/>
                    <a:p>
                      <a:pPr algn="ctr" fontAlgn="base"/>
                      <a:r>
                        <a:rPr lang="en-US" b="0">
                          <a:effectLst/>
                        </a:rPr>
                        <a:t>0.86</a:t>
                      </a:r>
                    </a:p>
                  </a:txBody>
                  <a:tcPr marL="133350" marR="133350" marT="66675" marB="66675" anchor="ctr"/>
                </a:tc>
                <a:tc>
                  <a:txBody>
                    <a:bodyPr/>
                    <a:lstStyle/>
                    <a:p>
                      <a:pPr algn="ctr" fontAlgn="base"/>
                      <a:r>
                        <a:rPr lang="en-US" b="0">
                          <a:effectLst/>
                        </a:rPr>
                        <a:t>0.70</a:t>
                      </a:r>
                    </a:p>
                  </a:txBody>
                  <a:tcPr marL="133350" marR="133350" marT="66675" marB="66675" anchor="ctr"/>
                </a:tc>
              </a:tr>
              <a:tr h="578316">
                <a:tc>
                  <a:txBody>
                    <a:bodyPr/>
                    <a:lstStyle/>
                    <a:p>
                      <a:pPr algn="ctr" fontAlgn="base"/>
                      <a:r>
                        <a:rPr lang="en-US" b="0" dirty="0">
                          <a:effectLst/>
                        </a:rPr>
                        <a:t>Virtual machine experience</a:t>
                      </a:r>
                    </a:p>
                  </a:txBody>
                  <a:tcPr marL="133350" marR="133350" marT="66675" marB="66675" anchor="ctr"/>
                </a:tc>
                <a:tc>
                  <a:txBody>
                    <a:bodyPr/>
                    <a:lstStyle/>
                    <a:p>
                      <a:pPr algn="ctr" fontAlgn="base"/>
                      <a:r>
                        <a:rPr lang="en-US" b="0">
                          <a:effectLst/>
                        </a:rPr>
                        <a:t>1.21</a:t>
                      </a:r>
                    </a:p>
                  </a:txBody>
                  <a:tcPr marL="133350" marR="133350" marT="66675" marB="66675" anchor="ctr"/>
                </a:tc>
                <a:tc>
                  <a:txBody>
                    <a:bodyPr/>
                    <a:lstStyle/>
                    <a:p>
                      <a:pPr algn="ctr" fontAlgn="base"/>
                      <a:r>
                        <a:rPr lang="en-US" b="0">
                          <a:effectLst/>
                        </a:rPr>
                        <a:t>1.10</a:t>
                      </a:r>
                    </a:p>
                  </a:txBody>
                  <a:tcPr marL="133350" marR="133350" marT="66675" marB="66675" anchor="ctr"/>
                </a:tc>
                <a:tc>
                  <a:txBody>
                    <a:bodyPr/>
                    <a:lstStyle/>
                    <a:p>
                      <a:pPr algn="ctr" fontAlgn="base"/>
                      <a:r>
                        <a:rPr lang="en-US" b="0">
                          <a:effectLst/>
                        </a:rPr>
                        <a:t>1.00</a:t>
                      </a:r>
                    </a:p>
                  </a:txBody>
                  <a:tcPr marL="133350" marR="133350" marT="66675" marB="66675" anchor="ctr"/>
                </a:tc>
                <a:tc>
                  <a:txBody>
                    <a:bodyPr/>
                    <a:lstStyle/>
                    <a:p>
                      <a:pPr algn="ctr" fontAlgn="base"/>
                      <a:r>
                        <a:rPr lang="en-US" b="0">
                          <a:effectLst/>
                        </a:rPr>
                        <a:t>0.90</a:t>
                      </a:r>
                    </a:p>
                  </a:txBody>
                  <a:tcPr marL="133350" marR="133350" marT="66675" marB="66675" anchor="ctr"/>
                </a:tc>
                <a:tc>
                  <a:txBody>
                    <a:bodyPr/>
                    <a:lstStyle/>
                    <a:p>
                      <a:pPr algn="ctr" fontAlgn="base"/>
                      <a:endParaRPr lang="en-US" b="0">
                        <a:effectLst/>
                      </a:endParaRPr>
                    </a:p>
                  </a:txBody>
                  <a:tcPr marL="133350" marR="133350" marT="66675" marB="66675" anchor="ctr"/>
                </a:tc>
              </a:tr>
              <a:tr h="810935">
                <a:tc>
                  <a:txBody>
                    <a:bodyPr/>
                    <a:lstStyle/>
                    <a:p>
                      <a:pPr algn="ctr" fontAlgn="base"/>
                      <a:r>
                        <a:rPr lang="en-US" b="0">
                          <a:effectLst/>
                        </a:rPr>
                        <a:t>Programming language experience</a:t>
                      </a:r>
                    </a:p>
                  </a:txBody>
                  <a:tcPr marL="133350" marR="133350" marT="66675" marB="66675" anchor="ctr"/>
                </a:tc>
                <a:tc>
                  <a:txBody>
                    <a:bodyPr/>
                    <a:lstStyle/>
                    <a:p>
                      <a:pPr algn="ctr" fontAlgn="base"/>
                      <a:r>
                        <a:rPr lang="en-US" b="0" dirty="0">
                          <a:effectLst/>
                        </a:rPr>
                        <a:t>1.14</a:t>
                      </a:r>
                    </a:p>
                  </a:txBody>
                  <a:tcPr marL="133350" marR="133350" marT="66675" marB="66675" anchor="ctr"/>
                </a:tc>
                <a:tc>
                  <a:txBody>
                    <a:bodyPr/>
                    <a:lstStyle/>
                    <a:p>
                      <a:pPr algn="ctr" fontAlgn="base"/>
                      <a:r>
                        <a:rPr lang="en-US" b="0">
                          <a:effectLst/>
                        </a:rPr>
                        <a:t>1.07</a:t>
                      </a:r>
                    </a:p>
                  </a:txBody>
                  <a:tcPr marL="133350" marR="133350" marT="66675" marB="66675" anchor="ctr"/>
                </a:tc>
                <a:tc>
                  <a:txBody>
                    <a:bodyPr/>
                    <a:lstStyle/>
                    <a:p>
                      <a:pPr algn="ctr" fontAlgn="base"/>
                      <a:r>
                        <a:rPr lang="en-US" b="0">
                          <a:effectLst/>
                        </a:rPr>
                        <a:t>1.00</a:t>
                      </a:r>
                    </a:p>
                  </a:txBody>
                  <a:tcPr marL="133350" marR="133350" marT="66675" marB="66675" anchor="ctr"/>
                </a:tc>
                <a:tc>
                  <a:txBody>
                    <a:bodyPr/>
                    <a:lstStyle/>
                    <a:p>
                      <a:pPr algn="ctr" fontAlgn="base"/>
                      <a:r>
                        <a:rPr lang="en-US" b="0">
                          <a:effectLst/>
                        </a:rPr>
                        <a:t>0.95</a:t>
                      </a:r>
                    </a:p>
                  </a:txBody>
                  <a:tcPr marL="133350" marR="133350" marT="66675" marB="66675" anchor="ctr"/>
                </a:tc>
                <a:tc>
                  <a:txBody>
                    <a:bodyPr/>
                    <a:lstStyle/>
                    <a:p>
                      <a:pPr algn="ctr" fontAlgn="base"/>
                      <a:endParaRPr lang="en-US" b="0">
                        <a:effectLst/>
                      </a:endParaRPr>
                    </a:p>
                  </a:txBody>
                  <a:tcPr marL="133350" marR="133350" marT="66675" marB="66675" anchor="ctr"/>
                </a:tc>
              </a:tr>
              <a:tr h="345697">
                <a:tc>
                  <a:txBody>
                    <a:bodyPr/>
                    <a:lstStyle/>
                    <a:p>
                      <a:pPr algn="ctr" fontAlgn="base"/>
                      <a:r>
                        <a:rPr lang="en-US" b="1">
                          <a:effectLst/>
                        </a:rPr>
                        <a:t>Project Attributes</a:t>
                      </a:r>
                      <a:endParaRPr lang="en-US" b="0">
                        <a:effectLst/>
                      </a:endParaRPr>
                    </a:p>
                  </a:txBody>
                  <a:tcPr marL="133350" marR="133350" marT="66675" marB="66675" anchor="ctr"/>
                </a:tc>
                <a:tc>
                  <a:txBody>
                    <a:bodyPr/>
                    <a:lstStyle/>
                    <a:p>
                      <a:pPr algn="ctr" fontAlgn="base"/>
                      <a:endParaRPr lang="en-US" b="0" dirty="0">
                        <a:effectLst/>
                      </a:endParaRP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endParaRPr lang="en-US" b="0">
                        <a:effectLst/>
                      </a:endParaRPr>
                    </a:p>
                  </a:txBody>
                  <a:tcPr marL="133350" marR="133350" marT="66675" marB="66675" anchor="ctr"/>
                </a:tc>
                <a:tc>
                  <a:txBody>
                    <a:bodyPr/>
                    <a:lstStyle/>
                    <a:p>
                      <a:pPr algn="ctr" fontAlgn="base"/>
                      <a:endParaRPr lang="en-US" b="0">
                        <a:effectLst/>
                      </a:endParaRPr>
                    </a:p>
                  </a:txBody>
                  <a:tcPr marL="133350" marR="133350" marT="66675" marB="66675" anchor="ctr"/>
                </a:tc>
              </a:tr>
              <a:tr h="1043554">
                <a:tc>
                  <a:txBody>
                    <a:bodyPr/>
                    <a:lstStyle/>
                    <a:p>
                      <a:pPr algn="ctr" fontAlgn="base"/>
                      <a:r>
                        <a:rPr lang="en-US" b="0">
                          <a:effectLst/>
                        </a:rPr>
                        <a:t>Application of software engineering methods</a:t>
                      </a:r>
                    </a:p>
                  </a:txBody>
                  <a:tcPr marL="133350" marR="133350" marT="66675" marB="66675" anchor="ctr"/>
                </a:tc>
                <a:tc>
                  <a:txBody>
                    <a:bodyPr/>
                    <a:lstStyle/>
                    <a:p>
                      <a:pPr algn="ctr" fontAlgn="base"/>
                      <a:r>
                        <a:rPr lang="en-US" b="0" dirty="0">
                          <a:effectLst/>
                        </a:rPr>
                        <a:t>1.24</a:t>
                      </a:r>
                    </a:p>
                  </a:txBody>
                  <a:tcPr marL="133350" marR="133350" marT="66675" marB="66675" anchor="ctr"/>
                </a:tc>
                <a:tc>
                  <a:txBody>
                    <a:bodyPr/>
                    <a:lstStyle/>
                    <a:p>
                      <a:pPr algn="ctr" fontAlgn="base"/>
                      <a:r>
                        <a:rPr lang="en-US" b="0" dirty="0">
                          <a:effectLst/>
                        </a:rPr>
                        <a:t>1.10</a:t>
                      </a:r>
                    </a:p>
                  </a:txBody>
                  <a:tcPr marL="133350" marR="133350" marT="66675" marB="66675" anchor="ctr"/>
                </a:tc>
                <a:tc>
                  <a:txBody>
                    <a:bodyPr/>
                    <a:lstStyle/>
                    <a:p>
                      <a:pPr algn="ctr" fontAlgn="base"/>
                      <a:r>
                        <a:rPr lang="en-US" b="0">
                          <a:effectLst/>
                        </a:rPr>
                        <a:t>1.00</a:t>
                      </a:r>
                    </a:p>
                  </a:txBody>
                  <a:tcPr marL="133350" marR="133350" marT="66675" marB="66675" anchor="ctr"/>
                </a:tc>
                <a:tc>
                  <a:txBody>
                    <a:bodyPr/>
                    <a:lstStyle/>
                    <a:p>
                      <a:pPr algn="ctr" fontAlgn="base"/>
                      <a:r>
                        <a:rPr lang="en-US" b="0">
                          <a:effectLst/>
                        </a:rPr>
                        <a:t>0.91</a:t>
                      </a:r>
                    </a:p>
                  </a:txBody>
                  <a:tcPr marL="133350" marR="133350" marT="66675" marB="66675" anchor="ctr"/>
                </a:tc>
                <a:tc>
                  <a:txBody>
                    <a:bodyPr/>
                    <a:lstStyle/>
                    <a:p>
                      <a:pPr algn="ctr" fontAlgn="base"/>
                      <a:r>
                        <a:rPr lang="en-US" b="0">
                          <a:effectLst/>
                        </a:rPr>
                        <a:t>0.82</a:t>
                      </a:r>
                    </a:p>
                  </a:txBody>
                  <a:tcPr marL="133350" marR="133350" marT="66675" marB="66675" anchor="ctr"/>
                </a:tc>
              </a:tr>
              <a:tr h="578316">
                <a:tc>
                  <a:txBody>
                    <a:bodyPr/>
                    <a:lstStyle/>
                    <a:p>
                      <a:pPr algn="ctr" fontAlgn="base"/>
                      <a:r>
                        <a:rPr lang="en-US" b="0">
                          <a:effectLst/>
                        </a:rPr>
                        <a:t>Use of software tools</a:t>
                      </a:r>
                    </a:p>
                  </a:txBody>
                  <a:tcPr marL="133350" marR="133350" marT="66675" marB="66675" anchor="ctr"/>
                </a:tc>
                <a:tc>
                  <a:txBody>
                    <a:bodyPr/>
                    <a:lstStyle/>
                    <a:p>
                      <a:pPr algn="ctr" fontAlgn="base"/>
                      <a:r>
                        <a:rPr lang="en-US" b="0">
                          <a:effectLst/>
                        </a:rPr>
                        <a:t>1.24</a:t>
                      </a:r>
                    </a:p>
                  </a:txBody>
                  <a:tcPr marL="133350" marR="133350" marT="66675" marB="66675" anchor="ctr"/>
                </a:tc>
                <a:tc>
                  <a:txBody>
                    <a:bodyPr/>
                    <a:lstStyle/>
                    <a:p>
                      <a:pPr algn="ctr" fontAlgn="base"/>
                      <a:r>
                        <a:rPr lang="en-US" b="0" dirty="0">
                          <a:effectLst/>
                        </a:rPr>
                        <a:t>1.10</a:t>
                      </a:r>
                    </a:p>
                  </a:txBody>
                  <a:tcPr marL="133350" marR="133350" marT="66675" marB="66675" anchor="ctr"/>
                </a:tc>
                <a:tc>
                  <a:txBody>
                    <a:bodyPr/>
                    <a:lstStyle/>
                    <a:p>
                      <a:pPr algn="ctr" fontAlgn="base"/>
                      <a:r>
                        <a:rPr lang="en-US" b="0">
                          <a:effectLst/>
                        </a:rPr>
                        <a:t>1.00</a:t>
                      </a:r>
                    </a:p>
                  </a:txBody>
                  <a:tcPr marL="133350" marR="133350" marT="66675" marB="66675" anchor="ctr"/>
                </a:tc>
                <a:tc>
                  <a:txBody>
                    <a:bodyPr/>
                    <a:lstStyle/>
                    <a:p>
                      <a:pPr algn="ctr" fontAlgn="base"/>
                      <a:r>
                        <a:rPr lang="en-US" b="0">
                          <a:effectLst/>
                        </a:rPr>
                        <a:t>0.91</a:t>
                      </a:r>
                    </a:p>
                  </a:txBody>
                  <a:tcPr marL="133350" marR="133350" marT="66675" marB="66675" anchor="ctr"/>
                </a:tc>
                <a:tc>
                  <a:txBody>
                    <a:bodyPr/>
                    <a:lstStyle/>
                    <a:p>
                      <a:pPr algn="ctr" fontAlgn="base"/>
                      <a:r>
                        <a:rPr lang="en-US" b="0">
                          <a:effectLst/>
                        </a:rPr>
                        <a:t>0.83</a:t>
                      </a:r>
                    </a:p>
                  </a:txBody>
                  <a:tcPr marL="133350" marR="133350" marT="66675" marB="66675" anchor="ctr"/>
                </a:tc>
              </a:tr>
              <a:tr h="810935">
                <a:tc>
                  <a:txBody>
                    <a:bodyPr/>
                    <a:lstStyle/>
                    <a:p>
                      <a:pPr algn="ctr" fontAlgn="base"/>
                      <a:r>
                        <a:rPr lang="en-US" b="0" dirty="0">
                          <a:effectLst/>
                        </a:rPr>
                        <a:t>Required development schedule</a:t>
                      </a:r>
                    </a:p>
                  </a:txBody>
                  <a:tcPr marL="133350" marR="133350" marT="66675" marB="66675" anchor="ctr"/>
                </a:tc>
                <a:tc>
                  <a:txBody>
                    <a:bodyPr/>
                    <a:lstStyle/>
                    <a:p>
                      <a:pPr algn="ctr" fontAlgn="base"/>
                      <a:r>
                        <a:rPr lang="en-US" b="0">
                          <a:effectLst/>
                        </a:rPr>
                        <a:t>1.23</a:t>
                      </a:r>
                    </a:p>
                  </a:txBody>
                  <a:tcPr marL="133350" marR="133350" marT="66675" marB="66675" anchor="ctr"/>
                </a:tc>
                <a:tc>
                  <a:txBody>
                    <a:bodyPr/>
                    <a:lstStyle/>
                    <a:p>
                      <a:pPr algn="ctr" fontAlgn="base"/>
                      <a:r>
                        <a:rPr lang="en-US" b="0" dirty="0">
                          <a:effectLst/>
                        </a:rPr>
                        <a:t>1.08</a:t>
                      </a:r>
                    </a:p>
                  </a:txBody>
                  <a:tcPr marL="133350" marR="133350" marT="66675" marB="66675" anchor="ctr"/>
                </a:tc>
                <a:tc>
                  <a:txBody>
                    <a:bodyPr/>
                    <a:lstStyle/>
                    <a:p>
                      <a:pPr algn="ctr" fontAlgn="base"/>
                      <a:r>
                        <a:rPr lang="en-US" b="0" dirty="0">
                          <a:effectLst/>
                        </a:rPr>
                        <a:t>1.00</a:t>
                      </a:r>
                    </a:p>
                  </a:txBody>
                  <a:tcPr marL="133350" marR="133350" marT="66675" marB="66675" anchor="ctr"/>
                </a:tc>
                <a:tc>
                  <a:txBody>
                    <a:bodyPr/>
                    <a:lstStyle/>
                    <a:p>
                      <a:pPr algn="ctr" fontAlgn="base"/>
                      <a:r>
                        <a:rPr lang="en-US" b="0" dirty="0">
                          <a:effectLst/>
                        </a:rPr>
                        <a:t>1.04</a:t>
                      </a:r>
                    </a:p>
                  </a:txBody>
                  <a:tcPr marL="133350" marR="133350" marT="66675" marB="66675" anchor="ctr"/>
                </a:tc>
                <a:tc>
                  <a:txBody>
                    <a:bodyPr/>
                    <a:lstStyle/>
                    <a:p>
                      <a:pPr algn="ctr" fontAlgn="base"/>
                      <a:r>
                        <a:rPr lang="en-US" b="0" dirty="0">
                          <a:effectLst/>
                        </a:rPr>
                        <a:t>1.10</a:t>
                      </a:r>
                    </a:p>
                  </a:txBody>
                  <a:tcPr marL="133350" marR="133350" marT="66675" marB="66675" anchor="ctr"/>
                </a:tc>
              </a:tr>
            </a:tbl>
          </a:graphicData>
        </a:graphic>
      </p:graphicFrame>
    </p:spTree>
    <p:extLst>
      <p:ext uri="{BB962C8B-B14F-4D97-AF65-F5344CB8AC3E}">
        <p14:creationId xmlns:p14="http://schemas.microsoft.com/office/powerpoint/2010/main" val="1837008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4525963"/>
          </a:xfrm>
        </p:spPr>
        <p:txBody>
          <a:bodyPr>
            <a:normAutofit/>
          </a:bodyPr>
          <a:lstStyle/>
          <a:p>
            <a:r>
              <a:rPr lang="en-US" sz="2400" dirty="0">
                <a:latin typeface="Times New Roman" pitchFamily="18" charset="0"/>
                <a:cs typeface="Times New Roman" pitchFamily="18" charset="0"/>
              </a:rPr>
              <a:t>The project manager is to rate these 15 different parameters for a particular project on a scale of one to three. Then, depending on these ratings, appropriate cost driver values are taken from the above table. These 15 values are then multiplied to calculate the </a:t>
            </a:r>
            <a:r>
              <a:rPr lang="en-US" sz="2400" b="1" dirty="0">
                <a:latin typeface="Times New Roman" pitchFamily="18" charset="0"/>
                <a:cs typeface="Times New Roman" pitchFamily="18" charset="0"/>
              </a:rPr>
              <a:t>EAF (Effort Adjustment Factor). </a:t>
            </a:r>
            <a:r>
              <a:rPr lang="en-US" sz="2400" dirty="0">
                <a:latin typeface="Times New Roman" pitchFamily="18" charset="0"/>
                <a:cs typeface="Times New Roman" pitchFamily="18" charset="0"/>
              </a:rPr>
              <a:t>The Intermediate COCOMO formula now takes the form</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E=(a(KLOC)</a:t>
            </a:r>
            <a:r>
              <a:rPr lang="en-US" dirty="0" smtClean="0">
                <a:latin typeface="Times New Roman" pitchFamily="18" charset="0"/>
                <a:cs typeface="Times New Roman" pitchFamily="18" charset="0"/>
              </a:rPr>
              <a:t>b)</a:t>
            </a:r>
            <a:r>
              <a:rPr lang="en-US" sz="2000" dirty="0" smtClean="0">
                <a:latin typeface="Times New Roman" pitchFamily="18" charset="0"/>
                <a:cs typeface="Times New Roman" pitchFamily="18" charset="0"/>
              </a:rPr>
              <a:t> * EAF</a:t>
            </a:r>
            <a:endParaRPr lang="en-US" sz="20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85490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36026838"/>
              </p:ext>
            </p:extLst>
          </p:nvPr>
        </p:nvGraphicFramePr>
        <p:xfrm>
          <a:off x="526473" y="2819400"/>
          <a:ext cx="8229600" cy="164973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fontAlgn="base"/>
                      <a:r>
                        <a:rPr lang="en-US" b="1" cap="all" dirty="0">
                          <a:solidFill>
                            <a:srgbClr val="000000"/>
                          </a:solidFill>
                          <a:effectLst/>
                        </a:rPr>
                        <a:t>SOFTWARE PROJECTS</a:t>
                      </a:r>
                    </a:p>
                  </a:txBody>
                  <a:tcPr marL="76200" marR="76200" marT="76200" marB="76200" anchor="ctr"/>
                </a:tc>
                <a:tc>
                  <a:txBody>
                    <a:bodyPr/>
                    <a:lstStyle/>
                    <a:p>
                      <a:pPr algn="ctr" fontAlgn="base"/>
                      <a:r>
                        <a:rPr lang="en-US" b="1" cap="all" dirty="0">
                          <a:solidFill>
                            <a:srgbClr val="000000"/>
                          </a:solidFill>
                          <a:effectLst/>
                        </a:rPr>
                        <a:t>A</a:t>
                      </a:r>
                    </a:p>
                  </a:txBody>
                  <a:tcPr marL="76200" marR="76200" marT="76200" marB="76200" anchor="ctr"/>
                </a:tc>
                <a:tc>
                  <a:txBody>
                    <a:bodyPr/>
                    <a:lstStyle/>
                    <a:p>
                      <a:pPr algn="ctr" fontAlgn="base"/>
                      <a:r>
                        <a:rPr lang="en-US" b="1" cap="all">
                          <a:solidFill>
                            <a:srgbClr val="000000"/>
                          </a:solidFill>
                          <a:effectLst/>
                        </a:rPr>
                        <a:t>B</a:t>
                      </a:r>
                    </a:p>
                  </a:txBody>
                  <a:tcPr marL="76200" marR="76200" marT="76200" marB="76200" anchor="ctr"/>
                </a:tc>
              </a:tr>
              <a:tr h="370840">
                <a:tc>
                  <a:txBody>
                    <a:bodyPr/>
                    <a:lstStyle/>
                    <a:p>
                      <a:pPr algn="ctr" fontAlgn="base"/>
                      <a:r>
                        <a:rPr lang="en-US" b="0" dirty="0">
                          <a:effectLst/>
                        </a:rPr>
                        <a:t>Organic</a:t>
                      </a:r>
                    </a:p>
                  </a:txBody>
                  <a:tcPr marL="133350" marR="133350" marT="66675" marB="66675" anchor="ctr"/>
                </a:tc>
                <a:tc>
                  <a:txBody>
                    <a:bodyPr/>
                    <a:lstStyle/>
                    <a:p>
                      <a:pPr algn="ctr" fontAlgn="base"/>
                      <a:r>
                        <a:rPr lang="en-US" b="0">
                          <a:effectLst/>
                        </a:rPr>
                        <a:t>3.2</a:t>
                      </a:r>
                    </a:p>
                  </a:txBody>
                  <a:tcPr marL="133350" marR="133350" marT="66675" marB="66675" anchor="ctr"/>
                </a:tc>
                <a:tc>
                  <a:txBody>
                    <a:bodyPr/>
                    <a:lstStyle/>
                    <a:p>
                      <a:pPr algn="ctr" fontAlgn="base"/>
                      <a:r>
                        <a:rPr lang="en-US" b="0">
                          <a:effectLst/>
                        </a:rPr>
                        <a:t>1.05</a:t>
                      </a:r>
                    </a:p>
                  </a:txBody>
                  <a:tcPr marL="133350" marR="133350" marT="66675" marB="66675" anchor="ctr"/>
                </a:tc>
              </a:tr>
              <a:tr h="370840">
                <a:tc>
                  <a:txBody>
                    <a:bodyPr/>
                    <a:lstStyle/>
                    <a:p>
                      <a:pPr algn="ctr" fontAlgn="base"/>
                      <a:r>
                        <a:rPr lang="en-US" b="0">
                          <a:effectLst/>
                        </a:rPr>
                        <a:t>Semi Detached</a:t>
                      </a:r>
                    </a:p>
                  </a:txBody>
                  <a:tcPr marL="133350" marR="133350" marT="66675" marB="66675" anchor="ctr"/>
                </a:tc>
                <a:tc>
                  <a:txBody>
                    <a:bodyPr/>
                    <a:lstStyle/>
                    <a:p>
                      <a:pPr algn="ctr" fontAlgn="base"/>
                      <a:r>
                        <a:rPr lang="en-US" b="0">
                          <a:effectLst/>
                        </a:rPr>
                        <a:t>3.0</a:t>
                      </a:r>
                    </a:p>
                  </a:txBody>
                  <a:tcPr marL="133350" marR="133350" marT="66675" marB="66675" anchor="ctr"/>
                </a:tc>
                <a:tc>
                  <a:txBody>
                    <a:bodyPr/>
                    <a:lstStyle/>
                    <a:p>
                      <a:pPr algn="ctr" fontAlgn="base"/>
                      <a:r>
                        <a:rPr lang="en-US" b="0">
                          <a:effectLst/>
                        </a:rPr>
                        <a:t>1.12</a:t>
                      </a:r>
                    </a:p>
                  </a:txBody>
                  <a:tcPr marL="133350" marR="133350" marT="66675" marB="66675" anchor="ctr"/>
                </a:tc>
              </a:tr>
              <a:tr h="370840">
                <a:tc>
                  <a:txBody>
                    <a:bodyPr/>
                    <a:lstStyle/>
                    <a:p>
                      <a:pPr algn="ctr" fontAlgn="base"/>
                      <a:r>
                        <a:rPr lang="en-US" b="0" dirty="0" err="1">
                          <a:effectLst/>
                        </a:rPr>
                        <a:t>Embeddedc</a:t>
                      </a:r>
                      <a:endParaRPr lang="en-US" b="0" dirty="0">
                        <a:effectLst/>
                      </a:endParaRPr>
                    </a:p>
                  </a:txBody>
                  <a:tcPr marL="133350" marR="133350" marT="66675" marB="66675" anchor="ctr"/>
                </a:tc>
                <a:tc>
                  <a:txBody>
                    <a:bodyPr/>
                    <a:lstStyle/>
                    <a:p>
                      <a:pPr algn="ctr" fontAlgn="base"/>
                      <a:r>
                        <a:rPr lang="en-US" b="0">
                          <a:effectLst/>
                        </a:rPr>
                        <a:t>2.8</a:t>
                      </a:r>
                    </a:p>
                  </a:txBody>
                  <a:tcPr marL="133350" marR="133350" marT="66675" marB="66675" anchor="ctr"/>
                </a:tc>
                <a:tc>
                  <a:txBody>
                    <a:bodyPr/>
                    <a:lstStyle/>
                    <a:p>
                      <a:pPr algn="ctr" fontAlgn="base"/>
                      <a:r>
                        <a:rPr lang="en-US" b="0" dirty="0">
                          <a:effectLst/>
                        </a:rPr>
                        <a:t>1.20</a:t>
                      </a:r>
                    </a:p>
                  </a:txBody>
                  <a:tcPr marL="133350" marR="133350" marT="66675" marB="66675" anchor="ctr"/>
                </a:tc>
              </a:tr>
            </a:tbl>
          </a:graphicData>
        </a:graphic>
      </p:graphicFrame>
      <p:sp>
        <p:nvSpPr>
          <p:cNvPr id="5" name="Rectangle 4"/>
          <p:cNvSpPr/>
          <p:nvPr/>
        </p:nvSpPr>
        <p:spPr>
          <a:xfrm>
            <a:off x="457200" y="1219200"/>
            <a:ext cx="7010400" cy="830997"/>
          </a:xfrm>
          <a:prstGeom prst="rect">
            <a:avLst/>
          </a:prstGeom>
        </p:spPr>
        <p:txBody>
          <a:bodyPr wrap="square">
            <a:spAutoFit/>
          </a:bodyPr>
          <a:lstStyle/>
          <a:p>
            <a:r>
              <a:rPr lang="en-US" sz="2400" dirty="0">
                <a:latin typeface="Times New Roman" pitchFamily="18" charset="0"/>
                <a:cs typeface="Times New Roman" pitchFamily="18" charset="0"/>
              </a:rPr>
              <a:t>The values of a and b in case of the intermediate model are as follows:</a:t>
            </a:r>
          </a:p>
        </p:txBody>
      </p:sp>
    </p:spTree>
    <p:extLst>
      <p:ext uri="{BB962C8B-B14F-4D97-AF65-F5344CB8AC3E}">
        <p14:creationId xmlns:p14="http://schemas.microsoft.com/office/powerpoint/2010/main" val="3076161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304800"/>
            <a:ext cx="7772400" cy="609600"/>
          </a:xfrm>
        </p:spPr>
        <p:txBody>
          <a:bodyPr>
            <a:normAutofit fontScale="90000"/>
          </a:bodyPr>
          <a:lstStyle/>
          <a:p>
            <a:pPr eaLnBrk="1" hangingPunct="1"/>
            <a:r>
              <a:rPr lang="en-US" sz="3600" b="1" dirty="0" smtClean="0">
                <a:solidFill>
                  <a:srgbClr val="FF0000"/>
                </a:solidFill>
                <a:latin typeface="Times New Roman" pitchFamily="18" charset="0"/>
                <a:cs typeface="Times New Roman" pitchFamily="18" charset="0"/>
              </a:rPr>
              <a:t>COCOMO Cost Drivers (continued)</a:t>
            </a:r>
          </a:p>
        </p:txBody>
      </p:sp>
      <p:sp>
        <p:nvSpPr>
          <p:cNvPr id="43011" name="Rectangle 3"/>
          <p:cNvSpPr>
            <a:spLocks noGrp="1" noChangeArrowheads="1"/>
          </p:cNvSpPr>
          <p:nvPr>
            <p:ph type="body" idx="1"/>
          </p:nvPr>
        </p:nvSpPr>
        <p:spPr>
          <a:xfrm>
            <a:off x="1066800" y="1143000"/>
            <a:ext cx="6629400" cy="5257800"/>
          </a:xfrm>
        </p:spPr>
        <p:txBody>
          <a:bodyPr>
            <a:noAutofit/>
          </a:bodyPr>
          <a:lstStyle/>
          <a:p>
            <a:pPr eaLnBrk="1" hangingPunct="1">
              <a:lnSpc>
                <a:spcPct val="80000"/>
              </a:lnSpc>
            </a:pPr>
            <a:r>
              <a:rPr lang="en-US" sz="2400" dirty="0" smtClean="0"/>
              <a:t>Platform Factors</a:t>
            </a:r>
          </a:p>
          <a:p>
            <a:pPr lvl="1" eaLnBrk="1" hangingPunct="1">
              <a:lnSpc>
                <a:spcPct val="80000"/>
              </a:lnSpc>
            </a:pPr>
            <a:r>
              <a:rPr lang="en-US" sz="2400" dirty="0" smtClean="0"/>
              <a:t>Execution time constraint</a:t>
            </a:r>
          </a:p>
          <a:p>
            <a:pPr lvl="1" eaLnBrk="1" hangingPunct="1">
              <a:lnSpc>
                <a:spcPct val="80000"/>
              </a:lnSpc>
            </a:pPr>
            <a:r>
              <a:rPr lang="en-US" sz="2400" dirty="0" smtClean="0"/>
              <a:t>Main storage constraint</a:t>
            </a:r>
          </a:p>
          <a:p>
            <a:pPr lvl="1" eaLnBrk="1" hangingPunct="1">
              <a:lnSpc>
                <a:spcPct val="80000"/>
              </a:lnSpc>
            </a:pPr>
            <a:r>
              <a:rPr lang="en-US" sz="2400" dirty="0" smtClean="0"/>
              <a:t>Computer turn-around time</a:t>
            </a:r>
          </a:p>
          <a:p>
            <a:pPr lvl="1" eaLnBrk="1" hangingPunct="1">
              <a:lnSpc>
                <a:spcPct val="80000"/>
              </a:lnSpc>
            </a:pPr>
            <a:r>
              <a:rPr lang="en-US" sz="2400" dirty="0" smtClean="0"/>
              <a:t>Virtual machine volatility</a:t>
            </a:r>
          </a:p>
          <a:p>
            <a:pPr lvl="1" eaLnBrk="1" hangingPunct="1">
              <a:lnSpc>
                <a:spcPct val="80000"/>
              </a:lnSpc>
            </a:pPr>
            <a:r>
              <a:rPr lang="en-US" sz="2400" dirty="0" smtClean="0"/>
              <a:t>Platform volatility</a:t>
            </a:r>
          </a:p>
          <a:p>
            <a:pPr lvl="1" eaLnBrk="1" hangingPunct="1">
              <a:lnSpc>
                <a:spcPct val="80000"/>
              </a:lnSpc>
            </a:pPr>
            <a:r>
              <a:rPr lang="en-US" sz="2400" dirty="0" smtClean="0"/>
              <a:t>Platform difficulty</a:t>
            </a:r>
          </a:p>
          <a:p>
            <a:pPr eaLnBrk="1" hangingPunct="1">
              <a:lnSpc>
                <a:spcPct val="80000"/>
              </a:lnSpc>
            </a:pPr>
            <a:r>
              <a:rPr lang="en-US" sz="2400" dirty="0" smtClean="0"/>
              <a:t>Project Factors</a:t>
            </a:r>
          </a:p>
          <a:p>
            <a:pPr lvl="1" eaLnBrk="1" hangingPunct="1">
              <a:lnSpc>
                <a:spcPct val="80000"/>
              </a:lnSpc>
            </a:pPr>
            <a:r>
              <a:rPr lang="en-US" sz="2400" dirty="0" smtClean="0"/>
              <a:t>Use of software tools</a:t>
            </a:r>
          </a:p>
          <a:p>
            <a:pPr lvl="1" eaLnBrk="1" hangingPunct="1">
              <a:lnSpc>
                <a:spcPct val="80000"/>
              </a:lnSpc>
            </a:pPr>
            <a:r>
              <a:rPr lang="en-US" sz="2400" dirty="0" smtClean="0"/>
              <a:t>Use of modern programming practices</a:t>
            </a:r>
          </a:p>
          <a:p>
            <a:pPr lvl="1" eaLnBrk="1" hangingPunct="1">
              <a:lnSpc>
                <a:spcPct val="80000"/>
              </a:lnSpc>
            </a:pPr>
            <a:r>
              <a:rPr lang="en-US" sz="2400" dirty="0" smtClean="0"/>
              <a:t>Required development schedule</a:t>
            </a:r>
          </a:p>
          <a:p>
            <a:pPr lvl="1" eaLnBrk="1" hangingPunct="1">
              <a:lnSpc>
                <a:spcPct val="80000"/>
              </a:lnSpc>
            </a:pPr>
            <a:r>
              <a:rPr lang="en-US" sz="2400" dirty="0" smtClean="0"/>
              <a:t>Classified security application</a:t>
            </a:r>
          </a:p>
          <a:p>
            <a:pPr lvl="1" eaLnBrk="1" hangingPunct="1">
              <a:lnSpc>
                <a:spcPct val="80000"/>
              </a:lnSpc>
            </a:pPr>
            <a:r>
              <a:rPr lang="en-US" sz="2400" dirty="0" smtClean="0"/>
              <a:t>Multi-site development</a:t>
            </a:r>
          </a:p>
          <a:p>
            <a:pPr lvl="1" eaLnBrk="1" hangingPunct="1">
              <a:lnSpc>
                <a:spcPct val="80000"/>
              </a:lnSpc>
            </a:pPr>
            <a:r>
              <a:rPr lang="en-US" sz="2400" dirty="0" smtClean="0"/>
              <a:t>Requirements volatility</a:t>
            </a:r>
          </a:p>
          <a:p>
            <a:pPr lvl="1" eaLnBrk="1" hangingPunct="1">
              <a:lnSpc>
                <a:spcPct val="80000"/>
              </a:lnSpc>
            </a:pPr>
            <a:endParaRPr lang="en-US" sz="2400" dirty="0" smtClean="0"/>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663215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228600"/>
            <a:ext cx="7772400" cy="838200"/>
          </a:xfrm>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Software Project Planning</a:t>
            </a:r>
          </a:p>
        </p:txBody>
      </p:sp>
      <p:sp>
        <p:nvSpPr>
          <p:cNvPr id="4099" name="Rectangle 3"/>
          <p:cNvSpPr>
            <a:spLocks noGrp="1" noChangeArrowheads="1"/>
          </p:cNvSpPr>
          <p:nvPr>
            <p:ph type="body" idx="1"/>
          </p:nvPr>
        </p:nvSpPr>
        <p:spPr>
          <a:xfrm>
            <a:off x="361950" y="1371600"/>
            <a:ext cx="8477250" cy="4876800"/>
          </a:xfrm>
        </p:spPr>
        <p:txBody>
          <a:bodyPr>
            <a:noAutofit/>
          </a:bodyPr>
          <a:lstStyle/>
          <a:p>
            <a:pPr eaLnBrk="1" hangingPunct="1">
              <a:lnSpc>
                <a:spcPct val="90000"/>
              </a:lnSpc>
            </a:pPr>
            <a:r>
              <a:rPr lang="en-US" sz="2200" dirty="0" smtClean="0">
                <a:latin typeface="Times New Roman" pitchFamily="18" charset="0"/>
                <a:cs typeface="Times New Roman" pitchFamily="18" charset="0"/>
              </a:rPr>
              <a:t>Software project planning includes five major activities</a:t>
            </a:r>
          </a:p>
          <a:p>
            <a:pPr lvl="1" eaLnBrk="1" hangingPunct="1">
              <a:lnSpc>
                <a:spcPct val="90000"/>
              </a:lnSpc>
            </a:pPr>
            <a:r>
              <a:rPr lang="en-US" sz="2200" dirty="0" smtClean="0">
                <a:latin typeface="Times New Roman" pitchFamily="18" charset="0"/>
                <a:cs typeface="Times New Roman" pitchFamily="18" charset="0"/>
              </a:rPr>
              <a:t>Estimation, scheduling, risk analysis, quality management planning, and change management planning</a:t>
            </a:r>
          </a:p>
          <a:p>
            <a:pPr eaLnBrk="1" hangingPunct="1">
              <a:lnSpc>
                <a:spcPct val="90000"/>
              </a:lnSpc>
            </a:pPr>
            <a:r>
              <a:rPr lang="en-US" sz="2200" dirty="0" smtClean="0">
                <a:latin typeface="Times New Roman" pitchFamily="18" charset="0"/>
                <a:cs typeface="Times New Roman" pitchFamily="18" charset="0"/>
              </a:rPr>
              <a:t>Estimation determines how much money, effort, resources, and time it will take to build a specific system or product</a:t>
            </a:r>
          </a:p>
          <a:p>
            <a:pPr eaLnBrk="1" hangingPunct="1">
              <a:lnSpc>
                <a:spcPct val="90000"/>
              </a:lnSpc>
            </a:pPr>
            <a:r>
              <a:rPr lang="en-US" sz="2200" dirty="0" smtClean="0">
                <a:latin typeface="Times New Roman" pitchFamily="18" charset="0"/>
                <a:cs typeface="Times New Roman" pitchFamily="18" charset="0"/>
              </a:rPr>
              <a:t>The software team first estimates </a:t>
            </a:r>
          </a:p>
          <a:p>
            <a:pPr lvl="1" eaLnBrk="1" hangingPunct="1">
              <a:lnSpc>
                <a:spcPct val="90000"/>
              </a:lnSpc>
            </a:pPr>
            <a:r>
              <a:rPr lang="en-US" sz="2200" dirty="0" smtClean="0">
                <a:latin typeface="Times New Roman" pitchFamily="18" charset="0"/>
                <a:cs typeface="Times New Roman" pitchFamily="18" charset="0"/>
              </a:rPr>
              <a:t>The work to be done</a:t>
            </a:r>
          </a:p>
          <a:p>
            <a:pPr lvl="1" eaLnBrk="1" hangingPunct="1">
              <a:lnSpc>
                <a:spcPct val="90000"/>
              </a:lnSpc>
            </a:pPr>
            <a:r>
              <a:rPr lang="en-US" sz="2200" dirty="0" smtClean="0">
                <a:latin typeface="Times New Roman" pitchFamily="18" charset="0"/>
                <a:cs typeface="Times New Roman" pitchFamily="18" charset="0"/>
              </a:rPr>
              <a:t>The resources required</a:t>
            </a:r>
          </a:p>
          <a:p>
            <a:pPr lvl="1" eaLnBrk="1" hangingPunct="1">
              <a:lnSpc>
                <a:spcPct val="90000"/>
              </a:lnSpc>
            </a:pPr>
            <a:r>
              <a:rPr lang="en-US" sz="2200" dirty="0" smtClean="0">
                <a:latin typeface="Times New Roman" pitchFamily="18" charset="0"/>
                <a:cs typeface="Times New Roman" pitchFamily="18" charset="0"/>
              </a:rPr>
              <a:t>The time that will elapse from start to finish</a:t>
            </a:r>
          </a:p>
          <a:p>
            <a:pPr eaLnBrk="1" hangingPunct="1">
              <a:lnSpc>
                <a:spcPct val="90000"/>
              </a:lnSpc>
            </a:pPr>
            <a:r>
              <a:rPr lang="en-US" sz="2200" dirty="0" smtClean="0">
                <a:latin typeface="Times New Roman" pitchFamily="18" charset="0"/>
                <a:cs typeface="Times New Roman" pitchFamily="18" charset="0"/>
              </a:rPr>
              <a:t>Then they establish a project schedule that </a:t>
            </a:r>
          </a:p>
          <a:p>
            <a:pPr lvl="1" eaLnBrk="1" hangingPunct="1">
              <a:lnSpc>
                <a:spcPct val="90000"/>
              </a:lnSpc>
            </a:pPr>
            <a:r>
              <a:rPr lang="en-US" sz="2200" dirty="0" smtClean="0">
                <a:latin typeface="Times New Roman" pitchFamily="18" charset="0"/>
                <a:cs typeface="Times New Roman" pitchFamily="18" charset="0"/>
              </a:rPr>
              <a:t>Defines tasks and milestones</a:t>
            </a:r>
          </a:p>
          <a:p>
            <a:pPr lvl="1" eaLnBrk="1" hangingPunct="1">
              <a:lnSpc>
                <a:spcPct val="90000"/>
              </a:lnSpc>
            </a:pPr>
            <a:r>
              <a:rPr lang="en-US" sz="2200" dirty="0" smtClean="0">
                <a:latin typeface="Times New Roman" pitchFamily="18" charset="0"/>
                <a:cs typeface="Times New Roman" pitchFamily="18" charset="0"/>
              </a:rPr>
              <a:t>Identifies who is responsible for conducting each task</a:t>
            </a:r>
          </a:p>
          <a:p>
            <a:pPr lvl="1" eaLnBrk="1" hangingPunct="1">
              <a:lnSpc>
                <a:spcPct val="90000"/>
              </a:lnSpc>
            </a:pPr>
            <a:r>
              <a:rPr lang="en-US" sz="2200" dirty="0" smtClean="0">
                <a:latin typeface="Times New Roman" pitchFamily="18" charset="0"/>
                <a:cs typeface="Times New Roman" pitchFamily="18" charset="0"/>
              </a:rPr>
              <a:t>Specifies the inter-task dependencies</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8455460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r>
              <a:rPr lang="en-US" sz="4000" b="1" dirty="0" smtClean="0">
                <a:solidFill>
                  <a:srgbClr val="FF0000"/>
                </a:solidFill>
                <a:latin typeface="Times New Roman" pitchFamily="18" charset="0"/>
                <a:cs typeface="Times New Roman" pitchFamily="18" charset="0"/>
              </a:rPr>
              <a:t>Complete COCOMO</a:t>
            </a:r>
          </a:p>
        </p:txBody>
      </p:sp>
      <p:sp>
        <p:nvSpPr>
          <p:cNvPr id="44035" name="Content Placeholder 2"/>
          <p:cNvSpPr>
            <a:spLocks noGrp="1"/>
          </p:cNvSpPr>
          <p:nvPr>
            <p:ph idx="1"/>
          </p:nvPr>
        </p:nvSpPr>
        <p:spPr>
          <a:xfrm>
            <a:off x="457200" y="1600200"/>
            <a:ext cx="8382000" cy="4525963"/>
          </a:xfrm>
        </p:spPr>
        <p:txBody>
          <a:bodyPr/>
          <a:lstStyle/>
          <a:p>
            <a:pPr algn="just"/>
            <a:r>
              <a:rPr lang="en-US" sz="2400" dirty="0" smtClean="0">
                <a:latin typeface="Times New Roman" pitchFamily="18" charset="0"/>
                <a:cs typeface="Times New Roman" pitchFamily="18" charset="0"/>
              </a:rPr>
              <a:t>Basic and intermediate COCOMO models consider a software product as a single homogeneous entity.</a:t>
            </a:r>
          </a:p>
          <a:p>
            <a:pPr algn="just"/>
            <a:r>
              <a:rPr lang="en-US" sz="2400" dirty="0" smtClean="0">
                <a:latin typeface="Times New Roman" pitchFamily="18" charset="0"/>
                <a:cs typeface="Times New Roman" pitchFamily="18" charset="0"/>
              </a:rPr>
              <a:t>Most large systems are made up several smaller sub-systems. </a:t>
            </a:r>
          </a:p>
          <a:p>
            <a:pPr algn="just"/>
            <a:r>
              <a:rPr lang="en-US" sz="2400" dirty="0" smtClean="0">
                <a:latin typeface="Times New Roman" pitchFamily="18" charset="0"/>
                <a:cs typeface="Times New Roman" pitchFamily="18" charset="0"/>
              </a:rPr>
              <a:t>These sub-systems may have widely different characteristics. For example, some sub-systems may be considered as organic type, some semidetached, and some embedded</a:t>
            </a:r>
          </a:p>
          <a:p>
            <a:endParaRPr lang="en-US" dirty="0" smtClean="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3673995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274638"/>
            <a:ext cx="8229600" cy="715962"/>
          </a:xfrm>
        </p:spPr>
        <p:txBody>
          <a:bodyPr>
            <a:normAutofit/>
          </a:bodyPr>
          <a:lstStyle/>
          <a:p>
            <a:r>
              <a:rPr lang="en-US" sz="4000" b="1" dirty="0" smtClean="0">
                <a:solidFill>
                  <a:srgbClr val="FF0000"/>
                </a:solidFill>
                <a:latin typeface="Times New Roman" pitchFamily="18" charset="0"/>
                <a:cs typeface="Times New Roman" pitchFamily="18" charset="0"/>
              </a:rPr>
              <a:t>Complete COCOMO</a:t>
            </a:r>
          </a:p>
        </p:txBody>
      </p:sp>
      <p:sp>
        <p:nvSpPr>
          <p:cNvPr id="45059" name="Content Placeholder 2"/>
          <p:cNvSpPr>
            <a:spLocks noGrp="1"/>
          </p:cNvSpPr>
          <p:nvPr>
            <p:ph idx="1"/>
          </p:nvPr>
        </p:nvSpPr>
        <p:spPr>
          <a:xfrm>
            <a:off x="304800" y="1143000"/>
            <a:ext cx="8382000" cy="4953000"/>
          </a:xfrm>
        </p:spPr>
        <p:txBody>
          <a:bodyPr>
            <a:normAutofit/>
          </a:bodyPr>
          <a:lstStyle/>
          <a:p>
            <a:pPr algn="just"/>
            <a:r>
              <a:rPr lang="en-US" sz="2600" dirty="0" smtClean="0">
                <a:latin typeface="Times New Roman" pitchFamily="18" charset="0"/>
                <a:cs typeface="Times New Roman" pitchFamily="18" charset="0"/>
              </a:rPr>
              <a:t>Not only that the inherent development complexity of the subsystems but also for some subsystems the reliability requirements may be high, for some of the development team might have no previous experience of similar development, and so on. </a:t>
            </a:r>
          </a:p>
          <a:p>
            <a:pPr algn="just"/>
            <a:r>
              <a:rPr lang="en-US" sz="2600" dirty="0" smtClean="0">
                <a:latin typeface="Times New Roman" pitchFamily="18" charset="0"/>
                <a:cs typeface="Times New Roman" pitchFamily="18" charset="0"/>
              </a:rPr>
              <a:t>The complete COCOMO model considers these differences in characteristics of the subsystems and estimates the effort and development time as the sum of the estimates for the individual subsystems.</a:t>
            </a:r>
          </a:p>
          <a:p>
            <a:pPr algn="just"/>
            <a:r>
              <a:rPr lang="en-US" sz="2600" dirty="0" smtClean="0">
                <a:latin typeface="Times New Roman" pitchFamily="18" charset="0"/>
                <a:cs typeface="Times New Roman" pitchFamily="18" charset="0"/>
              </a:rPr>
              <a:t>The cost of each subsystem is estimated separately. This approach reduces the margin of error in the final estimate. </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4556696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381000"/>
            <a:ext cx="8229600" cy="1143000"/>
          </a:xfrm>
        </p:spPr>
        <p:txBody>
          <a:bodyPr>
            <a:normAutofit/>
          </a:bodyPr>
          <a:lstStyle/>
          <a:p>
            <a:r>
              <a:rPr lang="en-US" sz="4000" b="1" dirty="0" smtClean="0">
                <a:solidFill>
                  <a:srgbClr val="FF0000"/>
                </a:solidFill>
                <a:latin typeface="Times New Roman" pitchFamily="18" charset="0"/>
                <a:cs typeface="Times New Roman" pitchFamily="18" charset="0"/>
              </a:rPr>
              <a:t>Complete COCOMO</a:t>
            </a:r>
          </a:p>
        </p:txBody>
      </p:sp>
      <p:sp>
        <p:nvSpPr>
          <p:cNvPr id="46083" name="Content Placeholder 2"/>
          <p:cNvSpPr>
            <a:spLocks noGrp="1"/>
          </p:cNvSpPr>
          <p:nvPr>
            <p:ph idx="1"/>
          </p:nvPr>
        </p:nvSpPr>
        <p:spPr/>
        <p:txBody>
          <a:bodyPr/>
          <a:lstStyle/>
          <a:p>
            <a:r>
              <a:rPr lang="en-US" sz="2400" dirty="0" smtClean="0">
                <a:latin typeface="Times New Roman" pitchFamily="18" charset="0"/>
                <a:cs typeface="Times New Roman" pitchFamily="18" charset="0"/>
              </a:rPr>
              <a:t>A distributed Management Information System (MIS) product for an organization having offices at several places across the country can have the following sub-components: </a:t>
            </a:r>
          </a:p>
          <a:p>
            <a:r>
              <a:rPr lang="en-US" sz="2400" dirty="0" smtClean="0">
                <a:latin typeface="Times New Roman" pitchFamily="18" charset="0"/>
                <a:cs typeface="Times New Roman" pitchFamily="18" charset="0"/>
              </a:rPr>
              <a:t> Database part </a:t>
            </a:r>
          </a:p>
          <a:p>
            <a:r>
              <a:rPr lang="en-US" sz="2400" dirty="0" smtClean="0">
                <a:latin typeface="Times New Roman" pitchFamily="18" charset="0"/>
                <a:cs typeface="Times New Roman" pitchFamily="18" charset="0"/>
              </a:rPr>
              <a:t> Graphical User Interface (GUI) part </a:t>
            </a:r>
          </a:p>
          <a:p>
            <a:r>
              <a:rPr lang="en-US" sz="2400" dirty="0" smtClean="0">
                <a:latin typeface="Times New Roman" pitchFamily="18" charset="0"/>
                <a:cs typeface="Times New Roman" pitchFamily="18" charset="0"/>
              </a:rPr>
              <a:t> Communication part </a:t>
            </a:r>
          </a:p>
          <a:p>
            <a:endParaRPr lang="en-US" dirty="0" smtClean="0">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2741804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a:bodyPr>
          <a:lstStyle/>
          <a:p>
            <a:r>
              <a:rPr lang="en-US" sz="4000" b="1" dirty="0" smtClean="0">
                <a:solidFill>
                  <a:srgbClr val="FF0000"/>
                </a:solidFill>
                <a:latin typeface="Times New Roman" pitchFamily="18" charset="0"/>
                <a:cs typeface="Times New Roman" pitchFamily="18" charset="0"/>
              </a:rPr>
              <a:t>Complete COCOMO</a:t>
            </a:r>
          </a:p>
        </p:txBody>
      </p:sp>
      <p:sp>
        <p:nvSpPr>
          <p:cNvPr id="47107"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The communication part can be considered as embedded software. The database part could be semi-detached software, and the GUI part organic software. The costs for these three components can be estimated separately, and summed up to give the overall cost of the system.</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564011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4000" b="1" dirty="0" smtClean="0">
                <a:solidFill>
                  <a:srgbClr val="FF0000"/>
                </a:solidFill>
                <a:latin typeface="Times New Roman" pitchFamily="18" charset="0"/>
                <a:cs typeface="Times New Roman" pitchFamily="18" charset="0"/>
              </a:rPr>
              <a:t>Complete/Detailed </a:t>
            </a:r>
            <a:r>
              <a:rPr lang="en-US" sz="4000" b="1" dirty="0">
                <a:solidFill>
                  <a:srgbClr val="FF0000"/>
                </a:solidFill>
                <a:latin typeface="Times New Roman" pitchFamily="18" charset="0"/>
                <a:cs typeface="Times New Roman" pitchFamily="18" charset="0"/>
              </a:rPr>
              <a:t>COCOMO</a:t>
            </a:r>
          </a:p>
        </p:txBody>
      </p:sp>
      <p:sp>
        <p:nvSpPr>
          <p:cNvPr id="3" name="Content Placeholder 2"/>
          <p:cNvSpPr>
            <a:spLocks noGrp="1"/>
          </p:cNvSpPr>
          <p:nvPr>
            <p:ph idx="1"/>
          </p:nvPr>
        </p:nvSpPr>
        <p:spPr>
          <a:xfrm>
            <a:off x="304800" y="1143000"/>
            <a:ext cx="8610600" cy="5486400"/>
          </a:xfrm>
        </p:spPr>
        <p:txBody>
          <a:bodyPr>
            <a:noAutofit/>
          </a:bodyPr>
          <a:lstStyle/>
          <a:p>
            <a:pPr fontAlgn="base"/>
            <a:r>
              <a:rPr lang="en-US" sz="2100" b="1" dirty="0">
                <a:latin typeface="Times New Roman" pitchFamily="18" charset="0"/>
                <a:cs typeface="Times New Roman" pitchFamily="18" charset="0"/>
              </a:rPr>
              <a:t>Detailed COCOMO </a:t>
            </a:r>
            <a:r>
              <a:rPr lang="en-US" sz="2100" dirty="0">
                <a:latin typeface="Times New Roman" pitchFamily="18" charset="0"/>
                <a:cs typeface="Times New Roman" pitchFamily="18" charset="0"/>
              </a:rPr>
              <a:t>incorporates all characteristics of the intermediate version with an assessment of the cost driver’s impact on each step of the software engineering process. The detailed model uses different effort multipliers for each cost driver attribute. In detailed </a:t>
            </a:r>
            <a:r>
              <a:rPr lang="en-US" sz="2100" dirty="0" err="1">
                <a:latin typeface="Times New Roman" pitchFamily="18" charset="0"/>
                <a:cs typeface="Times New Roman" pitchFamily="18" charset="0"/>
              </a:rPr>
              <a:t>cocomo</a:t>
            </a:r>
            <a:r>
              <a:rPr lang="en-US" sz="2100" dirty="0">
                <a:latin typeface="Times New Roman" pitchFamily="18" charset="0"/>
                <a:cs typeface="Times New Roman" pitchFamily="18" charset="0"/>
              </a:rPr>
              <a:t>, the whole software is divided into different modules and then we apply COCOMO in different modules to estimate effort and then sum the effort</a:t>
            </a:r>
            <a:r>
              <a:rPr lang="en-US" sz="2100" dirty="0" smtClean="0">
                <a:latin typeface="Times New Roman" pitchFamily="18" charset="0"/>
                <a:cs typeface="Times New Roman" pitchFamily="18" charset="0"/>
              </a:rPr>
              <a:t>. </a:t>
            </a:r>
          </a:p>
          <a:p>
            <a:pPr fontAlgn="base">
              <a:buFont typeface="Wingdings" pitchFamily="2" charset="2"/>
              <a:buChar char="Ø"/>
            </a:pPr>
            <a:r>
              <a:rPr lang="en-US" sz="2100" b="1" dirty="0" smtClean="0">
                <a:solidFill>
                  <a:srgbClr val="FF0000"/>
                </a:solidFill>
                <a:latin typeface="Times New Roman" pitchFamily="18" charset="0"/>
                <a:cs typeface="Times New Roman" pitchFamily="18" charset="0"/>
              </a:rPr>
              <a:t>The </a:t>
            </a:r>
            <a:r>
              <a:rPr lang="en-US" sz="2100" b="1" dirty="0">
                <a:solidFill>
                  <a:srgbClr val="FF0000"/>
                </a:solidFill>
                <a:latin typeface="Times New Roman" pitchFamily="18" charset="0"/>
                <a:cs typeface="Times New Roman" pitchFamily="18" charset="0"/>
              </a:rPr>
              <a:t>Six phases of detailed COCOMO are:</a:t>
            </a:r>
          </a:p>
          <a:p>
            <a:pPr fontAlgn="base">
              <a:buFont typeface="Wingdings" pitchFamily="2" charset="2"/>
              <a:buChar char="ü"/>
            </a:pPr>
            <a:r>
              <a:rPr lang="en-US" sz="2100" dirty="0">
                <a:latin typeface="Times New Roman" pitchFamily="18" charset="0"/>
                <a:cs typeface="Times New Roman" pitchFamily="18" charset="0"/>
              </a:rPr>
              <a:t>Planning and requirements</a:t>
            </a:r>
          </a:p>
          <a:p>
            <a:pPr fontAlgn="base">
              <a:buFont typeface="Wingdings" pitchFamily="2" charset="2"/>
              <a:buChar char="ü"/>
            </a:pPr>
            <a:r>
              <a:rPr lang="en-US" sz="2100" dirty="0">
                <a:latin typeface="Times New Roman" pitchFamily="18" charset="0"/>
                <a:cs typeface="Times New Roman" pitchFamily="18" charset="0"/>
              </a:rPr>
              <a:t>System design</a:t>
            </a:r>
          </a:p>
          <a:p>
            <a:pPr fontAlgn="base">
              <a:buFont typeface="Wingdings" pitchFamily="2" charset="2"/>
              <a:buChar char="ü"/>
            </a:pPr>
            <a:r>
              <a:rPr lang="en-US" sz="2100" dirty="0">
                <a:latin typeface="Times New Roman" pitchFamily="18" charset="0"/>
                <a:cs typeface="Times New Roman" pitchFamily="18" charset="0"/>
              </a:rPr>
              <a:t>Detailed design</a:t>
            </a:r>
          </a:p>
          <a:p>
            <a:pPr fontAlgn="base">
              <a:buFont typeface="Wingdings" pitchFamily="2" charset="2"/>
              <a:buChar char="ü"/>
            </a:pPr>
            <a:r>
              <a:rPr lang="en-US" sz="2100" dirty="0">
                <a:latin typeface="Times New Roman" pitchFamily="18" charset="0"/>
                <a:cs typeface="Times New Roman" pitchFamily="18" charset="0"/>
              </a:rPr>
              <a:t>Module code and test</a:t>
            </a:r>
          </a:p>
          <a:p>
            <a:pPr fontAlgn="base">
              <a:buFont typeface="Wingdings" pitchFamily="2" charset="2"/>
              <a:buChar char="ü"/>
            </a:pPr>
            <a:r>
              <a:rPr lang="en-US" sz="2100" dirty="0">
                <a:latin typeface="Times New Roman" pitchFamily="18" charset="0"/>
                <a:cs typeface="Times New Roman" pitchFamily="18" charset="0"/>
              </a:rPr>
              <a:t>Integration and test</a:t>
            </a:r>
          </a:p>
          <a:p>
            <a:pPr fontAlgn="base">
              <a:buFont typeface="Wingdings" pitchFamily="2" charset="2"/>
              <a:buChar char="ü"/>
            </a:pPr>
            <a:r>
              <a:rPr lang="en-US" sz="2100" dirty="0">
                <a:latin typeface="Times New Roman" pitchFamily="18" charset="0"/>
                <a:cs typeface="Times New Roman" pitchFamily="18" charset="0"/>
              </a:rPr>
              <a:t>Cost Constructive model</a:t>
            </a:r>
          </a:p>
          <a:p>
            <a:pPr fontAlgn="base"/>
            <a:r>
              <a:rPr lang="en-US" sz="2100" dirty="0">
                <a:latin typeface="Times New Roman" pitchFamily="18" charset="0"/>
                <a:cs typeface="Times New Roman" pitchFamily="18" charset="0"/>
              </a:rPr>
              <a:t>The effort is calculated as a function of program size and a set of cost drivers are given according to each phase of the software lifecycle.</a:t>
            </a:r>
          </a:p>
          <a:p>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val="3280372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381000"/>
            <a:ext cx="7772400" cy="762000"/>
          </a:xfrm>
        </p:spPr>
        <p:txBody>
          <a:bodyPr>
            <a:normAutofit/>
          </a:bodyPr>
          <a:lstStyle/>
          <a:p>
            <a:pPr eaLnBrk="1" hangingPunct="1"/>
            <a:r>
              <a:rPr lang="en-US" sz="3600" b="1" dirty="0" smtClean="0">
                <a:solidFill>
                  <a:srgbClr val="FF0000"/>
                </a:solidFill>
                <a:latin typeface="Times New Roman" pitchFamily="18" charset="0"/>
                <a:cs typeface="Times New Roman" pitchFamily="18" charset="0"/>
              </a:rPr>
              <a:t>Make/Buy Decision</a:t>
            </a:r>
          </a:p>
        </p:txBody>
      </p:sp>
      <p:sp>
        <p:nvSpPr>
          <p:cNvPr id="48131" name="Rectangle 3"/>
          <p:cNvSpPr>
            <a:spLocks noGrp="1" noChangeArrowheads="1"/>
          </p:cNvSpPr>
          <p:nvPr>
            <p:ph type="body" idx="1"/>
          </p:nvPr>
        </p:nvSpPr>
        <p:spPr>
          <a:xfrm>
            <a:off x="304800" y="1219200"/>
            <a:ext cx="8686800" cy="5410200"/>
          </a:xfrm>
        </p:spPr>
        <p:txBody>
          <a:bodyPr>
            <a:noAutofit/>
          </a:bodyPr>
          <a:lstStyle/>
          <a:p>
            <a:pPr eaLnBrk="1" hangingPunct="1">
              <a:lnSpc>
                <a:spcPct val="90000"/>
              </a:lnSpc>
            </a:pPr>
            <a:r>
              <a:rPr lang="en-US" sz="2200" dirty="0" smtClean="0">
                <a:latin typeface="Times New Roman" pitchFamily="18" charset="0"/>
                <a:cs typeface="Times New Roman" pitchFamily="18" charset="0"/>
              </a:rPr>
              <a:t>It is often more cost effective to acquire rather than develop software</a:t>
            </a:r>
          </a:p>
          <a:p>
            <a:pPr eaLnBrk="1" hangingPunct="1">
              <a:lnSpc>
                <a:spcPct val="90000"/>
              </a:lnSpc>
            </a:pPr>
            <a:r>
              <a:rPr lang="en-US" sz="2200" dirty="0" smtClean="0">
                <a:latin typeface="Times New Roman" pitchFamily="18" charset="0"/>
                <a:cs typeface="Times New Roman" pitchFamily="18" charset="0"/>
              </a:rPr>
              <a:t>Managers have many acquisition options</a:t>
            </a:r>
          </a:p>
          <a:p>
            <a:pPr lvl="1" eaLnBrk="1" hangingPunct="1">
              <a:lnSpc>
                <a:spcPct val="90000"/>
              </a:lnSpc>
            </a:pPr>
            <a:r>
              <a:rPr lang="en-US" sz="2200" dirty="0" smtClean="0">
                <a:latin typeface="Times New Roman" pitchFamily="18" charset="0"/>
                <a:cs typeface="Times New Roman" pitchFamily="18" charset="0"/>
              </a:rPr>
              <a:t>Software may be purchased (or licensed) off the shelf</a:t>
            </a:r>
          </a:p>
          <a:p>
            <a:pPr lvl="1" eaLnBrk="1" hangingPunct="1">
              <a:lnSpc>
                <a:spcPct val="90000"/>
              </a:lnSpc>
            </a:pPr>
            <a:r>
              <a:rPr lang="en-US" sz="2200" dirty="0" smtClean="0">
                <a:latin typeface="Times New Roman" pitchFamily="18" charset="0"/>
                <a:cs typeface="Times New Roman" pitchFamily="18" charset="0"/>
              </a:rPr>
              <a:t>“Full-experience” or “partial-experience” software components may be acquired and integrated to meet specific needs</a:t>
            </a:r>
          </a:p>
          <a:p>
            <a:pPr lvl="1" eaLnBrk="1" hangingPunct="1">
              <a:lnSpc>
                <a:spcPct val="90000"/>
              </a:lnSpc>
            </a:pPr>
            <a:r>
              <a:rPr lang="en-US" sz="2200" dirty="0" smtClean="0">
                <a:latin typeface="Times New Roman" pitchFamily="18" charset="0"/>
                <a:cs typeface="Times New Roman" pitchFamily="18" charset="0"/>
              </a:rPr>
              <a:t>Software may be custom built by an outside contractor to meet the purchaser’s specifications</a:t>
            </a:r>
          </a:p>
          <a:p>
            <a:pPr eaLnBrk="1" hangingPunct="1">
              <a:lnSpc>
                <a:spcPct val="90000"/>
              </a:lnSpc>
            </a:pPr>
            <a:r>
              <a:rPr lang="en-US" sz="2200" dirty="0" smtClean="0">
                <a:latin typeface="Times New Roman" pitchFamily="18" charset="0"/>
                <a:cs typeface="Times New Roman" pitchFamily="18" charset="0"/>
              </a:rPr>
              <a:t>The make/buy decision can be made based on the following conditions</a:t>
            </a:r>
          </a:p>
          <a:p>
            <a:pPr lvl="1" eaLnBrk="1" hangingPunct="1">
              <a:lnSpc>
                <a:spcPct val="90000"/>
              </a:lnSpc>
            </a:pPr>
            <a:r>
              <a:rPr lang="en-US" sz="2200" dirty="0" smtClean="0">
                <a:latin typeface="Times New Roman" pitchFamily="18" charset="0"/>
                <a:cs typeface="Times New Roman" pitchFamily="18" charset="0"/>
              </a:rPr>
              <a:t>Will the software product be available sooner than internally developed software?</a:t>
            </a:r>
          </a:p>
          <a:p>
            <a:pPr lvl="1" eaLnBrk="1" hangingPunct="1">
              <a:lnSpc>
                <a:spcPct val="90000"/>
              </a:lnSpc>
            </a:pPr>
            <a:r>
              <a:rPr lang="en-US" sz="2200" dirty="0" smtClean="0">
                <a:latin typeface="Times New Roman" pitchFamily="18" charset="0"/>
                <a:cs typeface="Times New Roman" pitchFamily="18" charset="0"/>
              </a:rPr>
              <a:t>Will the cost of acquisition plus the cost of customization be less than the cost of developing the software internally?</a:t>
            </a:r>
          </a:p>
          <a:p>
            <a:pPr lvl="1" eaLnBrk="1" hangingPunct="1">
              <a:lnSpc>
                <a:spcPct val="90000"/>
              </a:lnSpc>
            </a:pPr>
            <a:r>
              <a:rPr lang="en-US" sz="2200" dirty="0" smtClean="0">
                <a:latin typeface="Times New Roman" pitchFamily="18" charset="0"/>
                <a:cs typeface="Times New Roman" pitchFamily="18" charset="0"/>
              </a:rPr>
              <a:t>Will the cost of outside support (e.g., a maintenance contract) be less than the cost of internal support?</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5867078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References</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docs.google.com/presentation/d/1YOXcdiIMgiapHYVNcqSa1oo58kyvrhxZwV4h6sLW4DY/htmlpresent</a:t>
            </a:r>
            <a:r>
              <a:rPr lang="en-US" dirty="0" smtClean="0"/>
              <a:t>.</a:t>
            </a:r>
          </a:p>
          <a:p>
            <a:endParaRPr lang="en-US" dirty="0"/>
          </a:p>
          <a:p>
            <a:r>
              <a:rPr lang="en-US" dirty="0"/>
              <a:t>https://www.geeksforgeeks.org/software-engineering-cocomo-model/</a:t>
            </a:r>
          </a:p>
        </p:txBody>
      </p:sp>
      <p:pic>
        <p:nvPicPr>
          <p:cNvPr id="4"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5390388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6000" b="1" dirty="0" smtClean="0">
              <a:solidFill>
                <a:srgbClr val="FF0000"/>
              </a:solidFill>
              <a:latin typeface="Times New Roman" pitchFamily="18" charset="0"/>
              <a:cs typeface="Times New Roman" pitchFamily="18" charset="0"/>
            </a:endParaRPr>
          </a:p>
          <a:p>
            <a:pPr marL="0" indent="0" algn="ctr">
              <a:buNone/>
            </a:pPr>
            <a:r>
              <a:rPr lang="en-US" sz="6000" b="1" dirty="0" smtClean="0">
                <a:solidFill>
                  <a:srgbClr val="FF0000"/>
                </a:solidFill>
                <a:latin typeface="Times New Roman" pitchFamily="18" charset="0"/>
                <a:cs typeface="Times New Roman" pitchFamily="18" charset="0"/>
              </a:rPr>
              <a:t>Thank You</a:t>
            </a:r>
            <a:endParaRPr lang="en-US" sz="6000" b="1" dirty="0">
              <a:solidFill>
                <a:srgbClr val="FF0000"/>
              </a:solidFill>
              <a:latin typeface="Times New Roman" pitchFamily="18" charset="0"/>
              <a:cs typeface="Times New Roman" pitchFamily="18" charset="0"/>
            </a:endParaRP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52959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381000"/>
            <a:ext cx="7772400" cy="1143000"/>
          </a:xfrm>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Observations on Estimation</a:t>
            </a:r>
          </a:p>
        </p:txBody>
      </p:sp>
      <p:sp>
        <p:nvSpPr>
          <p:cNvPr id="5123" name="Rectangle 3"/>
          <p:cNvSpPr>
            <a:spLocks noGrp="1" noChangeArrowheads="1"/>
          </p:cNvSpPr>
          <p:nvPr>
            <p:ph type="body" idx="1"/>
          </p:nvPr>
        </p:nvSpPr>
        <p:spPr>
          <a:xfrm>
            <a:off x="533400" y="1676400"/>
            <a:ext cx="8229600" cy="4114800"/>
          </a:xfrm>
        </p:spPr>
        <p:txBody>
          <a:bodyPr>
            <a:normAutofit/>
          </a:bodyPr>
          <a:lstStyle/>
          <a:p>
            <a:pPr eaLnBrk="1" hangingPunct="1"/>
            <a:r>
              <a:rPr lang="en-US" sz="2300" dirty="0" smtClean="0">
                <a:latin typeface="Times New Roman" pitchFamily="18" charset="0"/>
                <a:cs typeface="Times New Roman" pitchFamily="18" charset="0"/>
              </a:rPr>
              <a:t>Planning requires technical managers and the software team to make an </a:t>
            </a:r>
            <a:r>
              <a:rPr lang="en-US" sz="2300" u="sng" dirty="0" smtClean="0">
                <a:latin typeface="Times New Roman" pitchFamily="18" charset="0"/>
                <a:cs typeface="Times New Roman" pitchFamily="18" charset="0"/>
              </a:rPr>
              <a:t>initial commitment</a:t>
            </a:r>
          </a:p>
          <a:p>
            <a:pPr eaLnBrk="1" hangingPunct="1"/>
            <a:r>
              <a:rPr lang="en-US" sz="2300" dirty="0" smtClean="0">
                <a:latin typeface="Times New Roman" pitchFamily="18" charset="0"/>
                <a:cs typeface="Times New Roman" pitchFamily="18" charset="0"/>
              </a:rPr>
              <a:t>Process and project metrics can provide a </a:t>
            </a:r>
            <a:r>
              <a:rPr lang="en-US" sz="2300" u="sng" dirty="0" smtClean="0">
                <a:latin typeface="Times New Roman" pitchFamily="18" charset="0"/>
                <a:cs typeface="Times New Roman" pitchFamily="18" charset="0"/>
              </a:rPr>
              <a:t>historical perspective</a:t>
            </a:r>
            <a:r>
              <a:rPr lang="en-US" sz="2300" dirty="0" smtClean="0">
                <a:latin typeface="Times New Roman" pitchFamily="18" charset="0"/>
                <a:cs typeface="Times New Roman" pitchFamily="18" charset="0"/>
              </a:rPr>
              <a:t> and valuable input for generation of quantitative estimates</a:t>
            </a:r>
          </a:p>
          <a:p>
            <a:pPr eaLnBrk="1" hangingPunct="1"/>
            <a:r>
              <a:rPr lang="en-US" sz="2300" dirty="0" smtClean="0">
                <a:latin typeface="Times New Roman" pitchFamily="18" charset="0"/>
                <a:cs typeface="Times New Roman" pitchFamily="18" charset="0"/>
              </a:rPr>
              <a:t>Past experience can help greatly</a:t>
            </a:r>
          </a:p>
          <a:p>
            <a:pPr eaLnBrk="1" hangingPunct="1"/>
            <a:r>
              <a:rPr lang="en-US" sz="2300" dirty="0" smtClean="0">
                <a:latin typeface="Times New Roman" pitchFamily="18" charset="0"/>
                <a:cs typeface="Times New Roman" pitchFamily="18" charset="0"/>
              </a:rPr>
              <a:t>Estimation carries </a:t>
            </a:r>
            <a:r>
              <a:rPr lang="en-US" sz="2300" u="sng" dirty="0" smtClean="0">
                <a:latin typeface="Times New Roman" pitchFamily="18" charset="0"/>
                <a:cs typeface="Times New Roman" pitchFamily="18" charset="0"/>
              </a:rPr>
              <a:t>inherent risk</a:t>
            </a:r>
            <a:r>
              <a:rPr lang="en-US" sz="2300" dirty="0" smtClean="0">
                <a:latin typeface="Times New Roman" pitchFamily="18" charset="0"/>
                <a:cs typeface="Times New Roman" pitchFamily="18" charset="0"/>
              </a:rPr>
              <a:t>, and this risk leads to uncertainty</a:t>
            </a:r>
          </a:p>
          <a:p>
            <a:pPr eaLnBrk="1" hangingPunct="1"/>
            <a:r>
              <a:rPr lang="en-US" sz="2300" dirty="0" smtClean="0">
                <a:latin typeface="Times New Roman" pitchFamily="18" charset="0"/>
                <a:cs typeface="Times New Roman" pitchFamily="18" charset="0"/>
              </a:rPr>
              <a:t>The availability of historical information has a </a:t>
            </a:r>
            <a:r>
              <a:rPr lang="en-US" sz="2300" u="sng" dirty="0" smtClean="0">
                <a:latin typeface="Times New Roman" pitchFamily="18" charset="0"/>
                <a:cs typeface="Times New Roman" pitchFamily="18" charset="0"/>
              </a:rPr>
              <a:t>strong influence</a:t>
            </a:r>
            <a:r>
              <a:rPr lang="en-US" sz="2300" dirty="0" smtClean="0">
                <a:latin typeface="Times New Roman" pitchFamily="18" charset="0"/>
                <a:cs typeface="Times New Roman" pitchFamily="18" charset="0"/>
              </a:rPr>
              <a:t> on estimation risk </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375443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52400"/>
            <a:ext cx="7772400" cy="1143000"/>
          </a:xfrm>
        </p:spPr>
        <p:txBody>
          <a:bodyPr>
            <a:normAutofit fontScale="90000"/>
          </a:bodyPr>
          <a:lstStyle/>
          <a:p>
            <a:pPr eaLnBrk="1" hangingPunct="1"/>
            <a:r>
              <a:rPr lang="en-US" sz="3600" b="1" dirty="0" smtClean="0">
                <a:solidFill>
                  <a:srgbClr val="FF0000"/>
                </a:solidFill>
                <a:latin typeface="Times New Roman" pitchFamily="18" charset="0"/>
                <a:cs typeface="Times New Roman" pitchFamily="18" charset="0"/>
              </a:rPr>
              <a:t>Observations on Estimation (continued)</a:t>
            </a:r>
          </a:p>
        </p:txBody>
      </p:sp>
      <p:sp>
        <p:nvSpPr>
          <p:cNvPr id="6147" name="Rectangle 3"/>
          <p:cNvSpPr>
            <a:spLocks noGrp="1" noChangeArrowheads="1"/>
          </p:cNvSpPr>
          <p:nvPr>
            <p:ph type="body" idx="1"/>
          </p:nvPr>
        </p:nvSpPr>
        <p:spPr>
          <a:xfrm>
            <a:off x="304800" y="1524000"/>
            <a:ext cx="8534400" cy="4114800"/>
          </a:xfrm>
        </p:spPr>
        <p:txBody>
          <a:bodyPr>
            <a:noAutofit/>
          </a:bodyPr>
          <a:lstStyle/>
          <a:p>
            <a:pPr eaLnBrk="1" hangingPunct="1"/>
            <a:r>
              <a:rPr lang="en-US" sz="2400" dirty="0" smtClean="0">
                <a:latin typeface="Times New Roman" pitchFamily="18" charset="0"/>
                <a:cs typeface="Times New Roman" pitchFamily="18" charset="0"/>
              </a:rPr>
              <a:t>When software metrics are available from past projects</a:t>
            </a:r>
          </a:p>
          <a:p>
            <a:pPr lvl="1" eaLnBrk="1" hangingPunct="1"/>
            <a:r>
              <a:rPr lang="en-US" sz="2400" dirty="0" smtClean="0">
                <a:latin typeface="Times New Roman" pitchFamily="18" charset="0"/>
                <a:cs typeface="Times New Roman" pitchFamily="18" charset="0"/>
              </a:rPr>
              <a:t>Estimates can be made with </a:t>
            </a:r>
            <a:r>
              <a:rPr lang="en-US" sz="2400" u="sng" dirty="0" smtClean="0">
                <a:latin typeface="Times New Roman" pitchFamily="18" charset="0"/>
                <a:cs typeface="Times New Roman" pitchFamily="18" charset="0"/>
              </a:rPr>
              <a:t>greater assurance</a:t>
            </a:r>
          </a:p>
          <a:p>
            <a:pPr lvl="1" eaLnBrk="1" hangingPunct="1"/>
            <a:r>
              <a:rPr lang="en-US" sz="2400" dirty="0" smtClean="0">
                <a:latin typeface="Times New Roman" pitchFamily="18" charset="0"/>
                <a:cs typeface="Times New Roman" pitchFamily="18" charset="0"/>
              </a:rPr>
              <a:t>Schedules can be established to </a:t>
            </a:r>
            <a:r>
              <a:rPr lang="en-US" sz="2400" u="sng" dirty="0" smtClean="0">
                <a:latin typeface="Times New Roman" pitchFamily="18" charset="0"/>
                <a:cs typeface="Times New Roman" pitchFamily="18" charset="0"/>
              </a:rPr>
              <a:t>avoid past difficulties</a:t>
            </a:r>
          </a:p>
          <a:p>
            <a:pPr lvl="1" eaLnBrk="1" hangingPunct="1"/>
            <a:r>
              <a:rPr lang="en-US" sz="2400" dirty="0" smtClean="0">
                <a:latin typeface="Times New Roman" pitchFamily="18" charset="0"/>
                <a:cs typeface="Times New Roman" pitchFamily="18" charset="0"/>
              </a:rPr>
              <a:t>Overall risk is </a:t>
            </a:r>
            <a:r>
              <a:rPr lang="en-US" sz="2400" u="sng" dirty="0" smtClean="0">
                <a:latin typeface="Times New Roman" pitchFamily="18" charset="0"/>
                <a:cs typeface="Times New Roman" pitchFamily="18" charset="0"/>
              </a:rPr>
              <a:t>reduced</a:t>
            </a:r>
          </a:p>
          <a:p>
            <a:pPr eaLnBrk="1" hangingPunct="1"/>
            <a:r>
              <a:rPr lang="en-US" sz="2400" dirty="0" smtClean="0">
                <a:latin typeface="Times New Roman" pitchFamily="18" charset="0"/>
                <a:cs typeface="Times New Roman" pitchFamily="18" charset="0"/>
              </a:rPr>
              <a:t>Estimation risk is measured by the degree of uncertainty in the quantitative estimates for cost, schedule, and resources</a:t>
            </a:r>
          </a:p>
          <a:p>
            <a:pPr eaLnBrk="1" hangingPunct="1"/>
            <a:r>
              <a:rPr lang="en-US" sz="2400" dirty="0" smtClean="0">
                <a:latin typeface="Times New Roman" pitchFamily="18" charset="0"/>
                <a:cs typeface="Times New Roman" pitchFamily="18" charset="0"/>
              </a:rPr>
              <a:t>Nevertheless, a project manager should not become compulsive about estimation</a:t>
            </a:r>
          </a:p>
          <a:p>
            <a:pPr lvl="1" eaLnBrk="1" hangingPunct="1"/>
            <a:r>
              <a:rPr lang="en-US" sz="2400" dirty="0" smtClean="0">
                <a:latin typeface="Times New Roman" pitchFamily="18" charset="0"/>
                <a:cs typeface="Times New Roman" pitchFamily="18" charset="0"/>
              </a:rPr>
              <a:t>Plans should be </a:t>
            </a:r>
            <a:r>
              <a:rPr lang="en-US" sz="2400" u="sng" dirty="0" smtClean="0">
                <a:latin typeface="Times New Roman" pitchFamily="18" charset="0"/>
                <a:cs typeface="Times New Roman" pitchFamily="18" charset="0"/>
              </a:rPr>
              <a:t>iterative</a:t>
            </a:r>
            <a:r>
              <a:rPr lang="en-US" sz="2400" dirty="0" smtClean="0">
                <a:latin typeface="Times New Roman" pitchFamily="18" charset="0"/>
                <a:cs typeface="Times New Roman" pitchFamily="18" charset="0"/>
              </a:rPr>
              <a:t> and </a:t>
            </a:r>
            <a:r>
              <a:rPr lang="en-US" sz="2400" u="sng" dirty="0" smtClean="0">
                <a:latin typeface="Times New Roman" pitchFamily="18" charset="0"/>
                <a:cs typeface="Times New Roman" pitchFamily="18" charset="0"/>
              </a:rPr>
              <a:t>allow adjustments</a:t>
            </a:r>
            <a:r>
              <a:rPr lang="en-US" sz="2400" dirty="0" smtClean="0">
                <a:latin typeface="Times New Roman" pitchFamily="18" charset="0"/>
                <a:cs typeface="Times New Roman" pitchFamily="18" charset="0"/>
              </a:rPr>
              <a:t> as time passes and more is made certain</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416127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28600"/>
            <a:ext cx="7772400" cy="838200"/>
          </a:xfrm>
        </p:spPr>
        <p:txBody>
          <a:bodyPr>
            <a:normAutofit/>
          </a:bodyPr>
          <a:lstStyle/>
          <a:p>
            <a:pPr eaLnBrk="1" hangingPunct="1"/>
            <a:r>
              <a:rPr lang="en-US" sz="4000" b="1" dirty="0" smtClean="0">
                <a:solidFill>
                  <a:srgbClr val="FF0000"/>
                </a:solidFill>
                <a:latin typeface="Times New Roman" pitchFamily="18" charset="0"/>
                <a:cs typeface="Times New Roman" pitchFamily="18" charset="0"/>
              </a:rPr>
              <a:t>Task Set for Project Planning</a:t>
            </a:r>
          </a:p>
        </p:txBody>
      </p:sp>
      <p:sp>
        <p:nvSpPr>
          <p:cNvPr id="7171" name="Rectangle 3"/>
          <p:cNvSpPr>
            <a:spLocks noGrp="1" noChangeArrowheads="1"/>
          </p:cNvSpPr>
          <p:nvPr>
            <p:ph type="body" idx="1"/>
          </p:nvPr>
        </p:nvSpPr>
        <p:spPr>
          <a:xfrm>
            <a:off x="381000" y="1295400"/>
            <a:ext cx="8458200" cy="5181600"/>
          </a:xfrm>
        </p:spPr>
        <p:txBody>
          <a:bodyPr>
            <a:noAutofit/>
          </a:bodyPr>
          <a:lstStyle/>
          <a:p>
            <a:pPr marL="533400" indent="-533400" eaLnBrk="1" hangingPunct="1">
              <a:lnSpc>
                <a:spcPct val="90000"/>
              </a:lnSpc>
              <a:buFontTx/>
              <a:buAutoNum type="arabicParenR"/>
            </a:pPr>
            <a:r>
              <a:rPr lang="en-US" sz="1800" dirty="0" smtClean="0">
                <a:latin typeface="Times New Roman" pitchFamily="18" charset="0"/>
                <a:cs typeface="Times New Roman" pitchFamily="18" charset="0"/>
              </a:rPr>
              <a:t>Establish project scope</a:t>
            </a:r>
          </a:p>
          <a:p>
            <a:pPr marL="533400" indent="-533400" eaLnBrk="1" hangingPunct="1">
              <a:lnSpc>
                <a:spcPct val="90000"/>
              </a:lnSpc>
              <a:buFontTx/>
              <a:buAutoNum type="arabicParenR"/>
            </a:pPr>
            <a:r>
              <a:rPr lang="en-US" sz="1800" dirty="0" smtClean="0">
                <a:latin typeface="Times New Roman" pitchFamily="18" charset="0"/>
                <a:cs typeface="Times New Roman" pitchFamily="18" charset="0"/>
              </a:rPr>
              <a:t>Determine feasibility</a:t>
            </a:r>
          </a:p>
          <a:p>
            <a:pPr marL="533400" indent="-533400" eaLnBrk="1" hangingPunct="1">
              <a:lnSpc>
                <a:spcPct val="90000"/>
              </a:lnSpc>
              <a:buFontTx/>
              <a:buAutoNum type="arabicParenR"/>
            </a:pPr>
            <a:r>
              <a:rPr lang="en-US" sz="1800" dirty="0" smtClean="0">
                <a:latin typeface="Times New Roman" pitchFamily="18" charset="0"/>
                <a:cs typeface="Times New Roman" pitchFamily="18" charset="0"/>
              </a:rPr>
              <a:t>Analyze risks</a:t>
            </a:r>
          </a:p>
          <a:p>
            <a:pPr marL="533400" indent="-533400" eaLnBrk="1" hangingPunct="1">
              <a:lnSpc>
                <a:spcPct val="90000"/>
              </a:lnSpc>
              <a:buFontTx/>
              <a:buAutoNum type="arabicParenR"/>
            </a:pPr>
            <a:r>
              <a:rPr lang="en-US" sz="1800" dirty="0" smtClean="0">
                <a:latin typeface="Times New Roman" pitchFamily="18" charset="0"/>
                <a:cs typeface="Times New Roman" pitchFamily="18" charset="0"/>
              </a:rPr>
              <a:t>Define required resources</a:t>
            </a:r>
          </a:p>
          <a:p>
            <a:pPr marL="914400" lvl="1" indent="-457200" eaLnBrk="1" hangingPunct="1">
              <a:lnSpc>
                <a:spcPct val="90000"/>
              </a:lnSpc>
              <a:buFontTx/>
              <a:buAutoNum type="alphaLcParenR"/>
            </a:pPr>
            <a:r>
              <a:rPr lang="en-US" sz="1800" dirty="0" smtClean="0">
                <a:latin typeface="Times New Roman" pitchFamily="18" charset="0"/>
                <a:cs typeface="Times New Roman" pitchFamily="18" charset="0"/>
              </a:rPr>
              <a:t>Determine human resources required</a:t>
            </a:r>
          </a:p>
          <a:p>
            <a:pPr marL="914400" lvl="1" indent="-457200" eaLnBrk="1" hangingPunct="1">
              <a:lnSpc>
                <a:spcPct val="90000"/>
              </a:lnSpc>
              <a:buFontTx/>
              <a:buAutoNum type="alphaLcParenR"/>
            </a:pPr>
            <a:r>
              <a:rPr lang="en-US" sz="1800" dirty="0" smtClean="0">
                <a:latin typeface="Times New Roman" pitchFamily="18" charset="0"/>
                <a:cs typeface="Times New Roman" pitchFamily="18" charset="0"/>
              </a:rPr>
              <a:t>Define reusable software resources</a:t>
            </a:r>
          </a:p>
          <a:p>
            <a:pPr marL="914400" lvl="1" indent="-457200" eaLnBrk="1" hangingPunct="1">
              <a:lnSpc>
                <a:spcPct val="90000"/>
              </a:lnSpc>
              <a:buFontTx/>
              <a:buAutoNum type="alphaLcParenR"/>
            </a:pPr>
            <a:r>
              <a:rPr lang="en-US" sz="1800" dirty="0" smtClean="0">
                <a:latin typeface="Times New Roman" pitchFamily="18" charset="0"/>
                <a:cs typeface="Times New Roman" pitchFamily="18" charset="0"/>
              </a:rPr>
              <a:t>Identify environmental resources</a:t>
            </a:r>
          </a:p>
          <a:p>
            <a:pPr marL="533400" indent="-533400" eaLnBrk="1" hangingPunct="1">
              <a:lnSpc>
                <a:spcPct val="90000"/>
              </a:lnSpc>
              <a:buFontTx/>
              <a:buAutoNum type="arabicParenR"/>
            </a:pPr>
            <a:r>
              <a:rPr lang="en-US" sz="1800" dirty="0" smtClean="0">
                <a:latin typeface="Times New Roman" pitchFamily="18" charset="0"/>
                <a:cs typeface="Times New Roman" pitchFamily="18" charset="0"/>
              </a:rPr>
              <a:t>Estimate cost and effort</a:t>
            </a:r>
          </a:p>
          <a:p>
            <a:pPr marL="914400" lvl="1" indent="-457200" eaLnBrk="1" hangingPunct="1">
              <a:lnSpc>
                <a:spcPct val="90000"/>
              </a:lnSpc>
              <a:buFontTx/>
              <a:buAutoNum type="alphaLcParenR"/>
            </a:pPr>
            <a:r>
              <a:rPr lang="en-US" sz="1800" dirty="0" smtClean="0">
                <a:latin typeface="Times New Roman" pitchFamily="18" charset="0"/>
                <a:cs typeface="Times New Roman" pitchFamily="18" charset="0"/>
              </a:rPr>
              <a:t>Decompose the problem</a:t>
            </a:r>
          </a:p>
          <a:p>
            <a:pPr marL="914400" lvl="1" indent="-457200" eaLnBrk="1" hangingPunct="1">
              <a:lnSpc>
                <a:spcPct val="90000"/>
              </a:lnSpc>
              <a:buFontTx/>
              <a:buAutoNum type="alphaLcParenR"/>
            </a:pPr>
            <a:r>
              <a:rPr lang="en-US" sz="1800" dirty="0" smtClean="0">
                <a:latin typeface="Times New Roman" pitchFamily="18" charset="0"/>
                <a:cs typeface="Times New Roman" pitchFamily="18" charset="0"/>
              </a:rPr>
              <a:t>Develop two or more estimates using different approaches</a:t>
            </a:r>
          </a:p>
          <a:p>
            <a:pPr marL="914400" lvl="1" indent="-457200" eaLnBrk="1" hangingPunct="1">
              <a:lnSpc>
                <a:spcPct val="90000"/>
              </a:lnSpc>
              <a:buFontTx/>
              <a:buAutoNum type="alphaLcParenR"/>
            </a:pPr>
            <a:r>
              <a:rPr lang="en-US" sz="1800" dirty="0" smtClean="0">
                <a:latin typeface="Times New Roman" pitchFamily="18" charset="0"/>
                <a:cs typeface="Times New Roman" pitchFamily="18" charset="0"/>
              </a:rPr>
              <a:t>Reconcile the estimates</a:t>
            </a:r>
          </a:p>
          <a:p>
            <a:pPr marL="533400" indent="-533400" eaLnBrk="1" hangingPunct="1">
              <a:lnSpc>
                <a:spcPct val="90000"/>
              </a:lnSpc>
              <a:buFontTx/>
              <a:buAutoNum type="arabicParenR"/>
            </a:pPr>
            <a:r>
              <a:rPr lang="en-US" sz="1800" dirty="0" smtClean="0">
                <a:latin typeface="Times New Roman" pitchFamily="18" charset="0"/>
                <a:cs typeface="Times New Roman" pitchFamily="18" charset="0"/>
              </a:rPr>
              <a:t>Develop a project schedule</a:t>
            </a:r>
          </a:p>
          <a:p>
            <a:pPr marL="914400" lvl="1" indent="-457200" eaLnBrk="1" hangingPunct="1">
              <a:lnSpc>
                <a:spcPct val="90000"/>
              </a:lnSpc>
              <a:buFontTx/>
              <a:buAutoNum type="alphaLcParenR"/>
            </a:pPr>
            <a:r>
              <a:rPr lang="en-US" sz="1800" dirty="0" smtClean="0">
                <a:latin typeface="Times New Roman" pitchFamily="18" charset="0"/>
                <a:cs typeface="Times New Roman" pitchFamily="18" charset="0"/>
              </a:rPr>
              <a:t>Establish a meaningful task set</a:t>
            </a:r>
          </a:p>
          <a:p>
            <a:pPr marL="914400" lvl="1" indent="-457200" eaLnBrk="1" hangingPunct="1">
              <a:lnSpc>
                <a:spcPct val="90000"/>
              </a:lnSpc>
              <a:buFontTx/>
              <a:buAutoNum type="alphaLcParenR"/>
            </a:pPr>
            <a:r>
              <a:rPr lang="en-US" sz="1800" dirty="0" smtClean="0">
                <a:latin typeface="Times New Roman" pitchFamily="18" charset="0"/>
                <a:cs typeface="Times New Roman" pitchFamily="18" charset="0"/>
              </a:rPr>
              <a:t>Define a task network</a:t>
            </a:r>
          </a:p>
          <a:p>
            <a:pPr marL="914400" lvl="1" indent="-457200" eaLnBrk="1" hangingPunct="1">
              <a:lnSpc>
                <a:spcPct val="90000"/>
              </a:lnSpc>
              <a:buFontTx/>
              <a:buAutoNum type="alphaLcParenR"/>
            </a:pPr>
            <a:r>
              <a:rPr lang="en-US" sz="1800" dirty="0" smtClean="0">
                <a:latin typeface="Times New Roman" pitchFamily="18" charset="0"/>
                <a:cs typeface="Times New Roman" pitchFamily="18" charset="0"/>
              </a:rPr>
              <a:t>Use scheduling tools to develop a timeline chart</a:t>
            </a:r>
          </a:p>
          <a:p>
            <a:pPr marL="914400" lvl="1" indent="-457200" eaLnBrk="1" hangingPunct="1">
              <a:lnSpc>
                <a:spcPct val="90000"/>
              </a:lnSpc>
              <a:buFontTx/>
              <a:buAutoNum type="alphaLcParenR"/>
            </a:pPr>
            <a:r>
              <a:rPr lang="en-US" sz="1800" dirty="0" smtClean="0">
                <a:latin typeface="Times New Roman" pitchFamily="18" charset="0"/>
                <a:cs typeface="Times New Roman" pitchFamily="18" charset="0"/>
              </a:rPr>
              <a:t>Define schedule tracking mechanisms</a:t>
            </a:r>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822616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685800" y="2286000"/>
            <a:ext cx="7772400" cy="1143000"/>
          </a:xfrm>
        </p:spPr>
        <p:txBody>
          <a:bodyPr>
            <a:normAutofit/>
          </a:bodyPr>
          <a:lstStyle/>
          <a:p>
            <a:pPr eaLnBrk="1" hangingPunct="1"/>
            <a:r>
              <a:rPr lang="en-US" sz="3600" b="1" dirty="0" smtClean="0">
                <a:solidFill>
                  <a:srgbClr val="FF0000"/>
                </a:solidFill>
                <a:latin typeface="Times New Roman" pitchFamily="18" charset="0"/>
                <a:cs typeface="Times New Roman" pitchFamily="18" charset="0"/>
              </a:rPr>
              <a:t>Scope and Feasibility</a:t>
            </a:r>
          </a:p>
        </p:txBody>
      </p:sp>
      <p:sp>
        <p:nvSpPr>
          <p:cNvPr id="8195" name="Rectangle 3"/>
          <p:cNvSpPr>
            <a:spLocks noGrp="1" noChangeArrowheads="1"/>
          </p:cNvSpPr>
          <p:nvPr>
            <p:ph type="subTitle" idx="1"/>
          </p:nvPr>
        </p:nvSpPr>
        <p:spPr/>
        <p:txBody>
          <a:bodyPr/>
          <a:lstStyle/>
          <a:p>
            <a:pPr eaLnBrk="1" hangingPunct="1"/>
            <a:endParaRPr lang="en-US" dirty="0" smtClean="0"/>
          </a:p>
        </p:txBody>
      </p:sp>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3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605587"/>
            <a:ext cx="9144000" cy="252413"/>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510079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3782</Words>
  <Application>Microsoft Office PowerPoint</Application>
  <PresentationFormat>On-screen Show (4:3)</PresentationFormat>
  <Paragraphs>517</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Unit IV Project Management: Process, Metrics, Estimations &amp; Scheduling</vt:lpstr>
      <vt:lpstr>PowerPoint Presentation</vt:lpstr>
      <vt:lpstr>  Estimation for Software Projects     </vt:lpstr>
      <vt:lpstr>Project Planning</vt:lpstr>
      <vt:lpstr>Software Project Planning</vt:lpstr>
      <vt:lpstr>Observations on Estimation</vt:lpstr>
      <vt:lpstr>Observations on Estimation (continued)</vt:lpstr>
      <vt:lpstr>Task Set for Project Planning</vt:lpstr>
      <vt:lpstr>Scope and Feasibility</vt:lpstr>
      <vt:lpstr>Software Scope</vt:lpstr>
      <vt:lpstr>Software Scope (continued)</vt:lpstr>
      <vt:lpstr>Feasibility </vt:lpstr>
      <vt:lpstr>Project Resources</vt:lpstr>
      <vt:lpstr>Resource Estimation</vt:lpstr>
      <vt:lpstr>Categories of Resources</vt:lpstr>
      <vt:lpstr>Human Resources</vt:lpstr>
      <vt:lpstr>Development Environment Resources</vt:lpstr>
      <vt:lpstr>Reusable Software Resources</vt:lpstr>
      <vt:lpstr>PowerPoint Presentation</vt:lpstr>
      <vt:lpstr>Estimation of Project Cost and Effort</vt:lpstr>
      <vt:lpstr>Factors Affecting Project Estimation</vt:lpstr>
      <vt:lpstr>Project Estimation Options</vt:lpstr>
      <vt:lpstr>Project Estimation Approaches</vt:lpstr>
      <vt:lpstr>Decomposition Techniques</vt:lpstr>
      <vt:lpstr>Introduction</vt:lpstr>
      <vt:lpstr>Approaches to Software Sizing</vt:lpstr>
      <vt:lpstr>Problem-Based Estimation</vt:lpstr>
      <vt:lpstr>Problem-Based Estimation (continued)</vt:lpstr>
      <vt:lpstr>Problem-Based Estimation (continued)</vt:lpstr>
      <vt:lpstr>Process-Based Estimation</vt:lpstr>
      <vt:lpstr>Process-Based Estimation (continued)</vt:lpstr>
      <vt:lpstr>Reconciling Estimates</vt:lpstr>
      <vt:lpstr>Empirical Estimation Models</vt:lpstr>
      <vt:lpstr>Introduction</vt:lpstr>
      <vt:lpstr>COCOMO </vt:lpstr>
      <vt:lpstr>COCOMO Models</vt:lpstr>
      <vt:lpstr>Stages of COCOMO </vt:lpstr>
      <vt:lpstr>PowerPoint Presentation</vt:lpstr>
      <vt:lpstr>Basic COCOMO</vt:lpstr>
      <vt:lpstr>Estimation of development effort  </vt:lpstr>
      <vt:lpstr>Estimation of development time  </vt:lpstr>
      <vt:lpstr>Case Study</vt:lpstr>
      <vt:lpstr>Answer</vt:lpstr>
      <vt:lpstr>Intermediate COCOMO Cost Drivers</vt:lpstr>
      <vt:lpstr>PowerPoint Presentation</vt:lpstr>
      <vt:lpstr>PowerPoint Presentation</vt:lpstr>
      <vt:lpstr>PowerPoint Presentation</vt:lpstr>
      <vt:lpstr>PowerPoint Presentation</vt:lpstr>
      <vt:lpstr>COCOMO Cost Drivers (continued)</vt:lpstr>
      <vt:lpstr>Complete COCOMO</vt:lpstr>
      <vt:lpstr>Complete COCOMO</vt:lpstr>
      <vt:lpstr>Complete COCOMO</vt:lpstr>
      <vt:lpstr>Complete COCOMO</vt:lpstr>
      <vt:lpstr>Complete/Detailed COCOMO</vt:lpstr>
      <vt:lpstr>Make/Buy Decision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Administrator</dc:creator>
  <cp:lastModifiedBy>DELL</cp:lastModifiedBy>
  <cp:revision>47</cp:revision>
  <dcterms:created xsi:type="dcterms:W3CDTF">2006-08-16T00:00:00Z</dcterms:created>
  <dcterms:modified xsi:type="dcterms:W3CDTF">2020-09-27T21:33:06Z</dcterms:modified>
</cp:coreProperties>
</file>