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143"/>
  </p:notesMasterIdLst>
  <p:sldIdLst>
    <p:sldId id="275" r:id="rId2"/>
    <p:sldId id="268" r:id="rId3"/>
    <p:sldId id="257" r:id="rId4"/>
    <p:sldId id="259" r:id="rId5"/>
    <p:sldId id="279" r:id="rId6"/>
    <p:sldId id="280" r:id="rId7"/>
    <p:sldId id="303" r:id="rId8"/>
    <p:sldId id="305" r:id="rId9"/>
    <p:sldId id="297" r:id="rId10"/>
    <p:sldId id="306" r:id="rId11"/>
    <p:sldId id="300" r:id="rId12"/>
    <p:sldId id="346" r:id="rId13"/>
    <p:sldId id="345" r:id="rId14"/>
    <p:sldId id="281" r:id="rId15"/>
    <p:sldId id="565" r:id="rId16"/>
    <p:sldId id="324" r:id="rId17"/>
    <p:sldId id="323" r:id="rId18"/>
    <p:sldId id="322" r:id="rId19"/>
    <p:sldId id="326" r:id="rId20"/>
    <p:sldId id="327" r:id="rId21"/>
    <p:sldId id="347" r:id="rId22"/>
    <p:sldId id="348" r:id="rId23"/>
    <p:sldId id="330" r:id="rId24"/>
    <p:sldId id="336" r:id="rId25"/>
    <p:sldId id="443" r:id="rId26"/>
    <p:sldId id="444" r:id="rId27"/>
    <p:sldId id="445" r:id="rId28"/>
    <p:sldId id="446" r:id="rId29"/>
    <p:sldId id="437" r:id="rId30"/>
    <p:sldId id="566" r:id="rId31"/>
    <p:sldId id="438" r:id="rId32"/>
    <p:sldId id="520" r:id="rId33"/>
    <p:sldId id="521" r:id="rId34"/>
    <p:sldId id="439" r:id="rId35"/>
    <p:sldId id="522" r:id="rId36"/>
    <p:sldId id="523" r:id="rId37"/>
    <p:sldId id="440" r:id="rId38"/>
    <p:sldId id="524" r:id="rId39"/>
    <p:sldId id="441" r:id="rId40"/>
    <p:sldId id="442" r:id="rId41"/>
    <p:sldId id="283" r:id="rId42"/>
    <p:sldId id="434" r:id="rId43"/>
    <p:sldId id="435" r:id="rId44"/>
    <p:sldId id="436" r:id="rId45"/>
    <p:sldId id="291" r:id="rId46"/>
    <p:sldId id="320" r:id="rId47"/>
    <p:sldId id="362" r:id="rId48"/>
    <p:sldId id="447" r:id="rId49"/>
    <p:sldId id="454" r:id="rId50"/>
    <p:sldId id="455" r:id="rId51"/>
    <p:sldId id="456" r:id="rId52"/>
    <p:sldId id="457" r:id="rId53"/>
    <p:sldId id="567" r:id="rId54"/>
    <p:sldId id="458" r:id="rId55"/>
    <p:sldId id="547" r:id="rId56"/>
    <p:sldId id="365" r:id="rId57"/>
    <p:sldId id="568" r:id="rId58"/>
    <p:sldId id="536" r:id="rId59"/>
    <p:sldId id="537" r:id="rId60"/>
    <p:sldId id="538" r:id="rId61"/>
    <p:sldId id="540" r:id="rId62"/>
    <p:sldId id="541" r:id="rId63"/>
    <p:sldId id="542" r:id="rId64"/>
    <p:sldId id="543" r:id="rId65"/>
    <p:sldId id="544" r:id="rId66"/>
    <p:sldId id="545" r:id="rId67"/>
    <p:sldId id="548" r:id="rId68"/>
    <p:sldId id="307" r:id="rId69"/>
    <p:sldId id="460" r:id="rId70"/>
    <p:sldId id="461" r:id="rId71"/>
    <p:sldId id="462" r:id="rId72"/>
    <p:sldId id="463" r:id="rId73"/>
    <p:sldId id="316" r:id="rId74"/>
    <p:sldId id="384" r:id="rId75"/>
    <p:sldId id="383" r:id="rId76"/>
    <p:sldId id="465" r:id="rId77"/>
    <p:sldId id="390" r:id="rId78"/>
    <p:sldId id="466" r:id="rId79"/>
    <p:sldId id="557" r:id="rId80"/>
    <p:sldId id="468" r:id="rId81"/>
    <p:sldId id="469" r:id="rId82"/>
    <p:sldId id="393" r:id="rId83"/>
    <p:sldId id="400" r:id="rId84"/>
    <p:sldId id="558" r:id="rId85"/>
    <p:sldId id="559" r:id="rId86"/>
    <p:sldId id="560" r:id="rId87"/>
    <p:sldId id="561" r:id="rId88"/>
    <p:sldId id="562" r:id="rId89"/>
    <p:sldId id="563" r:id="rId90"/>
    <p:sldId id="464" r:id="rId91"/>
    <p:sldId id="404" r:id="rId92"/>
    <p:sldId id="405" r:id="rId93"/>
    <p:sldId id="406" r:id="rId94"/>
    <p:sldId id="407" r:id="rId95"/>
    <p:sldId id="408" r:id="rId96"/>
    <p:sldId id="311" r:id="rId97"/>
    <p:sldId id="519" r:id="rId98"/>
    <p:sldId id="478" r:id="rId99"/>
    <p:sldId id="479" r:id="rId100"/>
    <p:sldId id="480" r:id="rId101"/>
    <p:sldId id="481" r:id="rId102"/>
    <p:sldId id="482" r:id="rId103"/>
    <p:sldId id="483" r:id="rId104"/>
    <p:sldId id="484" r:id="rId105"/>
    <p:sldId id="571" r:id="rId106"/>
    <p:sldId id="486" r:id="rId107"/>
    <p:sldId id="487" r:id="rId108"/>
    <p:sldId id="488" r:id="rId109"/>
    <p:sldId id="489" r:id="rId110"/>
    <p:sldId id="490" r:id="rId111"/>
    <p:sldId id="491" r:id="rId112"/>
    <p:sldId id="492" r:id="rId113"/>
    <p:sldId id="493" r:id="rId114"/>
    <p:sldId id="494" r:id="rId115"/>
    <p:sldId id="495" r:id="rId116"/>
    <p:sldId id="496" r:id="rId117"/>
    <p:sldId id="497" r:id="rId118"/>
    <p:sldId id="498" r:id="rId119"/>
    <p:sldId id="499" r:id="rId120"/>
    <p:sldId id="500" r:id="rId121"/>
    <p:sldId id="501" r:id="rId122"/>
    <p:sldId id="502" r:id="rId123"/>
    <p:sldId id="503" r:id="rId124"/>
    <p:sldId id="504" r:id="rId125"/>
    <p:sldId id="505" r:id="rId126"/>
    <p:sldId id="506" r:id="rId127"/>
    <p:sldId id="507" r:id="rId128"/>
    <p:sldId id="508" r:id="rId129"/>
    <p:sldId id="509" r:id="rId130"/>
    <p:sldId id="510" r:id="rId131"/>
    <p:sldId id="511" r:id="rId132"/>
    <p:sldId id="512" r:id="rId133"/>
    <p:sldId id="513" r:id="rId134"/>
    <p:sldId id="514" r:id="rId135"/>
    <p:sldId id="515" r:id="rId136"/>
    <p:sldId id="516" r:id="rId137"/>
    <p:sldId id="517" r:id="rId138"/>
    <p:sldId id="518" r:id="rId139"/>
    <p:sldId id="379" r:id="rId140"/>
    <p:sldId id="470" r:id="rId141"/>
    <p:sldId id="472" r:id="rId142"/>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it Viit" initials="VV" lastIdx="2" clrIdx="0">
    <p:extLst>
      <p:ext uri="{19B8F6BF-5375-455C-9EA6-DF929625EA0E}">
        <p15:presenceInfo xmlns:p15="http://schemas.microsoft.com/office/powerpoint/2012/main" userId="Viit Vi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43AEFF"/>
    <a:srgbClr val="25A2FF"/>
    <a:srgbClr val="189CDE"/>
    <a:srgbClr val="0996FF"/>
    <a:srgbClr val="0192FF"/>
    <a:srgbClr val="0594FF"/>
    <a:srgbClr val="008FFA"/>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60"/>
  </p:normalViewPr>
  <p:slideViewPr>
    <p:cSldViewPr snapToGrid="0">
      <p:cViewPr varScale="1">
        <p:scale>
          <a:sx n="110" d="100"/>
          <a:sy n="110" d="100"/>
        </p:scale>
        <p:origin x="787" y="77"/>
      </p:cViewPr>
      <p:guideLst>
        <p:guide orient="horz" pos="1620"/>
        <p:guide pos="2880"/>
      </p:guideLst>
    </p:cSldViewPr>
  </p:slideViewPr>
  <p:notesTextViewPr>
    <p:cViewPr>
      <p:scale>
        <a:sx n="1" d="1"/>
        <a:sy n="1" d="1"/>
      </p:scale>
      <p:origin x="0" y="0"/>
    </p:cViewPr>
  </p:notesTextViewPr>
  <p:sorterViewPr>
    <p:cViewPr>
      <p:scale>
        <a:sx n="78" d="100"/>
        <a:sy n="78" d="100"/>
      </p:scale>
      <p:origin x="0" y="102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981B592-AEF7-4F19-89CE-62E2656F1C5E}" type="datetimeFigureOut">
              <a:rPr lang="en-IN" smtClean="0"/>
              <a:t>18-08-2020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5559C-9A1D-465C-BD22-C64000BBBB10}" type="slidenum">
              <a:rPr lang="en-IN" smtClean="0"/>
              <a:t>‹#›</a:t>
            </a:fld>
            <a:endParaRPr lang="en-IN"/>
          </a:p>
        </p:txBody>
      </p:sp>
    </p:spTree>
    <p:extLst>
      <p:ext uri="{BB962C8B-B14F-4D97-AF65-F5344CB8AC3E}">
        <p14:creationId xmlns:p14="http://schemas.microsoft.com/office/powerpoint/2010/main" val="311978485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12</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13</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14</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15</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16</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17</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18</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19</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20</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21</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4</a:t>
            </a:fld>
            <a:endParaRPr lang="en-IN"/>
          </a:p>
        </p:txBody>
      </p:sp>
    </p:spTree>
    <p:extLst>
      <p:ext uri="{BB962C8B-B14F-4D97-AF65-F5344CB8AC3E}">
        <p14:creationId xmlns:p14="http://schemas.microsoft.com/office/powerpoint/2010/main" val="2749840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22</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23</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24</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400419"/>
            <a:ext cx="5486400" cy="3600343"/>
          </a:xfrm>
          <a:prstGeom prst="rect">
            <a:avLst/>
          </a:prstGeom>
        </p:spPr>
        <p:txBody>
          <a:bodyPr spcFirstLastPara="1" wrap="square" lIns="80152" tIns="40065" rIns="80152" bIns="40065" anchor="t" anchorCtr="0">
            <a:noAutofit/>
          </a:bodyPr>
          <a:lstStyle/>
          <a:p>
            <a:endParaRPr/>
          </a:p>
        </p:txBody>
      </p:sp>
      <p:sp>
        <p:nvSpPr>
          <p:cNvPr id="216" name="Google Shape;2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400419"/>
            <a:ext cx="5486400" cy="3600343"/>
          </a:xfrm>
          <a:prstGeom prst="rect">
            <a:avLst/>
          </a:prstGeom>
        </p:spPr>
        <p:txBody>
          <a:bodyPr spcFirstLastPara="1" wrap="square" lIns="80152" tIns="40065" rIns="80152" bIns="40065" anchor="t" anchorCtr="0">
            <a:noAutofit/>
          </a:bodyPr>
          <a:lstStyle/>
          <a:p>
            <a:endParaRPr/>
          </a:p>
        </p:txBody>
      </p:sp>
      <p:sp>
        <p:nvSpPr>
          <p:cNvPr id="221" name="Google Shape;2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txBox="1">
            <a:spLocks noGrp="1"/>
          </p:cNvSpPr>
          <p:nvPr>
            <p:ph type="body" idx="1"/>
          </p:nvPr>
        </p:nvSpPr>
        <p:spPr>
          <a:xfrm>
            <a:off x="685800" y="4400419"/>
            <a:ext cx="5486400" cy="3600343"/>
          </a:xfrm>
          <a:prstGeom prst="rect">
            <a:avLst/>
          </a:prstGeom>
        </p:spPr>
        <p:txBody>
          <a:bodyPr spcFirstLastPara="1" wrap="square" lIns="80152" tIns="40065" rIns="80152" bIns="40065" anchor="t" anchorCtr="0">
            <a:noAutofit/>
          </a:bodyPr>
          <a:lstStyle/>
          <a:p>
            <a:endParaRPr/>
          </a:p>
        </p:txBody>
      </p:sp>
      <p:sp>
        <p:nvSpPr>
          <p:cNvPr id="229" name="Google Shape;22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400419"/>
            <a:ext cx="5486400" cy="3600343"/>
          </a:xfrm>
          <a:prstGeom prst="rect">
            <a:avLst/>
          </a:prstGeom>
        </p:spPr>
        <p:txBody>
          <a:bodyPr spcFirstLastPara="1" wrap="square" lIns="80152" tIns="40065" rIns="80152" bIns="40065" anchor="t" anchorCtr="0">
            <a:noAutofit/>
          </a:bodyPr>
          <a:lstStyle/>
          <a:p>
            <a:endParaRPr/>
          </a:p>
        </p:txBody>
      </p:sp>
      <p:sp>
        <p:nvSpPr>
          <p:cNvPr id="234" name="Google Shape;2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400419"/>
            <a:ext cx="5486400" cy="3600343"/>
          </a:xfrm>
          <a:prstGeom prst="rect">
            <a:avLst/>
          </a:prstGeom>
        </p:spPr>
        <p:txBody>
          <a:bodyPr spcFirstLastPara="1" wrap="square" lIns="80152" tIns="40065" rIns="80152" bIns="40065" anchor="t" anchorCtr="0">
            <a:noAutofit/>
          </a:bodyPr>
          <a:lstStyle/>
          <a:p>
            <a:endParaRPr/>
          </a:p>
        </p:txBody>
      </p:sp>
      <p:sp>
        <p:nvSpPr>
          <p:cNvPr id="242" name="Google Shape;24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85800" y="4400419"/>
            <a:ext cx="5486400" cy="3600343"/>
          </a:xfrm>
          <a:prstGeom prst="rect">
            <a:avLst/>
          </a:prstGeom>
        </p:spPr>
        <p:txBody>
          <a:bodyPr spcFirstLastPara="1" wrap="square" lIns="80152" tIns="40065" rIns="80152" bIns="40065" anchor="t" anchorCtr="0">
            <a:noAutofit/>
          </a:bodyPr>
          <a:lstStyle/>
          <a:p>
            <a:endParaRPr/>
          </a:p>
        </p:txBody>
      </p:sp>
      <p:sp>
        <p:nvSpPr>
          <p:cNvPr id="247" name="Google Shape;24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41</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5</a:t>
            </a:fld>
            <a:endParaRPr lang="en-IN"/>
          </a:p>
        </p:txBody>
      </p:sp>
    </p:spTree>
    <p:extLst>
      <p:ext uri="{BB962C8B-B14F-4D97-AF65-F5344CB8AC3E}">
        <p14:creationId xmlns:p14="http://schemas.microsoft.com/office/powerpoint/2010/main" val="2749840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45</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46</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txBox="1">
            <a:spLocks noGrp="1"/>
          </p:cNvSpPr>
          <p:nvPr>
            <p:ph type="body" idx="1"/>
          </p:nvPr>
        </p:nvSpPr>
        <p:spPr>
          <a:xfrm>
            <a:off x="685800" y="4400419"/>
            <a:ext cx="5486400" cy="3600343"/>
          </a:xfrm>
          <a:prstGeom prst="rect">
            <a:avLst/>
          </a:prstGeom>
        </p:spPr>
        <p:txBody>
          <a:bodyPr spcFirstLastPara="1" wrap="square" lIns="80152" tIns="40065" rIns="80152" bIns="40065" anchor="t" anchorCtr="0">
            <a:noAutofit/>
          </a:bodyPr>
          <a:lstStyle/>
          <a:p>
            <a:endParaRPr/>
          </a:p>
        </p:txBody>
      </p:sp>
      <p:sp>
        <p:nvSpPr>
          <p:cNvPr id="255" name="Google Shape;25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53</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55</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56</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2:notes"/>
          <p:cNvSpPr txBox="1">
            <a:spLocks noGrp="1"/>
          </p:cNvSpPr>
          <p:nvPr>
            <p:ph type="body" idx="1"/>
          </p:nvPr>
        </p:nvSpPr>
        <p:spPr>
          <a:xfrm>
            <a:off x="685800" y="4400419"/>
            <a:ext cx="5486400" cy="3600343"/>
          </a:xfrm>
          <a:prstGeom prst="rect">
            <a:avLst/>
          </a:prstGeom>
        </p:spPr>
        <p:txBody>
          <a:bodyPr spcFirstLastPara="1" wrap="square" lIns="80152" tIns="40065" rIns="80152" bIns="40065" anchor="t" anchorCtr="0">
            <a:noAutofit/>
          </a:bodyPr>
          <a:lstStyle/>
          <a:p>
            <a:endParaRPr/>
          </a:p>
        </p:txBody>
      </p:sp>
      <p:sp>
        <p:nvSpPr>
          <p:cNvPr id="276" name="Google Shape;27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txBox="1">
            <a:spLocks noGrp="1"/>
          </p:cNvSpPr>
          <p:nvPr>
            <p:ph type="body" idx="1"/>
          </p:nvPr>
        </p:nvSpPr>
        <p:spPr>
          <a:xfrm>
            <a:off x="685800" y="4400419"/>
            <a:ext cx="5486400" cy="3600343"/>
          </a:xfrm>
          <a:prstGeom prst="rect">
            <a:avLst/>
          </a:prstGeom>
        </p:spPr>
        <p:txBody>
          <a:bodyPr spcFirstLastPara="1" wrap="square" lIns="80152" tIns="40065" rIns="80152" bIns="40065" anchor="t" anchorCtr="0">
            <a:noAutofit/>
          </a:bodyPr>
          <a:lstStyle/>
          <a:p>
            <a:endParaRPr/>
          </a:p>
        </p:txBody>
      </p:sp>
      <p:sp>
        <p:nvSpPr>
          <p:cNvPr id="281" name="Google Shape;28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4:notes"/>
          <p:cNvSpPr txBox="1">
            <a:spLocks noGrp="1"/>
          </p:cNvSpPr>
          <p:nvPr>
            <p:ph type="body" idx="1"/>
          </p:nvPr>
        </p:nvSpPr>
        <p:spPr>
          <a:xfrm>
            <a:off x="685800" y="4400419"/>
            <a:ext cx="5486400" cy="3600343"/>
          </a:xfrm>
          <a:prstGeom prst="rect">
            <a:avLst/>
          </a:prstGeom>
        </p:spPr>
        <p:txBody>
          <a:bodyPr spcFirstLastPara="1" wrap="square" lIns="80152" tIns="40065" rIns="80152" bIns="40065" anchor="t" anchorCtr="0">
            <a:noAutofit/>
          </a:bodyPr>
          <a:lstStyle/>
          <a:p>
            <a:endParaRPr/>
          </a:p>
        </p:txBody>
      </p:sp>
      <p:sp>
        <p:nvSpPr>
          <p:cNvPr id="286" name="Google Shape;28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66</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6</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68</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796A55-6AAA-4B05-ADFD-70DC00C15CE7}" type="slidenum">
              <a:rPr lang="en-US" smtClean="0"/>
              <a:pPr/>
              <a:t>71</a:t>
            </a:fld>
            <a:endParaRPr lang="en-US"/>
          </a:p>
        </p:txBody>
      </p:sp>
    </p:spTree>
    <p:extLst>
      <p:ext uri="{BB962C8B-B14F-4D97-AF65-F5344CB8AC3E}">
        <p14:creationId xmlns:p14="http://schemas.microsoft.com/office/powerpoint/2010/main" val="197270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72</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73</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74</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75</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76</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6:notes"/>
          <p:cNvSpPr txBox="1">
            <a:spLocks noGrp="1"/>
          </p:cNvSpPr>
          <p:nvPr>
            <p:ph type="sldNum" idx="12"/>
          </p:nvPr>
        </p:nvSpPr>
        <p:spPr>
          <a:xfrm>
            <a:off x="3524051" y="7427888"/>
            <a:ext cx="2674360" cy="370647"/>
          </a:xfrm>
          <a:prstGeom prst="rect">
            <a:avLst/>
          </a:prstGeom>
          <a:noFill/>
          <a:ln>
            <a:noFill/>
          </a:ln>
        </p:spPr>
        <p:txBody>
          <a:bodyPr spcFirstLastPara="1" wrap="square" lIns="78903" tIns="41030" rIns="78903" bIns="41030" anchor="b" anchorCtr="0">
            <a:noAutofit/>
          </a:bodyPr>
          <a:lstStyle/>
          <a:p>
            <a:fld id="{00000000-1234-1234-1234-123412341234}" type="slidenum">
              <a:rPr lang="en-US" sz="1100">
                <a:solidFill>
                  <a:srgbClr val="000000"/>
                </a:solidFill>
                <a:latin typeface="Calibri"/>
                <a:ea typeface="Calibri"/>
                <a:cs typeface="Calibri"/>
                <a:sym typeface="Calibri"/>
              </a:rPr>
              <a:pPr/>
              <a:t>79</a:t>
            </a:fld>
            <a:endParaRPr sz="1100">
              <a:solidFill>
                <a:srgbClr val="000000"/>
              </a:solidFill>
              <a:latin typeface="Calibri"/>
              <a:ea typeface="Calibri"/>
              <a:cs typeface="Calibri"/>
              <a:sym typeface="Calibri"/>
            </a:endParaRPr>
          </a:p>
        </p:txBody>
      </p:sp>
      <p:sp>
        <p:nvSpPr>
          <p:cNvPr id="368" name="Google Shape;368;p16:notes"/>
          <p:cNvSpPr>
            <a:spLocks noGrp="1" noRot="1" noChangeAspect="1"/>
          </p:cNvSpPr>
          <p:nvPr>
            <p:ph type="sldImg" idx="2"/>
          </p:nvPr>
        </p:nvSpPr>
        <p:spPr>
          <a:xfrm>
            <a:off x="509588" y="585788"/>
            <a:ext cx="5183187" cy="29162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369" name="Google Shape;369;p16:notes"/>
          <p:cNvSpPr txBox="1">
            <a:spLocks noGrp="1"/>
          </p:cNvSpPr>
          <p:nvPr>
            <p:ph type="body" idx="1"/>
          </p:nvPr>
        </p:nvSpPr>
        <p:spPr>
          <a:xfrm>
            <a:off x="622146" y="3714622"/>
            <a:ext cx="4958441" cy="3502824"/>
          </a:xfrm>
          <a:prstGeom prst="rect">
            <a:avLst/>
          </a:prstGeom>
          <a:noFill/>
          <a:ln>
            <a:noFill/>
          </a:ln>
        </p:spPr>
        <p:txBody>
          <a:bodyPr spcFirstLastPara="1" wrap="square" lIns="78903" tIns="41030" rIns="78903" bIns="41030" anchor="ctr" anchorCtr="0">
            <a:no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3:notes"/>
          <p:cNvSpPr txBox="1">
            <a:spLocks noGrp="1"/>
          </p:cNvSpPr>
          <p:nvPr>
            <p:ph type="sldNum" idx="12"/>
          </p:nvPr>
        </p:nvSpPr>
        <p:spPr>
          <a:xfrm>
            <a:off x="3524051" y="7427888"/>
            <a:ext cx="2674360" cy="370647"/>
          </a:xfrm>
          <a:prstGeom prst="rect">
            <a:avLst/>
          </a:prstGeom>
          <a:noFill/>
          <a:ln>
            <a:noFill/>
          </a:ln>
        </p:spPr>
        <p:txBody>
          <a:bodyPr spcFirstLastPara="1" wrap="square" lIns="78903" tIns="41030" rIns="78903" bIns="41030" anchor="b" anchorCtr="0">
            <a:noAutofit/>
          </a:bodyPr>
          <a:lstStyle/>
          <a:p>
            <a:fld id="{00000000-1234-1234-1234-123412341234}" type="slidenum">
              <a:rPr lang="en-US" sz="1100">
                <a:solidFill>
                  <a:srgbClr val="000000"/>
                </a:solidFill>
                <a:latin typeface="Calibri"/>
                <a:ea typeface="Calibri"/>
                <a:cs typeface="Calibri"/>
                <a:sym typeface="Calibri"/>
              </a:rPr>
              <a:pPr/>
              <a:t>82</a:t>
            </a:fld>
            <a:endParaRPr sz="1100">
              <a:solidFill>
                <a:srgbClr val="000000"/>
              </a:solidFill>
              <a:latin typeface="Calibri"/>
              <a:ea typeface="Calibri"/>
              <a:cs typeface="Calibri"/>
              <a:sym typeface="Calibri"/>
            </a:endParaRPr>
          </a:p>
        </p:txBody>
      </p:sp>
      <p:sp>
        <p:nvSpPr>
          <p:cNvPr id="328" name="Google Shape;328;p13:notes"/>
          <p:cNvSpPr txBox="1"/>
          <p:nvPr/>
        </p:nvSpPr>
        <p:spPr>
          <a:xfrm>
            <a:off x="3524051" y="7427888"/>
            <a:ext cx="2680121" cy="376078"/>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82</a:t>
            </a:fld>
            <a:endParaRPr sz="1100">
              <a:solidFill>
                <a:srgbClr val="000000"/>
              </a:solidFill>
              <a:latin typeface="Calibri"/>
              <a:ea typeface="Calibri"/>
              <a:cs typeface="Calibri"/>
              <a:sym typeface="Calibri"/>
            </a:endParaRPr>
          </a:p>
        </p:txBody>
      </p:sp>
      <p:sp>
        <p:nvSpPr>
          <p:cNvPr id="329" name="Google Shape;329;p13:notes"/>
          <p:cNvSpPr txBox="1"/>
          <p:nvPr/>
        </p:nvSpPr>
        <p:spPr>
          <a:xfrm>
            <a:off x="3524051" y="7427888"/>
            <a:ext cx="2681562" cy="377436"/>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82</a:t>
            </a:fld>
            <a:endParaRPr sz="1100">
              <a:solidFill>
                <a:srgbClr val="000000"/>
              </a:solidFill>
              <a:latin typeface="Calibri"/>
              <a:ea typeface="Calibri"/>
              <a:cs typeface="Calibri"/>
              <a:sym typeface="Calibri"/>
            </a:endParaRPr>
          </a:p>
        </p:txBody>
      </p:sp>
      <p:sp>
        <p:nvSpPr>
          <p:cNvPr id="330" name="Google Shape;330;p13:notes"/>
          <p:cNvSpPr txBox="1"/>
          <p:nvPr/>
        </p:nvSpPr>
        <p:spPr>
          <a:xfrm>
            <a:off x="3524051" y="7427888"/>
            <a:ext cx="2687322" cy="382867"/>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82</a:t>
            </a:fld>
            <a:endParaRPr sz="1100">
              <a:solidFill>
                <a:srgbClr val="000000"/>
              </a:solidFill>
              <a:latin typeface="Calibri"/>
              <a:ea typeface="Calibri"/>
              <a:cs typeface="Calibri"/>
              <a:sym typeface="Calibri"/>
            </a:endParaRPr>
          </a:p>
        </p:txBody>
      </p:sp>
      <p:sp>
        <p:nvSpPr>
          <p:cNvPr id="331" name="Google Shape;331;p13:notes"/>
          <p:cNvSpPr>
            <a:spLocks noGrp="1" noRot="1" noChangeAspect="1"/>
          </p:cNvSpPr>
          <p:nvPr>
            <p:ph type="sldImg" idx="2"/>
          </p:nvPr>
        </p:nvSpPr>
        <p:spPr>
          <a:xfrm>
            <a:off x="520700" y="593725"/>
            <a:ext cx="5200650" cy="29257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332" name="Google Shape;332;p13:notes"/>
          <p:cNvSpPr txBox="1">
            <a:spLocks noGrp="1"/>
          </p:cNvSpPr>
          <p:nvPr>
            <p:ph type="body" idx="1"/>
          </p:nvPr>
        </p:nvSpPr>
        <p:spPr>
          <a:xfrm>
            <a:off x="625026" y="3705119"/>
            <a:ext cx="4994444" cy="3512327"/>
          </a:xfrm>
          <a:prstGeom prst="rect">
            <a:avLst/>
          </a:prstGeom>
          <a:noFill/>
          <a:ln>
            <a:noFill/>
          </a:ln>
        </p:spPr>
        <p:txBody>
          <a:bodyPr spcFirstLastPara="1" wrap="square" lIns="78903" tIns="41030" rIns="78903" bIns="41030" anchor="ctr" anchorCtr="0">
            <a:no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0:notes"/>
          <p:cNvSpPr txBox="1">
            <a:spLocks noGrp="1"/>
          </p:cNvSpPr>
          <p:nvPr>
            <p:ph type="sldNum" idx="12"/>
          </p:nvPr>
        </p:nvSpPr>
        <p:spPr>
          <a:xfrm>
            <a:off x="3524051" y="7427888"/>
            <a:ext cx="2674360" cy="370647"/>
          </a:xfrm>
          <a:prstGeom prst="rect">
            <a:avLst/>
          </a:prstGeom>
          <a:noFill/>
          <a:ln>
            <a:noFill/>
          </a:ln>
        </p:spPr>
        <p:txBody>
          <a:bodyPr spcFirstLastPara="1" wrap="square" lIns="78903" tIns="41030" rIns="78903" bIns="41030" anchor="b" anchorCtr="0">
            <a:noAutofit/>
          </a:bodyPr>
          <a:lstStyle/>
          <a:p>
            <a:fld id="{00000000-1234-1234-1234-123412341234}" type="slidenum">
              <a:rPr lang="en-US" sz="1100">
                <a:solidFill>
                  <a:srgbClr val="000000"/>
                </a:solidFill>
                <a:latin typeface="Calibri"/>
                <a:ea typeface="Calibri"/>
                <a:cs typeface="Calibri"/>
                <a:sym typeface="Calibri"/>
              </a:rPr>
              <a:pPr/>
              <a:t>83</a:t>
            </a:fld>
            <a:endParaRPr sz="1100">
              <a:solidFill>
                <a:srgbClr val="000000"/>
              </a:solidFill>
              <a:latin typeface="Calibri"/>
              <a:ea typeface="Calibri"/>
              <a:cs typeface="Calibri"/>
              <a:sym typeface="Calibri"/>
            </a:endParaRPr>
          </a:p>
        </p:txBody>
      </p:sp>
      <p:sp>
        <p:nvSpPr>
          <p:cNvPr id="404" name="Google Shape;404;p20:notes"/>
          <p:cNvSpPr txBox="1"/>
          <p:nvPr/>
        </p:nvSpPr>
        <p:spPr>
          <a:xfrm>
            <a:off x="3524051" y="7427888"/>
            <a:ext cx="2680121" cy="376078"/>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83</a:t>
            </a:fld>
            <a:endParaRPr sz="1100">
              <a:solidFill>
                <a:srgbClr val="000000"/>
              </a:solidFill>
              <a:latin typeface="Calibri"/>
              <a:ea typeface="Calibri"/>
              <a:cs typeface="Calibri"/>
              <a:sym typeface="Calibri"/>
            </a:endParaRPr>
          </a:p>
        </p:txBody>
      </p:sp>
      <p:sp>
        <p:nvSpPr>
          <p:cNvPr id="405" name="Google Shape;405;p20:notes"/>
          <p:cNvSpPr txBox="1"/>
          <p:nvPr/>
        </p:nvSpPr>
        <p:spPr>
          <a:xfrm>
            <a:off x="3524051" y="7427888"/>
            <a:ext cx="2681562" cy="377436"/>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83</a:t>
            </a:fld>
            <a:endParaRPr sz="1100">
              <a:solidFill>
                <a:srgbClr val="000000"/>
              </a:solidFill>
              <a:latin typeface="Calibri"/>
              <a:ea typeface="Calibri"/>
              <a:cs typeface="Calibri"/>
              <a:sym typeface="Calibri"/>
            </a:endParaRPr>
          </a:p>
        </p:txBody>
      </p:sp>
      <p:sp>
        <p:nvSpPr>
          <p:cNvPr id="406" name="Google Shape;406;p20:notes"/>
          <p:cNvSpPr txBox="1"/>
          <p:nvPr/>
        </p:nvSpPr>
        <p:spPr>
          <a:xfrm>
            <a:off x="3524051" y="7427888"/>
            <a:ext cx="2687322" cy="382867"/>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83</a:t>
            </a:fld>
            <a:endParaRPr sz="1100">
              <a:solidFill>
                <a:srgbClr val="000000"/>
              </a:solidFill>
              <a:latin typeface="Calibri"/>
              <a:ea typeface="Calibri"/>
              <a:cs typeface="Calibri"/>
              <a:sym typeface="Calibri"/>
            </a:endParaRPr>
          </a:p>
        </p:txBody>
      </p:sp>
      <p:sp>
        <p:nvSpPr>
          <p:cNvPr id="407" name="Google Shape;407;p20:notes"/>
          <p:cNvSpPr>
            <a:spLocks noGrp="1" noRot="1" noChangeAspect="1"/>
          </p:cNvSpPr>
          <p:nvPr>
            <p:ph type="sldImg" idx="2"/>
          </p:nvPr>
        </p:nvSpPr>
        <p:spPr>
          <a:xfrm>
            <a:off x="503238" y="585788"/>
            <a:ext cx="5214937" cy="29337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408" name="Google Shape;408;p20:notes"/>
          <p:cNvSpPr txBox="1">
            <a:spLocks noGrp="1"/>
          </p:cNvSpPr>
          <p:nvPr>
            <p:ph type="body" idx="1"/>
          </p:nvPr>
        </p:nvSpPr>
        <p:spPr>
          <a:xfrm>
            <a:off x="622145" y="3714623"/>
            <a:ext cx="4977163" cy="3519116"/>
          </a:xfrm>
          <a:prstGeom prst="rect">
            <a:avLst/>
          </a:prstGeom>
          <a:noFill/>
          <a:ln>
            <a:noFill/>
          </a:ln>
        </p:spPr>
        <p:txBody>
          <a:bodyPr spcFirstLastPara="1" wrap="square" lIns="78903" tIns="41030" rIns="78903" bIns="41030" anchor="ctr"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7</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24:notes"/>
          <p:cNvSpPr txBox="1">
            <a:spLocks noGrp="1"/>
          </p:cNvSpPr>
          <p:nvPr>
            <p:ph type="sldNum" idx="12"/>
          </p:nvPr>
        </p:nvSpPr>
        <p:spPr>
          <a:xfrm>
            <a:off x="3524051" y="7427888"/>
            <a:ext cx="2674360" cy="370647"/>
          </a:xfrm>
          <a:prstGeom prst="rect">
            <a:avLst/>
          </a:prstGeom>
          <a:noFill/>
          <a:ln>
            <a:noFill/>
          </a:ln>
        </p:spPr>
        <p:txBody>
          <a:bodyPr spcFirstLastPara="1" wrap="square" lIns="78903" tIns="41030" rIns="78903" bIns="41030" anchor="b" anchorCtr="0">
            <a:noAutofit/>
          </a:bodyPr>
          <a:lstStyle/>
          <a:p>
            <a:fld id="{00000000-1234-1234-1234-123412341234}" type="slidenum">
              <a:rPr lang="en-US" sz="1100">
                <a:solidFill>
                  <a:srgbClr val="000000"/>
                </a:solidFill>
                <a:latin typeface="Calibri"/>
                <a:ea typeface="Calibri"/>
                <a:cs typeface="Calibri"/>
                <a:sym typeface="Calibri"/>
              </a:rPr>
              <a:pPr/>
              <a:t>91</a:t>
            </a:fld>
            <a:endParaRPr sz="1100">
              <a:solidFill>
                <a:srgbClr val="000000"/>
              </a:solidFill>
              <a:latin typeface="Calibri"/>
              <a:ea typeface="Calibri"/>
              <a:cs typeface="Calibri"/>
              <a:sym typeface="Calibri"/>
            </a:endParaRPr>
          </a:p>
        </p:txBody>
      </p:sp>
      <p:sp>
        <p:nvSpPr>
          <p:cNvPr id="485" name="Google Shape;485;p24:notes"/>
          <p:cNvSpPr txBox="1"/>
          <p:nvPr/>
        </p:nvSpPr>
        <p:spPr>
          <a:xfrm>
            <a:off x="3524051" y="7427888"/>
            <a:ext cx="2680121" cy="376078"/>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91</a:t>
            </a:fld>
            <a:endParaRPr sz="1100">
              <a:solidFill>
                <a:srgbClr val="000000"/>
              </a:solidFill>
              <a:latin typeface="Calibri"/>
              <a:ea typeface="Calibri"/>
              <a:cs typeface="Calibri"/>
              <a:sym typeface="Calibri"/>
            </a:endParaRPr>
          </a:p>
        </p:txBody>
      </p:sp>
      <p:sp>
        <p:nvSpPr>
          <p:cNvPr id="486" name="Google Shape;486;p24:notes"/>
          <p:cNvSpPr txBox="1"/>
          <p:nvPr/>
        </p:nvSpPr>
        <p:spPr>
          <a:xfrm>
            <a:off x="3524051" y="7427888"/>
            <a:ext cx="2681562" cy="377436"/>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91</a:t>
            </a:fld>
            <a:endParaRPr sz="1100">
              <a:solidFill>
                <a:srgbClr val="000000"/>
              </a:solidFill>
              <a:latin typeface="Calibri"/>
              <a:ea typeface="Calibri"/>
              <a:cs typeface="Calibri"/>
              <a:sym typeface="Calibri"/>
            </a:endParaRPr>
          </a:p>
        </p:txBody>
      </p:sp>
      <p:sp>
        <p:nvSpPr>
          <p:cNvPr id="487" name="Google Shape;487;p24:notes"/>
          <p:cNvSpPr txBox="1"/>
          <p:nvPr/>
        </p:nvSpPr>
        <p:spPr>
          <a:xfrm>
            <a:off x="3524051" y="7427888"/>
            <a:ext cx="2687322" cy="382867"/>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91</a:t>
            </a:fld>
            <a:endParaRPr sz="1100">
              <a:solidFill>
                <a:srgbClr val="000000"/>
              </a:solidFill>
              <a:latin typeface="Calibri"/>
              <a:ea typeface="Calibri"/>
              <a:cs typeface="Calibri"/>
              <a:sym typeface="Calibri"/>
            </a:endParaRPr>
          </a:p>
        </p:txBody>
      </p:sp>
      <p:sp>
        <p:nvSpPr>
          <p:cNvPr id="488" name="Google Shape;488;p24:notes"/>
          <p:cNvSpPr>
            <a:spLocks noGrp="1" noRot="1" noChangeAspect="1"/>
          </p:cNvSpPr>
          <p:nvPr>
            <p:ph type="sldImg" idx="2"/>
          </p:nvPr>
        </p:nvSpPr>
        <p:spPr>
          <a:xfrm>
            <a:off x="503238" y="585788"/>
            <a:ext cx="5214937" cy="29337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489" name="Google Shape;489;p24:notes"/>
          <p:cNvSpPr txBox="1">
            <a:spLocks noGrp="1"/>
          </p:cNvSpPr>
          <p:nvPr>
            <p:ph type="body" idx="1"/>
          </p:nvPr>
        </p:nvSpPr>
        <p:spPr>
          <a:xfrm>
            <a:off x="622145" y="3714623"/>
            <a:ext cx="4977163" cy="3519116"/>
          </a:xfrm>
          <a:prstGeom prst="rect">
            <a:avLst/>
          </a:prstGeom>
          <a:noFill/>
          <a:ln>
            <a:noFill/>
          </a:ln>
        </p:spPr>
        <p:txBody>
          <a:bodyPr spcFirstLastPara="1" wrap="square" lIns="78903" tIns="41030" rIns="78903" bIns="41030" anchor="ctr" anchorCtr="0">
            <a:noAutofit/>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5:notes"/>
          <p:cNvSpPr txBox="1">
            <a:spLocks noGrp="1"/>
          </p:cNvSpPr>
          <p:nvPr>
            <p:ph type="sldNum" idx="12"/>
          </p:nvPr>
        </p:nvSpPr>
        <p:spPr>
          <a:xfrm>
            <a:off x="3524051" y="7427888"/>
            <a:ext cx="2674360" cy="370647"/>
          </a:xfrm>
          <a:prstGeom prst="rect">
            <a:avLst/>
          </a:prstGeom>
          <a:noFill/>
          <a:ln>
            <a:noFill/>
          </a:ln>
        </p:spPr>
        <p:txBody>
          <a:bodyPr spcFirstLastPara="1" wrap="square" lIns="78903" tIns="41030" rIns="78903" bIns="41030" anchor="b" anchorCtr="0">
            <a:noAutofit/>
          </a:bodyPr>
          <a:lstStyle/>
          <a:p>
            <a:fld id="{00000000-1234-1234-1234-123412341234}" type="slidenum">
              <a:rPr lang="en-US" sz="1100">
                <a:solidFill>
                  <a:srgbClr val="000000"/>
                </a:solidFill>
                <a:latin typeface="Calibri"/>
                <a:ea typeface="Calibri"/>
                <a:cs typeface="Calibri"/>
                <a:sym typeface="Calibri"/>
              </a:rPr>
              <a:pPr/>
              <a:t>92</a:t>
            </a:fld>
            <a:endParaRPr sz="1100">
              <a:solidFill>
                <a:srgbClr val="000000"/>
              </a:solidFill>
              <a:latin typeface="Calibri"/>
              <a:ea typeface="Calibri"/>
              <a:cs typeface="Calibri"/>
              <a:sym typeface="Calibri"/>
            </a:endParaRPr>
          </a:p>
        </p:txBody>
      </p:sp>
      <p:sp>
        <p:nvSpPr>
          <p:cNvPr id="498" name="Google Shape;498;p25:notes"/>
          <p:cNvSpPr txBox="1"/>
          <p:nvPr/>
        </p:nvSpPr>
        <p:spPr>
          <a:xfrm>
            <a:off x="3524051" y="7427888"/>
            <a:ext cx="2680121" cy="376078"/>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92</a:t>
            </a:fld>
            <a:endParaRPr sz="1100">
              <a:solidFill>
                <a:srgbClr val="000000"/>
              </a:solidFill>
              <a:latin typeface="Calibri"/>
              <a:ea typeface="Calibri"/>
              <a:cs typeface="Calibri"/>
              <a:sym typeface="Calibri"/>
            </a:endParaRPr>
          </a:p>
        </p:txBody>
      </p:sp>
      <p:sp>
        <p:nvSpPr>
          <p:cNvPr id="499" name="Google Shape;499;p25:notes"/>
          <p:cNvSpPr txBox="1"/>
          <p:nvPr/>
        </p:nvSpPr>
        <p:spPr>
          <a:xfrm>
            <a:off x="3524051" y="7427888"/>
            <a:ext cx="2681562" cy="377436"/>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92</a:t>
            </a:fld>
            <a:endParaRPr sz="1100">
              <a:solidFill>
                <a:srgbClr val="000000"/>
              </a:solidFill>
              <a:latin typeface="Calibri"/>
              <a:ea typeface="Calibri"/>
              <a:cs typeface="Calibri"/>
              <a:sym typeface="Calibri"/>
            </a:endParaRPr>
          </a:p>
        </p:txBody>
      </p:sp>
      <p:sp>
        <p:nvSpPr>
          <p:cNvPr id="500" name="Google Shape;500;p25:notes"/>
          <p:cNvSpPr txBox="1"/>
          <p:nvPr/>
        </p:nvSpPr>
        <p:spPr>
          <a:xfrm>
            <a:off x="3524051" y="7427888"/>
            <a:ext cx="2687322" cy="382867"/>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92</a:t>
            </a:fld>
            <a:endParaRPr sz="1100">
              <a:solidFill>
                <a:srgbClr val="000000"/>
              </a:solidFill>
              <a:latin typeface="Calibri"/>
              <a:ea typeface="Calibri"/>
              <a:cs typeface="Calibri"/>
              <a:sym typeface="Calibri"/>
            </a:endParaRPr>
          </a:p>
        </p:txBody>
      </p:sp>
      <p:sp>
        <p:nvSpPr>
          <p:cNvPr id="501" name="Google Shape;501;p25:notes"/>
          <p:cNvSpPr>
            <a:spLocks noGrp="1" noRot="1" noChangeAspect="1"/>
          </p:cNvSpPr>
          <p:nvPr>
            <p:ph type="sldImg" idx="2"/>
          </p:nvPr>
        </p:nvSpPr>
        <p:spPr>
          <a:xfrm>
            <a:off x="503238" y="585788"/>
            <a:ext cx="5214937" cy="29337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502" name="Google Shape;502;p25:notes"/>
          <p:cNvSpPr txBox="1">
            <a:spLocks noGrp="1"/>
          </p:cNvSpPr>
          <p:nvPr>
            <p:ph type="body" idx="1"/>
          </p:nvPr>
        </p:nvSpPr>
        <p:spPr>
          <a:xfrm>
            <a:off x="622145" y="3714623"/>
            <a:ext cx="4977163" cy="3519116"/>
          </a:xfrm>
          <a:prstGeom prst="rect">
            <a:avLst/>
          </a:prstGeom>
          <a:noFill/>
          <a:ln>
            <a:noFill/>
          </a:ln>
        </p:spPr>
        <p:txBody>
          <a:bodyPr spcFirstLastPara="1" wrap="square" lIns="78903" tIns="41030" rIns="78903" bIns="41030" anchor="ctr" anchorCtr="0">
            <a:noAutofit/>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26:notes"/>
          <p:cNvSpPr txBox="1">
            <a:spLocks noGrp="1"/>
          </p:cNvSpPr>
          <p:nvPr>
            <p:ph type="sldNum" idx="12"/>
          </p:nvPr>
        </p:nvSpPr>
        <p:spPr>
          <a:xfrm>
            <a:off x="3524051" y="7427888"/>
            <a:ext cx="2674360" cy="370647"/>
          </a:xfrm>
          <a:prstGeom prst="rect">
            <a:avLst/>
          </a:prstGeom>
          <a:noFill/>
          <a:ln>
            <a:noFill/>
          </a:ln>
        </p:spPr>
        <p:txBody>
          <a:bodyPr spcFirstLastPara="1" wrap="square" lIns="78903" tIns="41030" rIns="78903" bIns="41030" anchor="b" anchorCtr="0">
            <a:noAutofit/>
          </a:bodyPr>
          <a:lstStyle/>
          <a:p>
            <a:fld id="{00000000-1234-1234-1234-123412341234}" type="slidenum">
              <a:rPr lang="en-US" sz="1100">
                <a:solidFill>
                  <a:srgbClr val="000000"/>
                </a:solidFill>
                <a:latin typeface="Calibri"/>
                <a:ea typeface="Calibri"/>
                <a:cs typeface="Calibri"/>
                <a:sym typeface="Calibri"/>
              </a:rPr>
              <a:pPr/>
              <a:t>93</a:t>
            </a:fld>
            <a:endParaRPr sz="1100">
              <a:solidFill>
                <a:srgbClr val="000000"/>
              </a:solidFill>
              <a:latin typeface="Calibri"/>
              <a:ea typeface="Calibri"/>
              <a:cs typeface="Calibri"/>
              <a:sym typeface="Calibri"/>
            </a:endParaRPr>
          </a:p>
        </p:txBody>
      </p:sp>
      <p:sp>
        <p:nvSpPr>
          <p:cNvPr id="511" name="Google Shape;511;p26:notes"/>
          <p:cNvSpPr txBox="1"/>
          <p:nvPr/>
        </p:nvSpPr>
        <p:spPr>
          <a:xfrm>
            <a:off x="3524051" y="7427888"/>
            <a:ext cx="2680121" cy="376078"/>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93</a:t>
            </a:fld>
            <a:endParaRPr sz="1100">
              <a:solidFill>
                <a:srgbClr val="000000"/>
              </a:solidFill>
              <a:latin typeface="Calibri"/>
              <a:ea typeface="Calibri"/>
              <a:cs typeface="Calibri"/>
              <a:sym typeface="Calibri"/>
            </a:endParaRPr>
          </a:p>
        </p:txBody>
      </p:sp>
      <p:sp>
        <p:nvSpPr>
          <p:cNvPr id="512" name="Google Shape;512;p26:notes"/>
          <p:cNvSpPr txBox="1"/>
          <p:nvPr/>
        </p:nvSpPr>
        <p:spPr>
          <a:xfrm>
            <a:off x="3524051" y="7427888"/>
            <a:ext cx="2681562" cy="377436"/>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93</a:t>
            </a:fld>
            <a:endParaRPr sz="1100">
              <a:solidFill>
                <a:srgbClr val="000000"/>
              </a:solidFill>
              <a:latin typeface="Calibri"/>
              <a:ea typeface="Calibri"/>
              <a:cs typeface="Calibri"/>
              <a:sym typeface="Calibri"/>
            </a:endParaRPr>
          </a:p>
        </p:txBody>
      </p:sp>
      <p:sp>
        <p:nvSpPr>
          <p:cNvPr id="513" name="Google Shape;513;p26:notes"/>
          <p:cNvSpPr txBox="1"/>
          <p:nvPr/>
        </p:nvSpPr>
        <p:spPr>
          <a:xfrm>
            <a:off x="3524051" y="7427888"/>
            <a:ext cx="2687322" cy="382867"/>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93</a:t>
            </a:fld>
            <a:endParaRPr sz="1100">
              <a:solidFill>
                <a:srgbClr val="000000"/>
              </a:solidFill>
              <a:latin typeface="Calibri"/>
              <a:ea typeface="Calibri"/>
              <a:cs typeface="Calibri"/>
              <a:sym typeface="Calibri"/>
            </a:endParaRPr>
          </a:p>
        </p:txBody>
      </p:sp>
      <p:sp>
        <p:nvSpPr>
          <p:cNvPr id="514" name="Google Shape;514;p26:notes"/>
          <p:cNvSpPr>
            <a:spLocks noGrp="1" noRot="1" noChangeAspect="1"/>
          </p:cNvSpPr>
          <p:nvPr>
            <p:ph type="sldImg" idx="2"/>
          </p:nvPr>
        </p:nvSpPr>
        <p:spPr>
          <a:xfrm>
            <a:off x="503238" y="585788"/>
            <a:ext cx="5214937" cy="29337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515" name="Google Shape;515;p26:notes"/>
          <p:cNvSpPr txBox="1">
            <a:spLocks noGrp="1"/>
          </p:cNvSpPr>
          <p:nvPr>
            <p:ph type="body" idx="1"/>
          </p:nvPr>
        </p:nvSpPr>
        <p:spPr>
          <a:xfrm>
            <a:off x="622145" y="3714623"/>
            <a:ext cx="4977163" cy="3519116"/>
          </a:xfrm>
          <a:prstGeom prst="rect">
            <a:avLst/>
          </a:prstGeom>
          <a:noFill/>
          <a:ln>
            <a:noFill/>
          </a:ln>
        </p:spPr>
        <p:txBody>
          <a:bodyPr spcFirstLastPara="1" wrap="square" lIns="78903" tIns="41030" rIns="78903" bIns="41030" anchor="ctr" anchorCtr="0">
            <a:noAutofit/>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27:notes"/>
          <p:cNvSpPr txBox="1">
            <a:spLocks noGrp="1"/>
          </p:cNvSpPr>
          <p:nvPr>
            <p:ph type="sldNum" idx="12"/>
          </p:nvPr>
        </p:nvSpPr>
        <p:spPr>
          <a:xfrm>
            <a:off x="3524051" y="7427888"/>
            <a:ext cx="2674360" cy="370647"/>
          </a:xfrm>
          <a:prstGeom prst="rect">
            <a:avLst/>
          </a:prstGeom>
          <a:noFill/>
          <a:ln>
            <a:noFill/>
          </a:ln>
        </p:spPr>
        <p:txBody>
          <a:bodyPr spcFirstLastPara="1" wrap="square" lIns="78903" tIns="41030" rIns="78903" bIns="41030" anchor="b" anchorCtr="0">
            <a:noAutofit/>
          </a:bodyPr>
          <a:lstStyle/>
          <a:p>
            <a:fld id="{00000000-1234-1234-1234-123412341234}" type="slidenum">
              <a:rPr lang="en-US" sz="1100">
                <a:solidFill>
                  <a:srgbClr val="000000"/>
                </a:solidFill>
                <a:latin typeface="Calibri"/>
                <a:ea typeface="Calibri"/>
                <a:cs typeface="Calibri"/>
                <a:sym typeface="Calibri"/>
              </a:rPr>
              <a:pPr/>
              <a:t>94</a:t>
            </a:fld>
            <a:endParaRPr sz="1100">
              <a:solidFill>
                <a:srgbClr val="000000"/>
              </a:solidFill>
              <a:latin typeface="Calibri"/>
              <a:ea typeface="Calibri"/>
              <a:cs typeface="Calibri"/>
              <a:sym typeface="Calibri"/>
            </a:endParaRPr>
          </a:p>
        </p:txBody>
      </p:sp>
      <p:sp>
        <p:nvSpPr>
          <p:cNvPr id="538" name="Google Shape;538;p27:notes"/>
          <p:cNvSpPr txBox="1"/>
          <p:nvPr/>
        </p:nvSpPr>
        <p:spPr>
          <a:xfrm>
            <a:off x="3524051" y="7427888"/>
            <a:ext cx="2680121" cy="376078"/>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94</a:t>
            </a:fld>
            <a:endParaRPr sz="1100">
              <a:solidFill>
                <a:srgbClr val="000000"/>
              </a:solidFill>
              <a:latin typeface="Calibri"/>
              <a:ea typeface="Calibri"/>
              <a:cs typeface="Calibri"/>
              <a:sym typeface="Calibri"/>
            </a:endParaRPr>
          </a:p>
        </p:txBody>
      </p:sp>
      <p:sp>
        <p:nvSpPr>
          <p:cNvPr id="539" name="Google Shape;539;p27:notes"/>
          <p:cNvSpPr txBox="1"/>
          <p:nvPr/>
        </p:nvSpPr>
        <p:spPr>
          <a:xfrm>
            <a:off x="3524051" y="7427888"/>
            <a:ext cx="2681562" cy="377436"/>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94</a:t>
            </a:fld>
            <a:endParaRPr sz="1100">
              <a:solidFill>
                <a:srgbClr val="000000"/>
              </a:solidFill>
              <a:latin typeface="Calibri"/>
              <a:ea typeface="Calibri"/>
              <a:cs typeface="Calibri"/>
              <a:sym typeface="Calibri"/>
            </a:endParaRPr>
          </a:p>
        </p:txBody>
      </p:sp>
      <p:sp>
        <p:nvSpPr>
          <p:cNvPr id="540" name="Google Shape;540;p27:notes"/>
          <p:cNvSpPr txBox="1"/>
          <p:nvPr/>
        </p:nvSpPr>
        <p:spPr>
          <a:xfrm>
            <a:off x="3524051" y="7427888"/>
            <a:ext cx="2687322" cy="382867"/>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94</a:t>
            </a:fld>
            <a:endParaRPr sz="1100">
              <a:solidFill>
                <a:srgbClr val="000000"/>
              </a:solidFill>
              <a:latin typeface="Calibri"/>
              <a:ea typeface="Calibri"/>
              <a:cs typeface="Calibri"/>
              <a:sym typeface="Calibri"/>
            </a:endParaRPr>
          </a:p>
        </p:txBody>
      </p:sp>
      <p:sp>
        <p:nvSpPr>
          <p:cNvPr id="541" name="Google Shape;541;p27:notes"/>
          <p:cNvSpPr>
            <a:spLocks noGrp="1" noRot="1" noChangeAspect="1"/>
          </p:cNvSpPr>
          <p:nvPr>
            <p:ph type="sldImg" idx="2"/>
          </p:nvPr>
        </p:nvSpPr>
        <p:spPr>
          <a:xfrm>
            <a:off x="520700" y="593725"/>
            <a:ext cx="5200650" cy="29257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542" name="Google Shape;542;p27:notes"/>
          <p:cNvSpPr txBox="1">
            <a:spLocks noGrp="1"/>
          </p:cNvSpPr>
          <p:nvPr>
            <p:ph type="body" idx="1"/>
          </p:nvPr>
        </p:nvSpPr>
        <p:spPr>
          <a:xfrm>
            <a:off x="625026" y="3705119"/>
            <a:ext cx="4994444" cy="3512327"/>
          </a:xfrm>
          <a:prstGeom prst="rect">
            <a:avLst/>
          </a:prstGeom>
          <a:noFill/>
          <a:ln>
            <a:noFill/>
          </a:ln>
        </p:spPr>
        <p:txBody>
          <a:bodyPr spcFirstLastPara="1" wrap="square" lIns="78903" tIns="41030" rIns="78903" bIns="41030" anchor="ctr" anchorCtr="0">
            <a:noAutofit/>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28:notes"/>
          <p:cNvSpPr txBox="1">
            <a:spLocks noGrp="1"/>
          </p:cNvSpPr>
          <p:nvPr>
            <p:ph type="sldNum" idx="12"/>
          </p:nvPr>
        </p:nvSpPr>
        <p:spPr>
          <a:xfrm>
            <a:off x="3524051" y="7427888"/>
            <a:ext cx="2674360" cy="370647"/>
          </a:xfrm>
          <a:prstGeom prst="rect">
            <a:avLst/>
          </a:prstGeom>
          <a:noFill/>
          <a:ln>
            <a:noFill/>
          </a:ln>
        </p:spPr>
        <p:txBody>
          <a:bodyPr spcFirstLastPara="1" wrap="square" lIns="78903" tIns="41030" rIns="78903" bIns="41030" anchor="b" anchorCtr="0">
            <a:noAutofit/>
          </a:bodyPr>
          <a:lstStyle/>
          <a:p>
            <a:fld id="{00000000-1234-1234-1234-123412341234}" type="slidenum">
              <a:rPr lang="en-US" sz="1100">
                <a:solidFill>
                  <a:srgbClr val="000000"/>
                </a:solidFill>
                <a:latin typeface="Calibri"/>
                <a:ea typeface="Calibri"/>
                <a:cs typeface="Calibri"/>
                <a:sym typeface="Calibri"/>
              </a:rPr>
              <a:pPr/>
              <a:t>95</a:t>
            </a:fld>
            <a:endParaRPr sz="1100">
              <a:solidFill>
                <a:srgbClr val="000000"/>
              </a:solidFill>
              <a:latin typeface="Calibri"/>
              <a:ea typeface="Calibri"/>
              <a:cs typeface="Calibri"/>
              <a:sym typeface="Calibri"/>
            </a:endParaRPr>
          </a:p>
        </p:txBody>
      </p:sp>
      <p:sp>
        <p:nvSpPr>
          <p:cNvPr id="551" name="Google Shape;551;p28:notes"/>
          <p:cNvSpPr txBox="1"/>
          <p:nvPr/>
        </p:nvSpPr>
        <p:spPr>
          <a:xfrm>
            <a:off x="3524051" y="7427888"/>
            <a:ext cx="2680121" cy="376078"/>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95</a:t>
            </a:fld>
            <a:endParaRPr sz="1100">
              <a:solidFill>
                <a:srgbClr val="000000"/>
              </a:solidFill>
              <a:latin typeface="Calibri"/>
              <a:ea typeface="Calibri"/>
              <a:cs typeface="Calibri"/>
              <a:sym typeface="Calibri"/>
            </a:endParaRPr>
          </a:p>
        </p:txBody>
      </p:sp>
      <p:sp>
        <p:nvSpPr>
          <p:cNvPr id="552" name="Google Shape;552;p28:notes"/>
          <p:cNvSpPr txBox="1"/>
          <p:nvPr/>
        </p:nvSpPr>
        <p:spPr>
          <a:xfrm>
            <a:off x="3524051" y="7427888"/>
            <a:ext cx="2681562" cy="377436"/>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95</a:t>
            </a:fld>
            <a:endParaRPr sz="1100">
              <a:solidFill>
                <a:srgbClr val="000000"/>
              </a:solidFill>
              <a:latin typeface="Calibri"/>
              <a:ea typeface="Calibri"/>
              <a:cs typeface="Calibri"/>
              <a:sym typeface="Calibri"/>
            </a:endParaRPr>
          </a:p>
        </p:txBody>
      </p:sp>
      <p:sp>
        <p:nvSpPr>
          <p:cNvPr id="553" name="Google Shape;553;p28:notes"/>
          <p:cNvSpPr txBox="1"/>
          <p:nvPr/>
        </p:nvSpPr>
        <p:spPr>
          <a:xfrm>
            <a:off x="3524051" y="7427888"/>
            <a:ext cx="2687322" cy="382867"/>
          </a:xfrm>
          <a:prstGeom prst="rect">
            <a:avLst/>
          </a:prstGeom>
          <a:noFill/>
          <a:ln>
            <a:noFill/>
          </a:ln>
        </p:spPr>
        <p:txBody>
          <a:bodyPr spcFirstLastPara="1" wrap="square" lIns="78903" tIns="41030" rIns="78903" bIns="41030" anchor="b" anchorCtr="0">
            <a:noAutofit/>
          </a:bodyPr>
          <a:lstStyle/>
          <a:p>
            <a:pPr algn="r"/>
            <a:fld id="{00000000-1234-1234-1234-123412341234}" type="slidenum">
              <a:rPr lang="en-US" sz="1100">
                <a:solidFill>
                  <a:srgbClr val="000000"/>
                </a:solidFill>
                <a:latin typeface="Calibri"/>
                <a:ea typeface="Calibri"/>
                <a:cs typeface="Calibri"/>
                <a:sym typeface="Calibri"/>
              </a:rPr>
              <a:pPr algn="r"/>
              <a:t>95</a:t>
            </a:fld>
            <a:endParaRPr sz="1100">
              <a:solidFill>
                <a:srgbClr val="000000"/>
              </a:solidFill>
              <a:latin typeface="Calibri"/>
              <a:ea typeface="Calibri"/>
              <a:cs typeface="Calibri"/>
              <a:sym typeface="Calibri"/>
            </a:endParaRPr>
          </a:p>
        </p:txBody>
      </p:sp>
      <p:sp>
        <p:nvSpPr>
          <p:cNvPr id="554" name="Google Shape;554;p28:notes"/>
          <p:cNvSpPr>
            <a:spLocks noGrp="1" noRot="1" noChangeAspect="1"/>
          </p:cNvSpPr>
          <p:nvPr>
            <p:ph type="sldImg" idx="2"/>
          </p:nvPr>
        </p:nvSpPr>
        <p:spPr>
          <a:xfrm>
            <a:off x="520700" y="593725"/>
            <a:ext cx="5200650" cy="29257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555" name="Google Shape;555;p28:notes"/>
          <p:cNvSpPr txBox="1">
            <a:spLocks noGrp="1"/>
          </p:cNvSpPr>
          <p:nvPr>
            <p:ph type="body" idx="1"/>
          </p:nvPr>
        </p:nvSpPr>
        <p:spPr>
          <a:xfrm>
            <a:off x="625026" y="3705119"/>
            <a:ext cx="4994444" cy="3512327"/>
          </a:xfrm>
          <a:prstGeom prst="rect">
            <a:avLst/>
          </a:prstGeom>
          <a:noFill/>
          <a:ln>
            <a:noFill/>
          </a:ln>
        </p:spPr>
        <p:txBody>
          <a:bodyPr spcFirstLastPara="1" wrap="square" lIns="78903" tIns="41030" rIns="78903" bIns="41030" anchor="ctr" anchorCtr="0">
            <a:noAutofit/>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96</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05027E9D-5C9F-413B-8AD7-326C713E9ADF}" type="slidenum">
              <a:rPr lang="en-US"/>
              <a:pPr/>
              <a:t>98</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052944D6-8FC2-4EF9-A3E4-12AC4917F573}" type="slidenum">
              <a:rPr lang="en-US"/>
              <a:pPr/>
              <a:t>101</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C68A41E1-CED0-4AF3-83A3-D5CF99451908}" type="slidenum">
              <a:rPr lang="en-US"/>
              <a:pPr/>
              <a:t>102</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2BD16FAE-5A4C-42C7-A5BB-DCD0AF165539}" type="slidenum">
              <a:rPr lang="en-US"/>
              <a:pPr/>
              <a:t>103</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8</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EC8A8673-29EC-4D34-B8BB-5107E0CA781E}" type="slidenum">
              <a:rPr lang="en-US"/>
              <a:pPr/>
              <a:t>104</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0E09BE7D-B065-4A00-9DB5-6405BC445B30}" type="slidenum">
              <a:rPr lang="en-US"/>
              <a:pPr/>
              <a:t>105</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52F294E8-A093-47DC-A923-6B2B308FFC8E}" type="slidenum">
              <a:rPr lang="en-US"/>
              <a:pPr/>
              <a:t>106</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DBB4597A-14CC-4563-B5FC-690AC266B715}" type="slidenum">
              <a:rPr lang="en-US"/>
              <a:pPr/>
              <a:t>107</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14C469CF-4C7A-4DFB-B8BE-75D0AA653316}" type="slidenum">
              <a:rPr lang="en-US"/>
              <a:pPr/>
              <a:t>108</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272A23D0-807A-4CC6-AE32-28CECAB2323A}" type="slidenum">
              <a:rPr lang="en-US"/>
              <a:pPr/>
              <a:t>109</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13822358-C348-471F-A9DD-6DA48CD4206C}" type="slidenum">
              <a:rPr lang="en-US"/>
              <a:pPr/>
              <a:t>110</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8C077214-94C5-4AD7-8FA8-ADDECE6B7AAC}" type="slidenum">
              <a:rPr lang="en-US"/>
              <a:pPr/>
              <a:t>111</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B4CBDEE7-D7B3-4E35-9093-BDD1C7EACA95}" type="slidenum">
              <a:rPr lang="en-US"/>
              <a:pPr/>
              <a:t>112</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BE49F963-FCC3-48E9-9A05-FB283A96F330}" type="slidenum">
              <a:rPr lang="en-US"/>
              <a:pPr/>
              <a:t>113</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4827B04A-5345-4B0B-A5C3-6D7AAB9CB583}" type="slidenum">
              <a:rPr lang="en-US"/>
              <a:pPr/>
              <a:t>114</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DE07D92C-3FA7-4B73-A00F-493641E73340}" type="slidenum">
              <a:rPr lang="en-US"/>
              <a:pPr/>
              <a:t>115</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C58923C5-D9FE-4368-9531-645042EABC99}" type="slidenum">
              <a:rPr lang="en-US"/>
              <a:pPr/>
              <a:t>116</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5CADAEA7-4241-46A7-8D86-3A33C3EE2555}" type="slidenum">
              <a:rPr lang="en-US"/>
              <a:pPr/>
              <a:t>117</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C13A4C30-1D87-4F9C-8B33-60CE52D81D94}" type="slidenum">
              <a:rPr lang="en-US"/>
              <a:pPr/>
              <a:t>118</a:t>
            </a:fld>
            <a:endParaRPr lang="en-US"/>
          </a:p>
        </p:txBody>
      </p:sp>
      <p:sp>
        <p:nvSpPr>
          <p:cNvPr id="81922" name="Rectangle 1026"/>
          <p:cNvSpPr>
            <a:spLocks noGrp="1" noRot="1" noChangeAspect="1" noChangeArrowheads="1" noTextEdit="1"/>
          </p:cNvSpPr>
          <p:nvPr>
            <p:ph type="sldImg"/>
          </p:nvPr>
        </p:nvSpPr>
        <p:spPr>
          <a:ln/>
        </p:spPr>
      </p:sp>
      <p:sp>
        <p:nvSpPr>
          <p:cNvPr id="8192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66B2F528-8F39-40D8-86B4-20A9803DA2CE}" type="slidenum">
              <a:rPr lang="en-US"/>
              <a:pPr/>
              <a:t>119</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66622098-CBF9-4466-A46D-090A99444214}" type="slidenum">
              <a:rPr lang="en-US"/>
              <a:pPr/>
              <a:t>120</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417348AE-48C4-4AD4-AEA6-45F94F186E65}" type="slidenum">
              <a:rPr lang="en-US"/>
              <a:pPr/>
              <a:t>121</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319B639A-0526-478E-B735-4358F0B85A44}" type="slidenum">
              <a:rPr lang="en-US"/>
              <a:pPr/>
              <a:t>122</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99D897B4-CED1-4712-B6C9-B106F14A2489}" type="slidenum">
              <a:rPr lang="en-US"/>
              <a:pPr/>
              <a:t>123</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59D9EE13-4802-433A-AA82-E3AFE7F861CF}" type="slidenum">
              <a:rPr lang="en-US"/>
              <a:pPr/>
              <a:t>124</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9E8D4B82-C61C-4E53-94E6-681C45F59CE8}" type="slidenum">
              <a:rPr lang="en-US"/>
              <a:pPr/>
              <a:t>125</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EF98FDC2-021B-46E3-A751-D2266068F84D}" type="slidenum">
              <a:rPr lang="en-US"/>
              <a:pPr/>
              <a:t>126</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E02B564A-778C-4FE2-ACC9-D572324A0761}" type="slidenum">
              <a:rPr lang="en-US"/>
              <a:pPr/>
              <a:t>127</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D61750B8-D732-4522-8A04-D4AAF009EC17}" type="slidenum">
              <a:rPr lang="en-US"/>
              <a:pPr/>
              <a:t>128</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33B3982C-7A74-4281-B4ED-C47C1EB839A8}" type="slidenum">
              <a:rPr lang="en-US"/>
              <a:pPr/>
              <a:t>129</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AD69F6A9-BFA1-4D77-8347-6F99CCCA4CB7}" type="slidenum">
              <a:rPr lang="en-US"/>
              <a:pPr/>
              <a:t>130</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26BC8131-5EA0-45C8-B071-16E60F22A4B3}" type="slidenum">
              <a:rPr lang="en-US"/>
              <a:pPr/>
              <a:t>131</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F5059B07-6369-495D-AA87-EE2D21F72E6C}" type="slidenum">
              <a:rPr lang="en-US"/>
              <a:pPr/>
              <a:t>132</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81ED9AC7-85E2-4033-99F5-EDDE38DC95A1}" type="slidenum">
              <a:rPr lang="en-US"/>
              <a:pPr/>
              <a:t>133</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353D4118-2A11-468F-A45A-713C7010E917}" type="slidenum">
              <a:rPr lang="en-US"/>
              <a:pPr/>
              <a:t>134</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AC943924-0EDC-4C2C-9E1F-2332B1EA2F08}" type="slidenum">
              <a:rPr lang="en-US"/>
              <a:pPr/>
              <a:t>135</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An Introduction to Huffman Coding</a:t>
            </a:r>
          </a:p>
        </p:txBody>
      </p:sp>
      <p:sp>
        <p:nvSpPr>
          <p:cNvPr id="5" name="Rectangle 3"/>
          <p:cNvSpPr>
            <a:spLocks noGrp="1" noChangeArrowheads="1"/>
          </p:cNvSpPr>
          <p:nvPr>
            <p:ph type="dt" idx="1"/>
          </p:nvPr>
        </p:nvSpPr>
        <p:spPr>
          <a:ln/>
        </p:spPr>
        <p:txBody>
          <a:bodyPr/>
          <a:lstStyle/>
          <a:p>
            <a:r>
              <a:rPr lang="en-US"/>
              <a:t>March 21, 2000</a:t>
            </a:r>
          </a:p>
        </p:txBody>
      </p:sp>
      <p:sp>
        <p:nvSpPr>
          <p:cNvPr id="6" name="Rectangle 6"/>
          <p:cNvSpPr>
            <a:spLocks noGrp="1" noChangeArrowheads="1"/>
          </p:cNvSpPr>
          <p:nvPr>
            <p:ph type="ftr" sz="quarter" idx="4"/>
          </p:nvPr>
        </p:nvSpPr>
        <p:spPr>
          <a:ln/>
        </p:spPr>
        <p:txBody>
          <a:bodyPr/>
          <a:lstStyle/>
          <a:p>
            <a:r>
              <a:rPr lang="en-US"/>
              <a:t>Mike Scott</a:t>
            </a:r>
          </a:p>
        </p:txBody>
      </p:sp>
      <p:sp>
        <p:nvSpPr>
          <p:cNvPr id="7" name="Rectangle 7"/>
          <p:cNvSpPr>
            <a:spLocks noGrp="1" noChangeArrowheads="1"/>
          </p:cNvSpPr>
          <p:nvPr>
            <p:ph type="sldNum" sz="quarter" idx="5"/>
          </p:nvPr>
        </p:nvSpPr>
        <p:spPr>
          <a:ln/>
        </p:spPr>
        <p:txBody>
          <a:bodyPr/>
          <a:lstStyle/>
          <a:p>
            <a:fld id="{D1AA1BF9-3095-4676-891C-714918C83381}" type="slidenum">
              <a:rPr lang="en-US"/>
              <a:pPr/>
              <a:t>136</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140</a:t>
            </a:fld>
            <a:endParaRPr lang="en-IN"/>
          </a:p>
        </p:txBody>
      </p:sp>
    </p:spTree>
    <p:extLst>
      <p:ext uri="{BB962C8B-B14F-4D97-AF65-F5344CB8AC3E}">
        <p14:creationId xmlns:p14="http://schemas.microsoft.com/office/powerpoint/2010/main" val="308909135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141</a:t>
            </a:fld>
            <a:endParaRPr lang="en-IN"/>
          </a:p>
        </p:txBody>
      </p:sp>
    </p:spTree>
    <p:extLst>
      <p:ext uri="{BB962C8B-B14F-4D97-AF65-F5344CB8AC3E}">
        <p14:creationId xmlns:p14="http://schemas.microsoft.com/office/powerpoint/2010/main" val="121257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E9C4-19AC-4D01-81DA-E140B97A9BA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4BCA5E5-3A78-455F-A1D5-145EA917384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BA8103-6802-402E-8A9C-2FB10C13AF4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AEAE19A-DC0A-4D53-A4FB-E883E9391AD9}"/>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017209EA-FF5B-4648-B17D-3689B5157532}"/>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82736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BA33-3BCA-4D04-8B42-26F6BB1720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73B614-80E5-43E5-ACC0-10C094878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0C068-F4B8-4482-BCC2-F12B8405BE9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756C726-B8F7-46D8-A302-A3C69CBCE48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BB672F82-7742-49B4-9D22-A703AE78350A}"/>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251975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894F4A-84CD-42EC-A311-E7DDDE5B913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A6F8A3-D97A-477F-8A9F-5D2D8FC9CD9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C056D-23ED-4173-85A0-B789F940CF4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5C1BBEB-F29D-4181-968D-AF3F415CEC4F}"/>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0FA03474-7DC7-49B8-A4C4-B10099ED3194}"/>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857640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7"/>
          <p:cNvSpPr txBox="1">
            <a:spLocks noGrp="1"/>
          </p:cNvSpPr>
          <p:nvPr>
            <p:ph type="subTitle" idx="1"/>
          </p:nvPr>
        </p:nvSpPr>
        <p:spPr>
          <a:xfrm>
            <a:off x="457200" y="1203390"/>
            <a:ext cx="8229240" cy="29829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851097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98500" y="114300"/>
            <a:ext cx="7772400" cy="857250"/>
          </a:xfrm>
        </p:spPr>
        <p:txBody>
          <a:bodyPr/>
          <a:lstStyle/>
          <a:p>
            <a:r>
              <a:rPr lang="en-US"/>
              <a:t>Click to edit Master title style</a:t>
            </a:r>
          </a:p>
        </p:txBody>
      </p:sp>
      <p:sp>
        <p:nvSpPr>
          <p:cNvPr id="3" name="Text Placeholder 2"/>
          <p:cNvSpPr>
            <a:spLocks noGrp="1"/>
          </p:cNvSpPr>
          <p:nvPr>
            <p:ph type="body" sz="half" idx="1"/>
          </p:nvPr>
        </p:nvSpPr>
        <p:spPr>
          <a:xfrm>
            <a:off x="495300" y="1485900"/>
            <a:ext cx="38100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457700" y="1485900"/>
            <a:ext cx="3810000" cy="3086100"/>
          </a:xfrm>
        </p:spPr>
        <p:txBody>
          <a:bodyPr/>
          <a:lstStyle/>
          <a:p>
            <a:endParaRPr lang="en-US"/>
          </a:p>
        </p:txBody>
      </p:sp>
      <p:sp>
        <p:nvSpPr>
          <p:cNvPr id="5" name="Date Placeholder 4"/>
          <p:cNvSpPr>
            <a:spLocks noGrp="1"/>
          </p:cNvSpPr>
          <p:nvPr>
            <p:ph type="dt" sz="half" idx="10"/>
          </p:nvPr>
        </p:nvSpPr>
        <p:spPr>
          <a:xfrm>
            <a:off x="109538" y="4757738"/>
            <a:ext cx="2170112" cy="342900"/>
          </a:xfrm>
        </p:spPr>
        <p:txBody>
          <a:bodyPr/>
          <a:lstStyle>
            <a:lvl1pPr>
              <a:defRPr/>
            </a:lvl1pPr>
          </a:lstStyle>
          <a:p>
            <a:r>
              <a:rPr lang="en-US"/>
              <a:t>March 21, 2000</a:t>
            </a:r>
            <a:endParaRPr lang="en-US" sz="1400" b="0">
              <a:latin typeface="Times New Roman" pitchFamily="18" charset="0"/>
            </a:endParaRPr>
          </a:p>
        </p:txBody>
      </p:sp>
      <p:sp>
        <p:nvSpPr>
          <p:cNvPr id="6" name="Footer Placeholder 5"/>
          <p:cNvSpPr>
            <a:spLocks noGrp="1"/>
          </p:cNvSpPr>
          <p:nvPr>
            <p:ph type="ftr" sz="quarter" idx="11"/>
          </p:nvPr>
        </p:nvSpPr>
        <p:spPr>
          <a:xfrm>
            <a:off x="2451100" y="4757738"/>
            <a:ext cx="4783138" cy="342900"/>
          </a:xfrm>
        </p:spPr>
        <p:txBody>
          <a:bodyPr/>
          <a:lstStyle>
            <a:lvl1pPr>
              <a:defRPr/>
            </a:lvl1pPr>
          </a:lstStyle>
          <a:p>
            <a:r>
              <a:rPr lang="en-US"/>
              <a:t>CS 102</a:t>
            </a:r>
            <a:endParaRPr lang="en-US" sz="1400" b="0">
              <a:latin typeface="Times New Roman" pitchFamily="18" charset="0"/>
            </a:endParaRPr>
          </a:p>
        </p:txBody>
      </p:sp>
    </p:spTree>
    <p:extLst>
      <p:ext uri="{BB962C8B-B14F-4D97-AF65-F5344CB8AC3E}">
        <p14:creationId xmlns:p14="http://schemas.microsoft.com/office/powerpoint/2010/main" val="168093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BEFC-853B-4E71-90C0-35BD8D1F8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AD4BB9-BDA4-4C04-BA11-57AE021A7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1086A-60FA-47B2-80EA-B781B0D07FF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C0DE884-2704-4762-B1F7-A390B52525A3}"/>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4A9461B4-73E9-4628-92E8-74939F9E75BC}"/>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7522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589E-9D4B-44E6-BF11-C075A062967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2C8F49-9067-4135-A992-6FB9ECEA2A9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CD58BF-DC88-48A8-8054-8760C54DAE4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410900E-11FD-4ACA-8E87-4EC87F1A191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D8AF7084-87E6-4F73-9995-37B9D5DA77B1}"/>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99546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2823-44FC-4F0E-988B-2ACF3A6CE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CB5ADA-214B-4BFF-9D95-4AACAA678348}"/>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A0DDFE-CE85-4487-A2F7-D43D9AD99D2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FE3102-E054-4C70-8672-73C06D74E67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AADA228-140D-4F9B-A2FE-74BFB213CF2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728C3789-8D8D-4D5C-A015-00F074C78764}"/>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93226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AFB0-2CA1-458E-8D17-13C9D16023B7}"/>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598FFF-DC4E-46B0-93F5-FAB67A7D4A5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5204111-7E13-4A52-A9E1-956A87C87ED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A34A28-7BD2-4B06-ABF5-89A47C15645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6BDF0-5B29-4A2F-8CC0-14E57446D9A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41CA3A-A01B-4B5C-A4F8-C14D8EC45F28}"/>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88FCAA6B-C991-48DE-B578-AE2A9961C3C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9" name="Slide Number Placeholder 8">
            <a:extLst>
              <a:ext uri="{FF2B5EF4-FFF2-40B4-BE49-F238E27FC236}">
                <a16:creationId xmlns:a16="http://schemas.microsoft.com/office/drawing/2014/main" id="{D005B9A6-E7CF-4D3D-9193-F5CCF0408725}"/>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372219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AF43-78DB-4D57-9B2D-80B50CE22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681968-C016-4D62-894F-92EC20981B8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A43BC0E1-975B-4302-8CF3-C520CED7189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5" name="Slide Number Placeholder 4">
            <a:extLst>
              <a:ext uri="{FF2B5EF4-FFF2-40B4-BE49-F238E27FC236}">
                <a16:creationId xmlns:a16="http://schemas.microsoft.com/office/drawing/2014/main" id="{C92DAC7F-9355-4792-84EA-A4C808E3F218}"/>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8153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6E9C9-69F5-4D64-AFCA-189935E7A949}"/>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C3FB54D1-AD89-4CA0-8134-5D2BAF3393B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4" name="Slide Number Placeholder 3">
            <a:extLst>
              <a:ext uri="{FF2B5EF4-FFF2-40B4-BE49-F238E27FC236}">
                <a16:creationId xmlns:a16="http://schemas.microsoft.com/office/drawing/2014/main" id="{413B8272-E3A3-4683-B86E-79218886BA30}"/>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40539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ADB3-F3C8-4862-AF7F-04DDE9A441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9489C0-5D66-43A0-995C-51CDB2B895D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69A2F6-A867-42FE-8C9C-0CD7E6653E7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B1724A67-3315-4540-9790-4166A5A8257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5DC2BE8-6B25-4D6D-A216-0288779C1086}"/>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C8F23A18-5A76-4536-926B-E6B38286EE49}"/>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8725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3C2C-789D-4AF3-A6E0-0AE714409AD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A586BE-F0E8-46DC-B95E-EBCA679965B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35E20C7-39DD-4D17-B93E-E92481C7AFB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EB26E00D-6FB3-4F93-91B6-3385B363A08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4432EE8-F875-4115-8DB6-6E4C5A4D21E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C4D366B0-CAEE-4D99-8704-EBC2029AC63D}"/>
              </a:ext>
            </a:extLst>
          </p:cNvPr>
          <p:cNvSpPr>
            <a:spLocks noGrp="1"/>
          </p:cNvSpPr>
          <p:nvPr>
            <p:ph type="sldNum" sz="quarter" idx="12"/>
          </p:nvPr>
        </p:nvSpPr>
        <p:spPr/>
        <p:txBody>
          <a:bodyPr/>
          <a:lstStyle/>
          <a:p>
            <a:fld id="{3FCAF691-C30B-4477-A4FB-AFF7F164B000}" type="slidenum">
              <a:rPr lang="en-IN" smtClean="0"/>
              <a:t>‹#›</a:t>
            </a:fld>
            <a:endParaRPr lang="en-IN"/>
          </a:p>
        </p:txBody>
      </p:sp>
    </p:spTree>
    <p:extLst>
      <p:ext uri="{BB962C8B-B14F-4D97-AF65-F5344CB8AC3E}">
        <p14:creationId xmlns:p14="http://schemas.microsoft.com/office/powerpoint/2010/main" val="103552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2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35254-BA2C-4834-85C4-C01A1408BB62}"/>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11206B-E85F-4151-9F6F-B42BD4F2A14C}"/>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7575DC-D9A3-4246-8E04-359C1E241650}"/>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A17412CA-D198-4AFA-9ADD-37508EAD6F93}"/>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5F525125-6F41-48E5-B98E-9C500B8810AA}"/>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3FCAF691-C30B-4477-A4FB-AFF7F164B000}" type="slidenum">
              <a:rPr lang="en-IN" smtClean="0"/>
              <a:t>‹#›</a:t>
            </a:fld>
            <a:endParaRPr lang="en-IN"/>
          </a:p>
        </p:txBody>
      </p:sp>
    </p:spTree>
    <p:extLst>
      <p:ext uri="{BB962C8B-B14F-4D97-AF65-F5344CB8AC3E}">
        <p14:creationId xmlns:p14="http://schemas.microsoft.com/office/powerpoint/2010/main" val="318238489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Nivedita.bhirud@viit.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hyperlink" Target="http://www.utdallas.edu/~daescu/huffman.ppt" TargetMode="External"/><Relationship Id="rId2" Type="http://schemas.openxmlformats.org/officeDocument/2006/relationships/hyperlink" Target="https://afteracademy.com/blog/divide-and-conquer-approach-in-programming"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tutorialspoint.com/design_and_analysis_of_algorithms/index.ht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22FD-CCA9-4406-9618-24339941CFF9}"/>
              </a:ext>
            </a:extLst>
          </p:cNvPr>
          <p:cNvSpPr>
            <a:spLocks noGrp="1"/>
          </p:cNvSpPr>
          <p:nvPr>
            <p:ph type="ctrTitle"/>
          </p:nvPr>
        </p:nvSpPr>
        <p:spPr>
          <a:xfrm>
            <a:off x="813582" y="355148"/>
            <a:ext cx="7516836" cy="902154"/>
          </a:xfrm>
        </p:spPr>
        <p:txBody>
          <a:bodyPr>
            <a:normAutofit fontScale="90000"/>
          </a:bodyPr>
          <a:lstStyle/>
          <a:p>
            <a:pPr>
              <a:lnSpc>
                <a:spcPct val="100000"/>
              </a:lnSpc>
            </a:pPr>
            <a:r>
              <a:rPr lang="en-IN" sz="2700" b="1" dirty="0">
                <a:latin typeface="Lucida Sans Typewriter" panose="020B0509030504030204" pitchFamily="49" charset="0"/>
              </a:rPr>
              <a:t>Unit I-Introduction</a:t>
            </a:r>
            <a:br>
              <a:rPr lang="en-IN" sz="2700" dirty="0">
                <a:latin typeface="Lucida Sans Typewriter" panose="020B0509030504030204" pitchFamily="49" charset="0"/>
              </a:rPr>
            </a:br>
            <a:br>
              <a:rPr lang="en-IN" sz="1400" dirty="0">
                <a:latin typeface="Lucida Sans Typewriter" panose="020B0509030504030204" pitchFamily="49" charset="0"/>
              </a:rPr>
            </a:br>
            <a:r>
              <a:rPr lang="en-IN" sz="2700" b="1" dirty="0">
                <a:latin typeface="Lucida Sans Typewriter" panose="020B0509030504030204" pitchFamily="49" charset="0"/>
              </a:rPr>
              <a:t>Design and Analysis of Algorithms</a:t>
            </a:r>
          </a:p>
        </p:txBody>
      </p:sp>
      <p:sp>
        <p:nvSpPr>
          <p:cNvPr id="3" name="Subtitle 2">
            <a:extLst>
              <a:ext uri="{FF2B5EF4-FFF2-40B4-BE49-F238E27FC236}">
                <a16:creationId xmlns:a16="http://schemas.microsoft.com/office/drawing/2014/main" id="{82E6DDC4-FD95-4802-92CF-9A0A66152708}"/>
              </a:ext>
            </a:extLst>
          </p:cNvPr>
          <p:cNvSpPr>
            <a:spLocks noGrp="1"/>
          </p:cNvSpPr>
          <p:nvPr>
            <p:ph type="subTitle" idx="1"/>
          </p:nvPr>
        </p:nvSpPr>
        <p:spPr>
          <a:xfrm>
            <a:off x="512618" y="1448162"/>
            <a:ext cx="7676212" cy="984702"/>
          </a:xfrm>
        </p:spPr>
        <p:txBody>
          <a:bodyPr>
            <a:noAutofit/>
          </a:bodyPr>
          <a:lstStyle/>
          <a:p>
            <a:pPr>
              <a:lnSpc>
                <a:spcPct val="100000"/>
              </a:lnSpc>
              <a:spcBef>
                <a:spcPts val="0"/>
              </a:spcBef>
            </a:pPr>
            <a:r>
              <a:rPr lang="en-IN" dirty="0"/>
              <a:t>Mrs.  Nivedita S. Bhirud                       Mr. Subhash S. </a:t>
            </a:r>
            <a:r>
              <a:rPr lang="en-IN" dirty="0" err="1"/>
              <a:t>Tatale</a:t>
            </a:r>
            <a:r>
              <a:rPr lang="en-IN" dirty="0"/>
              <a:t> n</a:t>
            </a:r>
            <a:r>
              <a:rPr lang="en-IN" dirty="0">
                <a:hlinkClick r:id="rId2"/>
              </a:rPr>
              <a:t>ivedita.bhirud@viit.ac.in</a:t>
            </a:r>
            <a:r>
              <a:rPr lang="en-IN" dirty="0"/>
              <a:t>                     subhash.tatale@viit.ac.in</a:t>
            </a:r>
          </a:p>
          <a:p>
            <a:pPr>
              <a:lnSpc>
                <a:spcPct val="100000"/>
              </a:lnSpc>
              <a:spcBef>
                <a:spcPts val="0"/>
              </a:spcBef>
            </a:pPr>
            <a:r>
              <a:rPr lang="en-IN" dirty="0"/>
              <a:t>             </a:t>
            </a:r>
          </a:p>
          <a:p>
            <a:pPr>
              <a:lnSpc>
                <a:spcPct val="100000"/>
              </a:lnSpc>
              <a:spcBef>
                <a:spcPts val="0"/>
              </a:spcBef>
            </a:pPr>
            <a:r>
              <a:rPr lang="en-IN" sz="2000" b="1" dirty="0"/>
              <a:t>Department of Computer Engineering</a:t>
            </a:r>
          </a:p>
        </p:txBody>
      </p:sp>
      <p:sp>
        <p:nvSpPr>
          <p:cNvPr id="5" name="Subtitle 2">
            <a:extLst>
              <a:ext uri="{FF2B5EF4-FFF2-40B4-BE49-F238E27FC236}">
                <a16:creationId xmlns:a16="http://schemas.microsoft.com/office/drawing/2014/main" id="{82E6DDC4-FD95-4802-92CF-9A0A66152708}"/>
              </a:ext>
            </a:extLst>
          </p:cNvPr>
          <p:cNvSpPr txBox="1">
            <a:spLocks/>
          </p:cNvSpPr>
          <p:nvPr/>
        </p:nvSpPr>
        <p:spPr>
          <a:xfrm>
            <a:off x="249210" y="4021068"/>
            <a:ext cx="8645581" cy="420461"/>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605" y="2521468"/>
            <a:ext cx="1326236" cy="1499600"/>
          </a:xfrm>
          <a:prstGeom prst="rect">
            <a:avLst/>
          </a:prstGeom>
        </p:spPr>
      </p:pic>
      <p:sp>
        <p:nvSpPr>
          <p:cNvPr id="6" name="Rectangle 5"/>
          <p:cNvSpPr/>
          <p:nvPr/>
        </p:nvSpPr>
        <p:spPr>
          <a:xfrm>
            <a:off x="407052" y="4427922"/>
            <a:ext cx="8349342" cy="523220"/>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spTree>
    <p:extLst>
      <p:ext uri="{BB962C8B-B14F-4D97-AF65-F5344CB8AC3E}">
        <p14:creationId xmlns:p14="http://schemas.microsoft.com/office/powerpoint/2010/main" val="267514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a:bodyPr>
          <a:lstStyle/>
          <a:p>
            <a:pPr algn="ctr"/>
            <a:r>
              <a:rPr lang="en-US" sz="2800" dirty="0"/>
              <a:t>…</a:t>
            </a:r>
            <a:r>
              <a:rPr lang="en-US" sz="2800" dirty="0" err="1"/>
              <a:t>contd</a:t>
            </a:r>
            <a:r>
              <a:rPr lang="en-US" sz="2800" dirty="0"/>
              <a:t>…Search for efficient solutions </a:t>
            </a: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844061"/>
            <a:ext cx="7886700" cy="3916782"/>
          </a:xfrm>
        </p:spPr>
        <p:txBody>
          <a:bodyPr>
            <a:normAutofit/>
          </a:bodyPr>
          <a:lstStyle/>
          <a:p>
            <a:pPr marL="342900" lvl="0" indent="-342900">
              <a:spcBef>
                <a:spcPts val="0"/>
              </a:spcBef>
              <a:buClr>
                <a:schemeClr val="dk1"/>
              </a:buClr>
              <a:buSzPts val="2720"/>
            </a:pPr>
            <a:r>
              <a:rPr lang="en-US" sz="2200" dirty="0">
                <a:latin typeface="Times New Roman" pitchFamily="18" charset="0"/>
                <a:cs typeface="Times New Roman" pitchFamily="18" charset="0"/>
              </a:rPr>
              <a:t>Study for efficient algorithms led to : Time/Space tradeoff</a:t>
            </a:r>
          </a:p>
          <a:p>
            <a:pPr marL="342900" lvl="0" indent="-342900">
              <a:spcBef>
                <a:spcPts val="544"/>
              </a:spcBef>
              <a:buClr>
                <a:schemeClr val="dk1"/>
              </a:buClr>
              <a:buSzPts val="2720"/>
            </a:pPr>
            <a:r>
              <a:rPr lang="en-US" sz="2200" dirty="0">
                <a:latin typeface="Times New Roman" pitchFamily="18" charset="0"/>
                <a:cs typeface="Times New Roman" pitchFamily="18" charset="0"/>
              </a:rPr>
              <a:t>For non-tractable but practical problems: Approximate Solutions (when degree of approximation known)</a:t>
            </a:r>
          </a:p>
          <a:p>
            <a:pPr marL="342900" lvl="0" indent="-342900">
              <a:spcBef>
                <a:spcPts val="544"/>
              </a:spcBef>
              <a:buClr>
                <a:schemeClr val="dk1"/>
              </a:buClr>
              <a:buSzPts val="2720"/>
            </a:pPr>
            <a:r>
              <a:rPr lang="en-US" sz="2200" dirty="0">
                <a:latin typeface="Times New Roman" pitchFamily="18" charset="0"/>
                <a:cs typeface="Times New Roman" pitchFamily="18" charset="0"/>
              </a:rPr>
              <a:t>Randomness: can be aid to solving many difficult problems</a:t>
            </a:r>
          </a:p>
          <a:p>
            <a:pPr marL="742950" lvl="1" indent="-285750">
              <a:spcBef>
                <a:spcPts val="476"/>
              </a:spcBef>
              <a:buClr>
                <a:schemeClr val="dk1"/>
              </a:buClr>
              <a:buSzPts val="2380"/>
              <a:buChar char="–"/>
            </a:pPr>
            <a:r>
              <a:rPr lang="en-US" sz="2200" dirty="0">
                <a:latin typeface="Times New Roman" pitchFamily="18" charset="0"/>
                <a:cs typeface="Times New Roman" pitchFamily="18" charset="0"/>
              </a:rPr>
              <a:t>Random numbers : should be considered as resource (like space/CPU time)</a:t>
            </a:r>
          </a:p>
          <a:p>
            <a:pPr marL="742950" lvl="1" indent="-285750">
              <a:spcBef>
                <a:spcPts val="476"/>
              </a:spcBef>
              <a:buClr>
                <a:schemeClr val="dk1"/>
              </a:buClr>
              <a:buSzPts val="2380"/>
              <a:buChar char="–"/>
            </a:pPr>
            <a:r>
              <a:rPr lang="en-US" sz="2200" dirty="0" err="1">
                <a:latin typeface="Times New Roman" pitchFamily="18" charset="0"/>
                <a:cs typeface="Times New Roman" pitchFamily="18" charset="0"/>
              </a:rPr>
              <a:t>Algos</a:t>
            </a:r>
            <a:r>
              <a:rPr lang="en-US" sz="2200" dirty="0">
                <a:latin typeface="Times New Roman" pitchFamily="18" charset="0"/>
                <a:cs typeface="Times New Roman" pitchFamily="18" charset="0"/>
              </a:rPr>
              <a:t> that use randomness as a basic component : Genetic algorithm, Simulated Annealing and statistically defined algorithms. </a:t>
            </a:r>
          </a:p>
          <a:p>
            <a:pPr marL="0" indent="0">
              <a:buNone/>
            </a:pPr>
            <a:endParaRPr lang="en-IN" sz="22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10</a:t>
            </a:fld>
            <a:endParaRPr lang="en-IN" sz="1200" b="1" dirty="0">
              <a:solidFill>
                <a:schemeClr val="tx1"/>
              </a:solidFill>
            </a:endParaRPr>
          </a:p>
        </p:txBody>
      </p:sp>
    </p:spTree>
    <p:extLst>
      <p:ext uri="{BB962C8B-B14F-4D97-AF65-F5344CB8AC3E}">
        <p14:creationId xmlns:p14="http://schemas.microsoft.com/office/powerpoint/2010/main" val="70154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45501"/>
          </a:xfrm>
        </p:spPr>
        <p:txBody>
          <a:bodyPr>
            <a:normAutofit/>
          </a:bodyPr>
          <a:lstStyle/>
          <a:p>
            <a:r>
              <a:rPr lang="en-US" sz="2700" b="1" dirty="0">
                <a:solidFill>
                  <a:srgbClr val="FF0000"/>
                </a:solidFill>
                <a:latin typeface="Times New Roman" pitchFamily="18" charset="0"/>
                <a:cs typeface="Times New Roman" pitchFamily="18" charset="0"/>
              </a:rPr>
              <a:t>Algorithm: Huffman Code Generation</a:t>
            </a:r>
            <a:endParaRPr lang="en-US" sz="27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28650" y="957738"/>
            <a:ext cx="7886700" cy="3717131"/>
          </a:xfrm>
        </p:spPr>
        <p:txBody>
          <a:bodyPr>
            <a:noAutofit/>
          </a:bodyPr>
          <a:lstStyle/>
          <a:p>
            <a:pPr marL="0" indent="0">
              <a:buNone/>
            </a:pPr>
            <a:r>
              <a:rPr lang="en-US" sz="1800" dirty="0"/>
              <a:t>HUFFMAN(C)</a:t>
            </a:r>
          </a:p>
          <a:p>
            <a:pPr marL="0" indent="0">
              <a:buNone/>
            </a:pPr>
            <a:r>
              <a:rPr lang="en-US" sz="1800" dirty="0"/>
              <a:t>1 	n =|C|	</a:t>
            </a:r>
          </a:p>
          <a:p>
            <a:pPr marL="0" indent="0">
              <a:buNone/>
            </a:pPr>
            <a:r>
              <a:rPr lang="en-US" sz="1800" dirty="0"/>
              <a:t>2 	Q = C</a:t>
            </a:r>
          </a:p>
          <a:p>
            <a:pPr marL="0" indent="0">
              <a:buNone/>
            </a:pPr>
            <a:r>
              <a:rPr lang="en-US" sz="1800" dirty="0"/>
              <a:t>3 	</a:t>
            </a:r>
            <a:r>
              <a:rPr lang="en-US" sz="1800" b="1" dirty="0"/>
              <a:t>for </a:t>
            </a:r>
            <a:r>
              <a:rPr lang="en-US" sz="1800" dirty="0" err="1"/>
              <a:t>i</a:t>
            </a:r>
            <a:r>
              <a:rPr lang="en-US" sz="1800" dirty="0"/>
              <a:t> = 1 </a:t>
            </a:r>
            <a:r>
              <a:rPr lang="en-US" sz="1800" b="1" dirty="0"/>
              <a:t>to </a:t>
            </a:r>
            <a:r>
              <a:rPr lang="en-US" sz="1800" dirty="0"/>
              <a:t>n - 1</a:t>
            </a:r>
          </a:p>
          <a:p>
            <a:pPr marL="0" indent="0">
              <a:buNone/>
            </a:pPr>
            <a:r>
              <a:rPr lang="en-US" sz="1800" dirty="0"/>
              <a:t>4 		allocate a new node z</a:t>
            </a:r>
          </a:p>
          <a:p>
            <a:pPr marL="0" indent="0">
              <a:buNone/>
            </a:pPr>
            <a:r>
              <a:rPr lang="en-US" sz="1800" dirty="0"/>
              <a:t>5 		</a:t>
            </a:r>
            <a:r>
              <a:rPr lang="en-US" sz="1800" dirty="0" err="1"/>
              <a:t>z.</a:t>
            </a:r>
            <a:r>
              <a:rPr lang="en-US" sz="1800" i="1" dirty="0" err="1"/>
              <a:t>left</a:t>
            </a:r>
            <a:r>
              <a:rPr lang="en-US" sz="1800" i="1" dirty="0"/>
              <a:t> = </a:t>
            </a:r>
            <a:r>
              <a:rPr lang="en-US" sz="1800" dirty="0"/>
              <a:t> x = EXTRACT-MIN(Q)</a:t>
            </a:r>
          </a:p>
          <a:p>
            <a:pPr marL="0" indent="0">
              <a:buNone/>
            </a:pPr>
            <a:r>
              <a:rPr lang="en-US" sz="1800" dirty="0"/>
              <a:t>6 		</a:t>
            </a:r>
            <a:r>
              <a:rPr lang="en-US" sz="1800" dirty="0" err="1"/>
              <a:t>z.</a:t>
            </a:r>
            <a:r>
              <a:rPr lang="en-US" sz="1800" i="1" dirty="0" err="1"/>
              <a:t>right</a:t>
            </a:r>
            <a:r>
              <a:rPr lang="en-US" sz="1800" i="1" dirty="0"/>
              <a:t> =</a:t>
            </a:r>
            <a:r>
              <a:rPr lang="en-US" sz="1800" dirty="0"/>
              <a:t> y =EXTRACT-MIN(Q)</a:t>
            </a:r>
          </a:p>
          <a:p>
            <a:pPr marL="0" indent="0">
              <a:buNone/>
            </a:pPr>
            <a:r>
              <a:rPr lang="en-US" sz="1800" dirty="0"/>
              <a:t>7 		</a:t>
            </a:r>
            <a:r>
              <a:rPr lang="en-US" sz="1800" dirty="0" err="1"/>
              <a:t>z.</a:t>
            </a:r>
            <a:r>
              <a:rPr lang="en-US" sz="1800" i="1" dirty="0" err="1"/>
              <a:t>freq</a:t>
            </a:r>
            <a:r>
              <a:rPr lang="en-US" sz="1800" i="1" dirty="0"/>
              <a:t> = </a:t>
            </a:r>
            <a:r>
              <a:rPr lang="en-US" sz="1800" dirty="0" err="1"/>
              <a:t>x.</a:t>
            </a:r>
            <a:r>
              <a:rPr lang="en-US" sz="1800" i="1" dirty="0" err="1"/>
              <a:t>freq</a:t>
            </a:r>
            <a:r>
              <a:rPr lang="en-US" sz="1800" i="1" dirty="0"/>
              <a:t> +</a:t>
            </a:r>
            <a:r>
              <a:rPr lang="en-US" sz="1800" dirty="0"/>
              <a:t> </a:t>
            </a:r>
            <a:r>
              <a:rPr lang="en-US" sz="1800" dirty="0" err="1"/>
              <a:t>y.</a:t>
            </a:r>
            <a:r>
              <a:rPr lang="en-US" sz="1800" i="1" dirty="0" err="1"/>
              <a:t>freq</a:t>
            </a:r>
            <a:endParaRPr lang="en-US" sz="1800" i="1" dirty="0"/>
          </a:p>
          <a:p>
            <a:pPr marL="0" indent="0">
              <a:buNone/>
            </a:pPr>
            <a:r>
              <a:rPr lang="en-US" sz="1800" dirty="0"/>
              <a:t>8 		INSERT(</a:t>
            </a:r>
            <a:r>
              <a:rPr lang="en-US" sz="1800" dirty="0" err="1"/>
              <a:t>Q,z</a:t>
            </a:r>
            <a:r>
              <a:rPr lang="en-US" sz="1800" dirty="0"/>
              <a:t>)</a:t>
            </a:r>
          </a:p>
          <a:p>
            <a:pPr marL="0" indent="0">
              <a:buNone/>
            </a:pPr>
            <a:r>
              <a:rPr lang="en-US" sz="1800" dirty="0"/>
              <a:t>9 	</a:t>
            </a:r>
            <a:r>
              <a:rPr lang="en-US" sz="1800" b="1" dirty="0"/>
              <a:t>return </a:t>
            </a:r>
            <a:r>
              <a:rPr lang="en-US" sz="1800" dirty="0"/>
              <a:t>EXTRACT-MIN(Q)     </a:t>
            </a:r>
            <a:r>
              <a:rPr lang="en-US" sz="1800" b="1" dirty="0"/>
              <a:t>// </a:t>
            </a:r>
            <a:r>
              <a:rPr lang="en-US" sz="1800" dirty="0"/>
              <a:t>return the root of the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9225830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15362" name="Rectangle 2"/>
          <p:cNvSpPr>
            <a:spLocks noGrp="1" noChangeArrowheads="1"/>
          </p:cNvSpPr>
          <p:nvPr>
            <p:ph type="title"/>
          </p:nvPr>
        </p:nvSpPr>
        <p:spPr>
          <a:xfrm>
            <a:off x="628650" y="273844"/>
            <a:ext cx="7886700" cy="545501"/>
          </a:xfrm>
        </p:spPr>
        <p:txBody>
          <a:bodyPr>
            <a:normAutofit/>
          </a:bodyPr>
          <a:lstStyle/>
          <a:p>
            <a:r>
              <a:rPr lang="en-US" sz="2700" b="1" dirty="0">
                <a:solidFill>
                  <a:srgbClr val="FF0000"/>
                </a:solidFill>
                <a:latin typeface="Times New Roman" pitchFamily="18" charset="0"/>
                <a:cs typeface="Times New Roman" pitchFamily="18" charset="0"/>
              </a:rPr>
              <a:t>Building a Tree Scan the original text</a:t>
            </a:r>
          </a:p>
        </p:txBody>
      </p:sp>
      <p:sp>
        <p:nvSpPr>
          <p:cNvPr id="15363" name="Rectangle 3"/>
          <p:cNvSpPr>
            <a:spLocks noGrp="1" noChangeArrowheads="1"/>
          </p:cNvSpPr>
          <p:nvPr>
            <p:ph type="body" idx="1"/>
          </p:nvPr>
        </p:nvSpPr>
        <p:spPr>
          <a:xfrm>
            <a:off x="285750" y="1485900"/>
            <a:ext cx="8126730" cy="3086100"/>
          </a:xfrm>
        </p:spPr>
        <p:txBody>
          <a:bodyPr/>
          <a:lstStyle/>
          <a:p>
            <a:r>
              <a:rPr lang="en-US" dirty="0">
                <a:latin typeface="Times New Roman" pitchFamily="18" charset="0"/>
                <a:cs typeface="Times New Roman" pitchFamily="18" charset="0"/>
              </a:rPr>
              <a:t>Consider the following short text:</a:t>
            </a:r>
          </a:p>
          <a:p>
            <a:pPr>
              <a:buFont typeface="Symbol" pitchFamily="18" charset="2"/>
              <a:buChar char=" "/>
            </a:pPr>
            <a:endParaRPr lang="en-US" dirty="0">
              <a:latin typeface="Times New Roman" pitchFamily="18" charset="0"/>
              <a:cs typeface="Times New Roman" pitchFamily="18" charset="0"/>
            </a:endParaRPr>
          </a:p>
          <a:p>
            <a:pPr>
              <a:buFont typeface="Symbol" pitchFamily="18" charset="2"/>
              <a:buChar char=" "/>
            </a:pPr>
            <a:r>
              <a:rPr lang="en-US" i="1" dirty="0">
                <a:latin typeface="Times New Roman" pitchFamily="18" charset="0"/>
                <a:cs typeface="Times New Roman" pitchFamily="18" charset="0"/>
              </a:rPr>
              <a:t>Eerie eyes seen near lake.</a:t>
            </a:r>
          </a:p>
          <a:p>
            <a:pPr>
              <a:buFont typeface="Symbol" pitchFamily="18" charset="2"/>
              <a:buChar char=" "/>
            </a:pPr>
            <a:endParaRPr lang="en-US" i="1" dirty="0">
              <a:latin typeface="Times New Roman" pitchFamily="18" charset="0"/>
              <a:cs typeface="Times New Roman" pitchFamily="18" charset="0"/>
            </a:endParaRPr>
          </a:p>
          <a:p>
            <a:r>
              <a:rPr lang="en-US" dirty="0">
                <a:latin typeface="Times New Roman" pitchFamily="18" charset="0"/>
                <a:cs typeface="Times New Roman" pitchFamily="18" charset="0"/>
              </a:rPr>
              <a:t>Count up the occurrences of all characters in the text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6171849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16386" name="Rectangle 2"/>
          <p:cNvSpPr>
            <a:spLocks noGrp="1" noChangeArrowheads="1"/>
          </p:cNvSpPr>
          <p:nvPr>
            <p:ph type="title"/>
          </p:nvPr>
        </p:nvSpPr>
        <p:spPr/>
        <p:txBody>
          <a:bodyPr>
            <a:normAutofit/>
          </a:bodyPr>
          <a:lstStyle/>
          <a:p>
            <a:r>
              <a:rPr lang="en-US" sz="2700" b="1" dirty="0">
                <a:solidFill>
                  <a:srgbClr val="FF0000"/>
                </a:solidFill>
                <a:latin typeface="Times New Roman" pitchFamily="18" charset="0"/>
                <a:cs typeface="Times New Roman" pitchFamily="18" charset="0"/>
              </a:rPr>
              <a:t>Building a Tree Scan the original text</a:t>
            </a:r>
          </a:p>
        </p:txBody>
      </p:sp>
      <p:sp>
        <p:nvSpPr>
          <p:cNvPr id="16387" name="Rectangle 3"/>
          <p:cNvSpPr>
            <a:spLocks noGrp="1" noChangeArrowheads="1"/>
          </p:cNvSpPr>
          <p:nvPr>
            <p:ph type="body" idx="1"/>
          </p:nvPr>
        </p:nvSpPr>
        <p:spPr>
          <a:xfrm>
            <a:off x="982980" y="1343025"/>
            <a:ext cx="7315200" cy="614363"/>
          </a:xfrm>
        </p:spPr>
        <p:txBody>
          <a:bodyPr>
            <a:normAutofit fontScale="47500" lnSpcReduction="20000"/>
          </a:bodyPr>
          <a:lstStyle/>
          <a:p>
            <a:pPr>
              <a:buFont typeface="Symbol" pitchFamily="18" charset="2"/>
              <a:buNone/>
            </a:pPr>
            <a:r>
              <a:rPr lang="en-US" dirty="0"/>
              <a:t>	</a:t>
            </a:r>
            <a:r>
              <a:rPr lang="en-US" sz="4000" b="1" i="1" dirty="0"/>
              <a:t>Eerie eyes seen near lake.</a:t>
            </a:r>
          </a:p>
          <a:p>
            <a:r>
              <a:rPr lang="en-US" sz="4000" dirty="0"/>
              <a:t>What characters are present?</a:t>
            </a:r>
            <a:endParaRPr lang="en-US" dirty="0"/>
          </a:p>
        </p:txBody>
      </p:sp>
      <p:sp>
        <p:nvSpPr>
          <p:cNvPr id="16388" name="Text Box 4"/>
          <p:cNvSpPr txBox="1">
            <a:spLocks noChangeArrowheads="1"/>
          </p:cNvSpPr>
          <p:nvPr/>
        </p:nvSpPr>
        <p:spPr bwMode="auto">
          <a:xfrm>
            <a:off x="1847850" y="2813447"/>
            <a:ext cx="3211135" cy="132343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sz="4000">
                <a:solidFill>
                  <a:srgbClr val="0000FF"/>
                </a:solidFill>
              </a:rPr>
              <a:t>E  e  r  i space  </a:t>
            </a:r>
          </a:p>
          <a:p>
            <a:pPr>
              <a:buFontTx/>
              <a:buNone/>
            </a:pPr>
            <a:r>
              <a:rPr lang="en-US" sz="4000">
                <a:solidFill>
                  <a:srgbClr val="0000FF"/>
                </a:solidFill>
              </a:rPr>
              <a:t>y s n a r l k .</a:t>
            </a:r>
            <a:endParaRPr lang="en-US"/>
          </a:p>
        </p:txBody>
      </p:sp>
      <p:sp>
        <p:nvSpPr>
          <p:cNvPr id="16389" name="Rectangle 5"/>
          <p:cNvSpPr>
            <a:spLocks noChangeArrowheads="1"/>
          </p:cNvSpPr>
          <p:nvPr/>
        </p:nvSpPr>
        <p:spPr bwMode="auto">
          <a:xfrm>
            <a:off x="5159376" y="2913460"/>
            <a:ext cx="1793875" cy="389334"/>
          </a:xfrm>
          <a:prstGeom prst="rect">
            <a:avLst/>
          </a:prstGeom>
          <a:noFill/>
          <a:ln w="9525" cap="rnd">
            <a:solidFill>
              <a:srgbClr val="FF6600"/>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Rectangle 7"/>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778683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iterate type="wd">
                                    <p:tmPct val="100000"/>
                                  </p:iterate>
                                  <p:childTnLst>
                                    <p:set>
                                      <p:cBhvr>
                                        <p:cTn id="14" dur="1" fill="hold">
                                          <p:stCondLst>
                                            <p:cond delay="0"/>
                                          </p:stCondLst>
                                        </p:cTn>
                                        <p:tgtEl>
                                          <p:spTgt spid="16388"/>
                                        </p:tgtEl>
                                        <p:attrNameLst>
                                          <p:attrName>style.visibility</p:attrName>
                                        </p:attrNameLst>
                                      </p:cBhvr>
                                      <p:to>
                                        <p:strVal val="visible"/>
                                      </p:to>
                                    </p:set>
                                    <p:animEffect transition="in" filter="wipe(up)">
                                      <p:cBhvr>
                                        <p:cTn id="15" dur="300"/>
                                        <p:tgtEl>
                                          <p:spTgt spid="16388"/>
                                        </p:tgtEl>
                                      </p:cBhvr>
                                    </p:animEffect>
                                  </p:childTnLst>
                                </p:cTn>
                              </p:par>
                            </p:childTnLst>
                          </p:cTn>
                        </p:par>
                        <p:par>
                          <p:cTn id="16" fill="hold" nodeType="afterGroup">
                            <p:stCondLst>
                              <p:cond delay="4200"/>
                            </p:stCondLst>
                            <p:childTnLst>
                              <p:par>
                                <p:cTn id="17" presetID="1" presetClass="entr" presetSubtype="0" fill="hold" grpId="0" nodeType="afterEffect">
                                  <p:stCondLst>
                                    <p:cond delay="0"/>
                                  </p:stCondLst>
                                  <p:childTnLst>
                                    <p:set>
                                      <p:cBhvr>
                                        <p:cTn id="18" dur="1" fill="hold">
                                          <p:stCondLst>
                                            <p:cond delay="499"/>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8" grpId="0" autoUpdateAnimBg="0"/>
      <p:bldP spid="16389"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17410" name="Rectangle 2"/>
          <p:cNvSpPr>
            <a:spLocks noGrp="1" noChangeArrowheads="1"/>
          </p:cNvSpPr>
          <p:nvPr>
            <p:ph type="title"/>
          </p:nvPr>
        </p:nvSpPr>
        <p:spPr>
          <a:xfrm>
            <a:off x="628650" y="273844"/>
            <a:ext cx="7886700" cy="545501"/>
          </a:xfrm>
        </p:spPr>
        <p:txBody>
          <a:bodyPr>
            <a:normAutofit/>
          </a:bodyPr>
          <a:lstStyle/>
          <a:p>
            <a:r>
              <a:rPr lang="en-US" sz="2700" b="1" dirty="0">
                <a:solidFill>
                  <a:srgbClr val="FF0000"/>
                </a:solidFill>
                <a:latin typeface="Times New Roman" pitchFamily="18" charset="0"/>
                <a:cs typeface="Times New Roman" pitchFamily="18" charset="0"/>
              </a:rPr>
              <a:t>Building a Tree Scan the original text</a:t>
            </a:r>
          </a:p>
        </p:txBody>
      </p:sp>
      <p:sp>
        <p:nvSpPr>
          <p:cNvPr id="17411" name="Rectangle 3"/>
          <p:cNvSpPr>
            <a:spLocks noGrp="1" noChangeArrowheads="1"/>
          </p:cNvSpPr>
          <p:nvPr>
            <p:ph type="body" idx="1"/>
          </p:nvPr>
        </p:nvSpPr>
        <p:spPr>
          <a:xfrm>
            <a:off x="495300" y="1157288"/>
            <a:ext cx="8401050" cy="514350"/>
          </a:xfrm>
        </p:spPr>
        <p:txBody>
          <a:bodyPr>
            <a:noAutofit/>
          </a:bodyPr>
          <a:lstStyle/>
          <a:p>
            <a:pPr>
              <a:buFont typeface="Symbol" pitchFamily="18" charset="2"/>
              <a:buNone/>
            </a:pPr>
            <a:r>
              <a:rPr lang="en-US" sz="2000" dirty="0">
                <a:latin typeface="Times New Roman" pitchFamily="18" charset="0"/>
                <a:cs typeface="Times New Roman" pitchFamily="18" charset="0"/>
              </a:rPr>
              <a:t>Eerie eyes seen near lake.</a:t>
            </a:r>
          </a:p>
          <a:p>
            <a:r>
              <a:rPr lang="en-US" sz="2000" dirty="0">
                <a:latin typeface="Times New Roman" pitchFamily="18" charset="0"/>
                <a:cs typeface="Times New Roman" pitchFamily="18" charset="0"/>
              </a:rPr>
              <a:t>What is the frequency of each character in the text?</a:t>
            </a:r>
          </a:p>
        </p:txBody>
      </p:sp>
      <p:grpSp>
        <p:nvGrpSpPr>
          <p:cNvPr id="17420" name="Group 12"/>
          <p:cNvGrpSpPr>
            <a:grpSpLocks/>
          </p:cNvGrpSpPr>
          <p:nvPr/>
        </p:nvGrpSpPr>
        <p:grpSpPr bwMode="auto">
          <a:xfrm>
            <a:off x="266700" y="2633663"/>
            <a:ext cx="8821738" cy="1668067"/>
            <a:chOff x="168" y="2212"/>
            <a:chExt cx="5557" cy="1401"/>
          </a:xfrm>
        </p:grpSpPr>
        <p:sp>
          <p:nvSpPr>
            <p:cNvPr id="17412" name="Text Box 4"/>
            <p:cNvSpPr txBox="1">
              <a:spLocks noChangeArrowheads="1"/>
            </p:cNvSpPr>
            <p:nvPr/>
          </p:nvSpPr>
          <p:spPr bwMode="auto">
            <a:xfrm>
              <a:off x="168" y="2212"/>
              <a:ext cx="5557" cy="14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buFontTx/>
                <a:buNone/>
              </a:pPr>
              <a:r>
                <a:rPr lang="en-US" sz="3200" dirty="0">
                  <a:solidFill>
                    <a:srgbClr val="0000FF"/>
                  </a:solidFill>
                </a:rPr>
                <a:t>Char Freq.  Char Freq.  Char Freq.</a:t>
              </a:r>
              <a:endParaRPr lang="en-US" sz="4000" dirty="0">
                <a:solidFill>
                  <a:srgbClr val="0000FF"/>
                </a:solidFill>
              </a:endParaRPr>
            </a:p>
            <a:p>
              <a:pPr>
                <a:lnSpc>
                  <a:spcPct val="50000"/>
                </a:lnSpc>
                <a:buFontTx/>
                <a:buNone/>
              </a:pPr>
              <a:r>
                <a:rPr lang="en-US" sz="3200" dirty="0">
                  <a:solidFill>
                    <a:srgbClr val="0000FF"/>
                  </a:solidFill>
                </a:rPr>
                <a:t> E 		1	  y	1	      k	1</a:t>
              </a:r>
            </a:p>
            <a:p>
              <a:pPr>
                <a:lnSpc>
                  <a:spcPct val="50000"/>
                </a:lnSpc>
                <a:buFontTx/>
                <a:buNone/>
              </a:pPr>
              <a:r>
                <a:rPr lang="en-US" sz="3200" dirty="0">
                  <a:solidFill>
                    <a:srgbClr val="0000FF"/>
                  </a:solidFill>
                </a:rPr>
                <a:t> e 		8	  s 	2	       .	1</a:t>
              </a:r>
            </a:p>
            <a:p>
              <a:pPr>
                <a:lnSpc>
                  <a:spcPct val="50000"/>
                </a:lnSpc>
                <a:buFontTx/>
                <a:buNone/>
              </a:pPr>
              <a:r>
                <a:rPr lang="en-US" sz="3200" dirty="0">
                  <a:solidFill>
                    <a:srgbClr val="0000FF"/>
                  </a:solidFill>
                </a:rPr>
                <a:t> r 		2	  n 	2	   </a:t>
              </a:r>
            </a:p>
            <a:p>
              <a:pPr>
                <a:lnSpc>
                  <a:spcPct val="50000"/>
                </a:lnSpc>
                <a:buFontTx/>
                <a:buNone/>
              </a:pPr>
              <a:r>
                <a:rPr lang="en-US" sz="3200" dirty="0">
                  <a:solidFill>
                    <a:srgbClr val="0000FF"/>
                  </a:solidFill>
                </a:rPr>
                <a:t> </a:t>
              </a:r>
              <a:r>
                <a:rPr lang="en-US" sz="3200" dirty="0" err="1">
                  <a:solidFill>
                    <a:srgbClr val="0000FF"/>
                  </a:solidFill>
                </a:rPr>
                <a:t>i</a:t>
              </a:r>
              <a:r>
                <a:rPr lang="en-US" sz="3200" dirty="0">
                  <a:solidFill>
                    <a:srgbClr val="0000FF"/>
                  </a:solidFill>
                </a:rPr>
                <a:t> 		1	  a	2</a:t>
              </a:r>
            </a:p>
            <a:p>
              <a:pPr>
                <a:lnSpc>
                  <a:spcPct val="50000"/>
                </a:lnSpc>
                <a:buFontTx/>
                <a:buNone/>
              </a:pPr>
              <a:r>
                <a:rPr lang="en-US" sz="3200" dirty="0">
                  <a:solidFill>
                    <a:srgbClr val="0000FF"/>
                  </a:solidFill>
                </a:rPr>
                <a:t> space 	4	  l	1</a:t>
              </a:r>
            </a:p>
          </p:txBody>
        </p:sp>
        <p:sp>
          <p:nvSpPr>
            <p:cNvPr id="17413" name="Line 5"/>
            <p:cNvSpPr>
              <a:spLocks noChangeShapeType="1"/>
            </p:cNvSpPr>
            <p:nvPr/>
          </p:nvSpPr>
          <p:spPr bwMode="auto">
            <a:xfrm>
              <a:off x="215" y="2444"/>
              <a:ext cx="523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Rectangle 7"/>
            <p:cNvSpPr>
              <a:spLocks noChangeArrowheads="1"/>
            </p:cNvSpPr>
            <p:nvPr/>
          </p:nvSpPr>
          <p:spPr bwMode="auto">
            <a:xfrm>
              <a:off x="215" y="3317"/>
              <a:ext cx="1106" cy="243"/>
            </a:xfrm>
            <a:prstGeom prst="rect">
              <a:avLst/>
            </a:prstGeom>
            <a:noFill/>
            <a:ln w="9525" cap="rnd">
              <a:solidFill>
                <a:srgbClr val="FF6600"/>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Line 8"/>
            <p:cNvSpPr>
              <a:spLocks noChangeShapeType="1"/>
            </p:cNvSpPr>
            <p:nvPr/>
          </p:nvSpPr>
          <p:spPr bwMode="auto">
            <a:xfrm>
              <a:off x="1847" y="2444"/>
              <a:ext cx="0" cy="111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Line 9"/>
            <p:cNvSpPr>
              <a:spLocks noChangeShapeType="1"/>
            </p:cNvSpPr>
            <p:nvPr/>
          </p:nvSpPr>
          <p:spPr bwMode="auto">
            <a:xfrm>
              <a:off x="3692" y="2444"/>
              <a:ext cx="0" cy="111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2" name="Rectangle 11"/>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207306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17420"/>
                                        </p:tgtEl>
                                        <p:attrNameLst>
                                          <p:attrName>style.visibility</p:attrName>
                                        </p:attrNameLst>
                                      </p:cBhvr>
                                      <p:to>
                                        <p:strVal val="visible"/>
                                      </p:to>
                                    </p:set>
                                    <p:anim calcmode="lin" valueType="num">
                                      <p:cBhvr>
                                        <p:cTn id="15" dur="500" fill="hold"/>
                                        <p:tgtEl>
                                          <p:spTgt spid="17420"/>
                                        </p:tgtEl>
                                        <p:attrNameLst>
                                          <p:attrName>ppt_x</p:attrName>
                                        </p:attrNameLst>
                                      </p:cBhvr>
                                      <p:tavLst>
                                        <p:tav tm="0">
                                          <p:val>
                                            <p:strVal val="#ppt_x-#ppt_w/2"/>
                                          </p:val>
                                        </p:tav>
                                        <p:tav tm="100000">
                                          <p:val>
                                            <p:strVal val="#ppt_x"/>
                                          </p:val>
                                        </p:tav>
                                      </p:tavLst>
                                    </p:anim>
                                    <p:anim calcmode="lin" valueType="num">
                                      <p:cBhvr>
                                        <p:cTn id="16" dur="500" fill="hold"/>
                                        <p:tgtEl>
                                          <p:spTgt spid="17420"/>
                                        </p:tgtEl>
                                        <p:attrNameLst>
                                          <p:attrName>ppt_y</p:attrName>
                                        </p:attrNameLst>
                                      </p:cBhvr>
                                      <p:tavLst>
                                        <p:tav tm="0">
                                          <p:val>
                                            <p:strVal val="#ppt_y"/>
                                          </p:val>
                                        </p:tav>
                                        <p:tav tm="100000">
                                          <p:val>
                                            <p:strVal val="#ppt_y"/>
                                          </p:val>
                                        </p:tav>
                                      </p:tavLst>
                                    </p:anim>
                                    <p:anim calcmode="lin" valueType="num">
                                      <p:cBhvr>
                                        <p:cTn id="17" dur="500" fill="hold"/>
                                        <p:tgtEl>
                                          <p:spTgt spid="17420"/>
                                        </p:tgtEl>
                                        <p:attrNameLst>
                                          <p:attrName>ppt_w</p:attrName>
                                        </p:attrNameLst>
                                      </p:cBhvr>
                                      <p:tavLst>
                                        <p:tav tm="0">
                                          <p:val>
                                            <p:fltVal val="0"/>
                                          </p:val>
                                        </p:tav>
                                        <p:tav tm="100000">
                                          <p:val>
                                            <p:strVal val="#ppt_w"/>
                                          </p:val>
                                        </p:tav>
                                      </p:tavLst>
                                    </p:anim>
                                    <p:anim calcmode="lin" valueType="num">
                                      <p:cBhvr>
                                        <p:cTn id="18" dur="500" fill="hold"/>
                                        <p:tgtEl>
                                          <p:spTgt spid="174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18434" name="Rectangle 2"/>
          <p:cNvSpPr>
            <a:spLocks noGrp="1" noChangeArrowheads="1"/>
          </p:cNvSpPr>
          <p:nvPr>
            <p:ph type="title"/>
          </p:nvPr>
        </p:nvSpPr>
        <p:spPr>
          <a:xfrm>
            <a:off x="628650" y="273844"/>
            <a:ext cx="7886700" cy="545501"/>
          </a:xfrm>
        </p:spPr>
        <p:txBody>
          <a:bodyPr/>
          <a:lstStyle/>
          <a:p>
            <a:r>
              <a:rPr lang="en-US" b="1" dirty="0">
                <a:solidFill>
                  <a:srgbClr val="FF0000"/>
                </a:solidFill>
                <a:latin typeface="Times New Roman" pitchFamily="18" charset="0"/>
                <a:cs typeface="Times New Roman" pitchFamily="18" charset="0"/>
              </a:rPr>
              <a:t>Building a Tree </a:t>
            </a:r>
            <a:r>
              <a:rPr lang="en-US" sz="3200" b="1" dirty="0">
                <a:solidFill>
                  <a:srgbClr val="FF0000"/>
                </a:solidFill>
                <a:latin typeface="Times New Roman" pitchFamily="18" charset="0"/>
                <a:cs typeface="Times New Roman" pitchFamily="18" charset="0"/>
              </a:rPr>
              <a:t>Prioritize characters</a:t>
            </a:r>
            <a:endParaRPr lang="en-US" b="1" dirty="0">
              <a:solidFill>
                <a:srgbClr val="FF0000"/>
              </a:solidFill>
              <a:latin typeface="Times New Roman" pitchFamily="18" charset="0"/>
              <a:cs typeface="Times New Roman" pitchFamily="18" charset="0"/>
            </a:endParaRPr>
          </a:p>
        </p:txBody>
      </p:sp>
      <p:sp>
        <p:nvSpPr>
          <p:cNvPr id="18435" name="Rectangle 3"/>
          <p:cNvSpPr>
            <a:spLocks noGrp="1" noChangeArrowheads="1"/>
          </p:cNvSpPr>
          <p:nvPr>
            <p:ph type="body" idx="1"/>
          </p:nvPr>
        </p:nvSpPr>
        <p:spPr>
          <a:xfrm>
            <a:off x="495300" y="1314450"/>
            <a:ext cx="7772400" cy="3086100"/>
          </a:xfrm>
        </p:spPr>
        <p:txBody>
          <a:bodyPr/>
          <a:lstStyle/>
          <a:p>
            <a:r>
              <a:rPr lang="en-US">
                <a:latin typeface="Times New Roman" pitchFamily="18" charset="0"/>
                <a:cs typeface="Times New Roman" pitchFamily="18" charset="0"/>
              </a:rPr>
              <a:t>Create binary tree nodes with character and frequency of each character</a:t>
            </a:r>
          </a:p>
          <a:p>
            <a:r>
              <a:rPr lang="en-US">
                <a:latin typeface="Times New Roman" pitchFamily="18" charset="0"/>
                <a:cs typeface="Times New Roman" pitchFamily="18" charset="0"/>
              </a:rPr>
              <a:t>Place nodes in a priority queue</a:t>
            </a:r>
          </a:p>
          <a:p>
            <a:pPr lvl="1"/>
            <a:r>
              <a:rPr lang="en-US">
                <a:latin typeface="Times New Roman" pitchFamily="18" charset="0"/>
                <a:cs typeface="Times New Roman" pitchFamily="18" charset="0"/>
              </a:rPr>
              <a:t>The </a:t>
            </a:r>
            <a:r>
              <a:rPr lang="en-US" u="sng">
                <a:latin typeface="Times New Roman" pitchFamily="18" charset="0"/>
                <a:cs typeface="Times New Roman" pitchFamily="18" charset="0"/>
              </a:rPr>
              <a:t>lower</a:t>
            </a:r>
            <a:r>
              <a:rPr lang="en-US">
                <a:latin typeface="Times New Roman" pitchFamily="18" charset="0"/>
                <a:cs typeface="Times New Roman" pitchFamily="18" charset="0"/>
              </a:rPr>
              <a:t> the occurrence, the higher the priority in the queue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5017433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28650" y="273844"/>
            <a:ext cx="7886700" cy="674846"/>
          </a:xfrm>
        </p:spPr>
        <p:txBody>
          <a:bodyPr>
            <a:normAutofit/>
          </a:bodyPr>
          <a:lstStyle/>
          <a:p>
            <a:r>
              <a:rPr lang="en-US" sz="3200" b="1" dirty="0">
                <a:solidFill>
                  <a:srgbClr val="FF0000"/>
                </a:solidFill>
                <a:latin typeface="Times New Roman" pitchFamily="18" charset="0"/>
                <a:cs typeface="Times New Roman" pitchFamily="18" charset="0"/>
              </a:rPr>
              <a:t>Building a Tree</a:t>
            </a:r>
          </a:p>
        </p:txBody>
      </p:sp>
      <p:sp>
        <p:nvSpPr>
          <p:cNvPr id="21507" name="Rectangle 3"/>
          <p:cNvSpPr>
            <a:spLocks noGrp="1" noChangeArrowheads="1"/>
          </p:cNvSpPr>
          <p:nvPr>
            <p:ph type="body" idx="1"/>
          </p:nvPr>
        </p:nvSpPr>
        <p:spPr>
          <a:xfrm>
            <a:off x="457200" y="1257300"/>
            <a:ext cx="8305800" cy="3257550"/>
          </a:xfrm>
        </p:spPr>
        <p:txBody>
          <a:bodyPr>
            <a:normAutofit/>
          </a:bodyPr>
          <a:lstStyle/>
          <a:p>
            <a:r>
              <a:rPr lang="en-US" dirty="0" err="1">
                <a:latin typeface="Times New Roman" pitchFamily="18" charset="0"/>
                <a:cs typeface="Times New Roman" pitchFamily="18" charset="0"/>
              </a:rPr>
              <a:t>Enqueue</a:t>
            </a:r>
            <a:r>
              <a:rPr lang="en-US" dirty="0">
                <a:latin typeface="Times New Roman" pitchFamily="18" charset="0"/>
                <a:cs typeface="Times New Roman" pitchFamily="18" charset="0"/>
              </a:rPr>
              <a:t> priority queue with all characters, as per frequency count.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While priority queue contains two or more nodes</a:t>
            </a:r>
          </a:p>
          <a:p>
            <a:pPr lvl="1"/>
            <a:r>
              <a:rPr lang="en-US" dirty="0">
                <a:latin typeface="Times New Roman" pitchFamily="18" charset="0"/>
                <a:cs typeface="Times New Roman" pitchFamily="18" charset="0"/>
              </a:rPr>
              <a:t>Create new node</a:t>
            </a:r>
          </a:p>
          <a:p>
            <a:pPr lvl="1"/>
            <a:r>
              <a:rPr lang="en-US" dirty="0" err="1">
                <a:latin typeface="Times New Roman" pitchFamily="18" charset="0"/>
                <a:cs typeface="Times New Roman" pitchFamily="18" charset="0"/>
              </a:rPr>
              <a:t>Dequeue</a:t>
            </a:r>
            <a:r>
              <a:rPr lang="en-US" dirty="0">
                <a:latin typeface="Times New Roman" pitchFamily="18" charset="0"/>
                <a:cs typeface="Times New Roman" pitchFamily="18" charset="0"/>
              </a:rPr>
              <a:t> node and make it left </a:t>
            </a:r>
            <a:r>
              <a:rPr lang="en-US" dirty="0" err="1">
                <a:latin typeface="Times New Roman" pitchFamily="18" charset="0"/>
                <a:cs typeface="Times New Roman" pitchFamily="18" charset="0"/>
              </a:rPr>
              <a:t>subtree</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Dequeue</a:t>
            </a:r>
            <a:r>
              <a:rPr lang="en-US" dirty="0">
                <a:latin typeface="Times New Roman" pitchFamily="18" charset="0"/>
                <a:cs typeface="Times New Roman" pitchFamily="18" charset="0"/>
              </a:rPr>
              <a:t> next node and make it right </a:t>
            </a:r>
            <a:r>
              <a:rPr lang="en-US" dirty="0" err="1">
                <a:latin typeface="Times New Roman" pitchFamily="18" charset="0"/>
                <a:cs typeface="Times New Roman" pitchFamily="18" charset="0"/>
              </a:rPr>
              <a:t>subtree</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Frequency of new node equals sum of frequency of left and right children</a:t>
            </a:r>
          </a:p>
          <a:p>
            <a:pPr lvl="1"/>
            <a:r>
              <a:rPr lang="en-US" dirty="0" err="1">
                <a:latin typeface="Times New Roman" pitchFamily="18" charset="0"/>
                <a:cs typeface="Times New Roman" pitchFamily="18" charset="0"/>
              </a:rPr>
              <a:t>Enqueue</a:t>
            </a:r>
            <a:r>
              <a:rPr lang="en-US" dirty="0">
                <a:latin typeface="Times New Roman" pitchFamily="18" charset="0"/>
                <a:cs typeface="Times New Roman" pitchFamily="18" charset="0"/>
              </a:rPr>
              <a:t> new node back into queue</a:t>
            </a: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653561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4"/>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20482"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p>
        </p:txBody>
      </p:sp>
      <p:sp>
        <p:nvSpPr>
          <p:cNvPr id="20483" name="Rectangle 3"/>
          <p:cNvSpPr>
            <a:spLocks noGrp="1" noChangeArrowheads="1"/>
          </p:cNvSpPr>
          <p:nvPr>
            <p:ph type="body" idx="1"/>
          </p:nvPr>
        </p:nvSpPr>
        <p:spPr>
          <a:xfrm>
            <a:off x="152400" y="1228725"/>
            <a:ext cx="8991600" cy="3086100"/>
          </a:xfrm>
        </p:spPr>
        <p:txBody>
          <a:bodyPr>
            <a:normAutofit fontScale="92500" lnSpcReduction="20000"/>
          </a:bodyPr>
          <a:lstStyle/>
          <a:p>
            <a:r>
              <a:rPr lang="en-US" sz="2800"/>
              <a:t>The queue after inserting all nodes</a:t>
            </a:r>
          </a:p>
          <a:p>
            <a:endParaRPr lang="en-US" sz="2800"/>
          </a:p>
          <a:p>
            <a:endParaRPr lang="en-US" sz="2800"/>
          </a:p>
          <a:p>
            <a:endParaRPr lang="en-US" sz="2800"/>
          </a:p>
          <a:p>
            <a:endParaRPr lang="en-US" sz="2800"/>
          </a:p>
          <a:p>
            <a:endParaRPr lang="en-US" sz="2800"/>
          </a:p>
          <a:p>
            <a:endParaRPr lang="en-US" sz="2800"/>
          </a:p>
          <a:p>
            <a:r>
              <a:rPr lang="en-US" sz="2800"/>
              <a:t>Null Pointers are not shown</a:t>
            </a:r>
            <a:endParaRPr lang="en-US"/>
          </a:p>
        </p:txBody>
      </p:sp>
      <p:grpSp>
        <p:nvGrpSpPr>
          <p:cNvPr id="20528" name="Group 48"/>
          <p:cNvGrpSpPr>
            <a:grpSpLocks/>
          </p:cNvGrpSpPr>
          <p:nvPr/>
        </p:nvGrpSpPr>
        <p:grpSpPr bwMode="auto">
          <a:xfrm>
            <a:off x="152400" y="1928811"/>
            <a:ext cx="8896350" cy="1216819"/>
            <a:chOff x="96" y="1524"/>
            <a:chExt cx="5604" cy="1022"/>
          </a:xfrm>
        </p:grpSpPr>
        <p:grpSp>
          <p:nvGrpSpPr>
            <p:cNvPr id="20497" name="Group 17"/>
            <p:cNvGrpSpPr>
              <a:grpSpLocks/>
            </p:cNvGrpSpPr>
            <p:nvPr/>
          </p:nvGrpSpPr>
          <p:grpSpPr bwMode="auto">
            <a:xfrm>
              <a:off x="96" y="1524"/>
              <a:ext cx="5604" cy="276"/>
              <a:chOff x="96" y="1956"/>
              <a:chExt cx="5604" cy="408"/>
            </a:xfrm>
          </p:grpSpPr>
          <p:sp>
            <p:nvSpPr>
              <p:cNvPr id="20485" name="Rectangle 5"/>
              <p:cNvSpPr>
                <a:spLocks noChangeArrowheads="1"/>
              </p:cNvSpPr>
              <p:nvPr/>
            </p:nvSpPr>
            <p:spPr bwMode="auto">
              <a:xfrm>
                <a:off x="96" y="1956"/>
                <a:ext cx="5604" cy="408"/>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Line 6"/>
              <p:cNvSpPr>
                <a:spLocks noChangeShapeType="1"/>
              </p:cNvSpPr>
              <p:nvPr/>
            </p:nvSpPr>
            <p:spPr bwMode="auto">
              <a:xfrm>
                <a:off x="552"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
              <p:cNvSpPr>
                <a:spLocks noChangeShapeType="1"/>
              </p:cNvSpPr>
              <p:nvPr/>
            </p:nvSpPr>
            <p:spPr bwMode="auto">
              <a:xfrm>
                <a:off x="1017"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8"/>
              <p:cNvSpPr>
                <a:spLocks noChangeShapeType="1"/>
              </p:cNvSpPr>
              <p:nvPr/>
            </p:nvSpPr>
            <p:spPr bwMode="auto">
              <a:xfrm>
                <a:off x="1483"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Line 9"/>
              <p:cNvSpPr>
                <a:spLocks noChangeShapeType="1"/>
              </p:cNvSpPr>
              <p:nvPr/>
            </p:nvSpPr>
            <p:spPr bwMode="auto">
              <a:xfrm>
                <a:off x="1948"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Line 10"/>
              <p:cNvSpPr>
                <a:spLocks noChangeShapeType="1"/>
              </p:cNvSpPr>
              <p:nvPr/>
            </p:nvSpPr>
            <p:spPr bwMode="auto">
              <a:xfrm>
                <a:off x="2414"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1"/>
              <p:cNvSpPr>
                <a:spLocks noChangeShapeType="1"/>
              </p:cNvSpPr>
              <p:nvPr/>
            </p:nvSpPr>
            <p:spPr bwMode="auto">
              <a:xfrm>
                <a:off x="2880"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2"/>
              <p:cNvSpPr>
                <a:spLocks noChangeShapeType="1"/>
              </p:cNvSpPr>
              <p:nvPr/>
            </p:nvSpPr>
            <p:spPr bwMode="auto">
              <a:xfrm>
                <a:off x="3345"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3"/>
              <p:cNvSpPr>
                <a:spLocks noChangeShapeType="1"/>
              </p:cNvSpPr>
              <p:nvPr/>
            </p:nvSpPr>
            <p:spPr bwMode="auto">
              <a:xfrm>
                <a:off x="3811"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4"/>
              <p:cNvSpPr>
                <a:spLocks noChangeShapeType="1"/>
              </p:cNvSpPr>
              <p:nvPr/>
            </p:nvSpPr>
            <p:spPr bwMode="auto">
              <a:xfrm>
                <a:off x="4276"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5"/>
              <p:cNvSpPr>
                <a:spLocks noChangeShapeType="1"/>
              </p:cNvSpPr>
              <p:nvPr/>
            </p:nvSpPr>
            <p:spPr bwMode="auto">
              <a:xfrm>
                <a:off x="4742"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Line 16"/>
              <p:cNvSpPr>
                <a:spLocks noChangeShapeType="1"/>
              </p:cNvSpPr>
              <p:nvPr/>
            </p:nvSpPr>
            <p:spPr bwMode="auto">
              <a:xfrm>
                <a:off x="5208"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498" name="Line 18"/>
            <p:cNvSpPr>
              <a:spLocks noChangeShapeType="1"/>
            </p:cNvSpPr>
            <p:nvPr/>
          </p:nvSpPr>
          <p:spPr bwMode="auto">
            <a:xfrm>
              <a:off x="28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0" name="Line 20"/>
            <p:cNvSpPr>
              <a:spLocks noChangeShapeType="1"/>
            </p:cNvSpPr>
            <p:nvPr/>
          </p:nvSpPr>
          <p:spPr bwMode="auto">
            <a:xfrm>
              <a:off x="75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1" name="Line 21"/>
            <p:cNvSpPr>
              <a:spLocks noChangeShapeType="1"/>
            </p:cNvSpPr>
            <p:nvPr/>
          </p:nvSpPr>
          <p:spPr bwMode="auto">
            <a:xfrm>
              <a:off x="122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3" name="Line 23"/>
            <p:cNvSpPr>
              <a:spLocks noChangeShapeType="1"/>
            </p:cNvSpPr>
            <p:nvPr/>
          </p:nvSpPr>
          <p:spPr bwMode="auto">
            <a:xfrm>
              <a:off x="216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4" name="Line 24"/>
            <p:cNvSpPr>
              <a:spLocks noChangeShapeType="1"/>
            </p:cNvSpPr>
            <p:nvPr/>
          </p:nvSpPr>
          <p:spPr bwMode="auto">
            <a:xfrm>
              <a:off x="263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5" name="Line 25"/>
            <p:cNvSpPr>
              <a:spLocks noChangeShapeType="1"/>
            </p:cNvSpPr>
            <p:nvPr/>
          </p:nvSpPr>
          <p:spPr bwMode="auto">
            <a:xfrm>
              <a:off x="310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6" name="Line 26"/>
            <p:cNvSpPr>
              <a:spLocks noChangeShapeType="1"/>
            </p:cNvSpPr>
            <p:nvPr/>
          </p:nvSpPr>
          <p:spPr bwMode="auto">
            <a:xfrm>
              <a:off x="357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7" name="Line 27"/>
            <p:cNvSpPr>
              <a:spLocks noChangeShapeType="1"/>
            </p:cNvSpPr>
            <p:nvPr/>
          </p:nvSpPr>
          <p:spPr bwMode="auto">
            <a:xfrm>
              <a:off x="404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8" name="Line 28"/>
            <p:cNvSpPr>
              <a:spLocks noChangeShapeType="1"/>
            </p:cNvSpPr>
            <p:nvPr/>
          </p:nvSpPr>
          <p:spPr bwMode="auto">
            <a:xfrm>
              <a:off x="451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9" name="Line 29"/>
            <p:cNvSpPr>
              <a:spLocks noChangeShapeType="1"/>
            </p:cNvSpPr>
            <p:nvPr/>
          </p:nvSpPr>
          <p:spPr bwMode="auto">
            <a:xfrm>
              <a:off x="498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0" name="Line 30"/>
            <p:cNvSpPr>
              <a:spLocks noChangeShapeType="1"/>
            </p:cNvSpPr>
            <p:nvPr/>
          </p:nvSpPr>
          <p:spPr bwMode="auto">
            <a:xfrm>
              <a:off x="5460"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1" name="Line 31"/>
            <p:cNvSpPr>
              <a:spLocks noChangeShapeType="1"/>
            </p:cNvSpPr>
            <p:nvPr/>
          </p:nvSpPr>
          <p:spPr bwMode="auto">
            <a:xfrm>
              <a:off x="1684"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4" name="Text Box 34"/>
            <p:cNvSpPr txBox="1">
              <a:spLocks noChangeArrowheads="1"/>
            </p:cNvSpPr>
            <p:nvPr/>
          </p:nvSpPr>
          <p:spPr bwMode="auto">
            <a:xfrm>
              <a:off x="156"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E</a:t>
              </a:r>
            </a:p>
            <a:p>
              <a:pPr>
                <a:spcBef>
                  <a:spcPct val="50000"/>
                </a:spcBef>
                <a:buFontTx/>
                <a:buNone/>
              </a:pPr>
              <a:r>
                <a:rPr lang="en-US"/>
                <a:t>1</a:t>
              </a:r>
            </a:p>
          </p:txBody>
        </p:sp>
        <p:sp>
          <p:nvSpPr>
            <p:cNvPr id="20515" name="Text Box 35"/>
            <p:cNvSpPr txBox="1">
              <a:spLocks noChangeArrowheads="1"/>
            </p:cNvSpPr>
            <p:nvPr/>
          </p:nvSpPr>
          <p:spPr bwMode="auto">
            <a:xfrm>
              <a:off x="627"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i</a:t>
              </a:r>
            </a:p>
            <a:p>
              <a:pPr>
                <a:spcBef>
                  <a:spcPct val="50000"/>
                </a:spcBef>
                <a:buFontTx/>
                <a:buNone/>
              </a:pPr>
              <a:r>
                <a:rPr lang="en-US"/>
                <a:t>1</a:t>
              </a:r>
            </a:p>
          </p:txBody>
        </p:sp>
        <p:sp>
          <p:nvSpPr>
            <p:cNvPr id="20516" name="Text Box 36"/>
            <p:cNvSpPr txBox="1">
              <a:spLocks noChangeArrowheads="1"/>
            </p:cNvSpPr>
            <p:nvPr/>
          </p:nvSpPr>
          <p:spPr bwMode="auto">
            <a:xfrm>
              <a:off x="1098"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y</a:t>
              </a:r>
            </a:p>
            <a:p>
              <a:pPr>
                <a:spcBef>
                  <a:spcPct val="50000"/>
                </a:spcBef>
                <a:buFontTx/>
                <a:buNone/>
              </a:pPr>
              <a:r>
                <a:rPr lang="en-US"/>
                <a:t>1</a:t>
              </a:r>
            </a:p>
          </p:txBody>
        </p:sp>
        <p:sp>
          <p:nvSpPr>
            <p:cNvPr id="20517" name="Text Box 37"/>
            <p:cNvSpPr txBox="1">
              <a:spLocks noChangeArrowheads="1"/>
            </p:cNvSpPr>
            <p:nvPr/>
          </p:nvSpPr>
          <p:spPr bwMode="auto">
            <a:xfrm>
              <a:off x="1569"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l</a:t>
              </a:r>
            </a:p>
            <a:p>
              <a:pPr>
                <a:spcBef>
                  <a:spcPct val="50000"/>
                </a:spcBef>
                <a:buFontTx/>
                <a:buNone/>
              </a:pPr>
              <a:r>
                <a:rPr lang="en-US"/>
                <a:t>1</a:t>
              </a:r>
            </a:p>
          </p:txBody>
        </p:sp>
        <p:sp>
          <p:nvSpPr>
            <p:cNvPr id="20518" name="Text Box 38"/>
            <p:cNvSpPr txBox="1">
              <a:spLocks noChangeArrowheads="1"/>
            </p:cNvSpPr>
            <p:nvPr/>
          </p:nvSpPr>
          <p:spPr bwMode="auto">
            <a:xfrm>
              <a:off x="2041"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k</a:t>
              </a:r>
            </a:p>
            <a:p>
              <a:pPr>
                <a:spcBef>
                  <a:spcPct val="50000"/>
                </a:spcBef>
                <a:buFontTx/>
                <a:buNone/>
              </a:pPr>
              <a:r>
                <a:rPr lang="en-US"/>
                <a:t>1</a:t>
              </a:r>
            </a:p>
          </p:txBody>
        </p:sp>
        <p:sp>
          <p:nvSpPr>
            <p:cNvPr id="20519" name="Text Box 39"/>
            <p:cNvSpPr txBox="1">
              <a:spLocks noChangeArrowheads="1"/>
            </p:cNvSpPr>
            <p:nvPr/>
          </p:nvSpPr>
          <p:spPr bwMode="auto">
            <a:xfrm>
              <a:off x="2512"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a:t>
              </a:r>
            </a:p>
            <a:p>
              <a:pPr>
                <a:spcBef>
                  <a:spcPct val="50000"/>
                </a:spcBef>
                <a:buFontTx/>
                <a:buNone/>
              </a:pPr>
              <a:r>
                <a:rPr lang="en-US"/>
                <a:t>1</a:t>
              </a:r>
            </a:p>
          </p:txBody>
        </p:sp>
        <p:sp>
          <p:nvSpPr>
            <p:cNvPr id="20520" name="Text Box 40"/>
            <p:cNvSpPr txBox="1">
              <a:spLocks noChangeArrowheads="1"/>
            </p:cNvSpPr>
            <p:nvPr/>
          </p:nvSpPr>
          <p:spPr bwMode="auto">
            <a:xfrm>
              <a:off x="2983"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r</a:t>
              </a:r>
            </a:p>
            <a:p>
              <a:pPr>
                <a:spcBef>
                  <a:spcPct val="50000"/>
                </a:spcBef>
                <a:buFontTx/>
                <a:buNone/>
              </a:pPr>
              <a:r>
                <a:rPr lang="en-US"/>
                <a:t>2</a:t>
              </a:r>
            </a:p>
          </p:txBody>
        </p:sp>
        <p:sp>
          <p:nvSpPr>
            <p:cNvPr id="20521" name="Text Box 41"/>
            <p:cNvSpPr txBox="1">
              <a:spLocks noChangeArrowheads="1"/>
            </p:cNvSpPr>
            <p:nvPr/>
          </p:nvSpPr>
          <p:spPr bwMode="auto">
            <a:xfrm>
              <a:off x="3454"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s</a:t>
              </a:r>
            </a:p>
            <a:p>
              <a:pPr>
                <a:spcBef>
                  <a:spcPct val="50000"/>
                </a:spcBef>
                <a:buFontTx/>
                <a:buNone/>
              </a:pPr>
              <a:r>
                <a:rPr lang="en-US"/>
                <a:t>2</a:t>
              </a:r>
            </a:p>
          </p:txBody>
        </p:sp>
        <p:sp>
          <p:nvSpPr>
            <p:cNvPr id="20522" name="Text Box 42"/>
            <p:cNvSpPr txBox="1">
              <a:spLocks noChangeArrowheads="1"/>
            </p:cNvSpPr>
            <p:nvPr/>
          </p:nvSpPr>
          <p:spPr bwMode="auto">
            <a:xfrm>
              <a:off x="3926"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n</a:t>
              </a:r>
            </a:p>
            <a:p>
              <a:pPr>
                <a:spcBef>
                  <a:spcPct val="50000"/>
                </a:spcBef>
                <a:buFontTx/>
                <a:buNone/>
              </a:pPr>
              <a:r>
                <a:rPr lang="en-US"/>
                <a:t>2</a:t>
              </a:r>
            </a:p>
          </p:txBody>
        </p:sp>
        <p:sp>
          <p:nvSpPr>
            <p:cNvPr id="20523" name="Text Box 43"/>
            <p:cNvSpPr txBox="1">
              <a:spLocks noChangeArrowheads="1"/>
            </p:cNvSpPr>
            <p:nvPr/>
          </p:nvSpPr>
          <p:spPr bwMode="auto">
            <a:xfrm>
              <a:off x="4397"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a</a:t>
              </a:r>
            </a:p>
            <a:p>
              <a:pPr>
                <a:spcBef>
                  <a:spcPct val="50000"/>
                </a:spcBef>
                <a:buFontTx/>
                <a:buNone/>
              </a:pPr>
              <a:r>
                <a:rPr lang="en-US"/>
                <a:t>2</a:t>
              </a:r>
            </a:p>
          </p:txBody>
        </p:sp>
        <p:sp>
          <p:nvSpPr>
            <p:cNvPr id="20524" name="Text Box 44"/>
            <p:cNvSpPr txBox="1">
              <a:spLocks noChangeArrowheads="1"/>
            </p:cNvSpPr>
            <p:nvPr/>
          </p:nvSpPr>
          <p:spPr bwMode="auto">
            <a:xfrm>
              <a:off x="4784" y="2016"/>
              <a:ext cx="408"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sp</a:t>
              </a:r>
            </a:p>
            <a:p>
              <a:pPr>
                <a:spcBef>
                  <a:spcPct val="50000"/>
                </a:spcBef>
                <a:buFontTx/>
                <a:buNone/>
              </a:pPr>
              <a:r>
                <a:rPr lang="en-US"/>
                <a:t>4</a:t>
              </a:r>
            </a:p>
          </p:txBody>
        </p:sp>
        <p:sp>
          <p:nvSpPr>
            <p:cNvPr id="20525" name="Text Box 45"/>
            <p:cNvSpPr txBox="1">
              <a:spLocks noChangeArrowheads="1"/>
            </p:cNvSpPr>
            <p:nvPr/>
          </p:nvSpPr>
          <p:spPr bwMode="auto">
            <a:xfrm>
              <a:off x="5340"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e</a:t>
              </a:r>
            </a:p>
            <a:p>
              <a:pPr>
                <a:spcBef>
                  <a:spcPct val="50000"/>
                </a:spcBef>
                <a:buFontTx/>
                <a:buNone/>
              </a:pPr>
              <a:r>
                <a:rPr lang="en-US"/>
                <a:t>8</a:t>
              </a:r>
            </a:p>
          </p:txBody>
        </p:sp>
      </p:gr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4" name="Rectangle 4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4154274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21506" name="Rectangle 2"/>
          <p:cNvSpPr>
            <a:spLocks noGrp="1" noChangeArrowheads="1"/>
          </p:cNvSpPr>
          <p:nvPr>
            <p:ph type="title"/>
          </p:nvPr>
        </p:nvSpPr>
        <p:spPr>
          <a:xfrm>
            <a:off x="628650" y="273844"/>
            <a:ext cx="7886700" cy="545501"/>
          </a:xfrm>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21507" name="Rectangle 3"/>
          <p:cNvSpPr>
            <a:spLocks noGrp="1" noChangeArrowheads="1"/>
          </p:cNvSpPr>
          <p:nvPr>
            <p:ph type="body" idx="1"/>
          </p:nvPr>
        </p:nvSpPr>
        <p:spPr>
          <a:xfrm>
            <a:off x="0" y="1128713"/>
            <a:ext cx="9144000" cy="3086100"/>
          </a:xfrm>
        </p:spPr>
        <p:txBody>
          <a:bodyPr/>
          <a:lstStyle/>
          <a:p>
            <a:r>
              <a:rPr lang="en-US"/>
              <a:t>While priority queue contains two or more nodes</a:t>
            </a:r>
          </a:p>
          <a:p>
            <a:pPr lvl="1"/>
            <a:r>
              <a:rPr lang="en-US"/>
              <a:t>Create new node</a:t>
            </a:r>
          </a:p>
          <a:p>
            <a:pPr lvl="1"/>
            <a:r>
              <a:rPr lang="en-US"/>
              <a:t>Dequeue node and make it left subtree</a:t>
            </a:r>
          </a:p>
          <a:p>
            <a:pPr lvl="1"/>
            <a:r>
              <a:rPr lang="en-US"/>
              <a:t>Dequeue next node and make it right subtree</a:t>
            </a:r>
          </a:p>
          <a:p>
            <a:pPr lvl="1"/>
            <a:r>
              <a:rPr lang="en-US"/>
              <a:t>Frequency of new node equals sum of frequency of left and right children</a:t>
            </a:r>
          </a:p>
          <a:p>
            <a:pPr lvl="1"/>
            <a:r>
              <a:rPr lang="en-US"/>
              <a:t>Enqueue new node back into queue</a:t>
            </a:r>
          </a:p>
          <a:p>
            <a:pPr lvl="1"/>
            <a:endParaRPr lang="en-US"/>
          </a:p>
          <a:p>
            <a:pPr lvl="1"/>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1248042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4"/>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29698"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grpSp>
        <p:nvGrpSpPr>
          <p:cNvPr id="29700" name="Group 4"/>
          <p:cNvGrpSpPr>
            <a:grpSpLocks/>
          </p:cNvGrpSpPr>
          <p:nvPr/>
        </p:nvGrpSpPr>
        <p:grpSpPr bwMode="auto">
          <a:xfrm>
            <a:off x="209550" y="1357311"/>
            <a:ext cx="8896350" cy="1216819"/>
            <a:chOff x="96" y="1524"/>
            <a:chExt cx="5604" cy="1022"/>
          </a:xfrm>
        </p:grpSpPr>
        <p:grpSp>
          <p:nvGrpSpPr>
            <p:cNvPr id="29701" name="Group 5"/>
            <p:cNvGrpSpPr>
              <a:grpSpLocks/>
            </p:cNvGrpSpPr>
            <p:nvPr/>
          </p:nvGrpSpPr>
          <p:grpSpPr bwMode="auto">
            <a:xfrm>
              <a:off x="96" y="1524"/>
              <a:ext cx="5604" cy="276"/>
              <a:chOff x="96" y="1956"/>
              <a:chExt cx="5604" cy="408"/>
            </a:xfrm>
          </p:grpSpPr>
          <p:sp>
            <p:nvSpPr>
              <p:cNvPr id="29702" name="Rectangle 6"/>
              <p:cNvSpPr>
                <a:spLocks noChangeArrowheads="1"/>
              </p:cNvSpPr>
              <p:nvPr/>
            </p:nvSpPr>
            <p:spPr bwMode="auto">
              <a:xfrm>
                <a:off x="96" y="1956"/>
                <a:ext cx="5604" cy="408"/>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Line 7"/>
              <p:cNvSpPr>
                <a:spLocks noChangeShapeType="1"/>
              </p:cNvSpPr>
              <p:nvPr/>
            </p:nvSpPr>
            <p:spPr bwMode="auto">
              <a:xfrm>
                <a:off x="552"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Line 8"/>
              <p:cNvSpPr>
                <a:spLocks noChangeShapeType="1"/>
              </p:cNvSpPr>
              <p:nvPr/>
            </p:nvSpPr>
            <p:spPr bwMode="auto">
              <a:xfrm>
                <a:off x="1017"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Line 9"/>
              <p:cNvSpPr>
                <a:spLocks noChangeShapeType="1"/>
              </p:cNvSpPr>
              <p:nvPr/>
            </p:nvSpPr>
            <p:spPr bwMode="auto">
              <a:xfrm>
                <a:off x="1483"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Line 10"/>
              <p:cNvSpPr>
                <a:spLocks noChangeShapeType="1"/>
              </p:cNvSpPr>
              <p:nvPr/>
            </p:nvSpPr>
            <p:spPr bwMode="auto">
              <a:xfrm>
                <a:off x="1948"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Line 11"/>
              <p:cNvSpPr>
                <a:spLocks noChangeShapeType="1"/>
              </p:cNvSpPr>
              <p:nvPr/>
            </p:nvSpPr>
            <p:spPr bwMode="auto">
              <a:xfrm>
                <a:off x="2414"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Line 12"/>
              <p:cNvSpPr>
                <a:spLocks noChangeShapeType="1"/>
              </p:cNvSpPr>
              <p:nvPr/>
            </p:nvSpPr>
            <p:spPr bwMode="auto">
              <a:xfrm>
                <a:off x="2880"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Line 13"/>
              <p:cNvSpPr>
                <a:spLocks noChangeShapeType="1"/>
              </p:cNvSpPr>
              <p:nvPr/>
            </p:nvSpPr>
            <p:spPr bwMode="auto">
              <a:xfrm>
                <a:off x="3345"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Line 14"/>
              <p:cNvSpPr>
                <a:spLocks noChangeShapeType="1"/>
              </p:cNvSpPr>
              <p:nvPr/>
            </p:nvSpPr>
            <p:spPr bwMode="auto">
              <a:xfrm>
                <a:off x="3811"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Line 15"/>
              <p:cNvSpPr>
                <a:spLocks noChangeShapeType="1"/>
              </p:cNvSpPr>
              <p:nvPr/>
            </p:nvSpPr>
            <p:spPr bwMode="auto">
              <a:xfrm>
                <a:off x="4276"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Line 16"/>
              <p:cNvSpPr>
                <a:spLocks noChangeShapeType="1"/>
              </p:cNvSpPr>
              <p:nvPr/>
            </p:nvSpPr>
            <p:spPr bwMode="auto">
              <a:xfrm>
                <a:off x="4742"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Line 17"/>
              <p:cNvSpPr>
                <a:spLocks noChangeShapeType="1"/>
              </p:cNvSpPr>
              <p:nvPr/>
            </p:nvSpPr>
            <p:spPr bwMode="auto">
              <a:xfrm>
                <a:off x="5208" y="1956"/>
                <a:ext cx="0" cy="40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14" name="Line 18"/>
            <p:cNvSpPr>
              <a:spLocks noChangeShapeType="1"/>
            </p:cNvSpPr>
            <p:nvPr/>
          </p:nvSpPr>
          <p:spPr bwMode="auto">
            <a:xfrm>
              <a:off x="28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Line 19"/>
            <p:cNvSpPr>
              <a:spLocks noChangeShapeType="1"/>
            </p:cNvSpPr>
            <p:nvPr/>
          </p:nvSpPr>
          <p:spPr bwMode="auto">
            <a:xfrm>
              <a:off x="75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Line 20"/>
            <p:cNvSpPr>
              <a:spLocks noChangeShapeType="1"/>
            </p:cNvSpPr>
            <p:nvPr/>
          </p:nvSpPr>
          <p:spPr bwMode="auto">
            <a:xfrm>
              <a:off x="122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Line 21"/>
            <p:cNvSpPr>
              <a:spLocks noChangeShapeType="1"/>
            </p:cNvSpPr>
            <p:nvPr/>
          </p:nvSpPr>
          <p:spPr bwMode="auto">
            <a:xfrm>
              <a:off x="216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8" name="Line 22"/>
            <p:cNvSpPr>
              <a:spLocks noChangeShapeType="1"/>
            </p:cNvSpPr>
            <p:nvPr/>
          </p:nvSpPr>
          <p:spPr bwMode="auto">
            <a:xfrm>
              <a:off x="2638"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9" name="Line 23"/>
            <p:cNvSpPr>
              <a:spLocks noChangeShapeType="1"/>
            </p:cNvSpPr>
            <p:nvPr/>
          </p:nvSpPr>
          <p:spPr bwMode="auto">
            <a:xfrm>
              <a:off x="310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Line 24"/>
            <p:cNvSpPr>
              <a:spLocks noChangeShapeType="1"/>
            </p:cNvSpPr>
            <p:nvPr/>
          </p:nvSpPr>
          <p:spPr bwMode="auto">
            <a:xfrm>
              <a:off x="357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1" name="Line 25"/>
            <p:cNvSpPr>
              <a:spLocks noChangeShapeType="1"/>
            </p:cNvSpPr>
            <p:nvPr/>
          </p:nvSpPr>
          <p:spPr bwMode="auto">
            <a:xfrm>
              <a:off x="404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Line 26"/>
            <p:cNvSpPr>
              <a:spLocks noChangeShapeType="1"/>
            </p:cNvSpPr>
            <p:nvPr/>
          </p:nvSpPr>
          <p:spPr bwMode="auto">
            <a:xfrm>
              <a:off x="451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Line 27"/>
            <p:cNvSpPr>
              <a:spLocks noChangeShapeType="1"/>
            </p:cNvSpPr>
            <p:nvPr/>
          </p:nvSpPr>
          <p:spPr bwMode="auto">
            <a:xfrm>
              <a:off x="4989"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Line 28"/>
            <p:cNvSpPr>
              <a:spLocks noChangeShapeType="1"/>
            </p:cNvSpPr>
            <p:nvPr/>
          </p:nvSpPr>
          <p:spPr bwMode="auto">
            <a:xfrm>
              <a:off x="5460"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Line 29"/>
            <p:cNvSpPr>
              <a:spLocks noChangeShapeType="1"/>
            </p:cNvSpPr>
            <p:nvPr/>
          </p:nvSpPr>
          <p:spPr bwMode="auto">
            <a:xfrm>
              <a:off x="1684" y="1674"/>
              <a:ext cx="0" cy="3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Text Box 30"/>
            <p:cNvSpPr txBox="1">
              <a:spLocks noChangeArrowheads="1"/>
            </p:cNvSpPr>
            <p:nvPr/>
          </p:nvSpPr>
          <p:spPr bwMode="auto">
            <a:xfrm>
              <a:off x="156"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E</a:t>
              </a:r>
            </a:p>
            <a:p>
              <a:pPr>
                <a:spcBef>
                  <a:spcPct val="50000"/>
                </a:spcBef>
                <a:buFontTx/>
                <a:buNone/>
              </a:pPr>
              <a:r>
                <a:rPr lang="en-US"/>
                <a:t>1</a:t>
              </a:r>
            </a:p>
          </p:txBody>
        </p:sp>
        <p:sp>
          <p:nvSpPr>
            <p:cNvPr id="29727" name="Text Box 31"/>
            <p:cNvSpPr txBox="1">
              <a:spLocks noChangeArrowheads="1"/>
            </p:cNvSpPr>
            <p:nvPr/>
          </p:nvSpPr>
          <p:spPr bwMode="auto">
            <a:xfrm>
              <a:off x="627"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i</a:t>
              </a:r>
            </a:p>
            <a:p>
              <a:pPr>
                <a:spcBef>
                  <a:spcPct val="50000"/>
                </a:spcBef>
                <a:buFontTx/>
                <a:buNone/>
              </a:pPr>
              <a:r>
                <a:rPr lang="en-US"/>
                <a:t>1</a:t>
              </a:r>
            </a:p>
          </p:txBody>
        </p:sp>
        <p:sp>
          <p:nvSpPr>
            <p:cNvPr id="29728" name="Text Box 32"/>
            <p:cNvSpPr txBox="1">
              <a:spLocks noChangeArrowheads="1"/>
            </p:cNvSpPr>
            <p:nvPr/>
          </p:nvSpPr>
          <p:spPr bwMode="auto">
            <a:xfrm>
              <a:off x="1098"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y</a:t>
              </a:r>
            </a:p>
            <a:p>
              <a:pPr>
                <a:spcBef>
                  <a:spcPct val="50000"/>
                </a:spcBef>
                <a:buFontTx/>
                <a:buNone/>
              </a:pPr>
              <a:r>
                <a:rPr lang="en-US"/>
                <a:t>1</a:t>
              </a:r>
            </a:p>
          </p:txBody>
        </p:sp>
        <p:sp>
          <p:nvSpPr>
            <p:cNvPr id="29729" name="Text Box 33"/>
            <p:cNvSpPr txBox="1">
              <a:spLocks noChangeArrowheads="1"/>
            </p:cNvSpPr>
            <p:nvPr/>
          </p:nvSpPr>
          <p:spPr bwMode="auto">
            <a:xfrm>
              <a:off x="1569"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l</a:t>
              </a:r>
            </a:p>
            <a:p>
              <a:pPr>
                <a:spcBef>
                  <a:spcPct val="50000"/>
                </a:spcBef>
                <a:buFontTx/>
                <a:buNone/>
              </a:pPr>
              <a:r>
                <a:rPr lang="en-US"/>
                <a:t>1</a:t>
              </a:r>
            </a:p>
          </p:txBody>
        </p:sp>
        <p:sp>
          <p:nvSpPr>
            <p:cNvPr id="29730" name="Text Box 34"/>
            <p:cNvSpPr txBox="1">
              <a:spLocks noChangeArrowheads="1"/>
            </p:cNvSpPr>
            <p:nvPr/>
          </p:nvSpPr>
          <p:spPr bwMode="auto">
            <a:xfrm>
              <a:off x="2041"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k</a:t>
              </a:r>
            </a:p>
            <a:p>
              <a:pPr>
                <a:spcBef>
                  <a:spcPct val="50000"/>
                </a:spcBef>
                <a:buFontTx/>
                <a:buNone/>
              </a:pPr>
              <a:r>
                <a:rPr lang="en-US"/>
                <a:t>1</a:t>
              </a:r>
            </a:p>
          </p:txBody>
        </p:sp>
        <p:sp>
          <p:nvSpPr>
            <p:cNvPr id="29731" name="Text Box 35"/>
            <p:cNvSpPr txBox="1">
              <a:spLocks noChangeArrowheads="1"/>
            </p:cNvSpPr>
            <p:nvPr/>
          </p:nvSpPr>
          <p:spPr bwMode="auto">
            <a:xfrm>
              <a:off x="2512"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a:t>
              </a:r>
            </a:p>
            <a:p>
              <a:pPr>
                <a:spcBef>
                  <a:spcPct val="50000"/>
                </a:spcBef>
                <a:buFontTx/>
                <a:buNone/>
              </a:pPr>
              <a:r>
                <a:rPr lang="en-US"/>
                <a:t>1</a:t>
              </a:r>
            </a:p>
          </p:txBody>
        </p:sp>
        <p:sp>
          <p:nvSpPr>
            <p:cNvPr id="29732" name="Text Box 36"/>
            <p:cNvSpPr txBox="1">
              <a:spLocks noChangeArrowheads="1"/>
            </p:cNvSpPr>
            <p:nvPr/>
          </p:nvSpPr>
          <p:spPr bwMode="auto">
            <a:xfrm>
              <a:off x="2983"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r</a:t>
              </a:r>
            </a:p>
            <a:p>
              <a:pPr>
                <a:spcBef>
                  <a:spcPct val="50000"/>
                </a:spcBef>
                <a:buFontTx/>
                <a:buNone/>
              </a:pPr>
              <a:r>
                <a:rPr lang="en-US"/>
                <a:t>2</a:t>
              </a:r>
            </a:p>
          </p:txBody>
        </p:sp>
        <p:sp>
          <p:nvSpPr>
            <p:cNvPr id="29733" name="Text Box 37"/>
            <p:cNvSpPr txBox="1">
              <a:spLocks noChangeArrowheads="1"/>
            </p:cNvSpPr>
            <p:nvPr/>
          </p:nvSpPr>
          <p:spPr bwMode="auto">
            <a:xfrm>
              <a:off x="3454"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s</a:t>
              </a:r>
            </a:p>
            <a:p>
              <a:pPr>
                <a:spcBef>
                  <a:spcPct val="50000"/>
                </a:spcBef>
                <a:buFontTx/>
                <a:buNone/>
              </a:pPr>
              <a:r>
                <a:rPr lang="en-US"/>
                <a:t>2</a:t>
              </a:r>
            </a:p>
          </p:txBody>
        </p:sp>
        <p:sp>
          <p:nvSpPr>
            <p:cNvPr id="29734" name="Text Box 38"/>
            <p:cNvSpPr txBox="1">
              <a:spLocks noChangeArrowheads="1"/>
            </p:cNvSpPr>
            <p:nvPr/>
          </p:nvSpPr>
          <p:spPr bwMode="auto">
            <a:xfrm>
              <a:off x="3926"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n</a:t>
              </a:r>
            </a:p>
            <a:p>
              <a:pPr>
                <a:spcBef>
                  <a:spcPct val="50000"/>
                </a:spcBef>
                <a:buFontTx/>
                <a:buNone/>
              </a:pPr>
              <a:r>
                <a:rPr lang="en-US"/>
                <a:t>2</a:t>
              </a:r>
            </a:p>
          </p:txBody>
        </p:sp>
        <p:sp>
          <p:nvSpPr>
            <p:cNvPr id="29735" name="Text Box 39"/>
            <p:cNvSpPr txBox="1">
              <a:spLocks noChangeArrowheads="1"/>
            </p:cNvSpPr>
            <p:nvPr/>
          </p:nvSpPr>
          <p:spPr bwMode="auto">
            <a:xfrm>
              <a:off x="4397"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a</a:t>
              </a:r>
            </a:p>
            <a:p>
              <a:pPr>
                <a:spcBef>
                  <a:spcPct val="50000"/>
                </a:spcBef>
                <a:buFontTx/>
                <a:buNone/>
              </a:pPr>
              <a:r>
                <a:rPr lang="en-US"/>
                <a:t>2</a:t>
              </a:r>
            </a:p>
          </p:txBody>
        </p:sp>
        <p:sp>
          <p:nvSpPr>
            <p:cNvPr id="29736" name="Text Box 40"/>
            <p:cNvSpPr txBox="1">
              <a:spLocks noChangeArrowheads="1"/>
            </p:cNvSpPr>
            <p:nvPr/>
          </p:nvSpPr>
          <p:spPr bwMode="auto">
            <a:xfrm>
              <a:off x="4784" y="2016"/>
              <a:ext cx="408"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sp</a:t>
              </a:r>
            </a:p>
            <a:p>
              <a:pPr>
                <a:spcBef>
                  <a:spcPct val="50000"/>
                </a:spcBef>
                <a:buFontTx/>
                <a:buNone/>
              </a:pPr>
              <a:r>
                <a:rPr lang="en-US"/>
                <a:t>4</a:t>
              </a:r>
            </a:p>
          </p:txBody>
        </p:sp>
        <p:sp>
          <p:nvSpPr>
            <p:cNvPr id="29737" name="Text Box 41"/>
            <p:cNvSpPr txBox="1">
              <a:spLocks noChangeArrowheads="1"/>
            </p:cNvSpPr>
            <p:nvPr/>
          </p:nvSpPr>
          <p:spPr bwMode="auto">
            <a:xfrm>
              <a:off x="5340" y="2016"/>
              <a:ext cx="252" cy="5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t>e</a:t>
              </a:r>
            </a:p>
            <a:p>
              <a:pPr>
                <a:spcBef>
                  <a:spcPct val="50000"/>
                </a:spcBef>
                <a:buFontTx/>
                <a:buNone/>
              </a:pPr>
              <a:r>
                <a:rPr lang="en-US"/>
                <a:t>8</a:t>
              </a:r>
            </a:p>
          </p:txBody>
        </p:sp>
      </p:gr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3" name="Rectangle 42"/>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603392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22530"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22534" name="Rectangle 6"/>
          <p:cNvSpPr>
            <a:spLocks noChangeArrowheads="1"/>
          </p:cNvSpPr>
          <p:nvPr/>
        </p:nvSpPr>
        <p:spPr bwMode="auto">
          <a:xfrm>
            <a:off x="247650" y="1343025"/>
            <a:ext cx="73723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Line 7"/>
          <p:cNvSpPr>
            <a:spLocks noChangeShapeType="1"/>
          </p:cNvSpPr>
          <p:nvPr/>
        </p:nvSpPr>
        <p:spPr bwMode="auto">
          <a:xfrm>
            <a:off x="8763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8"/>
          <p:cNvSpPr>
            <a:spLocks noChangeShapeType="1"/>
          </p:cNvSpPr>
          <p:nvPr/>
        </p:nvSpPr>
        <p:spPr bwMode="auto">
          <a:xfrm>
            <a:off x="16144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Line 9"/>
          <p:cNvSpPr>
            <a:spLocks noChangeShapeType="1"/>
          </p:cNvSpPr>
          <p:nvPr/>
        </p:nvSpPr>
        <p:spPr bwMode="auto">
          <a:xfrm>
            <a:off x="23542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Line 10"/>
          <p:cNvSpPr>
            <a:spLocks noChangeShapeType="1"/>
          </p:cNvSpPr>
          <p:nvPr/>
        </p:nvSpPr>
        <p:spPr bwMode="auto">
          <a:xfrm>
            <a:off x="30924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Line 11"/>
          <p:cNvSpPr>
            <a:spLocks noChangeShapeType="1"/>
          </p:cNvSpPr>
          <p:nvPr/>
        </p:nvSpPr>
        <p:spPr bwMode="auto">
          <a:xfrm>
            <a:off x="383222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Line 12"/>
          <p:cNvSpPr>
            <a:spLocks noChangeShapeType="1"/>
          </p:cNvSpPr>
          <p:nvPr/>
        </p:nvSpPr>
        <p:spPr bwMode="auto">
          <a:xfrm>
            <a:off x="45720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Line 13"/>
          <p:cNvSpPr>
            <a:spLocks noChangeShapeType="1"/>
          </p:cNvSpPr>
          <p:nvPr/>
        </p:nvSpPr>
        <p:spPr bwMode="auto">
          <a:xfrm>
            <a:off x="53101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Line 14"/>
          <p:cNvSpPr>
            <a:spLocks noChangeShapeType="1"/>
          </p:cNvSpPr>
          <p:nvPr/>
        </p:nvSpPr>
        <p:spPr bwMode="auto">
          <a:xfrm>
            <a:off x="60499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Line 15"/>
          <p:cNvSpPr>
            <a:spLocks noChangeShapeType="1"/>
          </p:cNvSpPr>
          <p:nvPr/>
        </p:nvSpPr>
        <p:spPr bwMode="auto">
          <a:xfrm>
            <a:off x="67881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Line 20"/>
          <p:cNvSpPr>
            <a:spLocks noChangeShapeType="1"/>
          </p:cNvSpPr>
          <p:nvPr/>
        </p:nvSpPr>
        <p:spPr bwMode="auto">
          <a:xfrm>
            <a:off x="587375"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Line 21"/>
          <p:cNvSpPr>
            <a:spLocks noChangeShapeType="1"/>
          </p:cNvSpPr>
          <p:nvPr/>
        </p:nvSpPr>
        <p:spPr bwMode="auto">
          <a:xfrm>
            <a:off x="2079625"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Line 22"/>
          <p:cNvSpPr>
            <a:spLocks noChangeShapeType="1"/>
          </p:cNvSpPr>
          <p:nvPr/>
        </p:nvSpPr>
        <p:spPr bwMode="auto">
          <a:xfrm>
            <a:off x="2825750"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Line 23"/>
          <p:cNvSpPr>
            <a:spLocks noChangeShapeType="1"/>
          </p:cNvSpPr>
          <p:nvPr/>
        </p:nvSpPr>
        <p:spPr bwMode="auto">
          <a:xfrm>
            <a:off x="3573463"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Line 24"/>
          <p:cNvSpPr>
            <a:spLocks noChangeShapeType="1"/>
          </p:cNvSpPr>
          <p:nvPr/>
        </p:nvSpPr>
        <p:spPr bwMode="auto">
          <a:xfrm>
            <a:off x="4319588"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3" name="Line 25"/>
          <p:cNvSpPr>
            <a:spLocks noChangeShapeType="1"/>
          </p:cNvSpPr>
          <p:nvPr/>
        </p:nvSpPr>
        <p:spPr bwMode="auto">
          <a:xfrm>
            <a:off x="5065713"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4" name="Line 26"/>
          <p:cNvSpPr>
            <a:spLocks noChangeShapeType="1"/>
          </p:cNvSpPr>
          <p:nvPr/>
        </p:nvSpPr>
        <p:spPr bwMode="auto">
          <a:xfrm>
            <a:off x="5811838"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Line 27"/>
          <p:cNvSpPr>
            <a:spLocks noChangeShapeType="1"/>
          </p:cNvSpPr>
          <p:nvPr/>
        </p:nvSpPr>
        <p:spPr bwMode="auto">
          <a:xfrm>
            <a:off x="6557963"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7305675"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Line 29"/>
          <p:cNvSpPr>
            <a:spLocks noChangeShapeType="1"/>
          </p:cNvSpPr>
          <p:nvPr/>
        </p:nvSpPr>
        <p:spPr bwMode="auto">
          <a:xfrm>
            <a:off x="1311275"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6" name="Line 18"/>
          <p:cNvSpPr>
            <a:spLocks noChangeShapeType="1"/>
          </p:cNvSpPr>
          <p:nvPr/>
        </p:nvSpPr>
        <p:spPr bwMode="auto">
          <a:xfrm rot="2537517" flipH="1">
            <a:off x="4327526" y="3606404"/>
            <a:ext cx="55563" cy="3500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8" name="Text Box 30"/>
          <p:cNvSpPr txBox="1">
            <a:spLocks noChangeArrowheads="1"/>
          </p:cNvSpPr>
          <p:nvPr/>
        </p:nvSpPr>
        <p:spPr bwMode="auto">
          <a:xfrm>
            <a:off x="3943350" y="391477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2559" name="Text Box 31"/>
          <p:cNvSpPr txBox="1">
            <a:spLocks noChangeArrowheads="1"/>
          </p:cNvSpPr>
          <p:nvPr/>
        </p:nvSpPr>
        <p:spPr bwMode="auto">
          <a:xfrm>
            <a:off x="4900613" y="390048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2560" name="Text Box 32"/>
          <p:cNvSpPr txBox="1">
            <a:spLocks noChangeArrowheads="1"/>
          </p:cNvSpPr>
          <p:nvPr/>
        </p:nvSpPr>
        <p:spPr bwMode="auto">
          <a:xfrm>
            <a:off x="381000"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endParaRPr lang="en-US"/>
          </a:p>
          <a:p>
            <a:pPr>
              <a:spcBef>
                <a:spcPct val="50000"/>
              </a:spcBef>
              <a:buFontTx/>
              <a:buNone/>
            </a:pPr>
            <a:r>
              <a:rPr lang="en-US" sz="1800"/>
              <a:t>1</a:t>
            </a:r>
            <a:endParaRPr lang="en-US"/>
          </a:p>
        </p:txBody>
      </p:sp>
      <p:sp>
        <p:nvSpPr>
          <p:cNvPr id="22561" name="Text Box 33"/>
          <p:cNvSpPr txBox="1">
            <a:spLocks noChangeArrowheads="1"/>
          </p:cNvSpPr>
          <p:nvPr/>
        </p:nvSpPr>
        <p:spPr bwMode="auto">
          <a:xfrm>
            <a:off x="1128713"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endParaRPr lang="en-US"/>
          </a:p>
          <a:p>
            <a:pPr>
              <a:spcBef>
                <a:spcPct val="50000"/>
              </a:spcBef>
              <a:buFontTx/>
              <a:buNone/>
            </a:pPr>
            <a:r>
              <a:rPr lang="en-US" sz="1800"/>
              <a:t>1</a:t>
            </a:r>
            <a:endParaRPr lang="en-US"/>
          </a:p>
        </p:txBody>
      </p:sp>
      <p:sp>
        <p:nvSpPr>
          <p:cNvPr id="22562" name="Text Box 34"/>
          <p:cNvSpPr txBox="1">
            <a:spLocks noChangeArrowheads="1"/>
          </p:cNvSpPr>
          <p:nvPr/>
        </p:nvSpPr>
        <p:spPr bwMode="auto">
          <a:xfrm>
            <a:off x="1878013"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22563" name="Text Box 35"/>
          <p:cNvSpPr txBox="1">
            <a:spLocks noChangeArrowheads="1"/>
          </p:cNvSpPr>
          <p:nvPr/>
        </p:nvSpPr>
        <p:spPr bwMode="auto">
          <a:xfrm>
            <a:off x="2625725"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22564" name="Text Box 36"/>
          <p:cNvSpPr txBox="1">
            <a:spLocks noChangeArrowheads="1"/>
          </p:cNvSpPr>
          <p:nvPr/>
        </p:nvSpPr>
        <p:spPr bwMode="auto">
          <a:xfrm>
            <a:off x="3373438"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2565" name="Text Box 37"/>
          <p:cNvSpPr txBox="1">
            <a:spLocks noChangeArrowheads="1"/>
          </p:cNvSpPr>
          <p:nvPr/>
        </p:nvSpPr>
        <p:spPr bwMode="auto">
          <a:xfrm>
            <a:off x="4121150"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2566" name="Text Box 38"/>
          <p:cNvSpPr txBox="1">
            <a:spLocks noChangeArrowheads="1"/>
          </p:cNvSpPr>
          <p:nvPr/>
        </p:nvSpPr>
        <p:spPr bwMode="auto">
          <a:xfrm>
            <a:off x="4870450"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2567" name="Text Box 39"/>
          <p:cNvSpPr txBox="1">
            <a:spLocks noChangeArrowheads="1"/>
          </p:cNvSpPr>
          <p:nvPr/>
        </p:nvSpPr>
        <p:spPr bwMode="auto">
          <a:xfrm>
            <a:off x="5618163"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2568" name="Text Box 40"/>
          <p:cNvSpPr txBox="1">
            <a:spLocks noChangeArrowheads="1"/>
          </p:cNvSpPr>
          <p:nvPr/>
        </p:nvSpPr>
        <p:spPr bwMode="auto">
          <a:xfrm>
            <a:off x="6289675" y="1928813"/>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2569" name="Text Box 41"/>
          <p:cNvSpPr txBox="1">
            <a:spLocks noChangeArrowheads="1"/>
          </p:cNvSpPr>
          <p:nvPr/>
        </p:nvSpPr>
        <p:spPr bwMode="auto">
          <a:xfrm>
            <a:off x="7115175"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2571" name="Line 43"/>
          <p:cNvSpPr>
            <a:spLocks noChangeShapeType="1"/>
          </p:cNvSpPr>
          <p:nvPr/>
        </p:nvSpPr>
        <p:spPr bwMode="auto">
          <a:xfrm rot="-2537517">
            <a:off x="4973638" y="3600450"/>
            <a:ext cx="55562" cy="3500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3" name="Text Box 45"/>
          <p:cNvSpPr txBox="1">
            <a:spLocks noChangeArrowheads="1"/>
          </p:cNvSpPr>
          <p:nvPr/>
        </p:nvSpPr>
        <p:spPr bwMode="auto">
          <a:xfrm>
            <a:off x="4476750" y="3086100"/>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sz="1800"/>
          </a:p>
          <a:p>
            <a:pPr>
              <a:spcBef>
                <a:spcPct val="50000"/>
              </a:spcBef>
              <a:buFontTx/>
              <a:buNone/>
            </a:pPr>
            <a:r>
              <a:rPr lang="en-US" sz="1800"/>
              <a:t>2</a:t>
            </a:r>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0" name="Rectangle 3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51775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23"/>
          <p:cNvSpPr txBox="1">
            <a:spLocks noGrp="1"/>
          </p:cNvSpPr>
          <p:nvPr>
            <p:ph type="body" idx="1"/>
          </p:nvPr>
        </p:nvSpPr>
        <p:spPr>
          <a:xfrm>
            <a:off x="457200" y="304800"/>
            <a:ext cx="8229600" cy="4515678"/>
          </a:xfrm>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Clr>
                <a:schemeClr val="dk1"/>
              </a:buClr>
              <a:buSzPts val="3200"/>
              <a:buFont typeface="Wingdings" pitchFamily="2" charset="2"/>
              <a:buChar char="Ø"/>
            </a:pPr>
            <a:r>
              <a:rPr lang="en-US" sz="2700" b="1" dirty="0">
                <a:latin typeface="Times New Roman" pitchFamily="18" charset="0"/>
                <a:cs typeface="Times New Roman" pitchFamily="18" charset="0"/>
              </a:rPr>
              <a:t>Issues:</a:t>
            </a:r>
          </a:p>
          <a:p>
            <a:pPr marL="342900" lvl="0" indent="-342900" algn="l" rtl="0">
              <a:spcBef>
                <a:spcPts val="0"/>
              </a:spcBef>
              <a:spcAft>
                <a:spcPts val="0"/>
              </a:spcAft>
              <a:buClr>
                <a:schemeClr val="dk1"/>
              </a:buClr>
              <a:buSzPts val="3200"/>
              <a:buChar char="•"/>
            </a:pPr>
            <a:r>
              <a:rPr lang="en-US" dirty="0">
                <a:latin typeface="Times New Roman" pitchFamily="18" charset="0"/>
                <a:cs typeface="Times New Roman" pitchFamily="18" charset="0"/>
              </a:rPr>
              <a:t>Design approach depends on model chosen</a:t>
            </a:r>
            <a:endParaRPr dirty="0">
              <a:latin typeface="Times New Roman" pitchFamily="18" charset="0"/>
              <a:cs typeface="Times New Roman" pitchFamily="18" charset="0"/>
            </a:endParaRPr>
          </a:p>
          <a:p>
            <a:pPr marL="342900" lvl="0" indent="-342900" algn="l" rtl="0">
              <a:spcBef>
                <a:spcPts val="640"/>
              </a:spcBef>
              <a:spcAft>
                <a:spcPts val="0"/>
              </a:spcAft>
              <a:buClr>
                <a:schemeClr val="dk1"/>
              </a:buClr>
              <a:buSzPts val="3200"/>
              <a:buChar char="•"/>
            </a:pPr>
            <a:r>
              <a:rPr lang="en-US" dirty="0">
                <a:latin typeface="Times New Roman" pitchFamily="18" charset="0"/>
                <a:cs typeface="Times New Roman" pitchFamily="18" charset="0"/>
              </a:rPr>
              <a:t>There can be more than 1 model for solving same problem</a:t>
            </a:r>
            <a:endParaRPr dirty="0">
              <a:latin typeface="Times New Roman" pitchFamily="18" charset="0"/>
              <a:cs typeface="Times New Roman" pitchFamily="18" charset="0"/>
            </a:endParaRPr>
          </a:p>
          <a:p>
            <a:pPr marL="742950" lvl="1" indent="-285750" algn="l" rtl="0">
              <a:spcBef>
                <a:spcPts val="560"/>
              </a:spcBef>
              <a:spcAft>
                <a:spcPts val="0"/>
              </a:spcAft>
              <a:buClr>
                <a:schemeClr val="dk1"/>
              </a:buClr>
              <a:buSzPts val="2800"/>
              <a:buChar char="–"/>
            </a:pPr>
            <a:r>
              <a:rPr lang="en-US" dirty="0">
                <a:latin typeface="Times New Roman" pitchFamily="18" charset="0"/>
                <a:cs typeface="Times New Roman" pitchFamily="18" charset="0"/>
              </a:rPr>
              <a:t>Choice will decide the effectiveness.</a:t>
            </a:r>
          </a:p>
          <a:p>
            <a:pPr marL="457200" lvl="1" indent="0" algn="l" rtl="0">
              <a:spcBef>
                <a:spcPts val="560"/>
              </a:spcBef>
              <a:spcAft>
                <a:spcPts val="0"/>
              </a:spcAft>
              <a:buClr>
                <a:schemeClr val="dk1"/>
              </a:buClr>
              <a:buSzPts val="2800"/>
              <a:buNone/>
            </a:pPr>
            <a:endParaRPr dirty="0">
              <a:latin typeface="Times New Roman" pitchFamily="18" charset="0"/>
              <a:cs typeface="Times New Roman" pitchFamily="18" charset="0"/>
            </a:endParaRPr>
          </a:p>
          <a:p>
            <a:pPr marL="742950" lvl="1" indent="-285750">
              <a:spcBef>
                <a:spcPts val="560"/>
              </a:spcBef>
              <a:buClr>
                <a:schemeClr val="dk1"/>
              </a:buClr>
              <a:buSzPts val="2800"/>
              <a:buFont typeface="Wingdings" pitchFamily="2" charset="2"/>
              <a:buChar char="Ø"/>
            </a:pPr>
            <a:r>
              <a:rPr lang="en-US" sz="2400" b="1" dirty="0">
                <a:latin typeface="Times New Roman" pitchFamily="18" charset="0"/>
                <a:cs typeface="Times New Roman" pitchFamily="18" charset="0"/>
              </a:rPr>
              <a:t>Need of Correctness of Algorithm:</a:t>
            </a:r>
          </a:p>
          <a:p>
            <a:pPr marL="342900" lvl="0" indent="-342900">
              <a:spcBef>
                <a:spcPts val="0"/>
              </a:spcBef>
              <a:buClr>
                <a:schemeClr val="dk1"/>
              </a:buClr>
              <a:buSzPts val="3200"/>
            </a:pPr>
            <a:r>
              <a:rPr lang="en-US" dirty="0">
                <a:latin typeface="Times New Roman" pitchFamily="18" charset="0"/>
                <a:cs typeface="Times New Roman" pitchFamily="18" charset="0"/>
              </a:rPr>
              <a:t>Complex algorithm are be reliable only if they give correct result for all valid inputs.</a:t>
            </a:r>
          </a:p>
          <a:p>
            <a:pPr marL="342900" lvl="0" indent="-342900">
              <a:spcBef>
                <a:spcPts val="640"/>
              </a:spcBef>
              <a:buClr>
                <a:schemeClr val="dk1"/>
              </a:buClr>
              <a:buSzPts val="3200"/>
            </a:pPr>
            <a:r>
              <a:rPr lang="en-US" dirty="0">
                <a:latin typeface="Times New Roman" pitchFamily="18" charset="0"/>
                <a:cs typeface="Times New Roman" pitchFamily="18" charset="0"/>
              </a:rPr>
              <a:t>However, checking result of all possible valid inputs is impossible.</a:t>
            </a:r>
          </a:p>
          <a:p>
            <a:pPr marL="342900" lvl="0" indent="-342900">
              <a:spcBef>
                <a:spcPts val="640"/>
              </a:spcBef>
              <a:buClr>
                <a:schemeClr val="dk1"/>
              </a:buClr>
              <a:buSzPts val="3200"/>
            </a:pPr>
            <a:r>
              <a:rPr lang="en-US" dirty="0">
                <a:latin typeface="Times New Roman" pitchFamily="18" charset="0"/>
                <a:cs typeface="Times New Roman" pitchFamily="18" charset="0"/>
              </a:rPr>
              <a:t>By checking certain conditions, we can prove the algorithm correct and thus reliable.</a:t>
            </a:r>
          </a:p>
          <a:p>
            <a:pPr marL="457200" lvl="1" indent="0">
              <a:spcBef>
                <a:spcPts val="560"/>
              </a:spcBef>
              <a:buClr>
                <a:schemeClr val="dk1"/>
              </a:buClr>
              <a:buSzPts val="2800"/>
              <a:buNone/>
            </a:pPr>
            <a:endParaRPr lang="en-US" b="1" dirty="0">
              <a:latin typeface="Times New Roman" pitchFamily="18" charset="0"/>
              <a:cs typeface="Times New Roman" pitchFamily="18" charset="0"/>
            </a:endParaRPr>
          </a:p>
          <a:p>
            <a:pPr marL="457200" lvl="1" indent="0" algn="l" rtl="0">
              <a:spcBef>
                <a:spcPts val="560"/>
              </a:spcBef>
              <a:spcAft>
                <a:spcPts val="0"/>
              </a:spcAft>
              <a:buClr>
                <a:schemeClr val="dk1"/>
              </a:buClr>
              <a:buSzPts val="2800"/>
              <a:buNone/>
            </a:pPr>
            <a:endParaRPr dirty="0">
              <a:latin typeface="Times New Roman" pitchFamily="18" charset="0"/>
              <a:cs typeface="Times New Roman" pitchFamily="18" charset="0"/>
            </a:endParaRPr>
          </a:p>
          <a:p>
            <a:pPr marL="342900" lvl="0" indent="-139700" algn="l" rtl="0">
              <a:spcBef>
                <a:spcPts val="640"/>
              </a:spcBef>
              <a:spcAft>
                <a:spcPts val="0"/>
              </a:spcAft>
              <a:buClr>
                <a:schemeClr val="dk1"/>
              </a:buClr>
              <a:buSzPts val="3200"/>
              <a:buNone/>
            </a:pPr>
            <a:endParaRPr dirty="0">
              <a:latin typeface="Times New Roman" pitchFamily="18" charset="0"/>
              <a:cs typeface="Times New Roman" pitchFamily="18" charset="0"/>
            </a:endParaRPr>
          </a:p>
        </p:txBody>
      </p:sp>
    </p:spTree>
    <p:extLst>
      <p:ext uri="{BB962C8B-B14F-4D97-AF65-F5344CB8AC3E}">
        <p14:creationId xmlns:p14="http://schemas.microsoft.com/office/powerpoint/2010/main" val="4038130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24578"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24580" name="Rectangle 4"/>
          <p:cNvSpPr>
            <a:spLocks noChangeArrowheads="1"/>
          </p:cNvSpPr>
          <p:nvPr/>
        </p:nvSpPr>
        <p:spPr bwMode="auto">
          <a:xfrm>
            <a:off x="152400" y="1343025"/>
            <a:ext cx="800100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Line 5"/>
          <p:cNvSpPr>
            <a:spLocks noChangeShapeType="1"/>
          </p:cNvSpPr>
          <p:nvPr/>
        </p:nvSpPr>
        <p:spPr bwMode="auto">
          <a:xfrm>
            <a:off x="8763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Line 6"/>
          <p:cNvSpPr>
            <a:spLocks noChangeShapeType="1"/>
          </p:cNvSpPr>
          <p:nvPr/>
        </p:nvSpPr>
        <p:spPr bwMode="auto">
          <a:xfrm>
            <a:off x="16144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Line 7"/>
          <p:cNvSpPr>
            <a:spLocks noChangeShapeType="1"/>
          </p:cNvSpPr>
          <p:nvPr/>
        </p:nvSpPr>
        <p:spPr bwMode="auto">
          <a:xfrm>
            <a:off x="23542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4" name="Line 8"/>
          <p:cNvSpPr>
            <a:spLocks noChangeShapeType="1"/>
          </p:cNvSpPr>
          <p:nvPr/>
        </p:nvSpPr>
        <p:spPr bwMode="auto">
          <a:xfrm>
            <a:off x="30924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p:cNvSpPr>
            <a:spLocks noChangeShapeType="1"/>
          </p:cNvSpPr>
          <p:nvPr/>
        </p:nvSpPr>
        <p:spPr bwMode="auto">
          <a:xfrm>
            <a:off x="383222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Line 10"/>
          <p:cNvSpPr>
            <a:spLocks noChangeShapeType="1"/>
          </p:cNvSpPr>
          <p:nvPr/>
        </p:nvSpPr>
        <p:spPr bwMode="auto">
          <a:xfrm>
            <a:off x="45720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11"/>
          <p:cNvSpPr>
            <a:spLocks noChangeShapeType="1"/>
          </p:cNvSpPr>
          <p:nvPr/>
        </p:nvSpPr>
        <p:spPr bwMode="auto">
          <a:xfrm>
            <a:off x="53101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12"/>
          <p:cNvSpPr>
            <a:spLocks noChangeShapeType="1"/>
          </p:cNvSpPr>
          <p:nvPr/>
        </p:nvSpPr>
        <p:spPr bwMode="auto">
          <a:xfrm>
            <a:off x="60499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Line 13"/>
          <p:cNvSpPr>
            <a:spLocks noChangeShapeType="1"/>
          </p:cNvSpPr>
          <p:nvPr/>
        </p:nvSpPr>
        <p:spPr bwMode="auto">
          <a:xfrm>
            <a:off x="67881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4"/>
          <p:cNvSpPr>
            <a:spLocks noChangeShapeType="1"/>
          </p:cNvSpPr>
          <p:nvPr/>
        </p:nvSpPr>
        <p:spPr bwMode="auto">
          <a:xfrm>
            <a:off x="752792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2" name="Line 16"/>
          <p:cNvSpPr>
            <a:spLocks noChangeShapeType="1"/>
          </p:cNvSpPr>
          <p:nvPr/>
        </p:nvSpPr>
        <p:spPr bwMode="auto">
          <a:xfrm>
            <a:off x="587375"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3" name="Line 17"/>
          <p:cNvSpPr>
            <a:spLocks noChangeShapeType="1"/>
          </p:cNvSpPr>
          <p:nvPr/>
        </p:nvSpPr>
        <p:spPr bwMode="auto">
          <a:xfrm>
            <a:off x="2079625"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18"/>
          <p:cNvSpPr>
            <a:spLocks noChangeShapeType="1"/>
          </p:cNvSpPr>
          <p:nvPr/>
        </p:nvSpPr>
        <p:spPr bwMode="auto">
          <a:xfrm>
            <a:off x="2825750"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5" name="Line 19"/>
          <p:cNvSpPr>
            <a:spLocks noChangeShapeType="1"/>
          </p:cNvSpPr>
          <p:nvPr/>
        </p:nvSpPr>
        <p:spPr bwMode="auto">
          <a:xfrm>
            <a:off x="3573463"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6" name="Line 20"/>
          <p:cNvSpPr>
            <a:spLocks noChangeShapeType="1"/>
          </p:cNvSpPr>
          <p:nvPr/>
        </p:nvSpPr>
        <p:spPr bwMode="auto">
          <a:xfrm>
            <a:off x="4319588"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7" name="Line 21"/>
          <p:cNvSpPr>
            <a:spLocks noChangeShapeType="1"/>
          </p:cNvSpPr>
          <p:nvPr/>
        </p:nvSpPr>
        <p:spPr bwMode="auto">
          <a:xfrm>
            <a:off x="5065713"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Line 22"/>
          <p:cNvSpPr>
            <a:spLocks noChangeShapeType="1"/>
          </p:cNvSpPr>
          <p:nvPr/>
        </p:nvSpPr>
        <p:spPr bwMode="auto">
          <a:xfrm>
            <a:off x="5811838"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9" name="Line 23"/>
          <p:cNvSpPr>
            <a:spLocks noChangeShapeType="1"/>
          </p:cNvSpPr>
          <p:nvPr/>
        </p:nvSpPr>
        <p:spPr bwMode="auto">
          <a:xfrm>
            <a:off x="7129463"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Line 24"/>
          <p:cNvSpPr>
            <a:spLocks noChangeShapeType="1"/>
          </p:cNvSpPr>
          <p:nvPr/>
        </p:nvSpPr>
        <p:spPr bwMode="auto">
          <a:xfrm>
            <a:off x="7858125"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Line 25"/>
          <p:cNvSpPr>
            <a:spLocks noChangeShapeType="1"/>
          </p:cNvSpPr>
          <p:nvPr/>
        </p:nvSpPr>
        <p:spPr bwMode="auto">
          <a:xfrm>
            <a:off x="1311275"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6"/>
          <p:cNvSpPr>
            <a:spLocks noChangeShapeType="1"/>
          </p:cNvSpPr>
          <p:nvPr/>
        </p:nvSpPr>
        <p:spPr bwMode="auto">
          <a:xfrm rot="2537517">
            <a:off x="6151564" y="2309813"/>
            <a:ext cx="111125" cy="2643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Text Box 27"/>
          <p:cNvSpPr txBox="1">
            <a:spLocks noChangeArrowheads="1"/>
          </p:cNvSpPr>
          <p:nvPr/>
        </p:nvSpPr>
        <p:spPr bwMode="auto">
          <a:xfrm>
            <a:off x="5924550" y="25729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4604" name="Text Box 28"/>
          <p:cNvSpPr txBox="1">
            <a:spLocks noChangeArrowheads="1"/>
          </p:cNvSpPr>
          <p:nvPr/>
        </p:nvSpPr>
        <p:spPr bwMode="auto">
          <a:xfrm>
            <a:off x="6443663" y="25729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4605" name="Text Box 29"/>
          <p:cNvSpPr txBox="1">
            <a:spLocks noChangeArrowheads="1"/>
          </p:cNvSpPr>
          <p:nvPr/>
        </p:nvSpPr>
        <p:spPr bwMode="auto">
          <a:xfrm>
            <a:off x="381000"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endParaRPr lang="en-US"/>
          </a:p>
          <a:p>
            <a:pPr>
              <a:spcBef>
                <a:spcPct val="50000"/>
              </a:spcBef>
              <a:buFontTx/>
              <a:buNone/>
            </a:pPr>
            <a:r>
              <a:rPr lang="en-US" sz="1800"/>
              <a:t>1</a:t>
            </a:r>
            <a:endParaRPr lang="en-US"/>
          </a:p>
        </p:txBody>
      </p:sp>
      <p:sp>
        <p:nvSpPr>
          <p:cNvPr id="24606" name="Text Box 30"/>
          <p:cNvSpPr txBox="1">
            <a:spLocks noChangeArrowheads="1"/>
          </p:cNvSpPr>
          <p:nvPr/>
        </p:nvSpPr>
        <p:spPr bwMode="auto">
          <a:xfrm>
            <a:off x="1128713"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endParaRPr lang="en-US"/>
          </a:p>
          <a:p>
            <a:pPr>
              <a:spcBef>
                <a:spcPct val="50000"/>
              </a:spcBef>
              <a:buFontTx/>
              <a:buNone/>
            </a:pPr>
            <a:r>
              <a:rPr lang="en-US" sz="1800"/>
              <a:t>1</a:t>
            </a:r>
            <a:endParaRPr lang="en-US"/>
          </a:p>
        </p:txBody>
      </p:sp>
      <p:sp>
        <p:nvSpPr>
          <p:cNvPr id="24607" name="Text Box 31"/>
          <p:cNvSpPr txBox="1">
            <a:spLocks noChangeArrowheads="1"/>
          </p:cNvSpPr>
          <p:nvPr/>
        </p:nvSpPr>
        <p:spPr bwMode="auto">
          <a:xfrm>
            <a:off x="1878013"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24608" name="Text Box 32"/>
          <p:cNvSpPr txBox="1">
            <a:spLocks noChangeArrowheads="1"/>
          </p:cNvSpPr>
          <p:nvPr/>
        </p:nvSpPr>
        <p:spPr bwMode="auto">
          <a:xfrm>
            <a:off x="2625725"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24609" name="Text Box 33"/>
          <p:cNvSpPr txBox="1">
            <a:spLocks noChangeArrowheads="1"/>
          </p:cNvSpPr>
          <p:nvPr/>
        </p:nvSpPr>
        <p:spPr bwMode="auto">
          <a:xfrm>
            <a:off x="3373438"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4610" name="Text Box 34"/>
          <p:cNvSpPr txBox="1">
            <a:spLocks noChangeArrowheads="1"/>
          </p:cNvSpPr>
          <p:nvPr/>
        </p:nvSpPr>
        <p:spPr bwMode="auto">
          <a:xfrm>
            <a:off x="4121150"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4611" name="Text Box 35"/>
          <p:cNvSpPr txBox="1">
            <a:spLocks noChangeArrowheads="1"/>
          </p:cNvSpPr>
          <p:nvPr/>
        </p:nvSpPr>
        <p:spPr bwMode="auto">
          <a:xfrm>
            <a:off x="4870450"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4612" name="Text Box 36"/>
          <p:cNvSpPr txBox="1">
            <a:spLocks noChangeArrowheads="1"/>
          </p:cNvSpPr>
          <p:nvPr/>
        </p:nvSpPr>
        <p:spPr bwMode="auto">
          <a:xfrm>
            <a:off x="5618163"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4613" name="Text Box 37"/>
          <p:cNvSpPr txBox="1">
            <a:spLocks noChangeArrowheads="1"/>
          </p:cNvSpPr>
          <p:nvPr/>
        </p:nvSpPr>
        <p:spPr bwMode="auto">
          <a:xfrm>
            <a:off x="6861175" y="1928813"/>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4614" name="Text Box 38"/>
          <p:cNvSpPr txBox="1">
            <a:spLocks noChangeArrowheads="1"/>
          </p:cNvSpPr>
          <p:nvPr/>
        </p:nvSpPr>
        <p:spPr bwMode="auto">
          <a:xfrm>
            <a:off x="7667625" y="192881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4615" name="Line 39"/>
          <p:cNvSpPr>
            <a:spLocks noChangeShapeType="1"/>
          </p:cNvSpPr>
          <p:nvPr/>
        </p:nvSpPr>
        <p:spPr bwMode="auto">
          <a:xfrm rot="19062483" flipH="1">
            <a:off x="6572250" y="2312194"/>
            <a:ext cx="133350" cy="2500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6" name="Text Box 40"/>
          <p:cNvSpPr txBox="1">
            <a:spLocks noChangeArrowheads="1"/>
          </p:cNvSpPr>
          <p:nvPr/>
        </p:nvSpPr>
        <p:spPr bwMode="auto">
          <a:xfrm>
            <a:off x="6229350" y="192286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24617" name="Line 41"/>
          <p:cNvSpPr>
            <a:spLocks noChangeShapeType="1"/>
          </p:cNvSpPr>
          <p:nvPr/>
        </p:nvSpPr>
        <p:spPr bwMode="auto">
          <a:xfrm>
            <a:off x="6443663"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2" name="Rectangle 41"/>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554402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25602"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25604" name="Rectangle 4"/>
          <p:cNvSpPr>
            <a:spLocks noChangeArrowheads="1"/>
          </p:cNvSpPr>
          <p:nvPr/>
        </p:nvSpPr>
        <p:spPr bwMode="auto">
          <a:xfrm>
            <a:off x="152400" y="1343025"/>
            <a:ext cx="67246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5" name="Line 5"/>
          <p:cNvSpPr>
            <a:spLocks noChangeShapeType="1"/>
          </p:cNvSpPr>
          <p:nvPr/>
        </p:nvSpPr>
        <p:spPr bwMode="auto">
          <a:xfrm>
            <a:off x="8763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Line 6"/>
          <p:cNvSpPr>
            <a:spLocks noChangeShapeType="1"/>
          </p:cNvSpPr>
          <p:nvPr/>
        </p:nvSpPr>
        <p:spPr bwMode="auto">
          <a:xfrm>
            <a:off x="16144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Line 7"/>
          <p:cNvSpPr>
            <a:spLocks noChangeShapeType="1"/>
          </p:cNvSpPr>
          <p:nvPr/>
        </p:nvSpPr>
        <p:spPr bwMode="auto">
          <a:xfrm>
            <a:off x="23542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8" name="Line 8"/>
          <p:cNvSpPr>
            <a:spLocks noChangeShapeType="1"/>
          </p:cNvSpPr>
          <p:nvPr/>
        </p:nvSpPr>
        <p:spPr bwMode="auto">
          <a:xfrm>
            <a:off x="30924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Line 9"/>
          <p:cNvSpPr>
            <a:spLocks noChangeShapeType="1"/>
          </p:cNvSpPr>
          <p:nvPr/>
        </p:nvSpPr>
        <p:spPr bwMode="auto">
          <a:xfrm>
            <a:off x="383222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Line 10"/>
          <p:cNvSpPr>
            <a:spLocks noChangeShapeType="1"/>
          </p:cNvSpPr>
          <p:nvPr/>
        </p:nvSpPr>
        <p:spPr bwMode="auto">
          <a:xfrm>
            <a:off x="45720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Line 11"/>
          <p:cNvSpPr>
            <a:spLocks noChangeShapeType="1"/>
          </p:cNvSpPr>
          <p:nvPr/>
        </p:nvSpPr>
        <p:spPr bwMode="auto">
          <a:xfrm>
            <a:off x="53101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Line 12"/>
          <p:cNvSpPr>
            <a:spLocks noChangeShapeType="1"/>
          </p:cNvSpPr>
          <p:nvPr/>
        </p:nvSpPr>
        <p:spPr bwMode="auto">
          <a:xfrm>
            <a:off x="60499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7" name="Line 17"/>
          <p:cNvSpPr>
            <a:spLocks noChangeShapeType="1"/>
          </p:cNvSpPr>
          <p:nvPr/>
        </p:nvSpPr>
        <p:spPr bwMode="auto">
          <a:xfrm>
            <a:off x="574675"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8" name="Line 18"/>
          <p:cNvSpPr>
            <a:spLocks noChangeShapeType="1"/>
          </p:cNvSpPr>
          <p:nvPr/>
        </p:nvSpPr>
        <p:spPr bwMode="auto">
          <a:xfrm>
            <a:off x="1320800"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Line 19"/>
          <p:cNvSpPr>
            <a:spLocks noChangeShapeType="1"/>
          </p:cNvSpPr>
          <p:nvPr/>
        </p:nvSpPr>
        <p:spPr bwMode="auto">
          <a:xfrm>
            <a:off x="2068513"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20"/>
          <p:cNvSpPr>
            <a:spLocks noChangeShapeType="1"/>
          </p:cNvSpPr>
          <p:nvPr/>
        </p:nvSpPr>
        <p:spPr bwMode="auto">
          <a:xfrm>
            <a:off x="2814638"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21"/>
          <p:cNvSpPr>
            <a:spLocks noChangeShapeType="1"/>
          </p:cNvSpPr>
          <p:nvPr/>
        </p:nvSpPr>
        <p:spPr bwMode="auto">
          <a:xfrm>
            <a:off x="3560763"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22"/>
          <p:cNvSpPr>
            <a:spLocks noChangeShapeType="1"/>
          </p:cNvSpPr>
          <p:nvPr/>
        </p:nvSpPr>
        <p:spPr bwMode="auto">
          <a:xfrm>
            <a:off x="4306888"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23"/>
          <p:cNvSpPr>
            <a:spLocks noChangeShapeType="1"/>
          </p:cNvSpPr>
          <p:nvPr/>
        </p:nvSpPr>
        <p:spPr bwMode="auto">
          <a:xfrm>
            <a:off x="5624513"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24"/>
          <p:cNvSpPr>
            <a:spLocks noChangeShapeType="1"/>
          </p:cNvSpPr>
          <p:nvPr/>
        </p:nvSpPr>
        <p:spPr bwMode="auto">
          <a:xfrm>
            <a:off x="6353175"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26"/>
          <p:cNvSpPr>
            <a:spLocks noChangeShapeType="1"/>
          </p:cNvSpPr>
          <p:nvPr/>
        </p:nvSpPr>
        <p:spPr bwMode="auto">
          <a:xfrm rot="2537517">
            <a:off x="4684714" y="2309813"/>
            <a:ext cx="111125" cy="2643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Text Box 27"/>
          <p:cNvSpPr txBox="1">
            <a:spLocks noChangeArrowheads="1"/>
          </p:cNvSpPr>
          <p:nvPr/>
        </p:nvSpPr>
        <p:spPr bwMode="auto">
          <a:xfrm>
            <a:off x="4419600" y="256579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5628" name="Text Box 28"/>
          <p:cNvSpPr txBox="1">
            <a:spLocks noChangeArrowheads="1"/>
          </p:cNvSpPr>
          <p:nvPr/>
        </p:nvSpPr>
        <p:spPr bwMode="auto">
          <a:xfrm>
            <a:off x="4957763" y="256579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5631" name="Text Box 31"/>
          <p:cNvSpPr txBox="1">
            <a:spLocks noChangeArrowheads="1"/>
          </p:cNvSpPr>
          <p:nvPr/>
        </p:nvSpPr>
        <p:spPr bwMode="auto">
          <a:xfrm>
            <a:off x="373063"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25632" name="Text Box 32"/>
          <p:cNvSpPr txBox="1">
            <a:spLocks noChangeArrowheads="1"/>
          </p:cNvSpPr>
          <p:nvPr/>
        </p:nvSpPr>
        <p:spPr bwMode="auto">
          <a:xfrm>
            <a:off x="1120775"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25633" name="Text Box 33"/>
          <p:cNvSpPr txBox="1">
            <a:spLocks noChangeArrowheads="1"/>
          </p:cNvSpPr>
          <p:nvPr/>
        </p:nvSpPr>
        <p:spPr bwMode="auto">
          <a:xfrm>
            <a:off x="1868488"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5634" name="Text Box 34"/>
          <p:cNvSpPr txBox="1">
            <a:spLocks noChangeArrowheads="1"/>
          </p:cNvSpPr>
          <p:nvPr/>
        </p:nvSpPr>
        <p:spPr bwMode="auto">
          <a:xfrm>
            <a:off x="2616200"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5635" name="Text Box 35"/>
          <p:cNvSpPr txBox="1">
            <a:spLocks noChangeArrowheads="1"/>
          </p:cNvSpPr>
          <p:nvPr/>
        </p:nvSpPr>
        <p:spPr bwMode="auto">
          <a:xfrm>
            <a:off x="3365500"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5636" name="Text Box 36"/>
          <p:cNvSpPr txBox="1">
            <a:spLocks noChangeArrowheads="1"/>
          </p:cNvSpPr>
          <p:nvPr/>
        </p:nvSpPr>
        <p:spPr bwMode="auto">
          <a:xfrm>
            <a:off x="4113213"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5637" name="Text Box 37"/>
          <p:cNvSpPr txBox="1">
            <a:spLocks noChangeArrowheads="1"/>
          </p:cNvSpPr>
          <p:nvPr/>
        </p:nvSpPr>
        <p:spPr bwMode="auto">
          <a:xfrm>
            <a:off x="5356225" y="1914525"/>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5638" name="Text Box 38"/>
          <p:cNvSpPr txBox="1">
            <a:spLocks noChangeArrowheads="1"/>
          </p:cNvSpPr>
          <p:nvPr/>
        </p:nvSpPr>
        <p:spPr bwMode="auto">
          <a:xfrm>
            <a:off x="6162675"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5639" name="Line 39"/>
          <p:cNvSpPr>
            <a:spLocks noChangeShapeType="1"/>
          </p:cNvSpPr>
          <p:nvPr/>
        </p:nvSpPr>
        <p:spPr bwMode="auto">
          <a:xfrm rot="19062483" flipH="1">
            <a:off x="5029200" y="2312194"/>
            <a:ext cx="133350" cy="2500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0" name="Text Box 40"/>
          <p:cNvSpPr txBox="1">
            <a:spLocks noChangeArrowheads="1"/>
          </p:cNvSpPr>
          <p:nvPr/>
        </p:nvSpPr>
        <p:spPr bwMode="auto">
          <a:xfrm>
            <a:off x="4724400" y="190857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25641" name="Line 41"/>
          <p:cNvSpPr>
            <a:spLocks noChangeShapeType="1"/>
          </p:cNvSpPr>
          <p:nvPr/>
        </p:nvSpPr>
        <p:spPr bwMode="auto">
          <a:xfrm>
            <a:off x="4938713"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2" name="Line 42"/>
          <p:cNvSpPr>
            <a:spLocks noChangeShapeType="1"/>
          </p:cNvSpPr>
          <p:nvPr/>
        </p:nvSpPr>
        <p:spPr bwMode="auto">
          <a:xfrm rot="2537517">
            <a:off x="4410076" y="3665935"/>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4181475" y="388620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5644" name="Text Box 44"/>
          <p:cNvSpPr txBox="1">
            <a:spLocks noChangeArrowheads="1"/>
          </p:cNvSpPr>
          <p:nvPr/>
        </p:nvSpPr>
        <p:spPr bwMode="auto">
          <a:xfrm>
            <a:off x="4652963" y="390763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5646" name="Text Box 46"/>
          <p:cNvSpPr txBox="1">
            <a:spLocks noChangeArrowheads="1"/>
          </p:cNvSpPr>
          <p:nvPr/>
        </p:nvSpPr>
        <p:spPr bwMode="auto">
          <a:xfrm>
            <a:off x="4457700" y="330041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en-US" sz="1800"/>
          </a:p>
          <a:p>
            <a:pPr>
              <a:lnSpc>
                <a:spcPct val="0"/>
              </a:lnSpc>
              <a:spcBef>
                <a:spcPct val="50000"/>
              </a:spcBef>
              <a:buFontTx/>
              <a:buNone/>
            </a:pPr>
            <a:r>
              <a:rPr lang="en-US" sz="1800"/>
              <a:t>2</a:t>
            </a:r>
          </a:p>
        </p:txBody>
      </p:sp>
      <p:sp>
        <p:nvSpPr>
          <p:cNvPr id="25647" name="Line 47"/>
          <p:cNvSpPr>
            <a:spLocks noChangeShapeType="1"/>
          </p:cNvSpPr>
          <p:nvPr/>
        </p:nvSpPr>
        <p:spPr bwMode="auto">
          <a:xfrm rot="19062483" flipH="1">
            <a:off x="4733926" y="3673079"/>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1" name="Rectangle 40"/>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5032114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26626"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26628" name="Rectangle 4"/>
          <p:cNvSpPr>
            <a:spLocks noChangeArrowheads="1"/>
          </p:cNvSpPr>
          <p:nvPr/>
        </p:nvSpPr>
        <p:spPr bwMode="auto">
          <a:xfrm>
            <a:off x="152400" y="1343025"/>
            <a:ext cx="811530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Line 5"/>
          <p:cNvSpPr>
            <a:spLocks noChangeShapeType="1"/>
          </p:cNvSpPr>
          <p:nvPr/>
        </p:nvSpPr>
        <p:spPr bwMode="auto">
          <a:xfrm>
            <a:off x="8763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Line 6"/>
          <p:cNvSpPr>
            <a:spLocks noChangeShapeType="1"/>
          </p:cNvSpPr>
          <p:nvPr/>
        </p:nvSpPr>
        <p:spPr bwMode="auto">
          <a:xfrm>
            <a:off x="16144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Line 7"/>
          <p:cNvSpPr>
            <a:spLocks noChangeShapeType="1"/>
          </p:cNvSpPr>
          <p:nvPr/>
        </p:nvSpPr>
        <p:spPr bwMode="auto">
          <a:xfrm>
            <a:off x="23542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Line 8"/>
          <p:cNvSpPr>
            <a:spLocks noChangeShapeType="1"/>
          </p:cNvSpPr>
          <p:nvPr/>
        </p:nvSpPr>
        <p:spPr bwMode="auto">
          <a:xfrm>
            <a:off x="30924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Line 9"/>
          <p:cNvSpPr>
            <a:spLocks noChangeShapeType="1"/>
          </p:cNvSpPr>
          <p:nvPr/>
        </p:nvSpPr>
        <p:spPr bwMode="auto">
          <a:xfrm>
            <a:off x="383222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Line 10"/>
          <p:cNvSpPr>
            <a:spLocks noChangeShapeType="1"/>
          </p:cNvSpPr>
          <p:nvPr/>
        </p:nvSpPr>
        <p:spPr bwMode="auto">
          <a:xfrm>
            <a:off x="45720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Line 11"/>
          <p:cNvSpPr>
            <a:spLocks noChangeShapeType="1"/>
          </p:cNvSpPr>
          <p:nvPr/>
        </p:nvSpPr>
        <p:spPr bwMode="auto">
          <a:xfrm>
            <a:off x="53101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6" name="Line 12"/>
          <p:cNvSpPr>
            <a:spLocks noChangeShapeType="1"/>
          </p:cNvSpPr>
          <p:nvPr/>
        </p:nvSpPr>
        <p:spPr bwMode="auto">
          <a:xfrm>
            <a:off x="60499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Line 13"/>
          <p:cNvSpPr>
            <a:spLocks noChangeShapeType="1"/>
          </p:cNvSpPr>
          <p:nvPr/>
        </p:nvSpPr>
        <p:spPr bwMode="auto">
          <a:xfrm>
            <a:off x="71501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0" name="Line 16"/>
          <p:cNvSpPr>
            <a:spLocks noChangeShapeType="1"/>
          </p:cNvSpPr>
          <p:nvPr/>
        </p:nvSpPr>
        <p:spPr bwMode="auto">
          <a:xfrm>
            <a:off x="574675"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Line 17"/>
          <p:cNvSpPr>
            <a:spLocks noChangeShapeType="1"/>
          </p:cNvSpPr>
          <p:nvPr/>
        </p:nvSpPr>
        <p:spPr bwMode="auto">
          <a:xfrm>
            <a:off x="1320800"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2" name="Line 18"/>
          <p:cNvSpPr>
            <a:spLocks noChangeShapeType="1"/>
          </p:cNvSpPr>
          <p:nvPr/>
        </p:nvSpPr>
        <p:spPr bwMode="auto">
          <a:xfrm>
            <a:off x="2068513"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3" name="Line 19"/>
          <p:cNvSpPr>
            <a:spLocks noChangeShapeType="1"/>
          </p:cNvSpPr>
          <p:nvPr/>
        </p:nvSpPr>
        <p:spPr bwMode="auto">
          <a:xfrm>
            <a:off x="2814638"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Line 20"/>
          <p:cNvSpPr>
            <a:spLocks noChangeShapeType="1"/>
          </p:cNvSpPr>
          <p:nvPr/>
        </p:nvSpPr>
        <p:spPr bwMode="auto">
          <a:xfrm>
            <a:off x="3560763"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Line 21"/>
          <p:cNvSpPr>
            <a:spLocks noChangeShapeType="1"/>
          </p:cNvSpPr>
          <p:nvPr/>
        </p:nvSpPr>
        <p:spPr bwMode="auto">
          <a:xfrm>
            <a:off x="4306888"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7" name="Line 23"/>
          <p:cNvSpPr>
            <a:spLocks noChangeShapeType="1"/>
          </p:cNvSpPr>
          <p:nvPr/>
        </p:nvSpPr>
        <p:spPr bwMode="auto">
          <a:xfrm>
            <a:off x="7915275"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8" name="Line 24"/>
          <p:cNvSpPr>
            <a:spLocks noChangeShapeType="1"/>
          </p:cNvSpPr>
          <p:nvPr/>
        </p:nvSpPr>
        <p:spPr bwMode="auto">
          <a:xfrm rot="2537517">
            <a:off x="4625976" y="2187179"/>
            <a:ext cx="239713"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9" name="Text Box 25"/>
          <p:cNvSpPr txBox="1">
            <a:spLocks noChangeArrowheads="1"/>
          </p:cNvSpPr>
          <p:nvPr/>
        </p:nvSpPr>
        <p:spPr bwMode="auto">
          <a:xfrm>
            <a:off x="4419600" y="256579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6650" name="Text Box 26"/>
          <p:cNvSpPr txBox="1">
            <a:spLocks noChangeArrowheads="1"/>
          </p:cNvSpPr>
          <p:nvPr/>
        </p:nvSpPr>
        <p:spPr bwMode="auto">
          <a:xfrm>
            <a:off x="4957763" y="256579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6651" name="Text Box 27"/>
          <p:cNvSpPr txBox="1">
            <a:spLocks noChangeArrowheads="1"/>
          </p:cNvSpPr>
          <p:nvPr/>
        </p:nvSpPr>
        <p:spPr bwMode="auto">
          <a:xfrm>
            <a:off x="373063"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spcBef>
                <a:spcPct val="50000"/>
              </a:spcBef>
              <a:buFontTx/>
              <a:buNone/>
            </a:pPr>
            <a:r>
              <a:rPr lang="en-US" sz="1800"/>
              <a:t>1</a:t>
            </a:r>
          </a:p>
        </p:txBody>
      </p:sp>
      <p:sp>
        <p:nvSpPr>
          <p:cNvPr id="26652" name="Text Box 28"/>
          <p:cNvSpPr txBox="1">
            <a:spLocks noChangeArrowheads="1"/>
          </p:cNvSpPr>
          <p:nvPr/>
        </p:nvSpPr>
        <p:spPr bwMode="auto">
          <a:xfrm>
            <a:off x="1120775"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spcBef>
                <a:spcPct val="50000"/>
              </a:spcBef>
              <a:buFontTx/>
              <a:buNone/>
            </a:pPr>
            <a:r>
              <a:rPr lang="en-US" sz="1800"/>
              <a:t>1</a:t>
            </a:r>
          </a:p>
        </p:txBody>
      </p:sp>
      <p:sp>
        <p:nvSpPr>
          <p:cNvPr id="26653" name="Text Box 29"/>
          <p:cNvSpPr txBox="1">
            <a:spLocks noChangeArrowheads="1"/>
          </p:cNvSpPr>
          <p:nvPr/>
        </p:nvSpPr>
        <p:spPr bwMode="auto">
          <a:xfrm>
            <a:off x="1868488"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6654" name="Text Box 30"/>
          <p:cNvSpPr txBox="1">
            <a:spLocks noChangeArrowheads="1"/>
          </p:cNvSpPr>
          <p:nvPr/>
        </p:nvSpPr>
        <p:spPr bwMode="auto">
          <a:xfrm>
            <a:off x="2616200"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6655" name="Text Box 31"/>
          <p:cNvSpPr txBox="1">
            <a:spLocks noChangeArrowheads="1"/>
          </p:cNvSpPr>
          <p:nvPr/>
        </p:nvSpPr>
        <p:spPr bwMode="auto">
          <a:xfrm>
            <a:off x="3365500"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6656" name="Text Box 32"/>
          <p:cNvSpPr txBox="1">
            <a:spLocks noChangeArrowheads="1"/>
          </p:cNvSpPr>
          <p:nvPr/>
        </p:nvSpPr>
        <p:spPr bwMode="auto">
          <a:xfrm>
            <a:off x="4113213"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6657" name="Text Box 33"/>
          <p:cNvSpPr txBox="1">
            <a:spLocks noChangeArrowheads="1"/>
          </p:cNvSpPr>
          <p:nvPr/>
        </p:nvSpPr>
        <p:spPr bwMode="auto">
          <a:xfrm>
            <a:off x="6651625" y="1914525"/>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6658" name="Text Box 34"/>
          <p:cNvSpPr txBox="1">
            <a:spLocks noChangeArrowheads="1"/>
          </p:cNvSpPr>
          <p:nvPr/>
        </p:nvSpPr>
        <p:spPr bwMode="auto">
          <a:xfrm>
            <a:off x="7724775" y="1914525"/>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6659" name="Line 35"/>
          <p:cNvSpPr>
            <a:spLocks noChangeShapeType="1"/>
          </p:cNvSpPr>
          <p:nvPr/>
        </p:nvSpPr>
        <p:spPr bwMode="auto">
          <a:xfrm rot="19062483" flipH="1">
            <a:off x="4975225" y="2207419"/>
            <a:ext cx="249238" cy="3357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0" name="Text Box 36"/>
          <p:cNvSpPr txBox="1">
            <a:spLocks noChangeArrowheads="1"/>
          </p:cNvSpPr>
          <p:nvPr/>
        </p:nvSpPr>
        <p:spPr bwMode="auto">
          <a:xfrm>
            <a:off x="4724400" y="1908573"/>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6661" name="Line 37"/>
          <p:cNvSpPr>
            <a:spLocks noChangeShapeType="1"/>
          </p:cNvSpPr>
          <p:nvPr/>
        </p:nvSpPr>
        <p:spPr bwMode="auto">
          <a:xfrm>
            <a:off x="4938713"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Line 38"/>
          <p:cNvSpPr>
            <a:spLocks noChangeShapeType="1"/>
          </p:cNvSpPr>
          <p:nvPr/>
        </p:nvSpPr>
        <p:spPr bwMode="auto">
          <a:xfrm rot="2537517">
            <a:off x="5686426" y="2108598"/>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3" name="Text Box 39"/>
          <p:cNvSpPr txBox="1">
            <a:spLocks noChangeArrowheads="1"/>
          </p:cNvSpPr>
          <p:nvPr/>
        </p:nvSpPr>
        <p:spPr bwMode="auto">
          <a:xfrm>
            <a:off x="5457825" y="232886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6664" name="Text Box 40"/>
          <p:cNvSpPr txBox="1">
            <a:spLocks noChangeArrowheads="1"/>
          </p:cNvSpPr>
          <p:nvPr/>
        </p:nvSpPr>
        <p:spPr bwMode="auto">
          <a:xfrm>
            <a:off x="5929313" y="232886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6665" name="Text Box 41"/>
          <p:cNvSpPr txBox="1">
            <a:spLocks noChangeArrowheads="1"/>
          </p:cNvSpPr>
          <p:nvPr/>
        </p:nvSpPr>
        <p:spPr bwMode="auto">
          <a:xfrm>
            <a:off x="5734050" y="1814512"/>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6666" name="Line 42"/>
          <p:cNvSpPr>
            <a:spLocks noChangeShapeType="1"/>
          </p:cNvSpPr>
          <p:nvPr/>
        </p:nvSpPr>
        <p:spPr bwMode="auto">
          <a:xfrm rot="19062483" flipH="1">
            <a:off x="6010276" y="2101454"/>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8" name="Line 44"/>
          <p:cNvSpPr>
            <a:spLocks noChangeShapeType="1"/>
          </p:cNvSpPr>
          <p:nvPr/>
        </p:nvSpPr>
        <p:spPr bwMode="auto">
          <a:xfrm>
            <a:off x="5567363" y="1564481"/>
            <a:ext cx="24765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9" name="Line 45"/>
          <p:cNvSpPr>
            <a:spLocks noChangeShapeType="1"/>
          </p:cNvSpPr>
          <p:nvPr/>
        </p:nvSpPr>
        <p:spPr bwMode="auto">
          <a:xfrm>
            <a:off x="6905625"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3" name="Rectangle 42"/>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0196856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27650"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27652" name="Rectangle 4"/>
          <p:cNvSpPr>
            <a:spLocks noChangeArrowheads="1"/>
          </p:cNvSpPr>
          <p:nvPr/>
        </p:nvSpPr>
        <p:spPr bwMode="auto">
          <a:xfrm>
            <a:off x="152400" y="1343025"/>
            <a:ext cx="701040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Line 5"/>
          <p:cNvSpPr>
            <a:spLocks noChangeShapeType="1"/>
          </p:cNvSpPr>
          <p:nvPr/>
        </p:nvSpPr>
        <p:spPr bwMode="auto">
          <a:xfrm>
            <a:off x="8763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Line 6"/>
          <p:cNvSpPr>
            <a:spLocks noChangeShapeType="1"/>
          </p:cNvSpPr>
          <p:nvPr/>
        </p:nvSpPr>
        <p:spPr bwMode="auto">
          <a:xfrm>
            <a:off x="16144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5" name="Line 7"/>
          <p:cNvSpPr>
            <a:spLocks noChangeShapeType="1"/>
          </p:cNvSpPr>
          <p:nvPr/>
        </p:nvSpPr>
        <p:spPr bwMode="auto">
          <a:xfrm>
            <a:off x="23542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Line 8"/>
          <p:cNvSpPr>
            <a:spLocks noChangeShapeType="1"/>
          </p:cNvSpPr>
          <p:nvPr/>
        </p:nvSpPr>
        <p:spPr bwMode="auto">
          <a:xfrm>
            <a:off x="30924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Line 9"/>
          <p:cNvSpPr>
            <a:spLocks noChangeShapeType="1"/>
          </p:cNvSpPr>
          <p:nvPr/>
        </p:nvSpPr>
        <p:spPr bwMode="auto">
          <a:xfrm>
            <a:off x="383222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Line 10"/>
          <p:cNvSpPr>
            <a:spLocks noChangeShapeType="1"/>
          </p:cNvSpPr>
          <p:nvPr/>
        </p:nvSpPr>
        <p:spPr bwMode="auto">
          <a:xfrm>
            <a:off x="52006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9" name="Line 11"/>
          <p:cNvSpPr>
            <a:spLocks noChangeShapeType="1"/>
          </p:cNvSpPr>
          <p:nvPr/>
        </p:nvSpPr>
        <p:spPr bwMode="auto">
          <a:xfrm>
            <a:off x="609123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6" name="Line 18"/>
          <p:cNvSpPr>
            <a:spLocks noChangeShapeType="1"/>
          </p:cNvSpPr>
          <p:nvPr/>
        </p:nvSpPr>
        <p:spPr bwMode="auto">
          <a:xfrm>
            <a:off x="487363"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7" name="Line 19"/>
          <p:cNvSpPr>
            <a:spLocks noChangeShapeType="1"/>
          </p:cNvSpPr>
          <p:nvPr/>
        </p:nvSpPr>
        <p:spPr bwMode="auto">
          <a:xfrm>
            <a:off x="1233488"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Line 20"/>
          <p:cNvSpPr>
            <a:spLocks noChangeShapeType="1"/>
          </p:cNvSpPr>
          <p:nvPr/>
        </p:nvSpPr>
        <p:spPr bwMode="auto">
          <a:xfrm>
            <a:off x="1979613"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Line 21"/>
          <p:cNvSpPr>
            <a:spLocks noChangeShapeType="1"/>
          </p:cNvSpPr>
          <p:nvPr/>
        </p:nvSpPr>
        <p:spPr bwMode="auto">
          <a:xfrm>
            <a:off x="2725738"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Line 22"/>
          <p:cNvSpPr>
            <a:spLocks noChangeShapeType="1"/>
          </p:cNvSpPr>
          <p:nvPr/>
        </p:nvSpPr>
        <p:spPr bwMode="auto">
          <a:xfrm>
            <a:off x="6867525"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23"/>
          <p:cNvSpPr>
            <a:spLocks noChangeShapeType="1"/>
          </p:cNvSpPr>
          <p:nvPr/>
        </p:nvSpPr>
        <p:spPr bwMode="auto">
          <a:xfrm rot="2537517">
            <a:off x="3044826" y="2172891"/>
            <a:ext cx="239713"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Text Box 24"/>
          <p:cNvSpPr txBox="1">
            <a:spLocks noChangeArrowheads="1"/>
          </p:cNvSpPr>
          <p:nvPr/>
        </p:nvSpPr>
        <p:spPr bwMode="auto">
          <a:xfrm>
            <a:off x="2838450" y="255150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7673" name="Text Box 25"/>
          <p:cNvSpPr txBox="1">
            <a:spLocks noChangeArrowheads="1"/>
          </p:cNvSpPr>
          <p:nvPr/>
        </p:nvSpPr>
        <p:spPr bwMode="auto">
          <a:xfrm>
            <a:off x="3376613" y="255150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7676" name="Text Box 28"/>
          <p:cNvSpPr txBox="1">
            <a:spLocks noChangeArrowheads="1"/>
          </p:cNvSpPr>
          <p:nvPr/>
        </p:nvSpPr>
        <p:spPr bwMode="auto">
          <a:xfrm>
            <a:off x="287338"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7677" name="Text Box 29"/>
          <p:cNvSpPr txBox="1">
            <a:spLocks noChangeArrowheads="1"/>
          </p:cNvSpPr>
          <p:nvPr/>
        </p:nvSpPr>
        <p:spPr bwMode="auto">
          <a:xfrm>
            <a:off x="1035050"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7678" name="Text Box 30"/>
          <p:cNvSpPr txBox="1">
            <a:spLocks noChangeArrowheads="1"/>
          </p:cNvSpPr>
          <p:nvPr/>
        </p:nvSpPr>
        <p:spPr bwMode="auto">
          <a:xfrm>
            <a:off x="1784350"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7679" name="Text Box 31"/>
          <p:cNvSpPr txBox="1">
            <a:spLocks noChangeArrowheads="1"/>
          </p:cNvSpPr>
          <p:nvPr/>
        </p:nvSpPr>
        <p:spPr bwMode="auto">
          <a:xfrm>
            <a:off x="2532063"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7680" name="Text Box 32"/>
          <p:cNvSpPr txBox="1">
            <a:spLocks noChangeArrowheads="1"/>
          </p:cNvSpPr>
          <p:nvPr/>
        </p:nvSpPr>
        <p:spPr bwMode="auto">
          <a:xfrm>
            <a:off x="5489575" y="1900238"/>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7681" name="Text Box 33"/>
          <p:cNvSpPr txBox="1">
            <a:spLocks noChangeArrowheads="1"/>
          </p:cNvSpPr>
          <p:nvPr/>
        </p:nvSpPr>
        <p:spPr bwMode="auto">
          <a:xfrm>
            <a:off x="6677025"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7682" name="Line 34"/>
          <p:cNvSpPr>
            <a:spLocks noChangeShapeType="1"/>
          </p:cNvSpPr>
          <p:nvPr/>
        </p:nvSpPr>
        <p:spPr bwMode="auto">
          <a:xfrm rot="19062483" flipH="1">
            <a:off x="3394075" y="2193132"/>
            <a:ext cx="249238" cy="3357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3" name="Text Box 35"/>
          <p:cNvSpPr txBox="1">
            <a:spLocks noChangeArrowheads="1"/>
          </p:cNvSpPr>
          <p:nvPr/>
        </p:nvSpPr>
        <p:spPr bwMode="auto">
          <a:xfrm>
            <a:off x="3143250" y="189428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7684" name="Line 36"/>
          <p:cNvSpPr>
            <a:spLocks noChangeShapeType="1"/>
          </p:cNvSpPr>
          <p:nvPr/>
        </p:nvSpPr>
        <p:spPr bwMode="auto">
          <a:xfrm>
            <a:off x="3357563" y="1478756"/>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5" name="Line 37"/>
          <p:cNvSpPr>
            <a:spLocks noChangeShapeType="1"/>
          </p:cNvSpPr>
          <p:nvPr/>
        </p:nvSpPr>
        <p:spPr bwMode="auto">
          <a:xfrm rot="2537517">
            <a:off x="4371976" y="2194323"/>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4143375" y="241458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7687" name="Text Box 39"/>
          <p:cNvSpPr txBox="1">
            <a:spLocks noChangeArrowheads="1"/>
          </p:cNvSpPr>
          <p:nvPr/>
        </p:nvSpPr>
        <p:spPr bwMode="auto">
          <a:xfrm>
            <a:off x="4614863" y="241458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7688" name="Text Box 40"/>
          <p:cNvSpPr txBox="1">
            <a:spLocks noChangeArrowheads="1"/>
          </p:cNvSpPr>
          <p:nvPr/>
        </p:nvSpPr>
        <p:spPr bwMode="auto">
          <a:xfrm>
            <a:off x="4419600" y="1900237"/>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7689" name="Line 41"/>
          <p:cNvSpPr>
            <a:spLocks noChangeShapeType="1"/>
          </p:cNvSpPr>
          <p:nvPr/>
        </p:nvSpPr>
        <p:spPr bwMode="auto">
          <a:xfrm rot="19062483" flipH="1">
            <a:off x="4695826" y="2187179"/>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0" name="Line 42"/>
          <p:cNvSpPr>
            <a:spLocks noChangeShapeType="1"/>
          </p:cNvSpPr>
          <p:nvPr/>
        </p:nvSpPr>
        <p:spPr bwMode="auto">
          <a:xfrm flipH="1">
            <a:off x="4591051" y="1493044"/>
            <a:ext cx="4763"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1" name="Line 43"/>
          <p:cNvSpPr>
            <a:spLocks noChangeShapeType="1"/>
          </p:cNvSpPr>
          <p:nvPr/>
        </p:nvSpPr>
        <p:spPr bwMode="auto">
          <a:xfrm>
            <a:off x="5743575"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2" name="Line 44"/>
          <p:cNvSpPr>
            <a:spLocks noChangeShapeType="1"/>
          </p:cNvSpPr>
          <p:nvPr/>
        </p:nvSpPr>
        <p:spPr bwMode="auto">
          <a:xfrm rot="2537517">
            <a:off x="4400551" y="3594498"/>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3" name="Text Box 45"/>
          <p:cNvSpPr txBox="1">
            <a:spLocks noChangeArrowheads="1"/>
          </p:cNvSpPr>
          <p:nvPr/>
        </p:nvSpPr>
        <p:spPr bwMode="auto">
          <a:xfrm>
            <a:off x="4200525" y="38219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7694" name="Text Box 46"/>
          <p:cNvSpPr txBox="1">
            <a:spLocks noChangeArrowheads="1"/>
          </p:cNvSpPr>
          <p:nvPr/>
        </p:nvSpPr>
        <p:spPr bwMode="auto">
          <a:xfrm>
            <a:off x="4652963" y="38219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7695" name="Text Box 47"/>
          <p:cNvSpPr txBox="1">
            <a:spLocks noChangeArrowheads="1"/>
          </p:cNvSpPr>
          <p:nvPr/>
        </p:nvSpPr>
        <p:spPr bwMode="auto">
          <a:xfrm>
            <a:off x="4457700" y="3300412"/>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7696" name="Line 48"/>
          <p:cNvSpPr>
            <a:spLocks noChangeShapeType="1"/>
          </p:cNvSpPr>
          <p:nvPr/>
        </p:nvSpPr>
        <p:spPr bwMode="auto">
          <a:xfrm rot="19062483" flipH="1">
            <a:off x="4743451" y="3587354"/>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2" name="Rectangle 41"/>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7595405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28674"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28676" name="Rectangle 4"/>
          <p:cNvSpPr>
            <a:spLocks noChangeArrowheads="1"/>
          </p:cNvSpPr>
          <p:nvPr/>
        </p:nvSpPr>
        <p:spPr bwMode="auto">
          <a:xfrm>
            <a:off x="152400" y="1343025"/>
            <a:ext cx="88963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Line 5"/>
          <p:cNvSpPr>
            <a:spLocks noChangeShapeType="1"/>
          </p:cNvSpPr>
          <p:nvPr/>
        </p:nvSpPr>
        <p:spPr bwMode="auto">
          <a:xfrm>
            <a:off x="8763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Line 6"/>
          <p:cNvSpPr>
            <a:spLocks noChangeShapeType="1"/>
          </p:cNvSpPr>
          <p:nvPr/>
        </p:nvSpPr>
        <p:spPr bwMode="auto">
          <a:xfrm>
            <a:off x="16144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Line 7"/>
          <p:cNvSpPr>
            <a:spLocks noChangeShapeType="1"/>
          </p:cNvSpPr>
          <p:nvPr/>
        </p:nvSpPr>
        <p:spPr bwMode="auto">
          <a:xfrm>
            <a:off x="23542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0" name="Line 8"/>
          <p:cNvSpPr>
            <a:spLocks noChangeShapeType="1"/>
          </p:cNvSpPr>
          <p:nvPr/>
        </p:nvSpPr>
        <p:spPr bwMode="auto">
          <a:xfrm>
            <a:off x="30924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Line 9"/>
          <p:cNvSpPr>
            <a:spLocks noChangeShapeType="1"/>
          </p:cNvSpPr>
          <p:nvPr/>
        </p:nvSpPr>
        <p:spPr bwMode="auto">
          <a:xfrm>
            <a:off x="383222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2" name="Line 10"/>
          <p:cNvSpPr>
            <a:spLocks noChangeShapeType="1"/>
          </p:cNvSpPr>
          <p:nvPr/>
        </p:nvSpPr>
        <p:spPr bwMode="auto">
          <a:xfrm>
            <a:off x="4991100" y="1371600"/>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3" name="Line 11"/>
          <p:cNvSpPr>
            <a:spLocks noChangeShapeType="1"/>
          </p:cNvSpPr>
          <p:nvPr/>
        </p:nvSpPr>
        <p:spPr bwMode="auto">
          <a:xfrm>
            <a:off x="605313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4" name="Line 12"/>
          <p:cNvSpPr>
            <a:spLocks noChangeShapeType="1"/>
          </p:cNvSpPr>
          <p:nvPr/>
        </p:nvSpPr>
        <p:spPr bwMode="auto">
          <a:xfrm>
            <a:off x="732631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8" name="Line 16"/>
          <p:cNvSpPr>
            <a:spLocks noChangeShapeType="1"/>
          </p:cNvSpPr>
          <p:nvPr/>
        </p:nvSpPr>
        <p:spPr bwMode="auto">
          <a:xfrm>
            <a:off x="487363"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Line 17"/>
          <p:cNvSpPr>
            <a:spLocks noChangeShapeType="1"/>
          </p:cNvSpPr>
          <p:nvPr/>
        </p:nvSpPr>
        <p:spPr bwMode="auto">
          <a:xfrm>
            <a:off x="1233488"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Line 18"/>
          <p:cNvSpPr>
            <a:spLocks noChangeShapeType="1"/>
          </p:cNvSpPr>
          <p:nvPr/>
        </p:nvSpPr>
        <p:spPr bwMode="auto">
          <a:xfrm>
            <a:off x="1979613"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1" name="Line 19"/>
          <p:cNvSpPr>
            <a:spLocks noChangeShapeType="1"/>
          </p:cNvSpPr>
          <p:nvPr/>
        </p:nvSpPr>
        <p:spPr bwMode="auto">
          <a:xfrm>
            <a:off x="2725738"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2" name="Line 20"/>
          <p:cNvSpPr>
            <a:spLocks noChangeShapeType="1"/>
          </p:cNvSpPr>
          <p:nvPr/>
        </p:nvSpPr>
        <p:spPr bwMode="auto">
          <a:xfrm>
            <a:off x="6829425"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Line 21"/>
          <p:cNvSpPr>
            <a:spLocks noChangeShapeType="1"/>
          </p:cNvSpPr>
          <p:nvPr/>
        </p:nvSpPr>
        <p:spPr bwMode="auto">
          <a:xfrm rot="2537517">
            <a:off x="3044826" y="2172891"/>
            <a:ext cx="239713"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4" name="Text Box 22"/>
          <p:cNvSpPr txBox="1">
            <a:spLocks noChangeArrowheads="1"/>
          </p:cNvSpPr>
          <p:nvPr/>
        </p:nvSpPr>
        <p:spPr bwMode="auto">
          <a:xfrm>
            <a:off x="2838450" y="255150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28695" name="Text Box 23"/>
          <p:cNvSpPr txBox="1">
            <a:spLocks noChangeArrowheads="1"/>
          </p:cNvSpPr>
          <p:nvPr/>
        </p:nvSpPr>
        <p:spPr bwMode="auto">
          <a:xfrm>
            <a:off x="3376613" y="255150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28696" name="Text Box 24"/>
          <p:cNvSpPr txBox="1">
            <a:spLocks noChangeArrowheads="1"/>
          </p:cNvSpPr>
          <p:nvPr/>
        </p:nvSpPr>
        <p:spPr bwMode="auto">
          <a:xfrm>
            <a:off x="287338"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spcBef>
                <a:spcPct val="50000"/>
              </a:spcBef>
              <a:buFontTx/>
              <a:buNone/>
            </a:pPr>
            <a:r>
              <a:rPr lang="en-US" sz="1800"/>
              <a:t>2</a:t>
            </a:r>
          </a:p>
        </p:txBody>
      </p:sp>
      <p:sp>
        <p:nvSpPr>
          <p:cNvPr id="28697" name="Text Box 25"/>
          <p:cNvSpPr txBox="1">
            <a:spLocks noChangeArrowheads="1"/>
          </p:cNvSpPr>
          <p:nvPr/>
        </p:nvSpPr>
        <p:spPr bwMode="auto">
          <a:xfrm>
            <a:off x="1035050"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spcBef>
                <a:spcPct val="50000"/>
              </a:spcBef>
              <a:buFontTx/>
              <a:buNone/>
            </a:pPr>
            <a:r>
              <a:rPr lang="en-US" sz="1800"/>
              <a:t>2</a:t>
            </a:r>
          </a:p>
        </p:txBody>
      </p:sp>
      <p:sp>
        <p:nvSpPr>
          <p:cNvPr id="28698" name="Text Box 26"/>
          <p:cNvSpPr txBox="1">
            <a:spLocks noChangeArrowheads="1"/>
          </p:cNvSpPr>
          <p:nvPr/>
        </p:nvSpPr>
        <p:spPr bwMode="auto">
          <a:xfrm>
            <a:off x="1784350"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28699" name="Text Box 27"/>
          <p:cNvSpPr txBox="1">
            <a:spLocks noChangeArrowheads="1"/>
          </p:cNvSpPr>
          <p:nvPr/>
        </p:nvSpPr>
        <p:spPr bwMode="auto">
          <a:xfrm>
            <a:off x="2532063"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28700" name="Text Box 28"/>
          <p:cNvSpPr txBox="1">
            <a:spLocks noChangeArrowheads="1"/>
          </p:cNvSpPr>
          <p:nvPr/>
        </p:nvSpPr>
        <p:spPr bwMode="auto">
          <a:xfrm>
            <a:off x="6727825" y="1900238"/>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28701" name="Text Box 29"/>
          <p:cNvSpPr txBox="1">
            <a:spLocks noChangeArrowheads="1"/>
          </p:cNvSpPr>
          <p:nvPr/>
        </p:nvSpPr>
        <p:spPr bwMode="auto">
          <a:xfrm>
            <a:off x="8105775"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28702" name="Line 30"/>
          <p:cNvSpPr>
            <a:spLocks noChangeShapeType="1"/>
          </p:cNvSpPr>
          <p:nvPr/>
        </p:nvSpPr>
        <p:spPr bwMode="auto">
          <a:xfrm rot="19062483" flipH="1">
            <a:off x="3394075" y="2193132"/>
            <a:ext cx="249238" cy="3357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3" name="Text Box 31"/>
          <p:cNvSpPr txBox="1">
            <a:spLocks noChangeArrowheads="1"/>
          </p:cNvSpPr>
          <p:nvPr/>
        </p:nvSpPr>
        <p:spPr bwMode="auto">
          <a:xfrm>
            <a:off x="3143250" y="189428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8704" name="Line 32"/>
          <p:cNvSpPr>
            <a:spLocks noChangeShapeType="1"/>
          </p:cNvSpPr>
          <p:nvPr/>
        </p:nvSpPr>
        <p:spPr bwMode="auto">
          <a:xfrm>
            <a:off x="3357563" y="1478756"/>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Line 33"/>
          <p:cNvSpPr>
            <a:spLocks noChangeShapeType="1"/>
          </p:cNvSpPr>
          <p:nvPr/>
        </p:nvSpPr>
        <p:spPr bwMode="auto">
          <a:xfrm rot="2537517">
            <a:off x="4295776" y="2322910"/>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Text Box 34"/>
          <p:cNvSpPr txBox="1">
            <a:spLocks noChangeArrowheads="1"/>
          </p:cNvSpPr>
          <p:nvPr/>
        </p:nvSpPr>
        <p:spPr bwMode="auto">
          <a:xfrm>
            <a:off x="4067175" y="254317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28707" name="Text Box 35"/>
          <p:cNvSpPr txBox="1">
            <a:spLocks noChangeArrowheads="1"/>
          </p:cNvSpPr>
          <p:nvPr/>
        </p:nvSpPr>
        <p:spPr bwMode="auto">
          <a:xfrm>
            <a:off x="4538663" y="254317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28708" name="Text Box 36"/>
          <p:cNvSpPr txBox="1">
            <a:spLocks noChangeArrowheads="1"/>
          </p:cNvSpPr>
          <p:nvPr/>
        </p:nvSpPr>
        <p:spPr bwMode="auto">
          <a:xfrm>
            <a:off x="4343400" y="202882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8709" name="Line 37"/>
          <p:cNvSpPr>
            <a:spLocks noChangeShapeType="1"/>
          </p:cNvSpPr>
          <p:nvPr/>
        </p:nvSpPr>
        <p:spPr bwMode="auto">
          <a:xfrm rot="19062483" flipH="1">
            <a:off x="4619626" y="2315766"/>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0" name="Line 38"/>
          <p:cNvSpPr>
            <a:spLocks noChangeShapeType="1"/>
          </p:cNvSpPr>
          <p:nvPr/>
        </p:nvSpPr>
        <p:spPr bwMode="auto">
          <a:xfrm>
            <a:off x="4552950" y="1550194"/>
            <a:ext cx="0" cy="4607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1" name="Line 39"/>
          <p:cNvSpPr>
            <a:spLocks noChangeShapeType="1"/>
          </p:cNvSpPr>
          <p:nvPr/>
        </p:nvSpPr>
        <p:spPr bwMode="auto">
          <a:xfrm>
            <a:off x="8296275" y="1493044"/>
            <a:ext cx="3810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Line 40"/>
          <p:cNvSpPr>
            <a:spLocks noChangeShapeType="1"/>
          </p:cNvSpPr>
          <p:nvPr/>
        </p:nvSpPr>
        <p:spPr bwMode="auto">
          <a:xfrm rot="2537517">
            <a:off x="5543551" y="2265760"/>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Text Box 41"/>
          <p:cNvSpPr txBox="1">
            <a:spLocks noChangeArrowheads="1"/>
          </p:cNvSpPr>
          <p:nvPr/>
        </p:nvSpPr>
        <p:spPr bwMode="auto">
          <a:xfrm>
            <a:off x="5343525" y="249316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28714" name="Text Box 42"/>
          <p:cNvSpPr txBox="1">
            <a:spLocks noChangeArrowheads="1"/>
          </p:cNvSpPr>
          <p:nvPr/>
        </p:nvSpPr>
        <p:spPr bwMode="auto">
          <a:xfrm>
            <a:off x="5795963" y="249316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28715" name="Text Box 43"/>
          <p:cNvSpPr txBox="1">
            <a:spLocks noChangeArrowheads="1"/>
          </p:cNvSpPr>
          <p:nvPr/>
        </p:nvSpPr>
        <p:spPr bwMode="auto">
          <a:xfrm>
            <a:off x="5600700" y="197167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28716" name="Line 44"/>
          <p:cNvSpPr>
            <a:spLocks noChangeShapeType="1"/>
          </p:cNvSpPr>
          <p:nvPr/>
        </p:nvSpPr>
        <p:spPr bwMode="auto">
          <a:xfrm rot="19062483" flipH="1">
            <a:off x="5886451" y="2258616"/>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7" name="Line 45"/>
          <p:cNvSpPr>
            <a:spLocks noChangeShapeType="1"/>
          </p:cNvSpPr>
          <p:nvPr/>
        </p:nvSpPr>
        <p:spPr bwMode="auto">
          <a:xfrm>
            <a:off x="5776914" y="1564482"/>
            <a:ext cx="9525" cy="4036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4" name="Rectangle 4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4406826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30722"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30724" name="Rectangle 4"/>
          <p:cNvSpPr>
            <a:spLocks noChangeArrowheads="1"/>
          </p:cNvSpPr>
          <p:nvPr/>
        </p:nvSpPr>
        <p:spPr bwMode="auto">
          <a:xfrm>
            <a:off x="152400" y="1343025"/>
            <a:ext cx="88963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Line 5"/>
          <p:cNvSpPr>
            <a:spLocks noChangeShapeType="1"/>
          </p:cNvSpPr>
          <p:nvPr/>
        </p:nvSpPr>
        <p:spPr bwMode="auto">
          <a:xfrm>
            <a:off x="8763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Line 6"/>
          <p:cNvSpPr>
            <a:spLocks noChangeShapeType="1"/>
          </p:cNvSpPr>
          <p:nvPr/>
        </p:nvSpPr>
        <p:spPr bwMode="auto">
          <a:xfrm>
            <a:off x="16144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Line 7"/>
          <p:cNvSpPr>
            <a:spLocks noChangeShapeType="1"/>
          </p:cNvSpPr>
          <p:nvPr/>
        </p:nvSpPr>
        <p:spPr bwMode="auto">
          <a:xfrm>
            <a:off x="23542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Line 8"/>
          <p:cNvSpPr>
            <a:spLocks noChangeShapeType="1"/>
          </p:cNvSpPr>
          <p:nvPr/>
        </p:nvSpPr>
        <p:spPr bwMode="auto">
          <a:xfrm>
            <a:off x="43434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Line 9"/>
          <p:cNvSpPr>
            <a:spLocks noChangeShapeType="1"/>
          </p:cNvSpPr>
          <p:nvPr/>
        </p:nvSpPr>
        <p:spPr bwMode="auto">
          <a:xfrm>
            <a:off x="63246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Line 10"/>
          <p:cNvSpPr>
            <a:spLocks noChangeShapeType="1"/>
          </p:cNvSpPr>
          <p:nvPr/>
        </p:nvSpPr>
        <p:spPr bwMode="auto">
          <a:xfrm>
            <a:off x="78486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Line 18"/>
          <p:cNvSpPr>
            <a:spLocks noChangeShapeType="1"/>
          </p:cNvSpPr>
          <p:nvPr/>
        </p:nvSpPr>
        <p:spPr bwMode="auto">
          <a:xfrm>
            <a:off x="417513"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9" name="Line 19"/>
          <p:cNvSpPr>
            <a:spLocks noChangeShapeType="1"/>
          </p:cNvSpPr>
          <p:nvPr/>
        </p:nvSpPr>
        <p:spPr bwMode="auto">
          <a:xfrm>
            <a:off x="1163638"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0" name="Line 20"/>
          <p:cNvSpPr>
            <a:spLocks noChangeShapeType="1"/>
          </p:cNvSpPr>
          <p:nvPr/>
        </p:nvSpPr>
        <p:spPr bwMode="auto">
          <a:xfrm>
            <a:off x="7315200" y="1572816"/>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Line 21"/>
          <p:cNvSpPr>
            <a:spLocks noChangeShapeType="1"/>
          </p:cNvSpPr>
          <p:nvPr/>
        </p:nvSpPr>
        <p:spPr bwMode="auto">
          <a:xfrm rot="2537517">
            <a:off x="1749426" y="2201466"/>
            <a:ext cx="239713"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Text Box 22"/>
          <p:cNvSpPr txBox="1">
            <a:spLocks noChangeArrowheads="1"/>
          </p:cNvSpPr>
          <p:nvPr/>
        </p:nvSpPr>
        <p:spPr bwMode="auto">
          <a:xfrm>
            <a:off x="1562100" y="258008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0743" name="Text Box 23"/>
          <p:cNvSpPr txBox="1">
            <a:spLocks noChangeArrowheads="1"/>
          </p:cNvSpPr>
          <p:nvPr/>
        </p:nvSpPr>
        <p:spPr bwMode="auto">
          <a:xfrm>
            <a:off x="2081213" y="258008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0746" name="Text Box 26"/>
          <p:cNvSpPr txBox="1">
            <a:spLocks noChangeArrowheads="1"/>
          </p:cNvSpPr>
          <p:nvPr/>
        </p:nvSpPr>
        <p:spPr bwMode="auto">
          <a:xfrm>
            <a:off x="222250"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30747" name="Text Box 27"/>
          <p:cNvSpPr txBox="1">
            <a:spLocks noChangeArrowheads="1"/>
          </p:cNvSpPr>
          <p:nvPr/>
        </p:nvSpPr>
        <p:spPr bwMode="auto">
          <a:xfrm>
            <a:off x="969963"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30748" name="Text Box 28"/>
          <p:cNvSpPr txBox="1">
            <a:spLocks noChangeArrowheads="1"/>
          </p:cNvSpPr>
          <p:nvPr/>
        </p:nvSpPr>
        <p:spPr bwMode="auto">
          <a:xfrm>
            <a:off x="7086600" y="1980010"/>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0749" name="Text Box 29"/>
          <p:cNvSpPr txBox="1">
            <a:spLocks noChangeArrowheads="1"/>
          </p:cNvSpPr>
          <p:nvPr/>
        </p:nvSpPr>
        <p:spPr bwMode="auto">
          <a:xfrm>
            <a:off x="8296275" y="199429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0750" name="Line 30"/>
          <p:cNvSpPr>
            <a:spLocks noChangeShapeType="1"/>
          </p:cNvSpPr>
          <p:nvPr/>
        </p:nvSpPr>
        <p:spPr bwMode="auto">
          <a:xfrm rot="19062483" flipH="1">
            <a:off x="2098675" y="2221707"/>
            <a:ext cx="249238" cy="3357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1" name="Text Box 31"/>
          <p:cNvSpPr txBox="1">
            <a:spLocks noChangeArrowheads="1"/>
          </p:cNvSpPr>
          <p:nvPr/>
        </p:nvSpPr>
        <p:spPr bwMode="auto">
          <a:xfrm>
            <a:off x="1847850" y="19228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0752" name="Line 32"/>
          <p:cNvSpPr>
            <a:spLocks noChangeShapeType="1"/>
          </p:cNvSpPr>
          <p:nvPr/>
        </p:nvSpPr>
        <p:spPr bwMode="auto">
          <a:xfrm>
            <a:off x="2062163" y="1507331"/>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3" name="Line 33"/>
          <p:cNvSpPr>
            <a:spLocks noChangeShapeType="1"/>
          </p:cNvSpPr>
          <p:nvPr/>
        </p:nvSpPr>
        <p:spPr bwMode="auto">
          <a:xfrm rot="2537517">
            <a:off x="3071813" y="2380060"/>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4" name="Text Box 34"/>
          <p:cNvSpPr txBox="1">
            <a:spLocks noChangeArrowheads="1"/>
          </p:cNvSpPr>
          <p:nvPr/>
        </p:nvSpPr>
        <p:spPr bwMode="auto">
          <a:xfrm>
            <a:off x="2843213" y="260032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0755" name="Text Box 35"/>
          <p:cNvSpPr txBox="1">
            <a:spLocks noChangeArrowheads="1"/>
          </p:cNvSpPr>
          <p:nvPr/>
        </p:nvSpPr>
        <p:spPr bwMode="auto">
          <a:xfrm>
            <a:off x="3314700" y="260032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0756" name="Text Box 36"/>
          <p:cNvSpPr txBox="1">
            <a:spLocks noChangeArrowheads="1"/>
          </p:cNvSpPr>
          <p:nvPr/>
        </p:nvSpPr>
        <p:spPr bwMode="auto">
          <a:xfrm>
            <a:off x="3119438" y="208597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0757" name="Line 37"/>
          <p:cNvSpPr>
            <a:spLocks noChangeShapeType="1"/>
          </p:cNvSpPr>
          <p:nvPr/>
        </p:nvSpPr>
        <p:spPr bwMode="auto">
          <a:xfrm rot="19062483" flipH="1">
            <a:off x="3395663" y="2372916"/>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8" name="Line 38"/>
          <p:cNvSpPr>
            <a:spLocks noChangeShapeType="1"/>
          </p:cNvSpPr>
          <p:nvPr/>
        </p:nvSpPr>
        <p:spPr bwMode="auto">
          <a:xfrm>
            <a:off x="3300413" y="1521619"/>
            <a:ext cx="0" cy="5750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9" name="Line 39"/>
          <p:cNvSpPr>
            <a:spLocks noChangeShapeType="1"/>
          </p:cNvSpPr>
          <p:nvPr/>
        </p:nvSpPr>
        <p:spPr bwMode="auto">
          <a:xfrm>
            <a:off x="8334375" y="1587103"/>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0" name="Line 40"/>
          <p:cNvSpPr>
            <a:spLocks noChangeShapeType="1"/>
          </p:cNvSpPr>
          <p:nvPr/>
        </p:nvSpPr>
        <p:spPr bwMode="auto">
          <a:xfrm rot="2537517">
            <a:off x="5305426" y="2415779"/>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1" name="Text Box 41"/>
          <p:cNvSpPr txBox="1">
            <a:spLocks noChangeArrowheads="1"/>
          </p:cNvSpPr>
          <p:nvPr/>
        </p:nvSpPr>
        <p:spPr bwMode="auto">
          <a:xfrm>
            <a:off x="5105400" y="264318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0762" name="Text Box 42"/>
          <p:cNvSpPr txBox="1">
            <a:spLocks noChangeArrowheads="1"/>
          </p:cNvSpPr>
          <p:nvPr/>
        </p:nvSpPr>
        <p:spPr bwMode="auto">
          <a:xfrm>
            <a:off x="5557838" y="264318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0763" name="Text Box 43"/>
          <p:cNvSpPr txBox="1">
            <a:spLocks noChangeArrowheads="1"/>
          </p:cNvSpPr>
          <p:nvPr/>
        </p:nvSpPr>
        <p:spPr bwMode="auto">
          <a:xfrm>
            <a:off x="5362575" y="2121694"/>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0764" name="Line 44"/>
          <p:cNvSpPr>
            <a:spLocks noChangeShapeType="1"/>
          </p:cNvSpPr>
          <p:nvPr/>
        </p:nvSpPr>
        <p:spPr bwMode="auto">
          <a:xfrm rot="19062483" flipH="1">
            <a:off x="5648326" y="2408635"/>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5" name="Line 45"/>
          <p:cNvSpPr>
            <a:spLocks noChangeShapeType="1"/>
          </p:cNvSpPr>
          <p:nvPr/>
        </p:nvSpPr>
        <p:spPr bwMode="auto">
          <a:xfrm>
            <a:off x="5562600" y="142875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6" name="Line 46"/>
          <p:cNvSpPr>
            <a:spLocks noChangeShapeType="1"/>
          </p:cNvSpPr>
          <p:nvPr/>
        </p:nvSpPr>
        <p:spPr bwMode="auto">
          <a:xfrm rot="2537517">
            <a:off x="4400551" y="3594498"/>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7" name="Text Box 47"/>
          <p:cNvSpPr txBox="1">
            <a:spLocks noChangeArrowheads="1"/>
          </p:cNvSpPr>
          <p:nvPr/>
        </p:nvSpPr>
        <p:spPr bwMode="auto">
          <a:xfrm>
            <a:off x="4200525" y="38219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0768" name="Text Box 48"/>
          <p:cNvSpPr txBox="1">
            <a:spLocks noChangeArrowheads="1"/>
          </p:cNvSpPr>
          <p:nvPr/>
        </p:nvSpPr>
        <p:spPr bwMode="auto">
          <a:xfrm>
            <a:off x="4652963" y="38219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0769" name="Text Box 49"/>
          <p:cNvSpPr txBox="1">
            <a:spLocks noChangeArrowheads="1"/>
          </p:cNvSpPr>
          <p:nvPr/>
        </p:nvSpPr>
        <p:spPr bwMode="auto">
          <a:xfrm>
            <a:off x="4457700" y="3300412"/>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0770" name="Line 50"/>
          <p:cNvSpPr>
            <a:spLocks noChangeShapeType="1"/>
          </p:cNvSpPr>
          <p:nvPr/>
        </p:nvSpPr>
        <p:spPr bwMode="auto">
          <a:xfrm rot="19062483" flipH="1">
            <a:off x="4743451" y="3587354"/>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3" name="Rectangle 42"/>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1077499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31746"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31748" name="Rectangle 4"/>
          <p:cNvSpPr>
            <a:spLocks noChangeArrowheads="1"/>
          </p:cNvSpPr>
          <p:nvPr/>
        </p:nvSpPr>
        <p:spPr bwMode="auto">
          <a:xfrm>
            <a:off x="152400" y="1343025"/>
            <a:ext cx="826770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Line 5"/>
          <p:cNvSpPr>
            <a:spLocks noChangeShapeType="1"/>
          </p:cNvSpPr>
          <p:nvPr/>
        </p:nvSpPr>
        <p:spPr bwMode="auto">
          <a:xfrm>
            <a:off x="8763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Line 6"/>
          <p:cNvSpPr>
            <a:spLocks noChangeShapeType="1"/>
          </p:cNvSpPr>
          <p:nvPr/>
        </p:nvSpPr>
        <p:spPr bwMode="auto">
          <a:xfrm>
            <a:off x="16144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Line 7"/>
          <p:cNvSpPr>
            <a:spLocks noChangeShapeType="1"/>
          </p:cNvSpPr>
          <p:nvPr/>
        </p:nvSpPr>
        <p:spPr bwMode="auto">
          <a:xfrm>
            <a:off x="244951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Line 8"/>
          <p:cNvSpPr>
            <a:spLocks noChangeShapeType="1"/>
          </p:cNvSpPr>
          <p:nvPr/>
        </p:nvSpPr>
        <p:spPr bwMode="auto">
          <a:xfrm>
            <a:off x="35306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Line 9"/>
          <p:cNvSpPr>
            <a:spLocks noChangeShapeType="1"/>
          </p:cNvSpPr>
          <p:nvPr/>
        </p:nvSpPr>
        <p:spPr bwMode="auto">
          <a:xfrm>
            <a:off x="476567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Line 10"/>
          <p:cNvSpPr>
            <a:spLocks noChangeShapeType="1"/>
          </p:cNvSpPr>
          <p:nvPr/>
        </p:nvSpPr>
        <p:spPr bwMode="auto">
          <a:xfrm>
            <a:off x="59055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Line 11"/>
          <p:cNvSpPr>
            <a:spLocks noChangeShapeType="1"/>
          </p:cNvSpPr>
          <p:nvPr/>
        </p:nvSpPr>
        <p:spPr bwMode="auto">
          <a:xfrm>
            <a:off x="708183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Line 16"/>
          <p:cNvSpPr>
            <a:spLocks noChangeShapeType="1"/>
          </p:cNvSpPr>
          <p:nvPr/>
        </p:nvSpPr>
        <p:spPr bwMode="auto">
          <a:xfrm>
            <a:off x="417513"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Line 17"/>
          <p:cNvSpPr>
            <a:spLocks noChangeShapeType="1"/>
          </p:cNvSpPr>
          <p:nvPr/>
        </p:nvSpPr>
        <p:spPr bwMode="auto">
          <a:xfrm>
            <a:off x="1163638"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Line 18"/>
          <p:cNvSpPr>
            <a:spLocks noChangeShapeType="1"/>
          </p:cNvSpPr>
          <p:nvPr/>
        </p:nvSpPr>
        <p:spPr bwMode="auto">
          <a:xfrm>
            <a:off x="5343525" y="155019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Line 19"/>
          <p:cNvSpPr>
            <a:spLocks noChangeShapeType="1"/>
          </p:cNvSpPr>
          <p:nvPr/>
        </p:nvSpPr>
        <p:spPr bwMode="auto">
          <a:xfrm rot="2537517">
            <a:off x="1635126" y="2215754"/>
            <a:ext cx="239713"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4" name="Text Box 20"/>
          <p:cNvSpPr txBox="1">
            <a:spLocks noChangeArrowheads="1"/>
          </p:cNvSpPr>
          <p:nvPr/>
        </p:nvSpPr>
        <p:spPr bwMode="auto">
          <a:xfrm>
            <a:off x="1428750" y="259437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1765" name="Text Box 21"/>
          <p:cNvSpPr txBox="1">
            <a:spLocks noChangeArrowheads="1"/>
          </p:cNvSpPr>
          <p:nvPr/>
        </p:nvSpPr>
        <p:spPr bwMode="auto">
          <a:xfrm>
            <a:off x="1966913" y="259437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1766" name="Text Box 22"/>
          <p:cNvSpPr txBox="1">
            <a:spLocks noChangeArrowheads="1"/>
          </p:cNvSpPr>
          <p:nvPr/>
        </p:nvSpPr>
        <p:spPr bwMode="auto">
          <a:xfrm>
            <a:off x="222250"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spcBef>
                <a:spcPct val="50000"/>
              </a:spcBef>
              <a:buFontTx/>
              <a:buNone/>
            </a:pPr>
            <a:r>
              <a:rPr lang="en-US" sz="1800"/>
              <a:t>2</a:t>
            </a:r>
          </a:p>
        </p:txBody>
      </p:sp>
      <p:sp>
        <p:nvSpPr>
          <p:cNvPr id="31767" name="Text Box 23"/>
          <p:cNvSpPr txBox="1">
            <a:spLocks noChangeArrowheads="1"/>
          </p:cNvSpPr>
          <p:nvPr/>
        </p:nvSpPr>
        <p:spPr bwMode="auto">
          <a:xfrm>
            <a:off x="969963"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spcBef>
                <a:spcPct val="50000"/>
              </a:spcBef>
              <a:buFontTx/>
              <a:buNone/>
            </a:pPr>
            <a:r>
              <a:rPr lang="en-US" sz="1800"/>
              <a:t>2</a:t>
            </a:r>
          </a:p>
        </p:txBody>
      </p:sp>
      <p:sp>
        <p:nvSpPr>
          <p:cNvPr id="31768" name="Text Box 24"/>
          <p:cNvSpPr txBox="1">
            <a:spLocks noChangeArrowheads="1"/>
          </p:cNvSpPr>
          <p:nvPr/>
        </p:nvSpPr>
        <p:spPr bwMode="auto">
          <a:xfrm>
            <a:off x="5280025" y="1957388"/>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1769" name="Text Box 25"/>
          <p:cNvSpPr txBox="1">
            <a:spLocks noChangeArrowheads="1"/>
          </p:cNvSpPr>
          <p:nvPr/>
        </p:nvSpPr>
        <p:spPr bwMode="auto">
          <a:xfrm>
            <a:off x="7781925" y="190023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1770" name="Line 26"/>
          <p:cNvSpPr>
            <a:spLocks noChangeShapeType="1"/>
          </p:cNvSpPr>
          <p:nvPr/>
        </p:nvSpPr>
        <p:spPr bwMode="auto">
          <a:xfrm rot="19062483" flipH="1">
            <a:off x="1984375" y="2235994"/>
            <a:ext cx="249238" cy="3357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1" name="Text Box 27"/>
          <p:cNvSpPr txBox="1">
            <a:spLocks noChangeArrowheads="1"/>
          </p:cNvSpPr>
          <p:nvPr/>
        </p:nvSpPr>
        <p:spPr bwMode="auto">
          <a:xfrm>
            <a:off x="1733550" y="1937148"/>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1772" name="Line 28"/>
          <p:cNvSpPr>
            <a:spLocks noChangeShapeType="1"/>
          </p:cNvSpPr>
          <p:nvPr/>
        </p:nvSpPr>
        <p:spPr bwMode="auto">
          <a:xfrm>
            <a:off x="1947863" y="1521619"/>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Line 29"/>
          <p:cNvSpPr>
            <a:spLocks noChangeShapeType="1"/>
          </p:cNvSpPr>
          <p:nvPr/>
        </p:nvSpPr>
        <p:spPr bwMode="auto">
          <a:xfrm rot="2537517">
            <a:off x="2809876" y="2394348"/>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Text Box 30"/>
          <p:cNvSpPr txBox="1">
            <a:spLocks noChangeArrowheads="1"/>
          </p:cNvSpPr>
          <p:nvPr/>
        </p:nvSpPr>
        <p:spPr bwMode="auto">
          <a:xfrm>
            <a:off x="2581275" y="261461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1775" name="Text Box 31"/>
          <p:cNvSpPr txBox="1">
            <a:spLocks noChangeArrowheads="1"/>
          </p:cNvSpPr>
          <p:nvPr/>
        </p:nvSpPr>
        <p:spPr bwMode="auto">
          <a:xfrm>
            <a:off x="3052763" y="261461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1776" name="Text Box 32"/>
          <p:cNvSpPr txBox="1">
            <a:spLocks noChangeArrowheads="1"/>
          </p:cNvSpPr>
          <p:nvPr/>
        </p:nvSpPr>
        <p:spPr bwMode="auto">
          <a:xfrm>
            <a:off x="2857500" y="2100262"/>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1777" name="Line 33"/>
          <p:cNvSpPr>
            <a:spLocks noChangeShapeType="1"/>
          </p:cNvSpPr>
          <p:nvPr/>
        </p:nvSpPr>
        <p:spPr bwMode="auto">
          <a:xfrm rot="19062483" flipH="1">
            <a:off x="3133725" y="2387204"/>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8" name="Line 34"/>
          <p:cNvSpPr>
            <a:spLocks noChangeShapeType="1"/>
          </p:cNvSpPr>
          <p:nvPr/>
        </p:nvSpPr>
        <p:spPr bwMode="auto">
          <a:xfrm>
            <a:off x="2995613" y="1521619"/>
            <a:ext cx="0" cy="5750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9" name="Line 35"/>
          <p:cNvSpPr>
            <a:spLocks noChangeShapeType="1"/>
          </p:cNvSpPr>
          <p:nvPr/>
        </p:nvSpPr>
        <p:spPr bwMode="auto">
          <a:xfrm>
            <a:off x="7820025" y="1493044"/>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0" name="Line 36"/>
          <p:cNvSpPr>
            <a:spLocks noChangeShapeType="1"/>
          </p:cNvSpPr>
          <p:nvPr/>
        </p:nvSpPr>
        <p:spPr bwMode="auto">
          <a:xfrm rot="2537517">
            <a:off x="4057651" y="2308623"/>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1" name="Text Box 37"/>
          <p:cNvSpPr txBox="1">
            <a:spLocks noChangeArrowheads="1"/>
          </p:cNvSpPr>
          <p:nvPr/>
        </p:nvSpPr>
        <p:spPr bwMode="auto">
          <a:xfrm>
            <a:off x="3857625" y="253603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1782" name="Text Box 38"/>
          <p:cNvSpPr txBox="1">
            <a:spLocks noChangeArrowheads="1"/>
          </p:cNvSpPr>
          <p:nvPr/>
        </p:nvSpPr>
        <p:spPr bwMode="auto">
          <a:xfrm>
            <a:off x="4310063" y="253603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1783" name="Text Box 39"/>
          <p:cNvSpPr txBox="1">
            <a:spLocks noChangeArrowheads="1"/>
          </p:cNvSpPr>
          <p:nvPr/>
        </p:nvSpPr>
        <p:spPr bwMode="auto">
          <a:xfrm>
            <a:off x="4114800" y="2014537"/>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1784" name="Line 40"/>
          <p:cNvSpPr>
            <a:spLocks noChangeShapeType="1"/>
          </p:cNvSpPr>
          <p:nvPr/>
        </p:nvSpPr>
        <p:spPr bwMode="auto">
          <a:xfrm rot="19062483" flipH="1">
            <a:off x="4400551" y="2301479"/>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5" name="Line 41"/>
          <p:cNvSpPr>
            <a:spLocks noChangeShapeType="1"/>
          </p:cNvSpPr>
          <p:nvPr/>
        </p:nvSpPr>
        <p:spPr bwMode="auto">
          <a:xfrm flipH="1">
            <a:off x="4286251" y="1507332"/>
            <a:ext cx="9525" cy="5179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6" name="Line 42"/>
          <p:cNvSpPr>
            <a:spLocks noChangeShapeType="1"/>
          </p:cNvSpPr>
          <p:nvPr/>
        </p:nvSpPr>
        <p:spPr bwMode="auto">
          <a:xfrm rot="2537517">
            <a:off x="6419851" y="2322910"/>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7" name="Text Box 43"/>
          <p:cNvSpPr txBox="1">
            <a:spLocks noChangeArrowheads="1"/>
          </p:cNvSpPr>
          <p:nvPr/>
        </p:nvSpPr>
        <p:spPr bwMode="auto">
          <a:xfrm>
            <a:off x="6219825" y="255031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1788" name="Text Box 44"/>
          <p:cNvSpPr txBox="1">
            <a:spLocks noChangeArrowheads="1"/>
          </p:cNvSpPr>
          <p:nvPr/>
        </p:nvSpPr>
        <p:spPr bwMode="auto">
          <a:xfrm>
            <a:off x="6672263" y="255031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1789" name="Text Box 45"/>
          <p:cNvSpPr txBox="1">
            <a:spLocks noChangeArrowheads="1"/>
          </p:cNvSpPr>
          <p:nvPr/>
        </p:nvSpPr>
        <p:spPr bwMode="auto">
          <a:xfrm>
            <a:off x="6477000" y="202882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1790" name="Line 46"/>
          <p:cNvSpPr>
            <a:spLocks noChangeShapeType="1"/>
          </p:cNvSpPr>
          <p:nvPr/>
        </p:nvSpPr>
        <p:spPr bwMode="auto">
          <a:xfrm rot="19062483" flipH="1">
            <a:off x="6762751" y="2315766"/>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91" name="Line 47"/>
          <p:cNvSpPr>
            <a:spLocks noChangeShapeType="1"/>
          </p:cNvSpPr>
          <p:nvPr/>
        </p:nvSpPr>
        <p:spPr bwMode="auto">
          <a:xfrm>
            <a:off x="6672263" y="1507331"/>
            <a:ext cx="0" cy="500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5" name="Rectangle 4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025517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32770"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32772" name="Rectangle 4"/>
          <p:cNvSpPr>
            <a:spLocks noChangeArrowheads="1"/>
          </p:cNvSpPr>
          <p:nvPr/>
        </p:nvSpPr>
        <p:spPr bwMode="auto">
          <a:xfrm>
            <a:off x="152400" y="1343025"/>
            <a:ext cx="765810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Line 5"/>
          <p:cNvSpPr>
            <a:spLocks noChangeShapeType="1"/>
          </p:cNvSpPr>
          <p:nvPr/>
        </p:nvSpPr>
        <p:spPr bwMode="auto">
          <a:xfrm>
            <a:off x="15240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Line 6"/>
          <p:cNvSpPr>
            <a:spLocks noChangeShapeType="1"/>
          </p:cNvSpPr>
          <p:nvPr/>
        </p:nvSpPr>
        <p:spPr bwMode="auto">
          <a:xfrm>
            <a:off x="27876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Line 7"/>
          <p:cNvSpPr>
            <a:spLocks noChangeShapeType="1"/>
          </p:cNvSpPr>
          <p:nvPr/>
        </p:nvSpPr>
        <p:spPr bwMode="auto">
          <a:xfrm>
            <a:off x="40528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Line 8"/>
          <p:cNvSpPr>
            <a:spLocks noChangeShapeType="1"/>
          </p:cNvSpPr>
          <p:nvPr/>
        </p:nvSpPr>
        <p:spPr bwMode="auto">
          <a:xfrm>
            <a:off x="531812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Line 9"/>
          <p:cNvSpPr>
            <a:spLocks noChangeShapeType="1"/>
          </p:cNvSpPr>
          <p:nvPr/>
        </p:nvSpPr>
        <p:spPr bwMode="auto">
          <a:xfrm>
            <a:off x="65833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7" name="Line 19"/>
          <p:cNvSpPr>
            <a:spLocks noChangeShapeType="1"/>
          </p:cNvSpPr>
          <p:nvPr/>
        </p:nvSpPr>
        <p:spPr bwMode="auto">
          <a:xfrm rot="2537517">
            <a:off x="263526" y="2172891"/>
            <a:ext cx="239713"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8" name="Text Box 20"/>
          <p:cNvSpPr txBox="1">
            <a:spLocks noChangeArrowheads="1"/>
          </p:cNvSpPr>
          <p:nvPr/>
        </p:nvSpPr>
        <p:spPr bwMode="auto">
          <a:xfrm>
            <a:off x="57150" y="255150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2789" name="Text Box 21"/>
          <p:cNvSpPr txBox="1">
            <a:spLocks noChangeArrowheads="1"/>
          </p:cNvSpPr>
          <p:nvPr/>
        </p:nvSpPr>
        <p:spPr bwMode="auto">
          <a:xfrm>
            <a:off x="595313" y="255150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2792" name="Text Box 24"/>
          <p:cNvSpPr txBox="1">
            <a:spLocks noChangeArrowheads="1"/>
          </p:cNvSpPr>
          <p:nvPr/>
        </p:nvSpPr>
        <p:spPr bwMode="auto">
          <a:xfrm>
            <a:off x="4572000" y="1994298"/>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2793" name="Text Box 25"/>
          <p:cNvSpPr txBox="1">
            <a:spLocks noChangeArrowheads="1"/>
          </p:cNvSpPr>
          <p:nvPr/>
        </p:nvSpPr>
        <p:spPr bwMode="auto">
          <a:xfrm>
            <a:off x="7086600" y="1828800"/>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2794" name="Line 26"/>
          <p:cNvSpPr>
            <a:spLocks noChangeShapeType="1"/>
          </p:cNvSpPr>
          <p:nvPr/>
        </p:nvSpPr>
        <p:spPr bwMode="auto">
          <a:xfrm rot="19062483" flipH="1">
            <a:off x="612775" y="2193132"/>
            <a:ext cx="249238" cy="3357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5" name="Text Box 27"/>
          <p:cNvSpPr txBox="1">
            <a:spLocks noChangeArrowheads="1"/>
          </p:cNvSpPr>
          <p:nvPr/>
        </p:nvSpPr>
        <p:spPr bwMode="auto">
          <a:xfrm>
            <a:off x="361950" y="189428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2796" name="Line 28"/>
          <p:cNvSpPr>
            <a:spLocks noChangeShapeType="1"/>
          </p:cNvSpPr>
          <p:nvPr/>
        </p:nvSpPr>
        <p:spPr bwMode="auto">
          <a:xfrm>
            <a:off x="576263" y="1478756"/>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7" name="Line 29"/>
          <p:cNvSpPr>
            <a:spLocks noChangeShapeType="1"/>
          </p:cNvSpPr>
          <p:nvPr/>
        </p:nvSpPr>
        <p:spPr bwMode="auto">
          <a:xfrm rot="2537517">
            <a:off x="2009776" y="2237185"/>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8" name="Text Box 30"/>
          <p:cNvSpPr txBox="1">
            <a:spLocks noChangeArrowheads="1"/>
          </p:cNvSpPr>
          <p:nvPr/>
        </p:nvSpPr>
        <p:spPr bwMode="auto">
          <a:xfrm>
            <a:off x="1781175" y="245745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2799" name="Text Box 31"/>
          <p:cNvSpPr txBox="1">
            <a:spLocks noChangeArrowheads="1"/>
          </p:cNvSpPr>
          <p:nvPr/>
        </p:nvSpPr>
        <p:spPr bwMode="auto">
          <a:xfrm>
            <a:off x="2252663" y="245745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2800" name="Text Box 32"/>
          <p:cNvSpPr txBox="1">
            <a:spLocks noChangeArrowheads="1"/>
          </p:cNvSpPr>
          <p:nvPr/>
        </p:nvSpPr>
        <p:spPr bwMode="auto">
          <a:xfrm>
            <a:off x="2057400" y="194310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2801" name="Line 33"/>
          <p:cNvSpPr>
            <a:spLocks noChangeShapeType="1"/>
          </p:cNvSpPr>
          <p:nvPr/>
        </p:nvSpPr>
        <p:spPr bwMode="auto">
          <a:xfrm rot="19062483" flipH="1">
            <a:off x="2333626" y="2230041"/>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4" name="Line 36"/>
          <p:cNvSpPr>
            <a:spLocks noChangeShapeType="1"/>
          </p:cNvSpPr>
          <p:nvPr/>
        </p:nvSpPr>
        <p:spPr bwMode="auto">
          <a:xfrm rot="2537517">
            <a:off x="3295651" y="2237185"/>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5" name="Text Box 37"/>
          <p:cNvSpPr txBox="1">
            <a:spLocks noChangeArrowheads="1"/>
          </p:cNvSpPr>
          <p:nvPr/>
        </p:nvSpPr>
        <p:spPr bwMode="auto">
          <a:xfrm>
            <a:off x="3095625" y="2464594"/>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2806" name="Text Box 38"/>
          <p:cNvSpPr txBox="1">
            <a:spLocks noChangeArrowheads="1"/>
          </p:cNvSpPr>
          <p:nvPr/>
        </p:nvSpPr>
        <p:spPr bwMode="auto">
          <a:xfrm>
            <a:off x="3548063" y="2464594"/>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2807" name="Text Box 39"/>
          <p:cNvSpPr txBox="1">
            <a:spLocks noChangeArrowheads="1"/>
          </p:cNvSpPr>
          <p:nvPr/>
        </p:nvSpPr>
        <p:spPr bwMode="auto">
          <a:xfrm>
            <a:off x="3352800" y="194310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2808" name="Line 40"/>
          <p:cNvSpPr>
            <a:spLocks noChangeShapeType="1"/>
          </p:cNvSpPr>
          <p:nvPr/>
        </p:nvSpPr>
        <p:spPr bwMode="auto">
          <a:xfrm rot="19062483" flipH="1">
            <a:off x="3638551" y="2230041"/>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0" name="Line 42"/>
          <p:cNvSpPr>
            <a:spLocks noChangeShapeType="1"/>
          </p:cNvSpPr>
          <p:nvPr/>
        </p:nvSpPr>
        <p:spPr bwMode="auto">
          <a:xfrm rot="2537517">
            <a:off x="5767388" y="2172891"/>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1" name="Text Box 43"/>
          <p:cNvSpPr txBox="1">
            <a:spLocks noChangeArrowheads="1"/>
          </p:cNvSpPr>
          <p:nvPr/>
        </p:nvSpPr>
        <p:spPr bwMode="auto">
          <a:xfrm>
            <a:off x="5567363" y="240030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2812" name="Text Box 44"/>
          <p:cNvSpPr txBox="1">
            <a:spLocks noChangeArrowheads="1"/>
          </p:cNvSpPr>
          <p:nvPr/>
        </p:nvSpPr>
        <p:spPr bwMode="auto">
          <a:xfrm>
            <a:off x="6019800" y="240030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2813" name="Text Box 45"/>
          <p:cNvSpPr txBox="1">
            <a:spLocks noChangeArrowheads="1"/>
          </p:cNvSpPr>
          <p:nvPr/>
        </p:nvSpPr>
        <p:spPr bwMode="auto">
          <a:xfrm>
            <a:off x="5824538" y="1878806"/>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2814" name="Line 46"/>
          <p:cNvSpPr>
            <a:spLocks noChangeShapeType="1"/>
          </p:cNvSpPr>
          <p:nvPr/>
        </p:nvSpPr>
        <p:spPr bwMode="auto">
          <a:xfrm rot="19062483" flipH="1">
            <a:off x="6110288" y="2165748"/>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6" name="Line 48"/>
          <p:cNvSpPr>
            <a:spLocks noChangeShapeType="1"/>
          </p:cNvSpPr>
          <p:nvPr/>
        </p:nvSpPr>
        <p:spPr bwMode="auto">
          <a:xfrm rot="2537517">
            <a:off x="4400551" y="3594498"/>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7" name="Text Box 49"/>
          <p:cNvSpPr txBox="1">
            <a:spLocks noChangeArrowheads="1"/>
          </p:cNvSpPr>
          <p:nvPr/>
        </p:nvSpPr>
        <p:spPr bwMode="auto">
          <a:xfrm>
            <a:off x="4200525" y="38219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2818" name="Text Box 50"/>
          <p:cNvSpPr txBox="1">
            <a:spLocks noChangeArrowheads="1"/>
          </p:cNvSpPr>
          <p:nvPr/>
        </p:nvSpPr>
        <p:spPr bwMode="auto">
          <a:xfrm>
            <a:off x="4652963" y="38219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2819" name="Text Box 51"/>
          <p:cNvSpPr txBox="1">
            <a:spLocks noChangeArrowheads="1"/>
          </p:cNvSpPr>
          <p:nvPr/>
        </p:nvSpPr>
        <p:spPr bwMode="auto">
          <a:xfrm>
            <a:off x="4457700" y="3300412"/>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2820" name="Line 52"/>
          <p:cNvSpPr>
            <a:spLocks noChangeShapeType="1"/>
          </p:cNvSpPr>
          <p:nvPr/>
        </p:nvSpPr>
        <p:spPr bwMode="auto">
          <a:xfrm rot="19062483" flipH="1">
            <a:off x="4743451" y="3587354"/>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1" name="Line 53"/>
          <p:cNvSpPr>
            <a:spLocks noChangeShapeType="1"/>
          </p:cNvSpPr>
          <p:nvPr/>
        </p:nvSpPr>
        <p:spPr bwMode="auto">
          <a:xfrm>
            <a:off x="2286000" y="154305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2" name="Line 54"/>
          <p:cNvSpPr>
            <a:spLocks noChangeShapeType="1"/>
          </p:cNvSpPr>
          <p:nvPr/>
        </p:nvSpPr>
        <p:spPr bwMode="auto">
          <a:xfrm>
            <a:off x="3581400" y="154305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3" name="Line 55"/>
          <p:cNvSpPr>
            <a:spLocks noChangeShapeType="1"/>
          </p:cNvSpPr>
          <p:nvPr/>
        </p:nvSpPr>
        <p:spPr bwMode="auto">
          <a:xfrm>
            <a:off x="4800600" y="1585912"/>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4" name="Line 56"/>
          <p:cNvSpPr>
            <a:spLocks noChangeShapeType="1"/>
          </p:cNvSpPr>
          <p:nvPr/>
        </p:nvSpPr>
        <p:spPr bwMode="auto">
          <a:xfrm>
            <a:off x="6019800" y="148590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25" name="Line 57"/>
          <p:cNvSpPr>
            <a:spLocks noChangeShapeType="1"/>
          </p:cNvSpPr>
          <p:nvPr/>
        </p:nvSpPr>
        <p:spPr bwMode="auto">
          <a:xfrm>
            <a:off x="7239000" y="142875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4" name="Rectangle 4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47576749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33794"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33795" name="Rectangle 3"/>
          <p:cNvSpPr>
            <a:spLocks noChangeArrowheads="1"/>
          </p:cNvSpPr>
          <p:nvPr/>
        </p:nvSpPr>
        <p:spPr bwMode="auto">
          <a:xfrm>
            <a:off x="152400" y="1343025"/>
            <a:ext cx="88963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Line 4"/>
          <p:cNvSpPr>
            <a:spLocks noChangeShapeType="1"/>
          </p:cNvSpPr>
          <p:nvPr/>
        </p:nvSpPr>
        <p:spPr bwMode="auto">
          <a:xfrm>
            <a:off x="15240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Line 5"/>
          <p:cNvSpPr>
            <a:spLocks noChangeShapeType="1"/>
          </p:cNvSpPr>
          <p:nvPr/>
        </p:nvSpPr>
        <p:spPr bwMode="auto">
          <a:xfrm>
            <a:off x="27876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Line 6"/>
          <p:cNvSpPr>
            <a:spLocks noChangeShapeType="1"/>
          </p:cNvSpPr>
          <p:nvPr/>
        </p:nvSpPr>
        <p:spPr bwMode="auto">
          <a:xfrm>
            <a:off x="40528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Line 7"/>
          <p:cNvSpPr>
            <a:spLocks noChangeShapeType="1"/>
          </p:cNvSpPr>
          <p:nvPr/>
        </p:nvSpPr>
        <p:spPr bwMode="auto">
          <a:xfrm>
            <a:off x="531812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Line 8"/>
          <p:cNvSpPr>
            <a:spLocks noChangeShapeType="1"/>
          </p:cNvSpPr>
          <p:nvPr/>
        </p:nvSpPr>
        <p:spPr bwMode="auto">
          <a:xfrm>
            <a:off x="65833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Line 9"/>
          <p:cNvSpPr>
            <a:spLocks noChangeShapeType="1"/>
          </p:cNvSpPr>
          <p:nvPr/>
        </p:nvSpPr>
        <p:spPr bwMode="auto">
          <a:xfrm>
            <a:off x="78486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Line 10"/>
          <p:cNvSpPr>
            <a:spLocks noChangeShapeType="1"/>
          </p:cNvSpPr>
          <p:nvPr/>
        </p:nvSpPr>
        <p:spPr bwMode="auto">
          <a:xfrm rot="2537517">
            <a:off x="263526" y="2172891"/>
            <a:ext cx="239713"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3" name="Text Box 11"/>
          <p:cNvSpPr txBox="1">
            <a:spLocks noChangeArrowheads="1"/>
          </p:cNvSpPr>
          <p:nvPr/>
        </p:nvSpPr>
        <p:spPr bwMode="auto">
          <a:xfrm>
            <a:off x="57150" y="255150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3804" name="Text Box 12"/>
          <p:cNvSpPr txBox="1">
            <a:spLocks noChangeArrowheads="1"/>
          </p:cNvSpPr>
          <p:nvPr/>
        </p:nvSpPr>
        <p:spPr bwMode="auto">
          <a:xfrm>
            <a:off x="595313" y="255150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3805" name="Text Box 13"/>
          <p:cNvSpPr txBox="1">
            <a:spLocks noChangeArrowheads="1"/>
          </p:cNvSpPr>
          <p:nvPr/>
        </p:nvSpPr>
        <p:spPr bwMode="auto">
          <a:xfrm>
            <a:off x="4572000" y="1994298"/>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3806" name="Text Box 14"/>
          <p:cNvSpPr txBox="1">
            <a:spLocks noChangeArrowheads="1"/>
          </p:cNvSpPr>
          <p:nvPr/>
        </p:nvSpPr>
        <p:spPr bwMode="auto">
          <a:xfrm>
            <a:off x="8362950" y="1828800"/>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3807" name="Line 15"/>
          <p:cNvSpPr>
            <a:spLocks noChangeShapeType="1"/>
          </p:cNvSpPr>
          <p:nvPr/>
        </p:nvSpPr>
        <p:spPr bwMode="auto">
          <a:xfrm rot="19062483" flipH="1">
            <a:off x="612775" y="2193132"/>
            <a:ext cx="249238" cy="3357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8" name="Text Box 16"/>
          <p:cNvSpPr txBox="1">
            <a:spLocks noChangeArrowheads="1"/>
          </p:cNvSpPr>
          <p:nvPr/>
        </p:nvSpPr>
        <p:spPr bwMode="auto">
          <a:xfrm>
            <a:off x="361950" y="189428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3809" name="Line 17"/>
          <p:cNvSpPr>
            <a:spLocks noChangeShapeType="1"/>
          </p:cNvSpPr>
          <p:nvPr/>
        </p:nvSpPr>
        <p:spPr bwMode="auto">
          <a:xfrm>
            <a:off x="576263" y="1478756"/>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Line 18"/>
          <p:cNvSpPr>
            <a:spLocks noChangeShapeType="1"/>
          </p:cNvSpPr>
          <p:nvPr/>
        </p:nvSpPr>
        <p:spPr bwMode="auto">
          <a:xfrm rot="2537517">
            <a:off x="2009776" y="2237185"/>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1" name="Text Box 19"/>
          <p:cNvSpPr txBox="1">
            <a:spLocks noChangeArrowheads="1"/>
          </p:cNvSpPr>
          <p:nvPr/>
        </p:nvSpPr>
        <p:spPr bwMode="auto">
          <a:xfrm>
            <a:off x="1781175" y="245745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3812" name="Text Box 20"/>
          <p:cNvSpPr txBox="1">
            <a:spLocks noChangeArrowheads="1"/>
          </p:cNvSpPr>
          <p:nvPr/>
        </p:nvSpPr>
        <p:spPr bwMode="auto">
          <a:xfrm>
            <a:off x="2252663" y="245745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3813" name="Text Box 21"/>
          <p:cNvSpPr txBox="1">
            <a:spLocks noChangeArrowheads="1"/>
          </p:cNvSpPr>
          <p:nvPr/>
        </p:nvSpPr>
        <p:spPr bwMode="auto">
          <a:xfrm>
            <a:off x="2057400" y="194310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3814" name="Line 22"/>
          <p:cNvSpPr>
            <a:spLocks noChangeShapeType="1"/>
          </p:cNvSpPr>
          <p:nvPr/>
        </p:nvSpPr>
        <p:spPr bwMode="auto">
          <a:xfrm rot="19062483" flipH="1">
            <a:off x="2333626" y="2230041"/>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5" name="Line 23"/>
          <p:cNvSpPr>
            <a:spLocks noChangeShapeType="1"/>
          </p:cNvSpPr>
          <p:nvPr/>
        </p:nvSpPr>
        <p:spPr bwMode="auto">
          <a:xfrm rot="2537517">
            <a:off x="3295651" y="2237185"/>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6" name="Text Box 24"/>
          <p:cNvSpPr txBox="1">
            <a:spLocks noChangeArrowheads="1"/>
          </p:cNvSpPr>
          <p:nvPr/>
        </p:nvSpPr>
        <p:spPr bwMode="auto">
          <a:xfrm>
            <a:off x="3095625" y="2464594"/>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3817" name="Text Box 25"/>
          <p:cNvSpPr txBox="1">
            <a:spLocks noChangeArrowheads="1"/>
          </p:cNvSpPr>
          <p:nvPr/>
        </p:nvSpPr>
        <p:spPr bwMode="auto">
          <a:xfrm>
            <a:off x="3548063" y="2464594"/>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3818" name="Text Box 26"/>
          <p:cNvSpPr txBox="1">
            <a:spLocks noChangeArrowheads="1"/>
          </p:cNvSpPr>
          <p:nvPr/>
        </p:nvSpPr>
        <p:spPr bwMode="auto">
          <a:xfrm>
            <a:off x="3352800" y="194310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3819" name="Line 27"/>
          <p:cNvSpPr>
            <a:spLocks noChangeShapeType="1"/>
          </p:cNvSpPr>
          <p:nvPr/>
        </p:nvSpPr>
        <p:spPr bwMode="auto">
          <a:xfrm rot="19062483" flipH="1">
            <a:off x="3638551" y="2230041"/>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0" name="Line 28"/>
          <p:cNvSpPr>
            <a:spLocks noChangeShapeType="1"/>
          </p:cNvSpPr>
          <p:nvPr/>
        </p:nvSpPr>
        <p:spPr bwMode="auto">
          <a:xfrm rot="2537517">
            <a:off x="5767388" y="2172891"/>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1" name="Text Box 29"/>
          <p:cNvSpPr txBox="1">
            <a:spLocks noChangeArrowheads="1"/>
          </p:cNvSpPr>
          <p:nvPr/>
        </p:nvSpPr>
        <p:spPr bwMode="auto">
          <a:xfrm>
            <a:off x="5567363" y="240030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3822" name="Text Box 30"/>
          <p:cNvSpPr txBox="1">
            <a:spLocks noChangeArrowheads="1"/>
          </p:cNvSpPr>
          <p:nvPr/>
        </p:nvSpPr>
        <p:spPr bwMode="auto">
          <a:xfrm>
            <a:off x="6019800" y="240030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3823" name="Text Box 31"/>
          <p:cNvSpPr txBox="1">
            <a:spLocks noChangeArrowheads="1"/>
          </p:cNvSpPr>
          <p:nvPr/>
        </p:nvSpPr>
        <p:spPr bwMode="auto">
          <a:xfrm>
            <a:off x="5824538" y="1878806"/>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3824" name="Line 32"/>
          <p:cNvSpPr>
            <a:spLocks noChangeShapeType="1"/>
          </p:cNvSpPr>
          <p:nvPr/>
        </p:nvSpPr>
        <p:spPr bwMode="auto">
          <a:xfrm rot="19062483" flipH="1">
            <a:off x="6110288" y="2165748"/>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Line 33"/>
          <p:cNvSpPr>
            <a:spLocks noChangeShapeType="1"/>
          </p:cNvSpPr>
          <p:nvPr/>
        </p:nvSpPr>
        <p:spPr bwMode="auto">
          <a:xfrm rot="2537517">
            <a:off x="7124701" y="2178844"/>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Text Box 34"/>
          <p:cNvSpPr txBox="1">
            <a:spLocks noChangeArrowheads="1"/>
          </p:cNvSpPr>
          <p:nvPr/>
        </p:nvSpPr>
        <p:spPr bwMode="auto">
          <a:xfrm>
            <a:off x="6924675" y="240625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3827" name="Text Box 35"/>
          <p:cNvSpPr txBox="1">
            <a:spLocks noChangeArrowheads="1"/>
          </p:cNvSpPr>
          <p:nvPr/>
        </p:nvSpPr>
        <p:spPr bwMode="auto">
          <a:xfrm>
            <a:off x="7377113" y="240625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3828" name="Text Box 36"/>
          <p:cNvSpPr txBox="1">
            <a:spLocks noChangeArrowheads="1"/>
          </p:cNvSpPr>
          <p:nvPr/>
        </p:nvSpPr>
        <p:spPr bwMode="auto">
          <a:xfrm>
            <a:off x="7181850" y="18847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3829" name="Line 37"/>
          <p:cNvSpPr>
            <a:spLocks noChangeShapeType="1"/>
          </p:cNvSpPr>
          <p:nvPr/>
        </p:nvSpPr>
        <p:spPr bwMode="auto">
          <a:xfrm rot="19062483" flipH="1">
            <a:off x="7467601" y="2171700"/>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0" name="Line 38"/>
          <p:cNvSpPr>
            <a:spLocks noChangeShapeType="1"/>
          </p:cNvSpPr>
          <p:nvPr/>
        </p:nvSpPr>
        <p:spPr bwMode="auto">
          <a:xfrm>
            <a:off x="2286000" y="154305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1" name="Line 39"/>
          <p:cNvSpPr>
            <a:spLocks noChangeShapeType="1"/>
          </p:cNvSpPr>
          <p:nvPr/>
        </p:nvSpPr>
        <p:spPr bwMode="auto">
          <a:xfrm>
            <a:off x="3581400" y="154305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2" name="Line 40"/>
          <p:cNvSpPr>
            <a:spLocks noChangeShapeType="1"/>
          </p:cNvSpPr>
          <p:nvPr/>
        </p:nvSpPr>
        <p:spPr bwMode="auto">
          <a:xfrm>
            <a:off x="4800600" y="1585912"/>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3" name="Line 41"/>
          <p:cNvSpPr>
            <a:spLocks noChangeShapeType="1"/>
          </p:cNvSpPr>
          <p:nvPr/>
        </p:nvSpPr>
        <p:spPr bwMode="auto">
          <a:xfrm>
            <a:off x="6019800" y="148590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4" name="Line 42"/>
          <p:cNvSpPr>
            <a:spLocks noChangeShapeType="1"/>
          </p:cNvSpPr>
          <p:nvPr/>
        </p:nvSpPr>
        <p:spPr bwMode="auto">
          <a:xfrm>
            <a:off x="8515350" y="142875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5" name="Line 43"/>
          <p:cNvSpPr>
            <a:spLocks noChangeShapeType="1"/>
          </p:cNvSpPr>
          <p:nvPr/>
        </p:nvSpPr>
        <p:spPr bwMode="auto">
          <a:xfrm>
            <a:off x="7391400" y="1471612"/>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6" name="Rectangle 4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95788000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34818"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34819" name="Rectangle 3"/>
          <p:cNvSpPr>
            <a:spLocks noChangeArrowheads="1"/>
          </p:cNvSpPr>
          <p:nvPr/>
        </p:nvSpPr>
        <p:spPr bwMode="auto">
          <a:xfrm>
            <a:off x="152400" y="1343025"/>
            <a:ext cx="64579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Line 4"/>
          <p:cNvSpPr>
            <a:spLocks noChangeShapeType="1"/>
          </p:cNvSpPr>
          <p:nvPr/>
        </p:nvSpPr>
        <p:spPr bwMode="auto">
          <a:xfrm>
            <a:off x="15240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Line 5"/>
          <p:cNvSpPr>
            <a:spLocks noChangeShapeType="1"/>
          </p:cNvSpPr>
          <p:nvPr/>
        </p:nvSpPr>
        <p:spPr bwMode="auto">
          <a:xfrm>
            <a:off x="27876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Line 6"/>
          <p:cNvSpPr>
            <a:spLocks noChangeShapeType="1"/>
          </p:cNvSpPr>
          <p:nvPr/>
        </p:nvSpPr>
        <p:spPr bwMode="auto">
          <a:xfrm>
            <a:off x="40528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a:off x="531812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rot="2537517">
            <a:off x="3335339" y="3944542"/>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Text Box 11"/>
          <p:cNvSpPr txBox="1">
            <a:spLocks noChangeArrowheads="1"/>
          </p:cNvSpPr>
          <p:nvPr/>
        </p:nvSpPr>
        <p:spPr bwMode="auto">
          <a:xfrm>
            <a:off x="3048000" y="414337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4828" name="Text Box 12"/>
          <p:cNvSpPr txBox="1">
            <a:spLocks noChangeArrowheads="1"/>
          </p:cNvSpPr>
          <p:nvPr/>
        </p:nvSpPr>
        <p:spPr bwMode="auto">
          <a:xfrm>
            <a:off x="3514725" y="414337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4829" name="Text Box 13"/>
          <p:cNvSpPr txBox="1">
            <a:spLocks noChangeArrowheads="1"/>
          </p:cNvSpPr>
          <p:nvPr/>
        </p:nvSpPr>
        <p:spPr bwMode="auto">
          <a:xfrm>
            <a:off x="1962150" y="2008585"/>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4830" name="Text Box 14"/>
          <p:cNvSpPr txBox="1">
            <a:spLocks noChangeArrowheads="1"/>
          </p:cNvSpPr>
          <p:nvPr/>
        </p:nvSpPr>
        <p:spPr bwMode="auto">
          <a:xfrm>
            <a:off x="5753100" y="184308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4831" name="Line 15"/>
          <p:cNvSpPr>
            <a:spLocks noChangeShapeType="1"/>
          </p:cNvSpPr>
          <p:nvPr/>
        </p:nvSpPr>
        <p:spPr bwMode="auto">
          <a:xfrm rot="19062483" flipH="1">
            <a:off x="3622676" y="3952875"/>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2" name="Text Box 16"/>
          <p:cNvSpPr txBox="1">
            <a:spLocks noChangeArrowheads="1"/>
          </p:cNvSpPr>
          <p:nvPr/>
        </p:nvSpPr>
        <p:spPr bwMode="auto">
          <a:xfrm>
            <a:off x="3424238" y="3654029"/>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4834" name="Line 18"/>
          <p:cNvSpPr>
            <a:spLocks noChangeShapeType="1"/>
          </p:cNvSpPr>
          <p:nvPr/>
        </p:nvSpPr>
        <p:spPr bwMode="auto">
          <a:xfrm rot="2537517">
            <a:off x="4184651" y="3940969"/>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5" name="Text Box 19"/>
          <p:cNvSpPr txBox="1">
            <a:spLocks noChangeArrowheads="1"/>
          </p:cNvSpPr>
          <p:nvPr/>
        </p:nvSpPr>
        <p:spPr bwMode="auto">
          <a:xfrm>
            <a:off x="4005263" y="414694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4836" name="Text Box 20"/>
          <p:cNvSpPr txBox="1">
            <a:spLocks noChangeArrowheads="1"/>
          </p:cNvSpPr>
          <p:nvPr/>
        </p:nvSpPr>
        <p:spPr bwMode="auto">
          <a:xfrm>
            <a:off x="4457700" y="414337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4837" name="Text Box 21"/>
          <p:cNvSpPr txBox="1">
            <a:spLocks noChangeArrowheads="1"/>
          </p:cNvSpPr>
          <p:nvPr/>
        </p:nvSpPr>
        <p:spPr bwMode="auto">
          <a:xfrm>
            <a:off x="4148138" y="3654029"/>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4838" name="Line 22"/>
          <p:cNvSpPr>
            <a:spLocks noChangeShapeType="1"/>
          </p:cNvSpPr>
          <p:nvPr/>
        </p:nvSpPr>
        <p:spPr bwMode="auto">
          <a:xfrm rot="19062483" flipH="1">
            <a:off x="4479925" y="3958829"/>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9" name="Line 23"/>
          <p:cNvSpPr>
            <a:spLocks noChangeShapeType="1"/>
          </p:cNvSpPr>
          <p:nvPr/>
        </p:nvSpPr>
        <p:spPr bwMode="auto">
          <a:xfrm rot="2537517">
            <a:off x="685801" y="2251473"/>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485775" y="247888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4841" name="Text Box 25"/>
          <p:cNvSpPr txBox="1">
            <a:spLocks noChangeArrowheads="1"/>
          </p:cNvSpPr>
          <p:nvPr/>
        </p:nvSpPr>
        <p:spPr bwMode="auto">
          <a:xfrm>
            <a:off x="938213" y="247888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4842" name="Text Box 26"/>
          <p:cNvSpPr txBox="1">
            <a:spLocks noChangeArrowheads="1"/>
          </p:cNvSpPr>
          <p:nvPr/>
        </p:nvSpPr>
        <p:spPr bwMode="auto">
          <a:xfrm>
            <a:off x="742950" y="1957387"/>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4843" name="Line 27"/>
          <p:cNvSpPr>
            <a:spLocks noChangeShapeType="1"/>
          </p:cNvSpPr>
          <p:nvPr/>
        </p:nvSpPr>
        <p:spPr bwMode="auto">
          <a:xfrm rot="19062483" flipH="1">
            <a:off x="1028701" y="2244329"/>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Line 28"/>
          <p:cNvSpPr>
            <a:spLocks noChangeShapeType="1"/>
          </p:cNvSpPr>
          <p:nvPr/>
        </p:nvSpPr>
        <p:spPr bwMode="auto">
          <a:xfrm rot="2537517">
            <a:off x="3157538" y="2187179"/>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5" name="Text Box 29"/>
          <p:cNvSpPr txBox="1">
            <a:spLocks noChangeArrowheads="1"/>
          </p:cNvSpPr>
          <p:nvPr/>
        </p:nvSpPr>
        <p:spPr bwMode="auto">
          <a:xfrm>
            <a:off x="2957513" y="241458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4846" name="Text Box 30"/>
          <p:cNvSpPr txBox="1">
            <a:spLocks noChangeArrowheads="1"/>
          </p:cNvSpPr>
          <p:nvPr/>
        </p:nvSpPr>
        <p:spPr bwMode="auto">
          <a:xfrm>
            <a:off x="3409950" y="241458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4847" name="Text Box 31"/>
          <p:cNvSpPr txBox="1">
            <a:spLocks noChangeArrowheads="1"/>
          </p:cNvSpPr>
          <p:nvPr/>
        </p:nvSpPr>
        <p:spPr bwMode="auto">
          <a:xfrm>
            <a:off x="3214688" y="1893094"/>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4848" name="Line 32"/>
          <p:cNvSpPr>
            <a:spLocks noChangeShapeType="1"/>
          </p:cNvSpPr>
          <p:nvPr/>
        </p:nvSpPr>
        <p:spPr bwMode="auto">
          <a:xfrm rot="19062483" flipH="1">
            <a:off x="3500438" y="2180035"/>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Line 33"/>
          <p:cNvSpPr>
            <a:spLocks noChangeShapeType="1"/>
          </p:cNvSpPr>
          <p:nvPr/>
        </p:nvSpPr>
        <p:spPr bwMode="auto">
          <a:xfrm rot="2537517">
            <a:off x="4514851" y="2193131"/>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Text Box 34"/>
          <p:cNvSpPr txBox="1">
            <a:spLocks noChangeArrowheads="1"/>
          </p:cNvSpPr>
          <p:nvPr/>
        </p:nvSpPr>
        <p:spPr bwMode="auto">
          <a:xfrm>
            <a:off x="4314825" y="24205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4851" name="Text Box 35"/>
          <p:cNvSpPr txBox="1">
            <a:spLocks noChangeArrowheads="1"/>
          </p:cNvSpPr>
          <p:nvPr/>
        </p:nvSpPr>
        <p:spPr bwMode="auto">
          <a:xfrm>
            <a:off x="4767263" y="24205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4852" name="Text Box 36"/>
          <p:cNvSpPr txBox="1">
            <a:spLocks noChangeArrowheads="1"/>
          </p:cNvSpPr>
          <p:nvPr/>
        </p:nvSpPr>
        <p:spPr bwMode="auto">
          <a:xfrm>
            <a:off x="4572000" y="1899048"/>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4853" name="Line 37"/>
          <p:cNvSpPr>
            <a:spLocks noChangeShapeType="1"/>
          </p:cNvSpPr>
          <p:nvPr/>
        </p:nvSpPr>
        <p:spPr bwMode="auto">
          <a:xfrm rot="19062483" flipH="1">
            <a:off x="4857751" y="2185987"/>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5" name="Line 39"/>
          <p:cNvSpPr>
            <a:spLocks noChangeShapeType="1"/>
          </p:cNvSpPr>
          <p:nvPr/>
        </p:nvSpPr>
        <p:spPr bwMode="auto">
          <a:xfrm>
            <a:off x="971550" y="155733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6" name="Line 40"/>
          <p:cNvSpPr>
            <a:spLocks noChangeShapeType="1"/>
          </p:cNvSpPr>
          <p:nvPr/>
        </p:nvSpPr>
        <p:spPr bwMode="auto">
          <a:xfrm>
            <a:off x="2190750" y="160020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7" name="Line 41"/>
          <p:cNvSpPr>
            <a:spLocks noChangeShapeType="1"/>
          </p:cNvSpPr>
          <p:nvPr/>
        </p:nvSpPr>
        <p:spPr bwMode="auto">
          <a:xfrm>
            <a:off x="3409950" y="150018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Line 42"/>
          <p:cNvSpPr>
            <a:spLocks noChangeShapeType="1"/>
          </p:cNvSpPr>
          <p:nvPr/>
        </p:nvSpPr>
        <p:spPr bwMode="auto">
          <a:xfrm>
            <a:off x="5905500" y="144303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9" name="Line 43"/>
          <p:cNvSpPr>
            <a:spLocks noChangeShapeType="1"/>
          </p:cNvSpPr>
          <p:nvPr/>
        </p:nvSpPr>
        <p:spPr bwMode="auto">
          <a:xfrm>
            <a:off x="4781550" y="148590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0" name="Text Box 44"/>
          <p:cNvSpPr txBox="1">
            <a:spLocks noChangeArrowheads="1"/>
          </p:cNvSpPr>
          <p:nvPr/>
        </p:nvSpPr>
        <p:spPr bwMode="auto">
          <a:xfrm>
            <a:off x="3771900" y="32182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4861" name="Line 45"/>
          <p:cNvSpPr>
            <a:spLocks noChangeShapeType="1"/>
          </p:cNvSpPr>
          <p:nvPr/>
        </p:nvSpPr>
        <p:spPr bwMode="auto">
          <a:xfrm rot="2537517">
            <a:off x="3760789" y="3492103"/>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2" name="Line 46"/>
          <p:cNvSpPr>
            <a:spLocks noChangeShapeType="1"/>
          </p:cNvSpPr>
          <p:nvPr/>
        </p:nvSpPr>
        <p:spPr bwMode="auto">
          <a:xfrm rot="19062483" flipH="1">
            <a:off x="4165600" y="3484960"/>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5" name="Rectangle 4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66366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594911"/>
            <a:ext cx="8283996" cy="4165932"/>
          </a:xfrm>
        </p:spPr>
        <p:txBody>
          <a:bodyPr>
            <a:normAutofit fontScale="92500" lnSpcReduction="20000"/>
          </a:bodyPr>
          <a:lstStyle/>
          <a:p>
            <a:pPr fontAlgn="base"/>
            <a:endParaRPr lang="en-US" sz="2400" dirty="0">
              <a:latin typeface="Times New Roman" pitchFamily="18" charset="0"/>
              <a:cs typeface="Times New Roman" pitchFamily="18" charset="0"/>
            </a:endParaRPr>
          </a:p>
          <a:p>
            <a:pPr fontAlgn="base"/>
            <a:r>
              <a:rPr lang="en-US" sz="2400" b="1" dirty="0">
                <a:latin typeface="Times New Roman" pitchFamily="18" charset="0"/>
                <a:cs typeface="Times New Roman" pitchFamily="18" charset="0"/>
              </a:rPr>
              <a:t>Choose a Better Algorithm</a:t>
            </a:r>
          </a:p>
          <a:p>
            <a:pPr lvl="1" fontAlgn="base"/>
            <a:r>
              <a:rPr lang="en-US" dirty="0">
                <a:latin typeface="Times New Roman" pitchFamily="18" charset="0"/>
                <a:cs typeface="Times New Roman" pitchFamily="18" charset="0"/>
              </a:rPr>
              <a:t>Depends upon the problems and Instance</a:t>
            </a:r>
          </a:p>
          <a:p>
            <a:pPr lvl="2" fontAlgn="base"/>
            <a:r>
              <a:rPr lang="en-US" sz="1600" dirty="0">
                <a:latin typeface="Times New Roman" pitchFamily="18" charset="0"/>
                <a:cs typeface="Times New Roman" pitchFamily="18" charset="0"/>
              </a:rPr>
              <a:t>what is Problem, multiply two numbers is a problem</a:t>
            </a:r>
          </a:p>
          <a:p>
            <a:pPr lvl="2" fontAlgn="base"/>
            <a:r>
              <a:rPr lang="en-US" sz="1600" dirty="0">
                <a:latin typeface="Times New Roman" pitchFamily="18" charset="0"/>
                <a:cs typeface="Times New Roman" pitchFamily="18" charset="0"/>
              </a:rPr>
              <a:t>Two number whose multiplication is to calculate is an Instance </a:t>
            </a:r>
          </a:p>
          <a:p>
            <a:pPr lvl="2" fontAlgn="base"/>
            <a:r>
              <a:rPr lang="en-US" sz="1600" dirty="0">
                <a:latin typeface="Times New Roman" pitchFamily="18" charset="0"/>
                <a:cs typeface="Times New Roman" pitchFamily="18" charset="0"/>
              </a:rPr>
              <a:t>There are various ways to multiply two numbers we can design an Algorithm for those.</a:t>
            </a:r>
          </a:p>
          <a:p>
            <a:pPr fontAlgn="base"/>
            <a:endParaRPr lang="en-US" sz="2000" b="1" dirty="0">
              <a:latin typeface="Times New Roman" pitchFamily="18" charset="0"/>
              <a:cs typeface="Times New Roman" pitchFamily="18" charset="0"/>
            </a:endParaRPr>
          </a:p>
          <a:p>
            <a:pPr fontAlgn="base"/>
            <a:r>
              <a:rPr lang="en-US" sz="2000" b="1" dirty="0">
                <a:latin typeface="Times New Roman" pitchFamily="18" charset="0"/>
                <a:cs typeface="Times New Roman" pitchFamily="18" charset="0"/>
              </a:rPr>
              <a:t>Efficiency of Algorithm</a:t>
            </a:r>
            <a:endParaRPr lang="en-US" sz="2800" b="1" dirty="0">
              <a:latin typeface="Times New Roman" pitchFamily="18" charset="0"/>
              <a:cs typeface="Times New Roman" pitchFamily="18" charset="0"/>
            </a:endParaRPr>
          </a:p>
          <a:p>
            <a:pPr lvl="1" fontAlgn="base"/>
            <a:r>
              <a:rPr lang="en-US" dirty="0">
                <a:latin typeface="Times New Roman" pitchFamily="18" charset="0"/>
                <a:cs typeface="Times New Roman" pitchFamily="18" charset="0"/>
              </a:rPr>
              <a:t>Depend upon the instance</a:t>
            </a:r>
          </a:p>
          <a:p>
            <a:pPr lvl="1" fontAlgn="base"/>
            <a:r>
              <a:rPr lang="en-US" dirty="0">
                <a:latin typeface="Times New Roman" pitchFamily="18" charset="0"/>
                <a:cs typeface="Times New Roman" pitchFamily="18" charset="0"/>
              </a:rPr>
              <a:t>Time and Space required to solve an Algorithms. </a:t>
            </a:r>
          </a:p>
          <a:p>
            <a:pPr lvl="1" fontAlgn="base"/>
            <a:r>
              <a:rPr lang="en-US" dirty="0">
                <a:latin typeface="Times New Roman" pitchFamily="18" charset="0"/>
                <a:cs typeface="Times New Roman" pitchFamily="18" charset="0"/>
              </a:rPr>
              <a:t>Even need to check an algorithms on different instance for its correctness.</a:t>
            </a:r>
          </a:p>
          <a:p>
            <a:pPr lvl="1" fontAlgn="base"/>
            <a:r>
              <a:rPr lang="en-US" dirty="0">
                <a:latin typeface="Times New Roman" pitchFamily="18" charset="0"/>
                <a:cs typeface="Times New Roman" pitchFamily="18" charset="0"/>
              </a:rPr>
              <a:t>Efficiency of An Algorithm also depends upon size of an Instance.</a:t>
            </a:r>
          </a:p>
          <a:p>
            <a:pPr marL="0" indent="0">
              <a:buNone/>
            </a:pPr>
            <a:br>
              <a:rPr lang="en-US" dirty="0">
                <a:latin typeface="Times New Roman" pitchFamily="18" charset="0"/>
                <a:cs typeface="Times New Roman" pitchFamily="18" charset="0"/>
              </a:rPr>
            </a:br>
            <a:endParaRPr lang="en-US" sz="1600" dirty="0">
              <a:latin typeface="Times New Roman" pitchFamily="18" charset="0"/>
              <a:cs typeface="Times New Roman" pitchFamily="18" charset="0"/>
            </a:endParaRPr>
          </a:p>
          <a:p>
            <a:pPr marL="0" indent="0">
              <a:buNone/>
            </a:pPr>
            <a:br>
              <a:rPr lang="en-US" dirty="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12</a:t>
            </a:fld>
            <a:endParaRPr lang="en-IN" sz="1200" b="1" dirty="0">
              <a:solidFill>
                <a:schemeClr val="tx1"/>
              </a:solidFill>
            </a:endParaRPr>
          </a:p>
        </p:txBody>
      </p:sp>
    </p:spTree>
    <p:extLst>
      <p:ext uri="{BB962C8B-B14F-4D97-AF65-F5344CB8AC3E}">
        <p14:creationId xmlns:p14="http://schemas.microsoft.com/office/powerpoint/2010/main" val="39318850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35842"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35843" name="Rectangle 3"/>
          <p:cNvSpPr>
            <a:spLocks noChangeArrowheads="1"/>
          </p:cNvSpPr>
          <p:nvPr/>
        </p:nvSpPr>
        <p:spPr bwMode="auto">
          <a:xfrm>
            <a:off x="152400" y="1343025"/>
            <a:ext cx="800100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4" name="Line 4"/>
          <p:cNvSpPr>
            <a:spLocks noChangeShapeType="1"/>
          </p:cNvSpPr>
          <p:nvPr/>
        </p:nvSpPr>
        <p:spPr bwMode="auto">
          <a:xfrm>
            <a:off x="15240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Line 5"/>
          <p:cNvSpPr>
            <a:spLocks noChangeShapeType="1"/>
          </p:cNvSpPr>
          <p:nvPr/>
        </p:nvSpPr>
        <p:spPr bwMode="auto">
          <a:xfrm>
            <a:off x="27876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Line 6"/>
          <p:cNvSpPr>
            <a:spLocks noChangeShapeType="1"/>
          </p:cNvSpPr>
          <p:nvPr/>
        </p:nvSpPr>
        <p:spPr bwMode="auto">
          <a:xfrm>
            <a:off x="40528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Line 7"/>
          <p:cNvSpPr>
            <a:spLocks noChangeShapeType="1"/>
          </p:cNvSpPr>
          <p:nvPr/>
        </p:nvSpPr>
        <p:spPr bwMode="auto">
          <a:xfrm>
            <a:off x="5318125"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Line 8"/>
          <p:cNvSpPr>
            <a:spLocks noChangeShapeType="1"/>
          </p:cNvSpPr>
          <p:nvPr/>
        </p:nvSpPr>
        <p:spPr bwMode="auto">
          <a:xfrm>
            <a:off x="6583363"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Line 10"/>
          <p:cNvSpPr>
            <a:spLocks noChangeShapeType="1"/>
          </p:cNvSpPr>
          <p:nvPr/>
        </p:nvSpPr>
        <p:spPr bwMode="auto">
          <a:xfrm rot="2537517">
            <a:off x="5678489" y="2594373"/>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Text Box 11"/>
          <p:cNvSpPr txBox="1">
            <a:spLocks noChangeArrowheads="1"/>
          </p:cNvSpPr>
          <p:nvPr/>
        </p:nvSpPr>
        <p:spPr bwMode="auto">
          <a:xfrm>
            <a:off x="5391150" y="27932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5852" name="Text Box 12"/>
          <p:cNvSpPr txBox="1">
            <a:spLocks noChangeArrowheads="1"/>
          </p:cNvSpPr>
          <p:nvPr/>
        </p:nvSpPr>
        <p:spPr bwMode="auto">
          <a:xfrm>
            <a:off x="5857875" y="27932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5853" name="Text Box 13"/>
          <p:cNvSpPr txBox="1">
            <a:spLocks noChangeArrowheads="1"/>
          </p:cNvSpPr>
          <p:nvPr/>
        </p:nvSpPr>
        <p:spPr bwMode="auto">
          <a:xfrm>
            <a:off x="1962150" y="2008585"/>
            <a:ext cx="5143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spcBef>
                <a:spcPct val="50000"/>
              </a:spcBef>
              <a:buFontTx/>
              <a:buNone/>
            </a:pPr>
            <a:r>
              <a:rPr lang="en-US" sz="1800"/>
              <a:t>4</a:t>
            </a:r>
          </a:p>
        </p:txBody>
      </p:sp>
      <p:sp>
        <p:nvSpPr>
          <p:cNvPr id="35854" name="Text Box 14"/>
          <p:cNvSpPr txBox="1">
            <a:spLocks noChangeArrowheads="1"/>
          </p:cNvSpPr>
          <p:nvPr/>
        </p:nvSpPr>
        <p:spPr bwMode="auto">
          <a:xfrm>
            <a:off x="7581900" y="199429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5855" name="Line 15"/>
          <p:cNvSpPr>
            <a:spLocks noChangeShapeType="1"/>
          </p:cNvSpPr>
          <p:nvPr/>
        </p:nvSpPr>
        <p:spPr bwMode="auto">
          <a:xfrm rot="19062483" flipH="1">
            <a:off x="5965826" y="2602706"/>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6" name="Text Box 16"/>
          <p:cNvSpPr txBox="1">
            <a:spLocks noChangeArrowheads="1"/>
          </p:cNvSpPr>
          <p:nvPr/>
        </p:nvSpPr>
        <p:spPr bwMode="auto">
          <a:xfrm>
            <a:off x="5767388" y="23038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5857" name="Line 17"/>
          <p:cNvSpPr>
            <a:spLocks noChangeShapeType="1"/>
          </p:cNvSpPr>
          <p:nvPr/>
        </p:nvSpPr>
        <p:spPr bwMode="auto">
          <a:xfrm rot="2537517">
            <a:off x="6527801" y="2590800"/>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8" name="Text Box 18"/>
          <p:cNvSpPr txBox="1">
            <a:spLocks noChangeArrowheads="1"/>
          </p:cNvSpPr>
          <p:nvPr/>
        </p:nvSpPr>
        <p:spPr bwMode="auto">
          <a:xfrm>
            <a:off x="6348413" y="27967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5859" name="Text Box 19"/>
          <p:cNvSpPr txBox="1">
            <a:spLocks noChangeArrowheads="1"/>
          </p:cNvSpPr>
          <p:nvPr/>
        </p:nvSpPr>
        <p:spPr bwMode="auto">
          <a:xfrm>
            <a:off x="6800850" y="27932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5860" name="Text Box 20"/>
          <p:cNvSpPr txBox="1">
            <a:spLocks noChangeArrowheads="1"/>
          </p:cNvSpPr>
          <p:nvPr/>
        </p:nvSpPr>
        <p:spPr bwMode="auto">
          <a:xfrm>
            <a:off x="6491288" y="23038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5861" name="Line 21"/>
          <p:cNvSpPr>
            <a:spLocks noChangeShapeType="1"/>
          </p:cNvSpPr>
          <p:nvPr/>
        </p:nvSpPr>
        <p:spPr bwMode="auto">
          <a:xfrm rot="19062483" flipH="1">
            <a:off x="6823075" y="2608660"/>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2" name="Line 22"/>
          <p:cNvSpPr>
            <a:spLocks noChangeShapeType="1"/>
          </p:cNvSpPr>
          <p:nvPr/>
        </p:nvSpPr>
        <p:spPr bwMode="auto">
          <a:xfrm rot="2537517">
            <a:off x="685801" y="2251473"/>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3" name="Text Box 23"/>
          <p:cNvSpPr txBox="1">
            <a:spLocks noChangeArrowheads="1"/>
          </p:cNvSpPr>
          <p:nvPr/>
        </p:nvSpPr>
        <p:spPr bwMode="auto">
          <a:xfrm>
            <a:off x="485775" y="247888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5864" name="Text Box 24"/>
          <p:cNvSpPr txBox="1">
            <a:spLocks noChangeArrowheads="1"/>
          </p:cNvSpPr>
          <p:nvPr/>
        </p:nvSpPr>
        <p:spPr bwMode="auto">
          <a:xfrm>
            <a:off x="938213" y="247888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5865" name="Text Box 25"/>
          <p:cNvSpPr txBox="1">
            <a:spLocks noChangeArrowheads="1"/>
          </p:cNvSpPr>
          <p:nvPr/>
        </p:nvSpPr>
        <p:spPr bwMode="auto">
          <a:xfrm>
            <a:off x="742950" y="1957387"/>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5866" name="Line 26"/>
          <p:cNvSpPr>
            <a:spLocks noChangeShapeType="1"/>
          </p:cNvSpPr>
          <p:nvPr/>
        </p:nvSpPr>
        <p:spPr bwMode="auto">
          <a:xfrm rot="19062483" flipH="1">
            <a:off x="1028701" y="2244329"/>
            <a:ext cx="125413"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7" name="Line 27"/>
          <p:cNvSpPr>
            <a:spLocks noChangeShapeType="1"/>
          </p:cNvSpPr>
          <p:nvPr/>
        </p:nvSpPr>
        <p:spPr bwMode="auto">
          <a:xfrm rot="2537517">
            <a:off x="3157538" y="2187179"/>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8" name="Text Box 28"/>
          <p:cNvSpPr txBox="1">
            <a:spLocks noChangeArrowheads="1"/>
          </p:cNvSpPr>
          <p:nvPr/>
        </p:nvSpPr>
        <p:spPr bwMode="auto">
          <a:xfrm>
            <a:off x="2957513" y="241458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5869" name="Text Box 29"/>
          <p:cNvSpPr txBox="1">
            <a:spLocks noChangeArrowheads="1"/>
          </p:cNvSpPr>
          <p:nvPr/>
        </p:nvSpPr>
        <p:spPr bwMode="auto">
          <a:xfrm>
            <a:off x="3409950" y="241458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5870" name="Text Box 30"/>
          <p:cNvSpPr txBox="1">
            <a:spLocks noChangeArrowheads="1"/>
          </p:cNvSpPr>
          <p:nvPr/>
        </p:nvSpPr>
        <p:spPr bwMode="auto">
          <a:xfrm>
            <a:off x="3214688" y="1893094"/>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5871" name="Line 31"/>
          <p:cNvSpPr>
            <a:spLocks noChangeShapeType="1"/>
          </p:cNvSpPr>
          <p:nvPr/>
        </p:nvSpPr>
        <p:spPr bwMode="auto">
          <a:xfrm rot="19062483" flipH="1">
            <a:off x="3500438" y="2180035"/>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2" name="Line 32"/>
          <p:cNvSpPr>
            <a:spLocks noChangeShapeType="1"/>
          </p:cNvSpPr>
          <p:nvPr/>
        </p:nvSpPr>
        <p:spPr bwMode="auto">
          <a:xfrm rot="2537517">
            <a:off x="4514851" y="2193131"/>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3" name="Text Box 33"/>
          <p:cNvSpPr txBox="1">
            <a:spLocks noChangeArrowheads="1"/>
          </p:cNvSpPr>
          <p:nvPr/>
        </p:nvSpPr>
        <p:spPr bwMode="auto">
          <a:xfrm>
            <a:off x="4314825" y="24205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5874" name="Text Box 34"/>
          <p:cNvSpPr txBox="1">
            <a:spLocks noChangeArrowheads="1"/>
          </p:cNvSpPr>
          <p:nvPr/>
        </p:nvSpPr>
        <p:spPr bwMode="auto">
          <a:xfrm>
            <a:off x="4767263" y="24205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5875" name="Text Box 35"/>
          <p:cNvSpPr txBox="1">
            <a:spLocks noChangeArrowheads="1"/>
          </p:cNvSpPr>
          <p:nvPr/>
        </p:nvSpPr>
        <p:spPr bwMode="auto">
          <a:xfrm>
            <a:off x="4572000" y="1899048"/>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5876" name="Line 36"/>
          <p:cNvSpPr>
            <a:spLocks noChangeShapeType="1"/>
          </p:cNvSpPr>
          <p:nvPr/>
        </p:nvSpPr>
        <p:spPr bwMode="auto">
          <a:xfrm rot="19062483" flipH="1">
            <a:off x="4857751" y="2185987"/>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7" name="Line 37"/>
          <p:cNvSpPr>
            <a:spLocks noChangeShapeType="1"/>
          </p:cNvSpPr>
          <p:nvPr/>
        </p:nvSpPr>
        <p:spPr bwMode="auto">
          <a:xfrm>
            <a:off x="971550" y="155733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8" name="Line 38"/>
          <p:cNvSpPr>
            <a:spLocks noChangeShapeType="1"/>
          </p:cNvSpPr>
          <p:nvPr/>
        </p:nvSpPr>
        <p:spPr bwMode="auto">
          <a:xfrm>
            <a:off x="2190750" y="160020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9" name="Line 39"/>
          <p:cNvSpPr>
            <a:spLocks noChangeShapeType="1"/>
          </p:cNvSpPr>
          <p:nvPr/>
        </p:nvSpPr>
        <p:spPr bwMode="auto">
          <a:xfrm>
            <a:off x="3409950" y="150018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0" name="Line 40"/>
          <p:cNvSpPr>
            <a:spLocks noChangeShapeType="1"/>
          </p:cNvSpPr>
          <p:nvPr/>
        </p:nvSpPr>
        <p:spPr bwMode="auto">
          <a:xfrm>
            <a:off x="7734300" y="159424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1" name="Line 41"/>
          <p:cNvSpPr>
            <a:spLocks noChangeShapeType="1"/>
          </p:cNvSpPr>
          <p:nvPr/>
        </p:nvSpPr>
        <p:spPr bwMode="auto">
          <a:xfrm>
            <a:off x="4781550" y="148590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2" name="Text Box 42"/>
          <p:cNvSpPr txBox="1">
            <a:spLocks noChangeArrowheads="1"/>
          </p:cNvSpPr>
          <p:nvPr/>
        </p:nvSpPr>
        <p:spPr bwMode="auto">
          <a:xfrm>
            <a:off x="6115050" y="186809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5883" name="Line 43"/>
          <p:cNvSpPr>
            <a:spLocks noChangeShapeType="1"/>
          </p:cNvSpPr>
          <p:nvPr/>
        </p:nvSpPr>
        <p:spPr bwMode="auto">
          <a:xfrm rot="2537517">
            <a:off x="6103939" y="2141935"/>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4" name="Line 44"/>
          <p:cNvSpPr>
            <a:spLocks noChangeShapeType="1"/>
          </p:cNvSpPr>
          <p:nvPr/>
        </p:nvSpPr>
        <p:spPr bwMode="auto">
          <a:xfrm rot="19062483" flipH="1">
            <a:off x="6508750" y="2134791"/>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5" name="Line 45"/>
          <p:cNvSpPr>
            <a:spLocks noChangeShapeType="1"/>
          </p:cNvSpPr>
          <p:nvPr/>
        </p:nvSpPr>
        <p:spPr bwMode="auto">
          <a:xfrm>
            <a:off x="6267450" y="1437085"/>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7" name="Rectangle 4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9174714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36866"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36867" name="Rectangle 3"/>
          <p:cNvSpPr>
            <a:spLocks noChangeArrowheads="1"/>
          </p:cNvSpPr>
          <p:nvPr/>
        </p:nvSpPr>
        <p:spPr bwMode="auto">
          <a:xfrm>
            <a:off x="247650" y="1343025"/>
            <a:ext cx="518160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8" name="Line 4"/>
          <p:cNvSpPr>
            <a:spLocks noChangeShapeType="1"/>
          </p:cNvSpPr>
          <p:nvPr/>
        </p:nvSpPr>
        <p:spPr bwMode="auto">
          <a:xfrm>
            <a:off x="152400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Line 5"/>
          <p:cNvSpPr>
            <a:spLocks noChangeShapeType="1"/>
          </p:cNvSpPr>
          <p:nvPr/>
        </p:nvSpPr>
        <p:spPr bwMode="auto">
          <a:xfrm>
            <a:off x="2787650"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0" name="Line 6"/>
          <p:cNvSpPr>
            <a:spLocks noChangeShapeType="1"/>
          </p:cNvSpPr>
          <p:nvPr/>
        </p:nvSpPr>
        <p:spPr bwMode="auto">
          <a:xfrm>
            <a:off x="4052888" y="1343025"/>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Line 10"/>
          <p:cNvSpPr>
            <a:spLocks noChangeShapeType="1"/>
          </p:cNvSpPr>
          <p:nvPr/>
        </p:nvSpPr>
        <p:spPr bwMode="auto">
          <a:xfrm rot="2537517">
            <a:off x="3163889" y="2537223"/>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5" name="Text Box 11"/>
          <p:cNvSpPr txBox="1">
            <a:spLocks noChangeArrowheads="1"/>
          </p:cNvSpPr>
          <p:nvPr/>
        </p:nvSpPr>
        <p:spPr bwMode="auto">
          <a:xfrm>
            <a:off x="2876550" y="273605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6876" name="Text Box 12"/>
          <p:cNvSpPr txBox="1">
            <a:spLocks noChangeArrowheads="1"/>
          </p:cNvSpPr>
          <p:nvPr/>
        </p:nvSpPr>
        <p:spPr bwMode="auto">
          <a:xfrm>
            <a:off x="3343275" y="273605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6877" name="Text Box 13"/>
          <p:cNvSpPr txBox="1">
            <a:spLocks noChangeArrowheads="1"/>
          </p:cNvSpPr>
          <p:nvPr/>
        </p:nvSpPr>
        <p:spPr bwMode="auto">
          <a:xfrm>
            <a:off x="2633663" y="3790950"/>
            <a:ext cx="5143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6878" name="Text Box 14"/>
          <p:cNvSpPr txBox="1">
            <a:spLocks noChangeArrowheads="1"/>
          </p:cNvSpPr>
          <p:nvPr/>
        </p:nvSpPr>
        <p:spPr bwMode="auto">
          <a:xfrm>
            <a:off x="4781550" y="1937148"/>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6879" name="Line 15"/>
          <p:cNvSpPr>
            <a:spLocks noChangeShapeType="1"/>
          </p:cNvSpPr>
          <p:nvPr/>
        </p:nvSpPr>
        <p:spPr bwMode="auto">
          <a:xfrm rot="19062483" flipH="1">
            <a:off x="3451226" y="2545556"/>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0" name="Text Box 16"/>
          <p:cNvSpPr txBox="1">
            <a:spLocks noChangeArrowheads="1"/>
          </p:cNvSpPr>
          <p:nvPr/>
        </p:nvSpPr>
        <p:spPr bwMode="auto">
          <a:xfrm>
            <a:off x="3252788" y="224671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6881" name="Line 17"/>
          <p:cNvSpPr>
            <a:spLocks noChangeShapeType="1"/>
          </p:cNvSpPr>
          <p:nvPr/>
        </p:nvSpPr>
        <p:spPr bwMode="auto">
          <a:xfrm rot="2537517">
            <a:off x="4013201" y="2533650"/>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2" name="Text Box 18"/>
          <p:cNvSpPr txBox="1">
            <a:spLocks noChangeArrowheads="1"/>
          </p:cNvSpPr>
          <p:nvPr/>
        </p:nvSpPr>
        <p:spPr bwMode="auto">
          <a:xfrm>
            <a:off x="3833813" y="273962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6883" name="Text Box 19"/>
          <p:cNvSpPr txBox="1">
            <a:spLocks noChangeArrowheads="1"/>
          </p:cNvSpPr>
          <p:nvPr/>
        </p:nvSpPr>
        <p:spPr bwMode="auto">
          <a:xfrm>
            <a:off x="4286250" y="273605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6884" name="Text Box 20"/>
          <p:cNvSpPr txBox="1">
            <a:spLocks noChangeArrowheads="1"/>
          </p:cNvSpPr>
          <p:nvPr/>
        </p:nvSpPr>
        <p:spPr bwMode="auto">
          <a:xfrm>
            <a:off x="3976688" y="224671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6885" name="Line 21"/>
          <p:cNvSpPr>
            <a:spLocks noChangeShapeType="1"/>
          </p:cNvSpPr>
          <p:nvPr/>
        </p:nvSpPr>
        <p:spPr bwMode="auto">
          <a:xfrm rot="19062483" flipH="1">
            <a:off x="4308475" y="2551510"/>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6" name="Line 22"/>
          <p:cNvSpPr>
            <a:spLocks noChangeShapeType="1"/>
          </p:cNvSpPr>
          <p:nvPr/>
        </p:nvSpPr>
        <p:spPr bwMode="auto">
          <a:xfrm rot="2537517">
            <a:off x="1966913" y="4065985"/>
            <a:ext cx="36512" cy="160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7" name="Text Box 23"/>
          <p:cNvSpPr txBox="1">
            <a:spLocks noChangeArrowheads="1"/>
          </p:cNvSpPr>
          <p:nvPr/>
        </p:nvSpPr>
        <p:spPr bwMode="auto">
          <a:xfrm>
            <a:off x="1724025" y="420766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6888" name="Text Box 24"/>
          <p:cNvSpPr txBox="1">
            <a:spLocks noChangeArrowheads="1"/>
          </p:cNvSpPr>
          <p:nvPr/>
        </p:nvSpPr>
        <p:spPr bwMode="auto">
          <a:xfrm>
            <a:off x="2176463" y="420766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6889" name="Text Box 25"/>
          <p:cNvSpPr txBox="1">
            <a:spLocks noChangeArrowheads="1"/>
          </p:cNvSpPr>
          <p:nvPr/>
        </p:nvSpPr>
        <p:spPr bwMode="auto">
          <a:xfrm>
            <a:off x="1938338" y="380047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6890" name="Line 26"/>
          <p:cNvSpPr>
            <a:spLocks noChangeShapeType="1"/>
          </p:cNvSpPr>
          <p:nvPr/>
        </p:nvSpPr>
        <p:spPr bwMode="auto">
          <a:xfrm rot="19062483" flipH="1">
            <a:off x="2374900" y="4063603"/>
            <a:ext cx="14288" cy="160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1" name="Line 27"/>
          <p:cNvSpPr>
            <a:spLocks noChangeShapeType="1"/>
          </p:cNvSpPr>
          <p:nvPr/>
        </p:nvSpPr>
        <p:spPr bwMode="auto">
          <a:xfrm rot="2537517">
            <a:off x="642938" y="2130029"/>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2" name="Text Box 28"/>
          <p:cNvSpPr txBox="1">
            <a:spLocks noChangeArrowheads="1"/>
          </p:cNvSpPr>
          <p:nvPr/>
        </p:nvSpPr>
        <p:spPr bwMode="auto">
          <a:xfrm>
            <a:off x="442913" y="235743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6893" name="Text Box 29"/>
          <p:cNvSpPr txBox="1">
            <a:spLocks noChangeArrowheads="1"/>
          </p:cNvSpPr>
          <p:nvPr/>
        </p:nvSpPr>
        <p:spPr bwMode="auto">
          <a:xfrm>
            <a:off x="895350" y="235743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6894" name="Text Box 30"/>
          <p:cNvSpPr txBox="1">
            <a:spLocks noChangeArrowheads="1"/>
          </p:cNvSpPr>
          <p:nvPr/>
        </p:nvSpPr>
        <p:spPr bwMode="auto">
          <a:xfrm>
            <a:off x="700088" y="1835944"/>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6895" name="Line 31"/>
          <p:cNvSpPr>
            <a:spLocks noChangeShapeType="1"/>
          </p:cNvSpPr>
          <p:nvPr/>
        </p:nvSpPr>
        <p:spPr bwMode="auto">
          <a:xfrm rot="19062483" flipH="1">
            <a:off x="985838" y="2122885"/>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6" name="Line 32"/>
          <p:cNvSpPr>
            <a:spLocks noChangeShapeType="1"/>
          </p:cNvSpPr>
          <p:nvPr/>
        </p:nvSpPr>
        <p:spPr bwMode="auto">
          <a:xfrm rot="2537517">
            <a:off x="2000251" y="2135981"/>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7" name="Text Box 33"/>
          <p:cNvSpPr txBox="1">
            <a:spLocks noChangeArrowheads="1"/>
          </p:cNvSpPr>
          <p:nvPr/>
        </p:nvSpPr>
        <p:spPr bwMode="auto">
          <a:xfrm>
            <a:off x="1800225" y="236339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6898" name="Text Box 34"/>
          <p:cNvSpPr txBox="1">
            <a:spLocks noChangeArrowheads="1"/>
          </p:cNvSpPr>
          <p:nvPr/>
        </p:nvSpPr>
        <p:spPr bwMode="auto">
          <a:xfrm>
            <a:off x="2252663" y="236339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6899" name="Text Box 35"/>
          <p:cNvSpPr txBox="1">
            <a:spLocks noChangeArrowheads="1"/>
          </p:cNvSpPr>
          <p:nvPr/>
        </p:nvSpPr>
        <p:spPr bwMode="auto">
          <a:xfrm>
            <a:off x="2057400" y="1841898"/>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6900" name="Line 36"/>
          <p:cNvSpPr>
            <a:spLocks noChangeShapeType="1"/>
          </p:cNvSpPr>
          <p:nvPr/>
        </p:nvSpPr>
        <p:spPr bwMode="auto">
          <a:xfrm rot="19062483" flipH="1">
            <a:off x="2343151" y="2128837"/>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2" name="Line 38"/>
          <p:cNvSpPr>
            <a:spLocks noChangeShapeType="1"/>
          </p:cNvSpPr>
          <p:nvPr/>
        </p:nvSpPr>
        <p:spPr bwMode="auto">
          <a:xfrm>
            <a:off x="2709863" y="3711179"/>
            <a:ext cx="138112" cy="785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3" name="Line 39"/>
          <p:cNvSpPr>
            <a:spLocks noChangeShapeType="1"/>
          </p:cNvSpPr>
          <p:nvPr/>
        </p:nvSpPr>
        <p:spPr bwMode="auto">
          <a:xfrm>
            <a:off x="895350" y="144303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4" name="Line 40"/>
          <p:cNvSpPr>
            <a:spLocks noChangeShapeType="1"/>
          </p:cNvSpPr>
          <p:nvPr/>
        </p:nvSpPr>
        <p:spPr bwMode="auto">
          <a:xfrm>
            <a:off x="4933950" y="153709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5" name="Line 41"/>
          <p:cNvSpPr>
            <a:spLocks noChangeShapeType="1"/>
          </p:cNvSpPr>
          <p:nvPr/>
        </p:nvSpPr>
        <p:spPr bwMode="auto">
          <a:xfrm>
            <a:off x="2266950" y="142875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6" name="Text Box 42"/>
          <p:cNvSpPr txBox="1">
            <a:spLocks noChangeArrowheads="1"/>
          </p:cNvSpPr>
          <p:nvPr/>
        </p:nvSpPr>
        <p:spPr bwMode="auto">
          <a:xfrm>
            <a:off x="3600450" y="181094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6907" name="Line 43"/>
          <p:cNvSpPr>
            <a:spLocks noChangeShapeType="1"/>
          </p:cNvSpPr>
          <p:nvPr/>
        </p:nvSpPr>
        <p:spPr bwMode="auto">
          <a:xfrm rot="2537517">
            <a:off x="3589339" y="2084785"/>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8" name="Line 44"/>
          <p:cNvSpPr>
            <a:spLocks noChangeShapeType="1"/>
          </p:cNvSpPr>
          <p:nvPr/>
        </p:nvSpPr>
        <p:spPr bwMode="auto">
          <a:xfrm rot="19062483" flipH="1">
            <a:off x="3994150" y="2077641"/>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9" name="Line 45"/>
          <p:cNvSpPr>
            <a:spLocks noChangeShapeType="1"/>
          </p:cNvSpPr>
          <p:nvPr/>
        </p:nvSpPr>
        <p:spPr bwMode="auto">
          <a:xfrm>
            <a:off x="3752850" y="1379935"/>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10" name="Text Box 46"/>
          <p:cNvSpPr txBox="1">
            <a:spLocks noChangeArrowheads="1"/>
          </p:cNvSpPr>
          <p:nvPr/>
        </p:nvSpPr>
        <p:spPr bwMode="auto">
          <a:xfrm>
            <a:off x="2352675" y="3421856"/>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36911" name="Line 47"/>
          <p:cNvSpPr>
            <a:spLocks noChangeShapeType="1"/>
          </p:cNvSpPr>
          <p:nvPr/>
        </p:nvSpPr>
        <p:spPr bwMode="auto">
          <a:xfrm rot="2537517" flipH="1">
            <a:off x="2309814" y="3669507"/>
            <a:ext cx="53975"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6" name="Rectangle 4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235778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37890"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37891" name="Rectangle 3"/>
          <p:cNvSpPr>
            <a:spLocks noChangeArrowheads="1"/>
          </p:cNvSpPr>
          <p:nvPr/>
        </p:nvSpPr>
        <p:spPr bwMode="auto">
          <a:xfrm>
            <a:off x="247650" y="1343025"/>
            <a:ext cx="86677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Line 4"/>
          <p:cNvSpPr>
            <a:spLocks noChangeShapeType="1"/>
          </p:cNvSpPr>
          <p:nvPr/>
        </p:nvSpPr>
        <p:spPr bwMode="auto">
          <a:xfrm>
            <a:off x="15240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3" name="Line 5"/>
          <p:cNvSpPr>
            <a:spLocks noChangeShapeType="1"/>
          </p:cNvSpPr>
          <p:nvPr/>
        </p:nvSpPr>
        <p:spPr bwMode="auto">
          <a:xfrm>
            <a:off x="37719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4" name="Line 6"/>
          <p:cNvSpPr>
            <a:spLocks noChangeShapeType="1"/>
          </p:cNvSpPr>
          <p:nvPr/>
        </p:nvSpPr>
        <p:spPr bwMode="auto">
          <a:xfrm>
            <a:off x="5830888"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5" name="Line 7"/>
          <p:cNvSpPr>
            <a:spLocks noChangeShapeType="1"/>
          </p:cNvSpPr>
          <p:nvPr/>
        </p:nvSpPr>
        <p:spPr bwMode="auto">
          <a:xfrm>
            <a:off x="7985125"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Line 10"/>
          <p:cNvSpPr>
            <a:spLocks noChangeShapeType="1"/>
          </p:cNvSpPr>
          <p:nvPr/>
        </p:nvSpPr>
        <p:spPr bwMode="auto">
          <a:xfrm rot="2537517">
            <a:off x="4192589" y="2708673"/>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Text Box 11"/>
          <p:cNvSpPr txBox="1">
            <a:spLocks noChangeArrowheads="1"/>
          </p:cNvSpPr>
          <p:nvPr/>
        </p:nvSpPr>
        <p:spPr bwMode="auto">
          <a:xfrm>
            <a:off x="3905250" y="29075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7900" name="Text Box 12"/>
          <p:cNvSpPr txBox="1">
            <a:spLocks noChangeArrowheads="1"/>
          </p:cNvSpPr>
          <p:nvPr/>
        </p:nvSpPr>
        <p:spPr bwMode="auto">
          <a:xfrm>
            <a:off x="4371975" y="29075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7901" name="Text Box 13"/>
          <p:cNvSpPr txBox="1">
            <a:spLocks noChangeArrowheads="1"/>
          </p:cNvSpPr>
          <p:nvPr/>
        </p:nvSpPr>
        <p:spPr bwMode="auto">
          <a:xfrm>
            <a:off x="7200900" y="2355056"/>
            <a:ext cx="5143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7902" name="Text Box 14"/>
          <p:cNvSpPr txBox="1">
            <a:spLocks noChangeArrowheads="1"/>
          </p:cNvSpPr>
          <p:nvPr/>
        </p:nvSpPr>
        <p:spPr bwMode="auto">
          <a:xfrm>
            <a:off x="8439150" y="1980010"/>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7903" name="Line 15"/>
          <p:cNvSpPr>
            <a:spLocks noChangeShapeType="1"/>
          </p:cNvSpPr>
          <p:nvPr/>
        </p:nvSpPr>
        <p:spPr bwMode="auto">
          <a:xfrm rot="19062483" flipH="1">
            <a:off x="4479926" y="2717006"/>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4" name="Text Box 16"/>
          <p:cNvSpPr txBox="1">
            <a:spLocks noChangeArrowheads="1"/>
          </p:cNvSpPr>
          <p:nvPr/>
        </p:nvSpPr>
        <p:spPr bwMode="auto">
          <a:xfrm>
            <a:off x="4281488" y="24181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7905" name="Line 17"/>
          <p:cNvSpPr>
            <a:spLocks noChangeShapeType="1"/>
          </p:cNvSpPr>
          <p:nvPr/>
        </p:nvSpPr>
        <p:spPr bwMode="auto">
          <a:xfrm rot="2537517">
            <a:off x="5041901" y="2705100"/>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Text Box 18"/>
          <p:cNvSpPr txBox="1">
            <a:spLocks noChangeArrowheads="1"/>
          </p:cNvSpPr>
          <p:nvPr/>
        </p:nvSpPr>
        <p:spPr bwMode="auto">
          <a:xfrm>
            <a:off x="4862513" y="29110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7907" name="Text Box 19"/>
          <p:cNvSpPr txBox="1">
            <a:spLocks noChangeArrowheads="1"/>
          </p:cNvSpPr>
          <p:nvPr/>
        </p:nvSpPr>
        <p:spPr bwMode="auto">
          <a:xfrm>
            <a:off x="5314950" y="29075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7908" name="Text Box 20"/>
          <p:cNvSpPr txBox="1">
            <a:spLocks noChangeArrowheads="1"/>
          </p:cNvSpPr>
          <p:nvPr/>
        </p:nvSpPr>
        <p:spPr bwMode="auto">
          <a:xfrm>
            <a:off x="5005388" y="24181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7909" name="Line 21"/>
          <p:cNvSpPr>
            <a:spLocks noChangeShapeType="1"/>
          </p:cNvSpPr>
          <p:nvPr/>
        </p:nvSpPr>
        <p:spPr bwMode="auto">
          <a:xfrm rot="19062483" flipH="1">
            <a:off x="5337175" y="2722960"/>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Line 22"/>
          <p:cNvSpPr>
            <a:spLocks noChangeShapeType="1"/>
          </p:cNvSpPr>
          <p:nvPr/>
        </p:nvSpPr>
        <p:spPr bwMode="auto">
          <a:xfrm rot="2537517">
            <a:off x="6386513" y="2555082"/>
            <a:ext cx="36512"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1" name="Text Box 23"/>
          <p:cNvSpPr txBox="1">
            <a:spLocks noChangeArrowheads="1"/>
          </p:cNvSpPr>
          <p:nvPr/>
        </p:nvSpPr>
        <p:spPr bwMode="auto">
          <a:xfrm>
            <a:off x="6143625" y="269676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7912" name="Text Box 24"/>
          <p:cNvSpPr txBox="1">
            <a:spLocks noChangeArrowheads="1"/>
          </p:cNvSpPr>
          <p:nvPr/>
        </p:nvSpPr>
        <p:spPr bwMode="auto">
          <a:xfrm>
            <a:off x="6596063" y="269676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7913" name="Text Box 25"/>
          <p:cNvSpPr txBox="1">
            <a:spLocks noChangeArrowheads="1"/>
          </p:cNvSpPr>
          <p:nvPr/>
        </p:nvSpPr>
        <p:spPr bwMode="auto">
          <a:xfrm>
            <a:off x="6357938" y="2289573"/>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7914" name="Line 26"/>
          <p:cNvSpPr>
            <a:spLocks noChangeShapeType="1"/>
          </p:cNvSpPr>
          <p:nvPr/>
        </p:nvSpPr>
        <p:spPr bwMode="auto">
          <a:xfrm rot="19062483" flipH="1">
            <a:off x="6794500" y="2552700"/>
            <a:ext cx="14288"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5" name="Line 27"/>
          <p:cNvSpPr>
            <a:spLocks noChangeShapeType="1"/>
          </p:cNvSpPr>
          <p:nvPr/>
        </p:nvSpPr>
        <p:spPr bwMode="auto">
          <a:xfrm rot="2537517">
            <a:off x="814388" y="2244329"/>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6" name="Text Box 28"/>
          <p:cNvSpPr txBox="1">
            <a:spLocks noChangeArrowheads="1"/>
          </p:cNvSpPr>
          <p:nvPr/>
        </p:nvSpPr>
        <p:spPr bwMode="auto">
          <a:xfrm>
            <a:off x="614363" y="247173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7917" name="Text Box 29"/>
          <p:cNvSpPr txBox="1">
            <a:spLocks noChangeArrowheads="1"/>
          </p:cNvSpPr>
          <p:nvPr/>
        </p:nvSpPr>
        <p:spPr bwMode="auto">
          <a:xfrm>
            <a:off x="1066800" y="247173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7918" name="Text Box 30"/>
          <p:cNvSpPr txBox="1">
            <a:spLocks noChangeArrowheads="1"/>
          </p:cNvSpPr>
          <p:nvPr/>
        </p:nvSpPr>
        <p:spPr bwMode="auto">
          <a:xfrm>
            <a:off x="871538" y="1950244"/>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7919" name="Line 31"/>
          <p:cNvSpPr>
            <a:spLocks noChangeShapeType="1"/>
          </p:cNvSpPr>
          <p:nvPr/>
        </p:nvSpPr>
        <p:spPr bwMode="auto">
          <a:xfrm rot="19062483" flipH="1">
            <a:off x="1157288" y="2237185"/>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0" name="Line 32"/>
          <p:cNvSpPr>
            <a:spLocks noChangeShapeType="1"/>
          </p:cNvSpPr>
          <p:nvPr/>
        </p:nvSpPr>
        <p:spPr bwMode="auto">
          <a:xfrm rot="2537517">
            <a:off x="2571751" y="2235994"/>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1" name="Text Box 33"/>
          <p:cNvSpPr txBox="1">
            <a:spLocks noChangeArrowheads="1"/>
          </p:cNvSpPr>
          <p:nvPr/>
        </p:nvSpPr>
        <p:spPr bwMode="auto">
          <a:xfrm>
            <a:off x="2371725" y="246340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7922" name="Text Box 34"/>
          <p:cNvSpPr txBox="1">
            <a:spLocks noChangeArrowheads="1"/>
          </p:cNvSpPr>
          <p:nvPr/>
        </p:nvSpPr>
        <p:spPr bwMode="auto">
          <a:xfrm>
            <a:off x="2824163" y="246340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7923" name="Text Box 35"/>
          <p:cNvSpPr txBox="1">
            <a:spLocks noChangeArrowheads="1"/>
          </p:cNvSpPr>
          <p:nvPr/>
        </p:nvSpPr>
        <p:spPr bwMode="auto">
          <a:xfrm>
            <a:off x="2628900" y="194191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7924" name="Line 36"/>
          <p:cNvSpPr>
            <a:spLocks noChangeShapeType="1"/>
          </p:cNvSpPr>
          <p:nvPr/>
        </p:nvSpPr>
        <p:spPr bwMode="auto">
          <a:xfrm rot="19062483" flipH="1">
            <a:off x="2914651" y="2228850"/>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5" name="Line 37"/>
          <p:cNvSpPr>
            <a:spLocks noChangeShapeType="1"/>
          </p:cNvSpPr>
          <p:nvPr/>
        </p:nvSpPr>
        <p:spPr bwMode="auto">
          <a:xfrm>
            <a:off x="7129463" y="2200276"/>
            <a:ext cx="233362" cy="1464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6" name="Line 38"/>
          <p:cNvSpPr>
            <a:spLocks noChangeShapeType="1"/>
          </p:cNvSpPr>
          <p:nvPr/>
        </p:nvSpPr>
        <p:spPr bwMode="auto">
          <a:xfrm>
            <a:off x="1066800" y="155733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7" name="Line 39"/>
          <p:cNvSpPr>
            <a:spLocks noChangeShapeType="1"/>
          </p:cNvSpPr>
          <p:nvPr/>
        </p:nvSpPr>
        <p:spPr bwMode="auto">
          <a:xfrm>
            <a:off x="8591550" y="157996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8" name="Line 40"/>
          <p:cNvSpPr>
            <a:spLocks noChangeShapeType="1"/>
          </p:cNvSpPr>
          <p:nvPr/>
        </p:nvSpPr>
        <p:spPr bwMode="auto">
          <a:xfrm>
            <a:off x="2838450" y="1528762"/>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9" name="Text Box 41"/>
          <p:cNvSpPr txBox="1">
            <a:spLocks noChangeArrowheads="1"/>
          </p:cNvSpPr>
          <p:nvPr/>
        </p:nvSpPr>
        <p:spPr bwMode="auto">
          <a:xfrm>
            <a:off x="4629150" y="198239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7930" name="Line 42"/>
          <p:cNvSpPr>
            <a:spLocks noChangeShapeType="1"/>
          </p:cNvSpPr>
          <p:nvPr/>
        </p:nvSpPr>
        <p:spPr bwMode="auto">
          <a:xfrm rot="2537517">
            <a:off x="4618039" y="2256235"/>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1" name="Line 43"/>
          <p:cNvSpPr>
            <a:spLocks noChangeShapeType="1"/>
          </p:cNvSpPr>
          <p:nvPr/>
        </p:nvSpPr>
        <p:spPr bwMode="auto">
          <a:xfrm rot="19062483" flipH="1">
            <a:off x="5022850" y="2249091"/>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2" name="Line 44"/>
          <p:cNvSpPr>
            <a:spLocks noChangeShapeType="1"/>
          </p:cNvSpPr>
          <p:nvPr/>
        </p:nvSpPr>
        <p:spPr bwMode="auto">
          <a:xfrm>
            <a:off x="4781550" y="1551385"/>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3" name="Text Box 45"/>
          <p:cNvSpPr txBox="1">
            <a:spLocks noChangeArrowheads="1"/>
          </p:cNvSpPr>
          <p:nvPr/>
        </p:nvSpPr>
        <p:spPr bwMode="auto">
          <a:xfrm>
            <a:off x="6772275" y="1910954"/>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37934" name="Line 46"/>
          <p:cNvSpPr>
            <a:spLocks noChangeShapeType="1"/>
          </p:cNvSpPr>
          <p:nvPr/>
        </p:nvSpPr>
        <p:spPr bwMode="auto">
          <a:xfrm rot="2537517" flipH="1">
            <a:off x="6729414" y="2158604"/>
            <a:ext cx="53975" cy="160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5" name="Line 47"/>
          <p:cNvSpPr>
            <a:spLocks noChangeShapeType="1"/>
          </p:cNvSpPr>
          <p:nvPr/>
        </p:nvSpPr>
        <p:spPr bwMode="auto">
          <a:xfrm>
            <a:off x="7029450" y="1508522"/>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6" name="Text Box 48"/>
          <p:cNvSpPr txBox="1">
            <a:spLocks noChangeArrowheads="1"/>
          </p:cNvSpPr>
          <p:nvPr/>
        </p:nvSpPr>
        <p:spPr bwMode="auto">
          <a:xfrm>
            <a:off x="403225" y="3673078"/>
            <a:ext cx="815975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t>What is happening to the characters with a low number of occurrences?</a:t>
            </a:r>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9" name="Rectangle 48"/>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6609781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38914"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38915" name="Rectangle 3"/>
          <p:cNvSpPr>
            <a:spLocks noChangeArrowheads="1"/>
          </p:cNvSpPr>
          <p:nvPr/>
        </p:nvSpPr>
        <p:spPr bwMode="auto">
          <a:xfrm>
            <a:off x="247650" y="1343025"/>
            <a:ext cx="563880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Line 4"/>
          <p:cNvSpPr>
            <a:spLocks noChangeShapeType="1"/>
          </p:cNvSpPr>
          <p:nvPr/>
        </p:nvSpPr>
        <p:spPr bwMode="auto">
          <a:xfrm>
            <a:off x="15240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Line 5"/>
          <p:cNvSpPr>
            <a:spLocks noChangeShapeType="1"/>
          </p:cNvSpPr>
          <p:nvPr/>
        </p:nvSpPr>
        <p:spPr bwMode="auto">
          <a:xfrm>
            <a:off x="37719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Line 8"/>
          <p:cNvSpPr>
            <a:spLocks noChangeShapeType="1"/>
          </p:cNvSpPr>
          <p:nvPr/>
        </p:nvSpPr>
        <p:spPr bwMode="auto">
          <a:xfrm rot="2537517">
            <a:off x="554039" y="2580085"/>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 name="Text Box 9"/>
          <p:cNvSpPr txBox="1">
            <a:spLocks noChangeArrowheads="1"/>
          </p:cNvSpPr>
          <p:nvPr/>
        </p:nvSpPr>
        <p:spPr bwMode="auto">
          <a:xfrm>
            <a:off x="266700" y="277891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8922" name="Text Box 10"/>
          <p:cNvSpPr txBox="1">
            <a:spLocks noChangeArrowheads="1"/>
          </p:cNvSpPr>
          <p:nvPr/>
        </p:nvSpPr>
        <p:spPr bwMode="auto">
          <a:xfrm>
            <a:off x="733425" y="277891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8923" name="Text Box 11"/>
          <p:cNvSpPr txBox="1">
            <a:spLocks noChangeArrowheads="1"/>
          </p:cNvSpPr>
          <p:nvPr/>
        </p:nvSpPr>
        <p:spPr bwMode="auto">
          <a:xfrm>
            <a:off x="3429000" y="2383631"/>
            <a:ext cx="5143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8924" name="Text Box 12"/>
          <p:cNvSpPr txBox="1">
            <a:spLocks noChangeArrowheads="1"/>
          </p:cNvSpPr>
          <p:nvPr/>
        </p:nvSpPr>
        <p:spPr bwMode="auto">
          <a:xfrm>
            <a:off x="4914900" y="1980010"/>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8925" name="Line 13"/>
          <p:cNvSpPr>
            <a:spLocks noChangeShapeType="1"/>
          </p:cNvSpPr>
          <p:nvPr/>
        </p:nvSpPr>
        <p:spPr bwMode="auto">
          <a:xfrm rot="19062483" flipH="1">
            <a:off x="841376" y="2588419"/>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6" name="Text Box 14"/>
          <p:cNvSpPr txBox="1">
            <a:spLocks noChangeArrowheads="1"/>
          </p:cNvSpPr>
          <p:nvPr/>
        </p:nvSpPr>
        <p:spPr bwMode="auto">
          <a:xfrm>
            <a:off x="642938" y="2289573"/>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8927" name="Line 15"/>
          <p:cNvSpPr>
            <a:spLocks noChangeShapeType="1"/>
          </p:cNvSpPr>
          <p:nvPr/>
        </p:nvSpPr>
        <p:spPr bwMode="auto">
          <a:xfrm rot="2537517">
            <a:off x="1403351" y="2576513"/>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8" name="Text Box 16"/>
          <p:cNvSpPr txBox="1">
            <a:spLocks noChangeArrowheads="1"/>
          </p:cNvSpPr>
          <p:nvPr/>
        </p:nvSpPr>
        <p:spPr bwMode="auto">
          <a:xfrm>
            <a:off x="1223963" y="278249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8929" name="Text Box 17"/>
          <p:cNvSpPr txBox="1">
            <a:spLocks noChangeArrowheads="1"/>
          </p:cNvSpPr>
          <p:nvPr/>
        </p:nvSpPr>
        <p:spPr bwMode="auto">
          <a:xfrm>
            <a:off x="1676400" y="277891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8930" name="Text Box 18"/>
          <p:cNvSpPr txBox="1">
            <a:spLocks noChangeArrowheads="1"/>
          </p:cNvSpPr>
          <p:nvPr/>
        </p:nvSpPr>
        <p:spPr bwMode="auto">
          <a:xfrm>
            <a:off x="1366838" y="2289573"/>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8931" name="Line 19"/>
          <p:cNvSpPr>
            <a:spLocks noChangeShapeType="1"/>
          </p:cNvSpPr>
          <p:nvPr/>
        </p:nvSpPr>
        <p:spPr bwMode="auto">
          <a:xfrm rot="19062483" flipH="1">
            <a:off x="1698625" y="2594372"/>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2" name="Line 20"/>
          <p:cNvSpPr>
            <a:spLocks noChangeShapeType="1"/>
          </p:cNvSpPr>
          <p:nvPr/>
        </p:nvSpPr>
        <p:spPr bwMode="auto">
          <a:xfrm rot="2537517">
            <a:off x="2614613" y="2583657"/>
            <a:ext cx="36512"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3" name="Text Box 21"/>
          <p:cNvSpPr txBox="1">
            <a:spLocks noChangeArrowheads="1"/>
          </p:cNvSpPr>
          <p:nvPr/>
        </p:nvSpPr>
        <p:spPr bwMode="auto">
          <a:xfrm>
            <a:off x="2371725" y="27253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8934" name="Text Box 22"/>
          <p:cNvSpPr txBox="1">
            <a:spLocks noChangeArrowheads="1"/>
          </p:cNvSpPr>
          <p:nvPr/>
        </p:nvSpPr>
        <p:spPr bwMode="auto">
          <a:xfrm>
            <a:off x="2824163" y="27253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8935" name="Text Box 23"/>
          <p:cNvSpPr txBox="1">
            <a:spLocks noChangeArrowheads="1"/>
          </p:cNvSpPr>
          <p:nvPr/>
        </p:nvSpPr>
        <p:spPr bwMode="auto">
          <a:xfrm>
            <a:off x="2586038" y="2318148"/>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8936" name="Line 24"/>
          <p:cNvSpPr>
            <a:spLocks noChangeShapeType="1"/>
          </p:cNvSpPr>
          <p:nvPr/>
        </p:nvSpPr>
        <p:spPr bwMode="auto">
          <a:xfrm rot="19062483" flipH="1">
            <a:off x="3022600" y="2581275"/>
            <a:ext cx="14288"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Line 25"/>
          <p:cNvSpPr>
            <a:spLocks noChangeShapeType="1"/>
          </p:cNvSpPr>
          <p:nvPr/>
        </p:nvSpPr>
        <p:spPr bwMode="auto">
          <a:xfrm rot="2537517">
            <a:off x="6091238" y="3787379"/>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8" name="Text Box 26"/>
          <p:cNvSpPr txBox="1">
            <a:spLocks noChangeArrowheads="1"/>
          </p:cNvSpPr>
          <p:nvPr/>
        </p:nvSpPr>
        <p:spPr bwMode="auto">
          <a:xfrm>
            <a:off x="5891213" y="401478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8939" name="Text Box 27"/>
          <p:cNvSpPr txBox="1">
            <a:spLocks noChangeArrowheads="1"/>
          </p:cNvSpPr>
          <p:nvPr/>
        </p:nvSpPr>
        <p:spPr bwMode="auto">
          <a:xfrm>
            <a:off x="6343650" y="4014787"/>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8940" name="Text Box 28"/>
          <p:cNvSpPr txBox="1">
            <a:spLocks noChangeArrowheads="1"/>
          </p:cNvSpPr>
          <p:nvPr/>
        </p:nvSpPr>
        <p:spPr bwMode="auto">
          <a:xfrm>
            <a:off x="6148388" y="3493294"/>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8941" name="Line 29"/>
          <p:cNvSpPr>
            <a:spLocks noChangeShapeType="1"/>
          </p:cNvSpPr>
          <p:nvPr/>
        </p:nvSpPr>
        <p:spPr bwMode="auto">
          <a:xfrm rot="19062483" flipH="1">
            <a:off x="6434138" y="3780235"/>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2" name="Line 30"/>
          <p:cNvSpPr>
            <a:spLocks noChangeShapeType="1"/>
          </p:cNvSpPr>
          <p:nvPr/>
        </p:nvSpPr>
        <p:spPr bwMode="auto">
          <a:xfrm rot="2537517">
            <a:off x="7067551" y="3779044"/>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3" name="Text Box 31"/>
          <p:cNvSpPr txBox="1">
            <a:spLocks noChangeArrowheads="1"/>
          </p:cNvSpPr>
          <p:nvPr/>
        </p:nvSpPr>
        <p:spPr bwMode="auto">
          <a:xfrm>
            <a:off x="6867525" y="400645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8944" name="Text Box 32"/>
          <p:cNvSpPr txBox="1">
            <a:spLocks noChangeArrowheads="1"/>
          </p:cNvSpPr>
          <p:nvPr/>
        </p:nvSpPr>
        <p:spPr bwMode="auto">
          <a:xfrm>
            <a:off x="7319963" y="400645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8945" name="Text Box 33"/>
          <p:cNvSpPr txBox="1">
            <a:spLocks noChangeArrowheads="1"/>
          </p:cNvSpPr>
          <p:nvPr/>
        </p:nvSpPr>
        <p:spPr bwMode="auto">
          <a:xfrm>
            <a:off x="7124700" y="34849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8946" name="Line 34"/>
          <p:cNvSpPr>
            <a:spLocks noChangeShapeType="1"/>
          </p:cNvSpPr>
          <p:nvPr/>
        </p:nvSpPr>
        <p:spPr bwMode="auto">
          <a:xfrm rot="19062483" flipH="1">
            <a:off x="7410451" y="3771900"/>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7" name="Line 35"/>
          <p:cNvSpPr>
            <a:spLocks noChangeShapeType="1"/>
          </p:cNvSpPr>
          <p:nvPr/>
        </p:nvSpPr>
        <p:spPr bwMode="auto">
          <a:xfrm>
            <a:off x="3357563" y="2228851"/>
            <a:ext cx="233362" cy="1464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8" name="Line 36"/>
          <p:cNvSpPr>
            <a:spLocks noChangeShapeType="1"/>
          </p:cNvSpPr>
          <p:nvPr/>
        </p:nvSpPr>
        <p:spPr bwMode="auto">
          <a:xfrm flipH="1">
            <a:off x="6348414" y="3264694"/>
            <a:ext cx="352425"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9" name="Line 37"/>
          <p:cNvSpPr>
            <a:spLocks noChangeShapeType="1"/>
          </p:cNvSpPr>
          <p:nvPr/>
        </p:nvSpPr>
        <p:spPr bwMode="auto">
          <a:xfrm>
            <a:off x="5067300" y="157996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0" name="Line 38"/>
          <p:cNvSpPr>
            <a:spLocks noChangeShapeType="1"/>
          </p:cNvSpPr>
          <p:nvPr/>
        </p:nvSpPr>
        <p:spPr bwMode="auto">
          <a:xfrm>
            <a:off x="6981826" y="3261123"/>
            <a:ext cx="352425" cy="2250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1" name="Text Box 39"/>
          <p:cNvSpPr txBox="1">
            <a:spLocks noChangeArrowheads="1"/>
          </p:cNvSpPr>
          <p:nvPr/>
        </p:nvSpPr>
        <p:spPr bwMode="auto">
          <a:xfrm>
            <a:off x="990600" y="1853804"/>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8952" name="Line 40"/>
          <p:cNvSpPr>
            <a:spLocks noChangeShapeType="1"/>
          </p:cNvSpPr>
          <p:nvPr/>
        </p:nvSpPr>
        <p:spPr bwMode="auto">
          <a:xfrm rot="2537517">
            <a:off x="979489" y="2127647"/>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3" name="Line 41"/>
          <p:cNvSpPr>
            <a:spLocks noChangeShapeType="1"/>
          </p:cNvSpPr>
          <p:nvPr/>
        </p:nvSpPr>
        <p:spPr bwMode="auto">
          <a:xfrm rot="19062483" flipH="1">
            <a:off x="1384300" y="2120503"/>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4" name="Line 42"/>
          <p:cNvSpPr>
            <a:spLocks noChangeShapeType="1"/>
          </p:cNvSpPr>
          <p:nvPr/>
        </p:nvSpPr>
        <p:spPr bwMode="auto">
          <a:xfrm>
            <a:off x="1143000" y="142279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5" name="Text Box 43"/>
          <p:cNvSpPr txBox="1">
            <a:spLocks noChangeArrowheads="1"/>
          </p:cNvSpPr>
          <p:nvPr/>
        </p:nvSpPr>
        <p:spPr bwMode="auto">
          <a:xfrm>
            <a:off x="3000375" y="1939529"/>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38956" name="Line 44"/>
          <p:cNvSpPr>
            <a:spLocks noChangeShapeType="1"/>
          </p:cNvSpPr>
          <p:nvPr/>
        </p:nvSpPr>
        <p:spPr bwMode="auto">
          <a:xfrm rot="2537517" flipH="1">
            <a:off x="2957514" y="2187179"/>
            <a:ext cx="53975" cy="160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7" name="Line 45"/>
          <p:cNvSpPr>
            <a:spLocks noChangeShapeType="1"/>
          </p:cNvSpPr>
          <p:nvPr/>
        </p:nvSpPr>
        <p:spPr bwMode="auto">
          <a:xfrm>
            <a:off x="3257550" y="153709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9" name="Text Box 47"/>
          <p:cNvSpPr txBox="1">
            <a:spLocks noChangeArrowheads="1"/>
          </p:cNvSpPr>
          <p:nvPr/>
        </p:nvSpPr>
        <p:spPr bwMode="auto">
          <a:xfrm>
            <a:off x="6643688" y="2978943"/>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7" name="Rectangle 4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37331194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39938"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39939" name="Rectangle 3"/>
          <p:cNvSpPr>
            <a:spLocks noChangeArrowheads="1"/>
          </p:cNvSpPr>
          <p:nvPr/>
        </p:nvSpPr>
        <p:spPr bwMode="auto">
          <a:xfrm>
            <a:off x="247650" y="1343025"/>
            <a:ext cx="77914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0" name="Line 4"/>
          <p:cNvSpPr>
            <a:spLocks noChangeShapeType="1"/>
          </p:cNvSpPr>
          <p:nvPr/>
        </p:nvSpPr>
        <p:spPr bwMode="auto">
          <a:xfrm>
            <a:off x="15240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1" name="Line 5"/>
          <p:cNvSpPr>
            <a:spLocks noChangeShapeType="1"/>
          </p:cNvSpPr>
          <p:nvPr/>
        </p:nvSpPr>
        <p:spPr bwMode="auto">
          <a:xfrm>
            <a:off x="37719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Line 6"/>
          <p:cNvSpPr>
            <a:spLocks noChangeShapeType="1"/>
          </p:cNvSpPr>
          <p:nvPr/>
        </p:nvSpPr>
        <p:spPr bwMode="auto">
          <a:xfrm rot="2537517">
            <a:off x="554039" y="2580085"/>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Text Box 7"/>
          <p:cNvSpPr txBox="1">
            <a:spLocks noChangeArrowheads="1"/>
          </p:cNvSpPr>
          <p:nvPr/>
        </p:nvSpPr>
        <p:spPr bwMode="auto">
          <a:xfrm>
            <a:off x="266700" y="277891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39944" name="Text Box 8"/>
          <p:cNvSpPr txBox="1">
            <a:spLocks noChangeArrowheads="1"/>
          </p:cNvSpPr>
          <p:nvPr/>
        </p:nvSpPr>
        <p:spPr bwMode="auto">
          <a:xfrm>
            <a:off x="733425" y="277891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39945" name="Text Box 9"/>
          <p:cNvSpPr txBox="1">
            <a:spLocks noChangeArrowheads="1"/>
          </p:cNvSpPr>
          <p:nvPr/>
        </p:nvSpPr>
        <p:spPr bwMode="auto">
          <a:xfrm>
            <a:off x="3429000" y="2383631"/>
            <a:ext cx="5143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39946" name="Text Box 10"/>
          <p:cNvSpPr txBox="1">
            <a:spLocks noChangeArrowheads="1"/>
          </p:cNvSpPr>
          <p:nvPr/>
        </p:nvSpPr>
        <p:spPr bwMode="auto">
          <a:xfrm>
            <a:off x="4914900" y="1980010"/>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39947" name="Line 11"/>
          <p:cNvSpPr>
            <a:spLocks noChangeShapeType="1"/>
          </p:cNvSpPr>
          <p:nvPr/>
        </p:nvSpPr>
        <p:spPr bwMode="auto">
          <a:xfrm rot="19062483" flipH="1">
            <a:off x="841376" y="2588419"/>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Text Box 12"/>
          <p:cNvSpPr txBox="1">
            <a:spLocks noChangeArrowheads="1"/>
          </p:cNvSpPr>
          <p:nvPr/>
        </p:nvSpPr>
        <p:spPr bwMode="auto">
          <a:xfrm>
            <a:off x="642938" y="2289573"/>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9949" name="Line 13"/>
          <p:cNvSpPr>
            <a:spLocks noChangeShapeType="1"/>
          </p:cNvSpPr>
          <p:nvPr/>
        </p:nvSpPr>
        <p:spPr bwMode="auto">
          <a:xfrm rot="2537517">
            <a:off x="1403351" y="2576513"/>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Text Box 14"/>
          <p:cNvSpPr txBox="1">
            <a:spLocks noChangeArrowheads="1"/>
          </p:cNvSpPr>
          <p:nvPr/>
        </p:nvSpPr>
        <p:spPr bwMode="auto">
          <a:xfrm>
            <a:off x="1223963" y="278249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39951" name="Text Box 15"/>
          <p:cNvSpPr txBox="1">
            <a:spLocks noChangeArrowheads="1"/>
          </p:cNvSpPr>
          <p:nvPr/>
        </p:nvSpPr>
        <p:spPr bwMode="auto">
          <a:xfrm>
            <a:off x="1676400" y="277891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39952" name="Text Box 16"/>
          <p:cNvSpPr txBox="1">
            <a:spLocks noChangeArrowheads="1"/>
          </p:cNvSpPr>
          <p:nvPr/>
        </p:nvSpPr>
        <p:spPr bwMode="auto">
          <a:xfrm>
            <a:off x="1366838" y="2289573"/>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9953" name="Line 17"/>
          <p:cNvSpPr>
            <a:spLocks noChangeShapeType="1"/>
          </p:cNvSpPr>
          <p:nvPr/>
        </p:nvSpPr>
        <p:spPr bwMode="auto">
          <a:xfrm rot="19062483" flipH="1">
            <a:off x="1698625" y="2594372"/>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4" name="Line 18"/>
          <p:cNvSpPr>
            <a:spLocks noChangeShapeType="1"/>
          </p:cNvSpPr>
          <p:nvPr/>
        </p:nvSpPr>
        <p:spPr bwMode="auto">
          <a:xfrm rot="2537517">
            <a:off x="2614613" y="2583657"/>
            <a:ext cx="36512"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5" name="Text Box 19"/>
          <p:cNvSpPr txBox="1">
            <a:spLocks noChangeArrowheads="1"/>
          </p:cNvSpPr>
          <p:nvPr/>
        </p:nvSpPr>
        <p:spPr bwMode="auto">
          <a:xfrm>
            <a:off x="2371725" y="27253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39956" name="Text Box 20"/>
          <p:cNvSpPr txBox="1">
            <a:spLocks noChangeArrowheads="1"/>
          </p:cNvSpPr>
          <p:nvPr/>
        </p:nvSpPr>
        <p:spPr bwMode="auto">
          <a:xfrm>
            <a:off x="2824163" y="27253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39957" name="Text Box 21"/>
          <p:cNvSpPr txBox="1">
            <a:spLocks noChangeArrowheads="1"/>
          </p:cNvSpPr>
          <p:nvPr/>
        </p:nvSpPr>
        <p:spPr bwMode="auto">
          <a:xfrm>
            <a:off x="2586038" y="2318148"/>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39958" name="Line 22"/>
          <p:cNvSpPr>
            <a:spLocks noChangeShapeType="1"/>
          </p:cNvSpPr>
          <p:nvPr/>
        </p:nvSpPr>
        <p:spPr bwMode="auto">
          <a:xfrm rot="19062483" flipH="1">
            <a:off x="3022600" y="2581275"/>
            <a:ext cx="14288"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p:cNvSpPr>
            <a:spLocks noChangeShapeType="1"/>
          </p:cNvSpPr>
          <p:nvPr/>
        </p:nvSpPr>
        <p:spPr bwMode="auto">
          <a:xfrm rot="2537517">
            <a:off x="6091238" y="2772966"/>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Text Box 24"/>
          <p:cNvSpPr txBox="1">
            <a:spLocks noChangeArrowheads="1"/>
          </p:cNvSpPr>
          <p:nvPr/>
        </p:nvSpPr>
        <p:spPr bwMode="auto">
          <a:xfrm>
            <a:off x="5891213" y="300037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39961" name="Text Box 25"/>
          <p:cNvSpPr txBox="1">
            <a:spLocks noChangeArrowheads="1"/>
          </p:cNvSpPr>
          <p:nvPr/>
        </p:nvSpPr>
        <p:spPr bwMode="auto">
          <a:xfrm>
            <a:off x="6343650" y="300037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39962" name="Text Box 26"/>
          <p:cNvSpPr txBox="1">
            <a:spLocks noChangeArrowheads="1"/>
          </p:cNvSpPr>
          <p:nvPr/>
        </p:nvSpPr>
        <p:spPr bwMode="auto">
          <a:xfrm>
            <a:off x="6148388" y="247888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9963" name="Line 27"/>
          <p:cNvSpPr>
            <a:spLocks noChangeShapeType="1"/>
          </p:cNvSpPr>
          <p:nvPr/>
        </p:nvSpPr>
        <p:spPr bwMode="auto">
          <a:xfrm rot="19062483" flipH="1">
            <a:off x="6434138" y="2765823"/>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4" name="Line 28"/>
          <p:cNvSpPr>
            <a:spLocks noChangeShapeType="1"/>
          </p:cNvSpPr>
          <p:nvPr/>
        </p:nvSpPr>
        <p:spPr bwMode="auto">
          <a:xfrm rot="2537517">
            <a:off x="7067551" y="2764631"/>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5" name="Text Box 29"/>
          <p:cNvSpPr txBox="1">
            <a:spLocks noChangeArrowheads="1"/>
          </p:cNvSpPr>
          <p:nvPr/>
        </p:nvSpPr>
        <p:spPr bwMode="auto">
          <a:xfrm>
            <a:off x="6867525" y="29920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39966" name="Text Box 30"/>
          <p:cNvSpPr txBox="1">
            <a:spLocks noChangeArrowheads="1"/>
          </p:cNvSpPr>
          <p:nvPr/>
        </p:nvSpPr>
        <p:spPr bwMode="auto">
          <a:xfrm>
            <a:off x="7319963" y="299204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39967" name="Text Box 31"/>
          <p:cNvSpPr txBox="1">
            <a:spLocks noChangeArrowheads="1"/>
          </p:cNvSpPr>
          <p:nvPr/>
        </p:nvSpPr>
        <p:spPr bwMode="auto">
          <a:xfrm>
            <a:off x="7124700" y="2470548"/>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9968" name="Line 32"/>
          <p:cNvSpPr>
            <a:spLocks noChangeShapeType="1"/>
          </p:cNvSpPr>
          <p:nvPr/>
        </p:nvSpPr>
        <p:spPr bwMode="auto">
          <a:xfrm rot="19062483" flipH="1">
            <a:off x="7410451" y="2757487"/>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9" name="Line 33"/>
          <p:cNvSpPr>
            <a:spLocks noChangeShapeType="1"/>
          </p:cNvSpPr>
          <p:nvPr/>
        </p:nvSpPr>
        <p:spPr bwMode="auto">
          <a:xfrm>
            <a:off x="3357563" y="2228851"/>
            <a:ext cx="233362" cy="1464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0" name="Line 34"/>
          <p:cNvSpPr>
            <a:spLocks noChangeShapeType="1"/>
          </p:cNvSpPr>
          <p:nvPr/>
        </p:nvSpPr>
        <p:spPr bwMode="auto">
          <a:xfrm flipH="1">
            <a:off x="6348414" y="2250281"/>
            <a:ext cx="352425"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1" name="Line 35"/>
          <p:cNvSpPr>
            <a:spLocks noChangeShapeType="1"/>
          </p:cNvSpPr>
          <p:nvPr/>
        </p:nvSpPr>
        <p:spPr bwMode="auto">
          <a:xfrm>
            <a:off x="5067300" y="157996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2" name="Line 36"/>
          <p:cNvSpPr>
            <a:spLocks noChangeShapeType="1"/>
          </p:cNvSpPr>
          <p:nvPr/>
        </p:nvSpPr>
        <p:spPr bwMode="auto">
          <a:xfrm>
            <a:off x="6981826" y="2246710"/>
            <a:ext cx="352425" cy="2250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3" name="Text Box 37"/>
          <p:cNvSpPr txBox="1">
            <a:spLocks noChangeArrowheads="1"/>
          </p:cNvSpPr>
          <p:nvPr/>
        </p:nvSpPr>
        <p:spPr bwMode="auto">
          <a:xfrm>
            <a:off x="990600" y="1853804"/>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39974" name="Line 38"/>
          <p:cNvSpPr>
            <a:spLocks noChangeShapeType="1"/>
          </p:cNvSpPr>
          <p:nvPr/>
        </p:nvSpPr>
        <p:spPr bwMode="auto">
          <a:xfrm rot="2537517">
            <a:off x="979489" y="2127647"/>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5" name="Line 39"/>
          <p:cNvSpPr>
            <a:spLocks noChangeShapeType="1"/>
          </p:cNvSpPr>
          <p:nvPr/>
        </p:nvSpPr>
        <p:spPr bwMode="auto">
          <a:xfrm rot="19062483" flipH="1">
            <a:off x="1384300" y="2120503"/>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6" name="Line 40"/>
          <p:cNvSpPr>
            <a:spLocks noChangeShapeType="1"/>
          </p:cNvSpPr>
          <p:nvPr/>
        </p:nvSpPr>
        <p:spPr bwMode="auto">
          <a:xfrm>
            <a:off x="1143000" y="142279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7" name="Text Box 41"/>
          <p:cNvSpPr txBox="1">
            <a:spLocks noChangeArrowheads="1"/>
          </p:cNvSpPr>
          <p:nvPr/>
        </p:nvSpPr>
        <p:spPr bwMode="auto">
          <a:xfrm>
            <a:off x="3000375" y="1939529"/>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39978" name="Line 42"/>
          <p:cNvSpPr>
            <a:spLocks noChangeShapeType="1"/>
          </p:cNvSpPr>
          <p:nvPr/>
        </p:nvSpPr>
        <p:spPr bwMode="auto">
          <a:xfrm rot="2537517" flipH="1">
            <a:off x="2957514" y="2187179"/>
            <a:ext cx="53975" cy="160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9" name="Line 43"/>
          <p:cNvSpPr>
            <a:spLocks noChangeShapeType="1"/>
          </p:cNvSpPr>
          <p:nvPr/>
        </p:nvSpPr>
        <p:spPr bwMode="auto">
          <a:xfrm>
            <a:off x="3257550" y="153709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0" name="Text Box 44"/>
          <p:cNvSpPr txBox="1">
            <a:spLocks noChangeArrowheads="1"/>
          </p:cNvSpPr>
          <p:nvPr/>
        </p:nvSpPr>
        <p:spPr bwMode="auto">
          <a:xfrm>
            <a:off x="6643688" y="196453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39981" name="Line 45"/>
          <p:cNvSpPr>
            <a:spLocks noChangeShapeType="1"/>
          </p:cNvSpPr>
          <p:nvPr/>
        </p:nvSpPr>
        <p:spPr bwMode="auto">
          <a:xfrm>
            <a:off x="5886450" y="1364456"/>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2" name="Line 46"/>
          <p:cNvSpPr>
            <a:spLocks noChangeShapeType="1"/>
          </p:cNvSpPr>
          <p:nvPr/>
        </p:nvSpPr>
        <p:spPr bwMode="auto">
          <a:xfrm>
            <a:off x="6858000" y="1551385"/>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9" name="Rectangle 48"/>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244132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40962"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40963" name="Rectangle 3"/>
          <p:cNvSpPr>
            <a:spLocks noChangeArrowheads="1"/>
          </p:cNvSpPr>
          <p:nvPr/>
        </p:nvSpPr>
        <p:spPr bwMode="auto">
          <a:xfrm>
            <a:off x="247650" y="1343025"/>
            <a:ext cx="35242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4" name="Line 4"/>
          <p:cNvSpPr>
            <a:spLocks noChangeShapeType="1"/>
          </p:cNvSpPr>
          <p:nvPr/>
        </p:nvSpPr>
        <p:spPr bwMode="auto">
          <a:xfrm>
            <a:off x="15240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Line 5"/>
          <p:cNvSpPr>
            <a:spLocks noChangeShapeType="1"/>
          </p:cNvSpPr>
          <p:nvPr/>
        </p:nvSpPr>
        <p:spPr bwMode="auto">
          <a:xfrm>
            <a:off x="37719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Line 6"/>
          <p:cNvSpPr>
            <a:spLocks noChangeShapeType="1"/>
          </p:cNvSpPr>
          <p:nvPr/>
        </p:nvSpPr>
        <p:spPr bwMode="auto">
          <a:xfrm rot="2537517">
            <a:off x="4935539" y="3737373"/>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Text Box 7"/>
          <p:cNvSpPr txBox="1">
            <a:spLocks noChangeArrowheads="1"/>
          </p:cNvSpPr>
          <p:nvPr/>
        </p:nvSpPr>
        <p:spPr bwMode="auto">
          <a:xfrm>
            <a:off x="4648200" y="39362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0968" name="Text Box 8"/>
          <p:cNvSpPr txBox="1">
            <a:spLocks noChangeArrowheads="1"/>
          </p:cNvSpPr>
          <p:nvPr/>
        </p:nvSpPr>
        <p:spPr bwMode="auto">
          <a:xfrm>
            <a:off x="5114925" y="39362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0969" name="Text Box 9"/>
          <p:cNvSpPr txBox="1">
            <a:spLocks noChangeArrowheads="1"/>
          </p:cNvSpPr>
          <p:nvPr/>
        </p:nvSpPr>
        <p:spPr bwMode="auto">
          <a:xfrm>
            <a:off x="7581900" y="3598069"/>
            <a:ext cx="5143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0970" name="Text Box 10"/>
          <p:cNvSpPr txBox="1">
            <a:spLocks noChangeArrowheads="1"/>
          </p:cNvSpPr>
          <p:nvPr/>
        </p:nvSpPr>
        <p:spPr bwMode="auto">
          <a:xfrm>
            <a:off x="762000" y="196572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40971" name="Line 11"/>
          <p:cNvSpPr>
            <a:spLocks noChangeShapeType="1"/>
          </p:cNvSpPr>
          <p:nvPr/>
        </p:nvSpPr>
        <p:spPr bwMode="auto">
          <a:xfrm rot="19062483" flipH="1">
            <a:off x="5222876" y="3745706"/>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2" name="Text Box 12"/>
          <p:cNvSpPr txBox="1">
            <a:spLocks noChangeArrowheads="1"/>
          </p:cNvSpPr>
          <p:nvPr/>
        </p:nvSpPr>
        <p:spPr bwMode="auto">
          <a:xfrm>
            <a:off x="5024438" y="34468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0973" name="Line 13"/>
          <p:cNvSpPr>
            <a:spLocks noChangeShapeType="1"/>
          </p:cNvSpPr>
          <p:nvPr/>
        </p:nvSpPr>
        <p:spPr bwMode="auto">
          <a:xfrm rot="2537517">
            <a:off x="5784850" y="3733800"/>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Text Box 14"/>
          <p:cNvSpPr txBox="1">
            <a:spLocks noChangeArrowheads="1"/>
          </p:cNvSpPr>
          <p:nvPr/>
        </p:nvSpPr>
        <p:spPr bwMode="auto">
          <a:xfrm>
            <a:off x="5605463" y="39397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0975" name="Text Box 15"/>
          <p:cNvSpPr txBox="1">
            <a:spLocks noChangeArrowheads="1"/>
          </p:cNvSpPr>
          <p:nvPr/>
        </p:nvSpPr>
        <p:spPr bwMode="auto">
          <a:xfrm>
            <a:off x="6057900" y="39362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0976" name="Text Box 16"/>
          <p:cNvSpPr txBox="1">
            <a:spLocks noChangeArrowheads="1"/>
          </p:cNvSpPr>
          <p:nvPr/>
        </p:nvSpPr>
        <p:spPr bwMode="auto">
          <a:xfrm>
            <a:off x="5748338" y="34468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0977" name="Line 17"/>
          <p:cNvSpPr>
            <a:spLocks noChangeShapeType="1"/>
          </p:cNvSpPr>
          <p:nvPr/>
        </p:nvSpPr>
        <p:spPr bwMode="auto">
          <a:xfrm rot="19062483" flipH="1">
            <a:off x="6080125" y="3751660"/>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8" name="Line 18"/>
          <p:cNvSpPr>
            <a:spLocks noChangeShapeType="1"/>
          </p:cNvSpPr>
          <p:nvPr/>
        </p:nvSpPr>
        <p:spPr bwMode="auto">
          <a:xfrm rot="2537517">
            <a:off x="6767513" y="3798094"/>
            <a:ext cx="36512"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9" name="Text Box 19"/>
          <p:cNvSpPr txBox="1">
            <a:spLocks noChangeArrowheads="1"/>
          </p:cNvSpPr>
          <p:nvPr/>
        </p:nvSpPr>
        <p:spPr bwMode="auto">
          <a:xfrm>
            <a:off x="6524625" y="39397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0980" name="Text Box 20"/>
          <p:cNvSpPr txBox="1">
            <a:spLocks noChangeArrowheads="1"/>
          </p:cNvSpPr>
          <p:nvPr/>
        </p:nvSpPr>
        <p:spPr bwMode="auto">
          <a:xfrm>
            <a:off x="6977063" y="39397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0981" name="Text Box 21"/>
          <p:cNvSpPr txBox="1">
            <a:spLocks noChangeArrowheads="1"/>
          </p:cNvSpPr>
          <p:nvPr/>
        </p:nvSpPr>
        <p:spPr bwMode="auto">
          <a:xfrm>
            <a:off x="6738938" y="353258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0982" name="Line 22"/>
          <p:cNvSpPr>
            <a:spLocks noChangeShapeType="1"/>
          </p:cNvSpPr>
          <p:nvPr/>
        </p:nvSpPr>
        <p:spPr bwMode="auto">
          <a:xfrm rot="19062483" flipH="1">
            <a:off x="7175500" y="3795713"/>
            <a:ext cx="14288"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3" name="Line 23"/>
          <p:cNvSpPr>
            <a:spLocks noChangeShapeType="1"/>
          </p:cNvSpPr>
          <p:nvPr/>
        </p:nvSpPr>
        <p:spPr bwMode="auto">
          <a:xfrm rot="2537517">
            <a:off x="2071688" y="2672954"/>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4" name="Text Box 24"/>
          <p:cNvSpPr txBox="1">
            <a:spLocks noChangeArrowheads="1"/>
          </p:cNvSpPr>
          <p:nvPr/>
        </p:nvSpPr>
        <p:spPr bwMode="auto">
          <a:xfrm>
            <a:off x="1871663" y="290036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0985" name="Text Box 25"/>
          <p:cNvSpPr txBox="1">
            <a:spLocks noChangeArrowheads="1"/>
          </p:cNvSpPr>
          <p:nvPr/>
        </p:nvSpPr>
        <p:spPr bwMode="auto">
          <a:xfrm>
            <a:off x="2324100" y="290036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0986" name="Text Box 26"/>
          <p:cNvSpPr txBox="1">
            <a:spLocks noChangeArrowheads="1"/>
          </p:cNvSpPr>
          <p:nvPr/>
        </p:nvSpPr>
        <p:spPr bwMode="auto">
          <a:xfrm>
            <a:off x="2128838" y="2378869"/>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0987" name="Line 27"/>
          <p:cNvSpPr>
            <a:spLocks noChangeShapeType="1"/>
          </p:cNvSpPr>
          <p:nvPr/>
        </p:nvSpPr>
        <p:spPr bwMode="auto">
          <a:xfrm rot="19062483" flipH="1">
            <a:off x="2414588" y="2665810"/>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8" name="Line 28"/>
          <p:cNvSpPr>
            <a:spLocks noChangeShapeType="1"/>
          </p:cNvSpPr>
          <p:nvPr/>
        </p:nvSpPr>
        <p:spPr bwMode="auto">
          <a:xfrm rot="2537517">
            <a:off x="3048001" y="2664619"/>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9" name="Text Box 29"/>
          <p:cNvSpPr txBox="1">
            <a:spLocks noChangeArrowheads="1"/>
          </p:cNvSpPr>
          <p:nvPr/>
        </p:nvSpPr>
        <p:spPr bwMode="auto">
          <a:xfrm>
            <a:off x="2847975" y="289202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0990" name="Text Box 30"/>
          <p:cNvSpPr txBox="1">
            <a:spLocks noChangeArrowheads="1"/>
          </p:cNvSpPr>
          <p:nvPr/>
        </p:nvSpPr>
        <p:spPr bwMode="auto">
          <a:xfrm>
            <a:off x="3300413" y="289202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0991" name="Text Box 31"/>
          <p:cNvSpPr txBox="1">
            <a:spLocks noChangeArrowheads="1"/>
          </p:cNvSpPr>
          <p:nvPr/>
        </p:nvSpPr>
        <p:spPr bwMode="auto">
          <a:xfrm>
            <a:off x="3105150" y="237053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0992" name="Line 32"/>
          <p:cNvSpPr>
            <a:spLocks noChangeShapeType="1"/>
          </p:cNvSpPr>
          <p:nvPr/>
        </p:nvSpPr>
        <p:spPr bwMode="auto">
          <a:xfrm rot="19062483" flipH="1">
            <a:off x="3390901" y="2657475"/>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3" name="Line 33"/>
          <p:cNvSpPr>
            <a:spLocks noChangeShapeType="1"/>
          </p:cNvSpPr>
          <p:nvPr/>
        </p:nvSpPr>
        <p:spPr bwMode="auto">
          <a:xfrm>
            <a:off x="7510463" y="3443288"/>
            <a:ext cx="233362" cy="1464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4" name="Line 34"/>
          <p:cNvSpPr>
            <a:spLocks noChangeShapeType="1"/>
          </p:cNvSpPr>
          <p:nvPr/>
        </p:nvSpPr>
        <p:spPr bwMode="auto">
          <a:xfrm flipH="1">
            <a:off x="2328864" y="2150269"/>
            <a:ext cx="352425"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5" name="Line 35"/>
          <p:cNvSpPr>
            <a:spLocks noChangeShapeType="1"/>
          </p:cNvSpPr>
          <p:nvPr/>
        </p:nvSpPr>
        <p:spPr bwMode="auto">
          <a:xfrm>
            <a:off x="914400" y="1565672"/>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6" name="Line 36"/>
          <p:cNvSpPr>
            <a:spLocks noChangeShapeType="1"/>
          </p:cNvSpPr>
          <p:nvPr/>
        </p:nvSpPr>
        <p:spPr bwMode="auto">
          <a:xfrm>
            <a:off x="2962276" y="2146698"/>
            <a:ext cx="352425" cy="2250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7" name="Text Box 37"/>
          <p:cNvSpPr txBox="1">
            <a:spLocks noChangeArrowheads="1"/>
          </p:cNvSpPr>
          <p:nvPr/>
        </p:nvSpPr>
        <p:spPr bwMode="auto">
          <a:xfrm>
            <a:off x="5372100" y="301109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0998" name="Line 38"/>
          <p:cNvSpPr>
            <a:spLocks noChangeShapeType="1"/>
          </p:cNvSpPr>
          <p:nvPr/>
        </p:nvSpPr>
        <p:spPr bwMode="auto">
          <a:xfrm rot="2537517">
            <a:off x="5360989" y="3284935"/>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9" name="Line 39"/>
          <p:cNvSpPr>
            <a:spLocks noChangeShapeType="1"/>
          </p:cNvSpPr>
          <p:nvPr/>
        </p:nvSpPr>
        <p:spPr bwMode="auto">
          <a:xfrm rot="19062483" flipH="1">
            <a:off x="5765800" y="3277791"/>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0" name="Line 40"/>
          <p:cNvSpPr>
            <a:spLocks noChangeShapeType="1"/>
          </p:cNvSpPr>
          <p:nvPr/>
        </p:nvSpPr>
        <p:spPr bwMode="auto">
          <a:xfrm flipH="1">
            <a:off x="5762626" y="2855119"/>
            <a:ext cx="333375"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1" name="Text Box 41"/>
          <p:cNvSpPr txBox="1">
            <a:spLocks noChangeArrowheads="1"/>
          </p:cNvSpPr>
          <p:nvPr/>
        </p:nvSpPr>
        <p:spPr bwMode="auto">
          <a:xfrm>
            <a:off x="7153275" y="3153966"/>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1002" name="Line 42"/>
          <p:cNvSpPr>
            <a:spLocks noChangeShapeType="1"/>
          </p:cNvSpPr>
          <p:nvPr/>
        </p:nvSpPr>
        <p:spPr bwMode="auto">
          <a:xfrm rot="2537517" flipH="1">
            <a:off x="7110414" y="3401616"/>
            <a:ext cx="53975" cy="160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3" name="Line 43"/>
          <p:cNvSpPr>
            <a:spLocks noChangeShapeType="1"/>
          </p:cNvSpPr>
          <p:nvPr/>
        </p:nvSpPr>
        <p:spPr bwMode="auto">
          <a:xfrm>
            <a:off x="6634164" y="2858692"/>
            <a:ext cx="528637" cy="307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4" name="Text Box 44"/>
          <p:cNvSpPr txBox="1">
            <a:spLocks noChangeArrowheads="1"/>
          </p:cNvSpPr>
          <p:nvPr/>
        </p:nvSpPr>
        <p:spPr bwMode="auto">
          <a:xfrm>
            <a:off x="2624138" y="1864519"/>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1006" name="Line 46"/>
          <p:cNvSpPr>
            <a:spLocks noChangeShapeType="1"/>
          </p:cNvSpPr>
          <p:nvPr/>
        </p:nvSpPr>
        <p:spPr bwMode="auto">
          <a:xfrm>
            <a:off x="2838450" y="1451372"/>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7" name="Text Box 47"/>
          <p:cNvSpPr txBox="1">
            <a:spLocks noChangeArrowheads="1"/>
          </p:cNvSpPr>
          <p:nvPr/>
        </p:nvSpPr>
        <p:spPr bwMode="auto">
          <a:xfrm>
            <a:off x="6096000" y="2586037"/>
            <a:ext cx="53340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9" name="Rectangle 48"/>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827857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43010"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43011" name="Rectangle 3"/>
          <p:cNvSpPr>
            <a:spLocks noChangeArrowheads="1"/>
          </p:cNvSpPr>
          <p:nvPr/>
        </p:nvSpPr>
        <p:spPr bwMode="auto">
          <a:xfrm>
            <a:off x="247650" y="1343025"/>
            <a:ext cx="63436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Line 4"/>
          <p:cNvSpPr>
            <a:spLocks noChangeShapeType="1"/>
          </p:cNvSpPr>
          <p:nvPr/>
        </p:nvSpPr>
        <p:spPr bwMode="auto">
          <a:xfrm>
            <a:off x="15240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Line 5"/>
          <p:cNvSpPr>
            <a:spLocks noChangeShapeType="1"/>
          </p:cNvSpPr>
          <p:nvPr/>
        </p:nvSpPr>
        <p:spPr bwMode="auto">
          <a:xfrm>
            <a:off x="37719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Line 6"/>
          <p:cNvSpPr>
            <a:spLocks noChangeShapeType="1"/>
          </p:cNvSpPr>
          <p:nvPr/>
        </p:nvSpPr>
        <p:spPr bwMode="auto">
          <a:xfrm rot="2537517">
            <a:off x="4173539" y="3080148"/>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Text Box 7"/>
          <p:cNvSpPr txBox="1">
            <a:spLocks noChangeArrowheads="1"/>
          </p:cNvSpPr>
          <p:nvPr/>
        </p:nvSpPr>
        <p:spPr bwMode="auto">
          <a:xfrm>
            <a:off x="3886200" y="327898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3016" name="Text Box 8"/>
          <p:cNvSpPr txBox="1">
            <a:spLocks noChangeArrowheads="1"/>
          </p:cNvSpPr>
          <p:nvPr/>
        </p:nvSpPr>
        <p:spPr bwMode="auto">
          <a:xfrm>
            <a:off x="4352925" y="327898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3017" name="Text Box 9"/>
          <p:cNvSpPr txBox="1">
            <a:spLocks noChangeArrowheads="1"/>
          </p:cNvSpPr>
          <p:nvPr/>
        </p:nvSpPr>
        <p:spPr bwMode="auto">
          <a:xfrm>
            <a:off x="6819900" y="2940844"/>
            <a:ext cx="5143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3018" name="Text Box 10"/>
          <p:cNvSpPr txBox="1">
            <a:spLocks noChangeArrowheads="1"/>
          </p:cNvSpPr>
          <p:nvPr/>
        </p:nvSpPr>
        <p:spPr bwMode="auto">
          <a:xfrm>
            <a:off x="762000" y="1965723"/>
            <a:ext cx="400050" cy="78483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spcBef>
                <a:spcPct val="50000"/>
              </a:spcBef>
              <a:buFontTx/>
              <a:buNone/>
            </a:pPr>
            <a:r>
              <a:rPr lang="en-US" sz="1800"/>
              <a:t>8</a:t>
            </a:r>
          </a:p>
        </p:txBody>
      </p:sp>
      <p:sp>
        <p:nvSpPr>
          <p:cNvPr id="43019" name="Line 11"/>
          <p:cNvSpPr>
            <a:spLocks noChangeShapeType="1"/>
          </p:cNvSpPr>
          <p:nvPr/>
        </p:nvSpPr>
        <p:spPr bwMode="auto">
          <a:xfrm rot="19062483" flipH="1">
            <a:off x="4460876" y="3088481"/>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0" name="Text Box 12"/>
          <p:cNvSpPr txBox="1">
            <a:spLocks noChangeArrowheads="1"/>
          </p:cNvSpPr>
          <p:nvPr/>
        </p:nvSpPr>
        <p:spPr bwMode="auto">
          <a:xfrm>
            <a:off x="4262438" y="278963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3021" name="Line 13"/>
          <p:cNvSpPr>
            <a:spLocks noChangeShapeType="1"/>
          </p:cNvSpPr>
          <p:nvPr/>
        </p:nvSpPr>
        <p:spPr bwMode="auto">
          <a:xfrm rot="2537517">
            <a:off x="5022851" y="3076575"/>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2" name="Text Box 14"/>
          <p:cNvSpPr txBox="1">
            <a:spLocks noChangeArrowheads="1"/>
          </p:cNvSpPr>
          <p:nvPr/>
        </p:nvSpPr>
        <p:spPr bwMode="auto">
          <a:xfrm>
            <a:off x="4843463" y="328255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3023" name="Text Box 15"/>
          <p:cNvSpPr txBox="1">
            <a:spLocks noChangeArrowheads="1"/>
          </p:cNvSpPr>
          <p:nvPr/>
        </p:nvSpPr>
        <p:spPr bwMode="auto">
          <a:xfrm>
            <a:off x="5295900" y="327898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3024" name="Text Box 16"/>
          <p:cNvSpPr txBox="1">
            <a:spLocks noChangeArrowheads="1"/>
          </p:cNvSpPr>
          <p:nvPr/>
        </p:nvSpPr>
        <p:spPr bwMode="auto">
          <a:xfrm>
            <a:off x="4986338" y="278963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3025" name="Line 17"/>
          <p:cNvSpPr>
            <a:spLocks noChangeShapeType="1"/>
          </p:cNvSpPr>
          <p:nvPr/>
        </p:nvSpPr>
        <p:spPr bwMode="auto">
          <a:xfrm rot="19062483" flipH="1">
            <a:off x="5318125" y="3094435"/>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6" name="Line 18"/>
          <p:cNvSpPr>
            <a:spLocks noChangeShapeType="1"/>
          </p:cNvSpPr>
          <p:nvPr/>
        </p:nvSpPr>
        <p:spPr bwMode="auto">
          <a:xfrm rot="2537517">
            <a:off x="6005513" y="3140869"/>
            <a:ext cx="36512"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7" name="Text Box 19"/>
          <p:cNvSpPr txBox="1">
            <a:spLocks noChangeArrowheads="1"/>
          </p:cNvSpPr>
          <p:nvPr/>
        </p:nvSpPr>
        <p:spPr bwMode="auto">
          <a:xfrm>
            <a:off x="5762625" y="328255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3028" name="Text Box 20"/>
          <p:cNvSpPr txBox="1">
            <a:spLocks noChangeArrowheads="1"/>
          </p:cNvSpPr>
          <p:nvPr/>
        </p:nvSpPr>
        <p:spPr bwMode="auto">
          <a:xfrm>
            <a:off x="6215063" y="328255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3029" name="Text Box 21"/>
          <p:cNvSpPr txBox="1">
            <a:spLocks noChangeArrowheads="1"/>
          </p:cNvSpPr>
          <p:nvPr/>
        </p:nvSpPr>
        <p:spPr bwMode="auto">
          <a:xfrm>
            <a:off x="5976938" y="28753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3030" name="Line 22"/>
          <p:cNvSpPr>
            <a:spLocks noChangeShapeType="1"/>
          </p:cNvSpPr>
          <p:nvPr/>
        </p:nvSpPr>
        <p:spPr bwMode="auto">
          <a:xfrm rot="19062483" flipH="1">
            <a:off x="6413500" y="3138488"/>
            <a:ext cx="14288"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1" name="Line 23"/>
          <p:cNvSpPr>
            <a:spLocks noChangeShapeType="1"/>
          </p:cNvSpPr>
          <p:nvPr/>
        </p:nvSpPr>
        <p:spPr bwMode="auto">
          <a:xfrm rot="2537517">
            <a:off x="2071688" y="2672954"/>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2" name="Text Box 24"/>
          <p:cNvSpPr txBox="1">
            <a:spLocks noChangeArrowheads="1"/>
          </p:cNvSpPr>
          <p:nvPr/>
        </p:nvSpPr>
        <p:spPr bwMode="auto">
          <a:xfrm>
            <a:off x="1871663" y="290036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3033" name="Text Box 25"/>
          <p:cNvSpPr txBox="1">
            <a:spLocks noChangeArrowheads="1"/>
          </p:cNvSpPr>
          <p:nvPr/>
        </p:nvSpPr>
        <p:spPr bwMode="auto">
          <a:xfrm>
            <a:off x="2324100" y="290036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3034" name="Text Box 26"/>
          <p:cNvSpPr txBox="1">
            <a:spLocks noChangeArrowheads="1"/>
          </p:cNvSpPr>
          <p:nvPr/>
        </p:nvSpPr>
        <p:spPr bwMode="auto">
          <a:xfrm>
            <a:off x="2128838" y="2378869"/>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3035" name="Line 27"/>
          <p:cNvSpPr>
            <a:spLocks noChangeShapeType="1"/>
          </p:cNvSpPr>
          <p:nvPr/>
        </p:nvSpPr>
        <p:spPr bwMode="auto">
          <a:xfrm rot="19062483" flipH="1">
            <a:off x="2414588" y="2665810"/>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6" name="Line 28"/>
          <p:cNvSpPr>
            <a:spLocks noChangeShapeType="1"/>
          </p:cNvSpPr>
          <p:nvPr/>
        </p:nvSpPr>
        <p:spPr bwMode="auto">
          <a:xfrm rot="2537517">
            <a:off x="3048001" y="2664619"/>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7" name="Text Box 29"/>
          <p:cNvSpPr txBox="1">
            <a:spLocks noChangeArrowheads="1"/>
          </p:cNvSpPr>
          <p:nvPr/>
        </p:nvSpPr>
        <p:spPr bwMode="auto">
          <a:xfrm>
            <a:off x="2847975" y="289202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3038" name="Text Box 30"/>
          <p:cNvSpPr txBox="1">
            <a:spLocks noChangeArrowheads="1"/>
          </p:cNvSpPr>
          <p:nvPr/>
        </p:nvSpPr>
        <p:spPr bwMode="auto">
          <a:xfrm>
            <a:off x="3300413" y="289202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3039" name="Text Box 31"/>
          <p:cNvSpPr txBox="1">
            <a:spLocks noChangeArrowheads="1"/>
          </p:cNvSpPr>
          <p:nvPr/>
        </p:nvSpPr>
        <p:spPr bwMode="auto">
          <a:xfrm>
            <a:off x="3105150" y="237053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3040" name="Line 32"/>
          <p:cNvSpPr>
            <a:spLocks noChangeShapeType="1"/>
          </p:cNvSpPr>
          <p:nvPr/>
        </p:nvSpPr>
        <p:spPr bwMode="auto">
          <a:xfrm rot="19062483" flipH="1">
            <a:off x="3390901" y="2657475"/>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1" name="Line 33"/>
          <p:cNvSpPr>
            <a:spLocks noChangeShapeType="1"/>
          </p:cNvSpPr>
          <p:nvPr/>
        </p:nvSpPr>
        <p:spPr bwMode="auto">
          <a:xfrm>
            <a:off x="6748463" y="2786063"/>
            <a:ext cx="233362" cy="1464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2" name="Line 34"/>
          <p:cNvSpPr>
            <a:spLocks noChangeShapeType="1"/>
          </p:cNvSpPr>
          <p:nvPr/>
        </p:nvSpPr>
        <p:spPr bwMode="auto">
          <a:xfrm flipH="1">
            <a:off x="2328864" y="2150269"/>
            <a:ext cx="352425"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3" name="Line 35"/>
          <p:cNvSpPr>
            <a:spLocks noChangeShapeType="1"/>
          </p:cNvSpPr>
          <p:nvPr/>
        </p:nvSpPr>
        <p:spPr bwMode="auto">
          <a:xfrm>
            <a:off x="914400" y="1565672"/>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4" name="Line 36"/>
          <p:cNvSpPr>
            <a:spLocks noChangeShapeType="1"/>
          </p:cNvSpPr>
          <p:nvPr/>
        </p:nvSpPr>
        <p:spPr bwMode="auto">
          <a:xfrm>
            <a:off x="2962276" y="2146698"/>
            <a:ext cx="352425" cy="2250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5" name="Text Box 37"/>
          <p:cNvSpPr txBox="1">
            <a:spLocks noChangeArrowheads="1"/>
          </p:cNvSpPr>
          <p:nvPr/>
        </p:nvSpPr>
        <p:spPr bwMode="auto">
          <a:xfrm>
            <a:off x="4610100" y="2353866"/>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3046" name="Line 38"/>
          <p:cNvSpPr>
            <a:spLocks noChangeShapeType="1"/>
          </p:cNvSpPr>
          <p:nvPr/>
        </p:nvSpPr>
        <p:spPr bwMode="auto">
          <a:xfrm rot="2537517">
            <a:off x="4598989" y="2627710"/>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7" name="Line 39"/>
          <p:cNvSpPr>
            <a:spLocks noChangeShapeType="1"/>
          </p:cNvSpPr>
          <p:nvPr/>
        </p:nvSpPr>
        <p:spPr bwMode="auto">
          <a:xfrm rot="19062483" flipH="1">
            <a:off x="5003800" y="2620566"/>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8" name="Line 40"/>
          <p:cNvSpPr>
            <a:spLocks noChangeShapeType="1"/>
          </p:cNvSpPr>
          <p:nvPr/>
        </p:nvSpPr>
        <p:spPr bwMode="auto">
          <a:xfrm flipH="1">
            <a:off x="5000626" y="2197894"/>
            <a:ext cx="333375"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9" name="Text Box 41"/>
          <p:cNvSpPr txBox="1">
            <a:spLocks noChangeArrowheads="1"/>
          </p:cNvSpPr>
          <p:nvPr/>
        </p:nvSpPr>
        <p:spPr bwMode="auto">
          <a:xfrm>
            <a:off x="6391275" y="249674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3050" name="Line 42"/>
          <p:cNvSpPr>
            <a:spLocks noChangeShapeType="1"/>
          </p:cNvSpPr>
          <p:nvPr/>
        </p:nvSpPr>
        <p:spPr bwMode="auto">
          <a:xfrm rot="2537517" flipH="1">
            <a:off x="6348414" y="2744391"/>
            <a:ext cx="53975" cy="160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1" name="Line 43"/>
          <p:cNvSpPr>
            <a:spLocks noChangeShapeType="1"/>
          </p:cNvSpPr>
          <p:nvPr/>
        </p:nvSpPr>
        <p:spPr bwMode="auto">
          <a:xfrm>
            <a:off x="5872164" y="2201467"/>
            <a:ext cx="528637" cy="307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2" name="Text Box 44"/>
          <p:cNvSpPr txBox="1">
            <a:spLocks noChangeArrowheads="1"/>
          </p:cNvSpPr>
          <p:nvPr/>
        </p:nvSpPr>
        <p:spPr bwMode="auto">
          <a:xfrm>
            <a:off x="2624138" y="1864519"/>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3053" name="Line 45"/>
          <p:cNvSpPr>
            <a:spLocks noChangeShapeType="1"/>
          </p:cNvSpPr>
          <p:nvPr/>
        </p:nvSpPr>
        <p:spPr bwMode="auto">
          <a:xfrm>
            <a:off x="2838450" y="1451372"/>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4" name="Text Box 46"/>
          <p:cNvSpPr txBox="1">
            <a:spLocks noChangeArrowheads="1"/>
          </p:cNvSpPr>
          <p:nvPr/>
        </p:nvSpPr>
        <p:spPr bwMode="auto">
          <a:xfrm>
            <a:off x="5334000" y="1928812"/>
            <a:ext cx="53340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3055" name="Line 47"/>
          <p:cNvSpPr>
            <a:spLocks noChangeShapeType="1"/>
          </p:cNvSpPr>
          <p:nvPr/>
        </p:nvSpPr>
        <p:spPr bwMode="auto">
          <a:xfrm>
            <a:off x="5619750" y="1522810"/>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0" name="Rectangle 4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6548420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44034"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44035" name="Rectangle 3"/>
          <p:cNvSpPr>
            <a:spLocks noChangeArrowheads="1"/>
          </p:cNvSpPr>
          <p:nvPr/>
        </p:nvSpPr>
        <p:spPr bwMode="auto">
          <a:xfrm>
            <a:off x="247650" y="1343025"/>
            <a:ext cx="350520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Line 5"/>
          <p:cNvSpPr>
            <a:spLocks noChangeShapeType="1"/>
          </p:cNvSpPr>
          <p:nvPr/>
        </p:nvSpPr>
        <p:spPr bwMode="auto">
          <a:xfrm>
            <a:off x="37719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Line 6"/>
          <p:cNvSpPr>
            <a:spLocks noChangeShapeType="1"/>
          </p:cNvSpPr>
          <p:nvPr/>
        </p:nvSpPr>
        <p:spPr bwMode="auto">
          <a:xfrm rot="2537517">
            <a:off x="592139" y="3051573"/>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Text Box 7"/>
          <p:cNvSpPr txBox="1">
            <a:spLocks noChangeArrowheads="1"/>
          </p:cNvSpPr>
          <p:nvPr/>
        </p:nvSpPr>
        <p:spPr bwMode="auto">
          <a:xfrm>
            <a:off x="304800" y="32504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4040" name="Text Box 8"/>
          <p:cNvSpPr txBox="1">
            <a:spLocks noChangeArrowheads="1"/>
          </p:cNvSpPr>
          <p:nvPr/>
        </p:nvSpPr>
        <p:spPr bwMode="auto">
          <a:xfrm>
            <a:off x="771525" y="32504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4041" name="Text Box 9"/>
          <p:cNvSpPr txBox="1">
            <a:spLocks noChangeArrowheads="1"/>
          </p:cNvSpPr>
          <p:nvPr/>
        </p:nvSpPr>
        <p:spPr bwMode="auto">
          <a:xfrm>
            <a:off x="3238500" y="2912269"/>
            <a:ext cx="5143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4042" name="Text Box 10"/>
          <p:cNvSpPr txBox="1">
            <a:spLocks noChangeArrowheads="1"/>
          </p:cNvSpPr>
          <p:nvPr/>
        </p:nvSpPr>
        <p:spPr bwMode="auto">
          <a:xfrm>
            <a:off x="5524500" y="276582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4043" name="Line 11"/>
          <p:cNvSpPr>
            <a:spLocks noChangeShapeType="1"/>
          </p:cNvSpPr>
          <p:nvPr/>
        </p:nvSpPr>
        <p:spPr bwMode="auto">
          <a:xfrm rot="19062483" flipH="1">
            <a:off x="879476" y="3059906"/>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Text Box 12"/>
          <p:cNvSpPr txBox="1">
            <a:spLocks noChangeArrowheads="1"/>
          </p:cNvSpPr>
          <p:nvPr/>
        </p:nvSpPr>
        <p:spPr bwMode="auto">
          <a:xfrm>
            <a:off x="681038" y="27610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4045" name="Line 13"/>
          <p:cNvSpPr>
            <a:spLocks noChangeShapeType="1"/>
          </p:cNvSpPr>
          <p:nvPr/>
        </p:nvSpPr>
        <p:spPr bwMode="auto">
          <a:xfrm rot="2537517">
            <a:off x="1441451" y="3048000"/>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Text Box 14"/>
          <p:cNvSpPr txBox="1">
            <a:spLocks noChangeArrowheads="1"/>
          </p:cNvSpPr>
          <p:nvPr/>
        </p:nvSpPr>
        <p:spPr bwMode="auto">
          <a:xfrm>
            <a:off x="1262063" y="32539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4047" name="Text Box 15"/>
          <p:cNvSpPr txBox="1">
            <a:spLocks noChangeArrowheads="1"/>
          </p:cNvSpPr>
          <p:nvPr/>
        </p:nvSpPr>
        <p:spPr bwMode="auto">
          <a:xfrm>
            <a:off x="1714500" y="32504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4048" name="Text Box 16"/>
          <p:cNvSpPr txBox="1">
            <a:spLocks noChangeArrowheads="1"/>
          </p:cNvSpPr>
          <p:nvPr/>
        </p:nvSpPr>
        <p:spPr bwMode="auto">
          <a:xfrm>
            <a:off x="1404938" y="27610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4049" name="Line 17"/>
          <p:cNvSpPr>
            <a:spLocks noChangeShapeType="1"/>
          </p:cNvSpPr>
          <p:nvPr/>
        </p:nvSpPr>
        <p:spPr bwMode="auto">
          <a:xfrm rot="19062483" flipH="1">
            <a:off x="1736725" y="3065860"/>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8"/>
          <p:cNvSpPr>
            <a:spLocks noChangeShapeType="1"/>
          </p:cNvSpPr>
          <p:nvPr/>
        </p:nvSpPr>
        <p:spPr bwMode="auto">
          <a:xfrm rot="2537517">
            <a:off x="2424113" y="3112294"/>
            <a:ext cx="36512"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Text Box 19"/>
          <p:cNvSpPr txBox="1">
            <a:spLocks noChangeArrowheads="1"/>
          </p:cNvSpPr>
          <p:nvPr/>
        </p:nvSpPr>
        <p:spPr bwMode="auto">
          <a:xfrm>
            <a:off x="2181225" y="32539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4052" name="Text Box 20"/>
          <p:cNvSpPr txBox="1">
            <a:spLocks noChangeArrowheads="1"/>
          </p:cNvSpPr>
          <p:nvPr/>
        </p:nvSpPr>
        <p:spPr bwMode="auto">
          <a:xfrm>
            <a:off x="2633663" y="32539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4053" name="Text Box 21"/>
          <p:cNvSpPr txBox="1">
            <a:spLocks noChangeArrowheads="1"/>
          </p:cNvSpPr>
          <p:nvPr/>
        </p:nvSpPr>
        <p:spPr bwMode="auto">
          <a:xfrm>
            <a:off x="2395538" y="284678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4054" name="Line 22"/>
          <p:cNvSpPr>
            <a:spLocks noChangeShapeType="1"/>
          </p:cNvSpPr>
          <p:nvPr/>
        </p:nvSpPr>
        <p:spPr bwMode="auto">
          <a:xfrm rot="19062483" flipH="1">
            <a:off x="2832100" y="3109913"/>
            <a:ext cx="14288"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5" name="Line 23"/>
          <p:cNvSpPr>
            <a:spLocks noChangeShapeType="1"/>
          </p:cNvSpPr>
          <p:nvPr/>
        </p:nvSpPr>
        <p:spPr bwMode="auto">
          <a:xfrm rot="2537517">
            <a:off x="5919788" y="3587354"/>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6" name="Text Box 24"/>
          <p:cNvSpPr txBox="1">
            <a:spLocks noChangeArrowheads="1"/>
          </p:cNvSpPr>
          <p:nvPr/>
        </p:nvSpPr>
        <p:spPr bwMode="auto">
          <a:xfrm>
            <a:off x="5719763" y="381476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4057" name="Text Box 25"/>
          <p:cNvSpPr txBox="1">
            <a:spLocks noChangeArrowheads="1"/>
          </p:cNvSpPr>
          <p:nvPr/>
        </p:nvSpPr>
        <p:spPr bwMode="auto">
          <a:xfrm>
            <a:off x="6172200" y="3814762"/>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4058" name="Text Box 26"/>
          <p:cNvSpPr txBox="1">
            <a:spLocks noChangeArrowheads="1"/>
          </p:cNvSpPr>
          <p:nvPr/>
        </p:nvSpPr>
        <p:spPr bwMode="auto">
          <a:xfrm>
            <a:off x="5976938" y="3293269"/>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4059" name="Line 27"/>
          <p:cNvSpPr>
            <a:spLocks noChangeShapeType="1"/>
          </p:cNvSpPr>
          <p:nvPr/>
        </p:nvSpPr>
        <p:spPr bwMode="auto">
          <a:xfrm rot="19062483" flipH="1">
            <a:off x="6262688" y="3580210"/>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0" name="Line 28"/>
          <p:cNvSpPr>
            <a:spLocks noChangeShapeType="1"/>
          </p:cNvSpPr>
          <p:nvPr/>
        </p:nvSpPr>
        <p:spPr bwMode="auto">
          <a:xfrm rot="2537517">
            <a:off x="6896101" y="3579019"/>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1" name="Text Box 29"/>
          <p:cNvSpPr txBox="1">
            <a:spLocks noChangeArrowheads="1"/>
          </p:cNvSpPr>
          <p:nvPr/>
        </p:nvSpPr>
        <p:spPr bwMode="auto">
          <a:xfrm>
            <a:off x="6696075" y="380642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4062" name="Text Box 30"/>
          <p:cNvSpPr txBox="1">
            <a:spLocks noChangeArrowheads="1"/>
          </p:cNvSpPr>
          <p:nvPr/>
        </p:nvSpPr>
        <p:spPr bwMode="auto">
          <a:xfrm>
            <a:off x="7148513" y="380642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4063" name="Text Box 31"/>
          <p:cNvSpPr txBox="1">
            <a:spLocks noChangeArrowheads="1"/>
          </p:cNvSpPr>
          <p:nvPr/>
        </p:nvSpPr>
        <p:spPr bwMode="auto">
          <a:xfrm>
            <a:off x="6953250" y="328493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4064" name="Line 32"/>
          <p:cNvSpPr>
            <a:spLocks noChangeShapeType="1"/>
          </p:cNvSpPr>
          <p:nvPr/>
        </p:nvSpPr>
        <p:spPr bwMode="auto">
          <a:xfrm rot="19062483" flipH="1">
            <a:off x="7239001" y="3571875"/>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5" name="Line 33"/>
          <p:cNvSpPr>
            <a:spLocks noChangeShapeType="1"/>
          </p:cNvSpPr>
          <p:nvPr/>
        </p:nvSpPr>
        <p:spPr bwMode="auto">
          <a:xfrm>
            <a:off x="3167063" y="2757488"/>
            <a:ext cx="233362" cy="1464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6" name="Line 34"/>
          <p:cNvSpPr>
            <a:spLocks noChangeShapeType="1"/>
          </p:cNvSpPr>
          <p:nvPr/>
        </p:nvSpPr>
        <p:spPr bwMode="auto">
          <a:xfrm flipH="1">
            <a:off x="6176964" y="3064669"/>
            <a:ext cx="352425"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7" name="Line 35"/>
          <p:cNvSpPr>
            <a:spLocks noChangeShapeType="1"/>
          </p:cNvSpPr>
          <p:nvPr/>
        </p:nvSpPr>
        <p:spPr bwMode="auto">
          <a:xfrm flipH="1">
            <a:off x="5676901" y="2471738"/>
            <a:ext cx="352425" cy="308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8" name="Line 36"/>
          <p:cNvSpPr>
            <a:spLocks noChangeShapeType="1"/>
          </p:cNvSpPr>
          <p:nvPr/>
        </p:nvSpPr>
        <p:spPr bwMode="auto">
          <a:xfrm>
            <a:off x="6810375" y="3061098"/>
            <a:ext cx="352425" cy="2250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9" name="Text Box 37"/>
          <p:cNvSpPr txBox="1">
            <a:spLocks noChangeArrowheads="1"/>
          </p:cNvSpPr>
          <p:nvPr/>
        </p:nvSpPr>
        <p:spPr bwMode="auto">
          <a:xfrm>
            <a:off x="1028700" y="232529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4070" name="Line 38"/>
          <p:cNvSpPr>
            <a:spLocks noChangeShapeType="1"/>
          </p:cNvSpPr>
          <p:nvPr/>
        </p:nvSpPr>
        <p:spPr bwMode="auto">
          <a:xfrm rot="2537517">
            <a:off x="1017589" y="2599135"/>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1" name="Line 39"/>
          <p:cNvSpPr>
            <a:spLocks noChangeShapeType="1"/>
          </p:cNvSpPr>
          <p:nvPr/>
        </p:nvSpPr>
        <p:spPr bwMode="auto">
          <a:xfrm rot="19062483" flipH="1">
            <a:off x="1422400" y="2591991"/>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2" name="Line 40"/>
          <p:cNvSpPr>
            <a:spLocks noChangeShapeType="1"/>
          </p:cNvSpPr>
          <p:nvPr/>
        </p:nvSpPr>
        <p:spPr bwMode="auto">
          <a:xfrm flipH="1">
            <a:off x="1419226" y="2169319"/>
            <a:ext cx="333375"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3" name="Text Box 41"/>
          <p:cNvSpPr txBox="1">
            <a:spLocks noChangeArrowheads="1"/>
          </p:cNvSpPr>
          <p:nvPr/>
        </p:nvSpPr>
        <p:spPr bwMode="auto">
          <a:xfrm>
            <a:off x="2809875" y="2468166"/>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4074" name="Line 42"/>
          <p:cNvSpPr>
            <a:spLocks noChangeShapeType="1"/>
          </p:cNvSpPr>
          <p:nvPr/>
        </p:nvSpPr>
        <p:spPr bwMode="auto">
          <a:xfrm rot="2537517" flipH="1">
            <a:off x="2767014" y="2715816"/>
            <a:ext cx="53975" cy="160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5" name="Line 43"/>
          <p:cNvSpPr>
            <a:spLocks noChangeShapeType="1"/>
          </p:cNvSpPr>
          <p:nvPr/>
        </p:nvSpPr>
        <p:spPr bwMode="auto">
          <a:xfrm>
            <a:off x="2290764" y="2172892"/>
            <a:ext cx="528637" cy="307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6" name="Text Box 44"/>
          <p:cNvSpPr txBox="1">
            <a:spLocks noChangeArrowheads="1"/>
          </p:cNvSpPr>
          <p:nvPr/>
        </p:nvSpPr>
        <p:spPr bwMode="auto">
          <a:xfrm>
            <a:off x="6472238" y="2778919"/>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4077" name="Line 45"/>
          <p:cNvSpPr>
            <a:spLocks noChangeShapeType="1"/>
          </p:cNvSpPr>
          <p:nvPr/>
        </p:nvSpPr>
        <p:spPr bwMode="auto">
          <a:xfrm>
            <a:off x="6491288" y="2471738"/>
            <a:ext cx="195262" cy="308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8" name="Text Box 46"/>
          <p:cNvSpPr txBox="1">
            <a:spLocks noChangeArrowheads="1"/>
          </p:cNvSpPr>
          <p:nvPr/>
        </p:nvSpPr>
        <p:spPr bwMode="auto">
          <a:xfrm>
            <a:off x="1752600" y="1900237"/>
            <a:ext cx="53340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4079" name="Line 47"/>
          <p:cNvSpPr>
            <a:spLocks noChangeShapeType="1"/>
          </p:cNvSpPr>
          <p:nvPr/>
        </p:nvSpPr>
        <p:spPr bwMode="auto">
          <a:xfrm>
            <a:off x="2076450" y="147994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0" name="Text Box 48"/>
          <p:cNvSpPr txBox="1">
            <a:spLocks noChangeArrowheads="1"/>
          </p:cNvSpPr>
          <p:nvPr/>
        </p:nvSpPr>
        <p:spPr bwMode="auto">
          <a:xfrm>
            <a:off x="6015038" y="2189560"/>
            <a:ext cx="5524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0" name="Rectangle 4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453818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45058"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45059" name="Rectangle 3"/>
          <p:cNvSpPr>
            <a:spLocks noChangeArrowheads="1"/>
          </p:cNvSpPr>
          <p:nvPr/>
        </p:nvSpPr>
        <p:spPr bwMode="auto">
          <a:xfrm>
            <a:off x="247650" y="1343025"/>
            <a:ext cx="68008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Line 4"/>
          <p:cNvSpPr>
            <a:spLocks noChangeShapeType="1"/>
          </p:cNvSpPr>
          <p:nvPr/>
        </p:nvSpPr>
        <p:spPr bwMode="auto">
          <a:xfrm>
            <a:off x="3771900" y="1350169"/>
            <a:ext cx="0" cy="32861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1" name="Line 5"/>
          <p:cNvSpPr>
            <a:spLocks noChangeShapeType="1"/>
          </p:cNvSpPr>
          <p:nvPr/>
        </p:nvSpPr>
        <p:spPr bwMode="auto">
          <a:xfrm rot="2537517">
            <a:off x="592139" y="3051573"/>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2" name="Text Box 6"/>
          <p:cNvSpPr txBox="1">
            <a:spLocks noChangeArrowheads="1"/>
          </p:cNvSpPr>
          <p:nvPr/>
        </p:nvSpPr>
        <p:spPr bwMode="auto">
          <a:xfrm>
            <a:off x="304800" y="32504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5063" name="Text Box 7"/>
          <p:cNvSpPr txBox="1">
            <a:spLocks noChangeArrowheads="1"/>
          </p:cNvSpPr>
          <p:nvPr/>
        </p:nvSpPr>
        <p:spPr bwMode="auto">
          <a:xfrm>
            <a:off x="771525" y="32504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5064" name="Text Box 8"/>
          <p:cNvSpPr txBox="1">
            <a:spLocks noChangeArrowheads="1"/>
          </p:cNvSpPr>
          <p:nvPr/>
        </p:nvSpPr>
        <p:spPr bwMode="auto">
          <a:xfrm>
            <a:off x="3238500" y="2912269"/>
            <a:ext cx="5143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5065" name="Text Box 9"/>
          <p:cNvSpPr txBox="1">
            <a:spLocks noChangeArrowheads="1"/>
          </p:cNvSpPr>
          <p:nvPr/>
        </p:nvSpPr>
        <p:spPr bwMode="auto">
          <a:xfrm>
            <a:off x="4591050" y="255865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5066" name="Line 10"/>
          <p:cNvSpPr>
            <a:spLocks noChangeShapeType="1"/>
          </p:cNvSpPr>
          <p:nvPr/>
        </p:nvSpPr>
        <p:spPr bwMode="auto">
          <a:xfrm rot="19062483" flipH="1">
            <a:off x="879476" y="3059906"/>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7" name="Text Box 11"/>
          <p:cNvSpPr txBox="1">
            <a:spLocks noChangeArrowheads="1"/>
          </p:cNvSpPr>
          <p:nvPr/>
        </p:nvSpPr>
        <p:spPr bwMode="auto">
          <a:xfrm>
            <a:off x="681038" y="27610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5068" name="Line 12"/>
          <p:cNvSpPr>
            <a:spLocks noChangeShapeType="1"/>
          </p:cNvSpPr>
          <p:nvPr/>
        </p:nvSpPr>
        <p:spPr bwMode="auto">
          <a:xfrm rot="2537517">
            <a:off x="1441451" y="3048000"/>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9" name="Text Box 13"/>
          <p:cNvSpPr txBox="1">
            <a:spLocks noChangeArrowheads="1"/>
          </p:cNvSpPr>
          <p:nvPr/>
        </p:nvSpPr>
        <p:spPr bwMode="auto">
          <a:xfrm>
            <a:off x="1262063" y="32539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5070" name="Text Box 14"/>
          <p:cNvSpPr txBox="1">
            <a:spLocks noChangeArrowheads="1"/>
          </p:cNvSpPr>
          <p:nvPr/>
        </p:nvSpPr>
        <p:spPr bwMode="auto">
          <a:xfrm>
            <a:off x="1714500" y="325040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5071" name="Text Box 15"/>
          <p:cNvSpPr txBox="1">
            <a:spLocks noChangeArrowheads="1"/>
          </p:cNvSpPr>
          <p:nvPr/>
        </p:nvSpPr>
        <p:spPr bwMode="auto">
          <a:xfrm>
            <a:off x="1404938" y="276106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5072" name="Line 16"/>
          <p:cNvSpPr>
            <a:spLocks noChangeShapeType="1"/>
          </p:cNvSpPr>
          <p:nvPr/>
        </p:nvSpPr>
        <p:spPr bwMode="auto">
          <a:xfrm rot="19062483" flipH="1">
            <a:off x="1736725" y="3065860"/>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3" name="Line 17"/>
          <p:cNvSpPr>
            <a:spLocks noChangeShapeType="1"/>
          </p:cNvSpPr>
          <p:nvPr/>
        </p:nvSpPr>
        <p:spPr bwMode="auto">
          <a:xfrm rot="2537517">
            <a:off x="2424113" y="3112294"/>
            <a:ext cx="36512"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4" name="Text Box 18"/>
          <p:cNvSpPr txBox="1">
            <a:spLocks noChangeArrowheads="1"/>
          </p:cNvSpPr>
          <p:nvPr/>
        </p:nvSpPr>
        <p:spPr bwMode="auto">
          <a:xfrm>
            <a:off x="2181225" y="32539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5075" name="Text Box 19"/>
          <p:cNvSpPr txBox="1">
            <a:spLocks noChangeArrowheads="1"/>
          </p:cNvSpPr>
          <p:nvPr/>
        </p:nvSpPr>
        <p:spPr bwMode="auto">
          <a:xfrm>
            <a:off x="2633663" y="32539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5076" name="Text Box 20"/>
          <p:cNvSpPr txBox="1">
            <a:spLocks noChangeArrowheads="1"/>
          </p:cNvSpPr>
          <p:nvPr/>
        </p:nvSpPr>
        <p:spPr bwMode="auto">
          <a:xfrm>
            <a:off x="2395538" y="284678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5077" name="Line 21"/>
          <p:cNvSpPr>
            <a:spLocks noChangeShapeType="1"/>
          </p:cNvSpPr>
          <p:nvPr/>
        </p:nvSpPr>
        <p:spPr bwMode="auto">
          <a:xfrm rot="19062483" flipH="1">
            <a:off x="2832100" y="3109913"/>
            <a:ext cx="14288"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8" name="Line 22"/>
          <p:cNvSpPr>
            <a:spLocks noChangeShapeType="1"/>
          </p:cNvSpPr>
          <p:nvPr/>
        </p:nvSpPr>
        <p:spPr bwMode="auto">
          <a:xfrm rot="2537517">
            <a:off x="4986338" y="3380185"/>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9" name="Text Box 23"/>
          <p:cNvSpPr txBox="1">
            <a:spLocks noChangeArrowheads="1"/>
          </p:cNvSpPr>
          <p:nvPr/>
        </p:nvSpPr>
        <p:spPr bwMode="auto">
          <a:xfrm>
            <a:off x="4786313" y="3607594"/>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5080" name="Text Box 24"/>
          <p:cNvSpPr txBox="1">
            <a:spLocks noChangeArrowheads="1"/>
          </p:cNvSpPr>
          <p:nvPr/>
        </p:nvSpPr>
        <p:spPr bwMode="auto">
          <a:xfrm>
            <a:off x="5238750" y="3607594"/>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5081" name="Text Box 25"/>
          <p:cNvSpPr txBox="1">
            <a:spLocks noChangeArrowheads="1"/>
          </p:cNvSpPr>
          <p:nvPr/>
        </p:nvSpPr>
        <p:spPr bwMode="auto">
          <a:xfrm>
            <a:off x="5043488" y="308610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5082" name="Line 26"/>
          <p:cNvSpPr>
            <a:spLocks noChangeShapeType="1"/>
          </p:cNvSpPr>
          <p:nvPr/>
        </p:nvSpPr>
        <p:spPr bwMode="auto">
          <a:xfrm rot="19062483" flipH="1">
            <a:off x="5329238" y="3373041"/>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3" name="Line 27"/>
          <p:cNvSpPr>
            <a:spLocks noChangeShapeType="1"/>
          </p:cNvSpPr>
          <p:nvPr/>
        </p:nvSpPr>
        <p:spPr bwMode="auto">
          <a:xfrm rot="2537517">
            <a:off x="5962651" y="3371850"/>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4" name="Text Box 28"/>
          <p:cNvSpPr txBox="1">
            <a:spLocks noChangeArrowheads="1"/>
          </p:cNvSpPr>
          <p:nvPr/>
        </p:nvSpPr>
        <p:spPr bwMode="auto">
          <a:xfrm>
            <a:off x="5762625" y="359926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5085" name="Text Box 29"/>
          <p:cNvSpPr txBox="1">
            <a:spLocks noChangeArrowheads="1"/>
          </p:cNvSpPr>
          <p:nvPr/>
        </p:nvSpPr>
        <p:spPr bwMode="auto">
          <a:xfrm>
            <a:off x="6215063" y="359926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5086" name="Text Box 30"/>
          <p:cNvSpPr txBox="1">
            <a:spLocks noChangeArrowheads="1"/>
          </p:cNvSpPr>
          <p:nvPr/>
        </p:nvSpPr>
        <p:spPr bwMode="auto">
          <a:xfrm>
            <a:off x="6019800" y="3077766"/>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5087" name="Line 31"/>
          <p:cNvSpPr>
            <a:spLocks noChangeShapeType="1"/>
          </p:cNvSpPr>
          <p:nvPr/>
        </p:nvSpPr>
        <p:spPr bwMode="auto">
          <a:xfrm rot="19062483" flipH="1">
            <a:off x="6305551" y="3364706"/>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8" name="Line 32"/>
          <p:cNvSpPr>
            <a:spLocks noChangeShapeType="1"/>
          </p:cNvSpPr>
          <p:nvPr/>
        </p:nvSpPr>
        <p:spPr bwMode="auto">
          <a:xfrm>
            <a:off x="3167063" y="2757488"/>
            <a:ext cx="233362" cy="1464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9" name="Line 33"/>
          <p:cNvSpPr>
            <a:spLocks noChangeShapeType="1"/>
          </p:cNvSpPr>
          <p:nvPr/>
        </p:nvSpPr>
        <p:spPr bwMode="auto">
          <a:xfrm flipH="1">
            <a:off x="5243514" y="2857500"/>
            <a:ext cx="352425"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0" name="Line 34"/>
          <p:cNvSpPr>
            <a:spLocks noChangeShapeType="1"/>
          </p:cNvSpPr>
          <p:nvPr/>
        </p:nvSpPr>
        <p:spPr bwMode="auto">
          <a:xfrm flipH="1">
            <a:off x="4743451" y="2264569"/>
            <a:ext cx="352425" cy="308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1" name="Line 35"/>
          <p:cNvSpPr>
            <a:spLocks noChangeShapeType="1"/>
          </p:cNvSpPr>
          <p:nvPr/>
        </p:nvSpPr>
        <p:spPr bwMode="auto">
          <a:xfrm>
            <a:off x="5876926" y="2853929"/>
            <a:ext cx="352425" cy="2250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2" name="Text Box 36"/>
          <p:cNvSpPr txBox="1">
            <a:spLocks noChangeArrowheads="1"/>
          </p:cNvSpPr>
          <p:nvPr/>
        </p:nvSpPr>
        <p:spPr bwMode="auto">
          <a:xfrm>
            <a:off x="1028700" y="232529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5093" name="Line 37"/>
          <p:cNvSpPr>
            <a:spLocks noChangeShapeType="1"/>
          </p:cNvSpPr>
          <p:nvPr/>
        </p:nvSpPr>
        <p:spPr bwMode="auto">
          <a:xfrm rot="2537517">
            <a:off x="1017589" y="2599135"/>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4" name="Line 38"/>
          <p:cNvSpPr>
            <a:spLocks noChangeShapeType="1"/>
          </p:cNvSpPr>
          <p:nvPr/>
        </p:nvSpPr>
        <p:spPr bwMode="auto">
          <a:xfrm rot="19062483" flipH="1">
            <a:off x="1422400" y="2591991"/>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5" name="Line 39"/>
          <p:cNvSpPr>
            <a:spLocks noChangeShapeType="1"/>
          </p:cNvSpPr>
          <p:nvPr/>
        </p:nvSpPr>
        <p:spPr bwMode="auto">
          <a:xfrm flipH="1">
            <a:off x="1419226" y="2169319"/>
            <a:ext cx="333375"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6" name="Text Box 40"/>
          <p:cNvSpPr txBox="1">
            <a:spLocks noChangeArrowheads="1"/>
          </p:cNvSpPr>
          <p:nvPr/>
        </p:nvSpPr>
        <p:spPr bwMode="auto">
          <a:xfrm>
            <a:off x="2809875" y="2468166"/>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5097" name="Line 41"/>
          <p:cNvSpPr>
            <a:spLocks noChangeShapeType="1"/>
          </p:cNvSpPr>
          <p:nvPr/>
        </p:nvSpPr>
        <p:spPr bwMode="auto">
          <a:xfrm rot="2537517" flipH="1">
            <a:off x="2767014" y="2715816"/>
            <a:ext cx="53975" cy="160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8" name="Line 42"/>
          <p:cNvSpPr>
            <a:spLocks noChangeShapeType="1"/>
          </p:cNvSpPr>
          <p:nvPr/>
        </p:nvSpPr>
        <p:spPr bwMode="auto">
          <a:xfrm>
            <a:off x="2290764" y="2172892"/>
            <a:ext cx="528637" cy="307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9" name="Text Box 43"/>
          <p:cNvSpPr txBox="1">
            <a:spLocks noChangeArrowheads="1"/>
          </p:cNvSpPr>
          <p:nvPr/>
        </p:nvSpPr>
        <p:spPr bwMode="auto">
          <a:xfrm>
            <a:off x="5538788" y="257175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5100" name="Line 44"/>
          <p:cNvSpPr>
            <a:spLocks noChangeShapeType="1"/>
          </p:cNvSpPr>
          <p:nvPr/>
        </p:nvSpPr>
        <p:spPr bwMode="auto">
          <a:xfrm>
            <a:off x="5557838" y="2264569"/>
            <a:ext cx="195262" cy="308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1" name="Text Box 45"/>
          <p:cNvSpPr txBox="1">
            <a:spLocks noChangeArrowheads="1"/>
          </p:cNvSpPr>
          <p:nvPr/>
        </p:nvSpPr>
        <p:spPr bwMode="auto">
          <a:xfrm>
            <a:off x="1752600" y="1900237"/>
            <a:ext cx="53340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5102" name="Line 46"/>
          <p:cNvSpPr>
            <a:spLocks noChangeShapeType="1"/>
          </p:cNvSpPr>
          <p:nvPr/>
        </p:nvSpPr>
        <p:spPr bwMode="auto">
          <a:xfrm>
            <a:off x="2076450" y="1479947"/>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3" name="Text Box 47"/>
          <p:cNvSpPr txBox="1">
            <a:spLocks noChangeArrowheads="1"/>
          </p:cNvSpPr>
          <p:nvPr/>
        </p:nvSpPr>
        <p:spPr bwMode="auto">
          <a:xfrm>
            <a:off x="5081588" y="1982391"/>
            <a:ext cx="5524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45104" name="Line 48"/>
          <p:cNvSpPr>
            <a:spLocks noChangeShapeType="1"/>
          </p:cNvSpPr>
          <p:nvPr/>
        </p:nvSpPr>
        <p:spPr bwMode="auto">
          <a:xfrm>
            <a:off x="5372100" y="1565672"/>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1" name="Rectangle 50"/>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06302184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46082"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46085" name="Line 5"/>
          <p:cNvSpPr>
            <a:spLocks noChangeShapeType="1"/>
          </p:cNvSpPr>
          <p:nvPr/>
        </p:nvSpPr>
        <p:spPr bwMode="auto">
          <a:xfrm rot="2537517">
            <a:off x="1316039" y="3251598"/>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Text Box 6"/>
          <p:cNvSpPr txBox="1">
            <a:spLocks noChangeArrowheads="1"/>
          </p:cNvSpPr>
          <p:nvPr/>
        </p:nvSpPr>
        <p:spPr bwMode="auto">
          <a:xfrm>
            <a:off x="1028700" y="345043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6087" name="Text Box 7"/>
          <p:cNvSpPr txBox="1">
            <a:spLocks noChangeArrowheads="1"/>
          </p:cNvSpPr>
          <p:nvPr/>
        </p:nvSpPr>
        <p:spPr bwMode="auto">
          <a:xfrm>
            <a:off x="1495425" y="345043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6088" name="Text Box 8"/>
          <p:cNvSpPr txBox="1">
            <a:spLocks noChangeArrowheads="1"/>
          </p:cNvSpPr>
          <p:nvPr/>
        </p:nvSpPr>
        <p:spPr bwMode="auto">
          <a:xfrm>
            <a:off x="3962400" y="3112294"/>
            <a:ext cx="5143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6089" name="Text Box 9"/>
          <p:cNvSpPr txBox="1">
            <a:spLocks noChangeArrowheads="1"/>
          </p:cNvSpPr>
          <p:nvPr/>
        </p:nvSpPr>
        <p:spPr bwMode="auto">
          <a:xfrm>
            <a:off x="4591050" y="255865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6090" name="Line 10"/>
          <p:cNvSpPr>
            <a:spLocks noChangeShapeType="1"/>
          </p:cNvSpPr>
          <p:nvPr/>
        </p:nvSpPr>
        <p:spPr bwMode="auto">
          <a:xfrm rot="19062483" flipH="1">
            <a:off x="1603376" y="3259931"/>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Text Box 11"/>
          <p:cNvSpPr txBox="1">
            <a:spLocks noChangeArrowheads="1"/>
          </p:cNvSpPr>
          <p:nvPr/>
        </p:nvSpPr>
        <p:spPr bwMode="auto">
          <a:xfrm>
            <a:off x="1404938" y="296108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6092" name="Line 12"/>
          <p:cNvSpPr>
            <a:spLocks noChangeShapeType="1"/>
          </p:cNvSpPr>
          <p:nvPr/>
        </p:nvSpPr>
        <p:spPr bwMode="auto">
          <a:xfrm rot="2537517">
            <a:off x="2165351" y="3248025"/>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Text Box 13"/>
          <p:cNvSpPr txBox="1">
            <a:spLocks noChangeArrowheads="1"/>
          </p:cNvSpPr>
          <p:nvPr/>
        </p:nvSpPr>
        <p:spPr bwMode="auto">
          <a:xfrm>
            <a:off x="1985963" y="345400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6094" name="Text Box 14"/>
          <p:cNvSpPr txBox="1">
            <a:spLocks noChangeArrowheads="1"/>
          </p:cNvSpPr>
          <p:nvPr/>
        </p:nvSpPr>
        <p:spPr bwMode="auto">
          <a:xfrm>
            <a:off x="2438400" y="3450431"/>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6095" name="Text Box 15"/>
          <p:cNvSpPr txBox="1">
            <a:spLocks noChangeArrowheads="1"/>
          </p:cNvSpPr>
          <p:nvPr/>
        </p:nvSpPr>
        <p:spPr bwMode="auto">
          <a:xfrm>
            <a:off x="2128838" y="296108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6096" name="Line 16"/>
          <p:cNvSpPr>
            <a:spLocks noChangeShapeType="1"/>
          </p:cNvSpPr>
          <p:nvPr/>
        </p:nvSpPr>
        <p:spPr bwMode="auto">
          <a:xfrm rot="19062483" flipH="1">
            <a:off x="2460625" y="3265885"/>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Line 17"/>
          <p:cNvSpPr>
            <a:spLocks noChangeShapeType="1"/>
          </p:cNvSpPr>
          <p:nvPr/>
        </p:nvSpPr>
        <p:spPr bwMode="auto">
          <a:xfrm rot="2537517">
            <a:off x="3148013" y="3312319"/>
            <a:ext cx="36512"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Text Box 18"/>
          <p:cNvSpPr txBox="1">
            <a:spLocks noChangeArrowheads="1"/>
          </p:cNvSpPr>
          <p:nvPr/>
        </p:nvSpPr>
        <p:spPr bwMode="auto">
          <a:xfrm>
            <a:off x="2905125" y="345400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6099" name="Text Box 19"/>
          <p:cNvSpPr txBox="1">
            <a:spLocks noChangeArrowheads="1"/>
          </p:cNvSpPr>
          <p:nvPr/>
        </p:nvSpPr>
        <p:spPr bwMode="auto">
          <a:xfrm>
            <a:off x="3357563" y="3454003"/>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6100" name="Text Box 20"/>
          <p:cNvSpPr txBox="1">
            <a:spLocks noChangeArrowheads="1"/>
          </p:cNvSpPr>
          <p:nvPr/>
        </p:nvSpPr>
        <p:spPr bwMode="auto">
          <a:xfrm>
            <a:off x="3119438" y="304681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6101" name="Line 21"/>
          <p:cNvSpPr>
            <a:spLocks noChangeShapeType="1"/>
          </p:cNvSpPr>
          <p:nvPr/>
        </p:nvSpPr>
        <p:spPr bwMode="auto">
          <a:xfrm rot="19062483" flipH="1">
            <a:off x="3556000" y="3309938"/>
            <a:ext cx="14288"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Line 22"/>
          <p:cNvSpPr>
            <a:spLocks noChangeShapeType="1"/>
          </p:cNvSpPr>
          <p:nvPr/>
        </p:nvSpPr>
        <p:spPr bwMode="auto">
          <a:xfrm rot="2537517">
            <a:off x="4986338" y="3380185"/>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3" name="Text Box 23"/>
          <p:cNvSpPr txBox="1">
            <a:spLocks noChangeArrowheads="1"/>
          </p:cNvSpPr>
          <p:nvPr/>
        </p:nvSpPr>
        <p:spPr bwMode="auto">
          <a:xfrm>
            <a:off x="4786313" y="3607594"/>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6104" name="Text Box 24"/>
          <p:cNvSpPr txBox="1">
            <a:spLocks noChangeArrowheads="1"/>
          </p:cNvSpPr>
          <p:nvPr/>
        </p:nvSpPr>
        <p:spPr bwMode="auto">
          <a:xfrm>
            <a:off x="5238750" y="3607594"/>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6105" name="Text Box 25"/>
          <p:cNvSpPr txBox="1">
            <a:spLocks noChangeArrowheads="1"/>
          </p:cNvSpPr>
          <p:nvPr/>
        </p:nvSpPr>
        <p:spPr bwMode="auto">
          <a:xfrm>
            <a:off x="5043488" y="308610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6106" name="Line 26"/>
          <p:cNvSpPr>
            <a:spLocks noChangeShapeType="1"/>
          </p:cNvSpPr>
          <p:nvPr/>
        </p:nvSpPr>
        <p:spPr bwMode="auto">
          <a:xfrm rot="19062483" flipH="1">
            <a:off x="5329238" y="3373041"/>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Line 27"/>
          <p:cNvSpPr>
            <a:spLocks noChangeShapeType="1"/>
          </p:cNvSpPr>
          <p:nvPr/>
        </p:nvSpPr>
        <p:spPr bwMode="auto">
          <a:xfrm rot="2537517">
            <a:off x="5962651" y="3371850"/>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8" name="Text Box 28"/>
          <p:cNvSpPr txBox="1">
            <a:spLocks noChangeArrowheads="1"/>
          </p:cNvSpPr>
          <p:nvPr/>
        </p:nvSpPr>
        <p:spPr bwMode="auto">
          <a:xfrm>
            <a:off x="5762625" y="359926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6109" name="Text Box 29"/>
          <p:cNvSpPr txBox="1">
            <a:spLocks noChangeArrowheads="1"/>
          </p:cNvSpPr>
          <p:nvPr/>
        </p:nvSpPr>
        <p:spPr bwMode="auto">
          <a:xfrm>
            <a:off x="6215063" y="3599260"/>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6110" name="Text Box 30"/>
          <p:cNvSpPr txBox="1">
            <a:spLocks noChangeArrowheads="1"/>
          </p:cNvSpPr>
          <p:nvPr/>
        </p:nvSpPr>
        <p:spPr bwMode="auto">
          <a:xfrm>
            <a:off x="6019800" y="3077766"/>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6111" name="Line 31"/>
          <p:cNvSpPr>
            <a:spLocks noChangeShapeType="1"/>
          </p:cNvSpPr>
          <p:nvPr/>
        </p:nvSpPr>
        <p:spPr bwMode="auto">
          <a:xfrm rot="19062483" flipH="1">
            <a:off x="6305551" y="3364706"/>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2" name="Line 32"/>
          <p:cNvSpPr>
            <a:spLocks noChangeShapeType="1"/>
          </p:cNvSpPr>
          <p:nvPr/>
        </p:nvSpPr>
        <p:spPr bwMode="auto">
          <a:xfrm>
            <a:off x="3890963" y="2957513"/>
            <a:ext cx="233362" cy="1464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Line 33"/>
          <p:cNvSpPr>
            <a:spLocks noChangeShapeType="1"/>
          </p:cNvSpPr>
          <p:nvPr/>
        </p:nvSpPr>
        <p:spPr bwMode="auto">
          <a:xfrm flipH="1">
            <a:off x="5243514" y="2857500"/>
            <a:ext cx="352425"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4" name="Line 34"/>
          <p:cNvSpPr>
            <a:spLocks noChangeShapeType="1"/>
          </p:cNvSpPr>
          <p:nvPr/>
        </p:nvSpPr>
        <p:spPr bwMode="auto">
          <a:xfrm flipH="1">
            <a:off x="4743451" y="2264569"/>
            <a:ext cx="352425" cy="308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5" name="Line 35"/>
          <p:cNvSpPr>
            <a:spLocks noChangeShapeType="1"/>
          </p:cNvSpPr>
          <p:nvPr/>
        </p:nvSpPr>
        <p:spPr bwMode="auto">
          <a:xfrm>
            <a:off x="5876926" y="2853929"/>
            <a:ext cx="352425" cy="2250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Text Box 36"/>
          <p:cNvSpPr txBox="1">
            <a:spLocks noChangeArrowheads="1"/>
          </p:cNvSpPr>
          <p:nvPr/>
        </p:nvSpPr>
        <p:spPr bwMode="auto">
          <a:xfrm>
            <a:off x="1752600" y="2525316"/>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6117" name="Line 37"/>
          <p:cNvSpPr>
            <a:spLocks noChangeShapeType="1"/>
          </p:cNvSpPr>
          <p:nvPr/>
        </p:nvSpPr>
        <p:spPr bwMode="auto">
          <a:xfrm rot="2537517">
            <a:off x="1741489" y="2799160"/>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8" name="Line 38"/>
          <p:cNvSpPr>
            <a:spLocks noChangeShapeType="1"/>
          </p:cNvSpPr>
          <p:nvPr/>
        </p:nvSpPr>
        <p:spPr bwMode="auto">
          <a:xfrm rot="19062483" flipH="1">
            <a:off x="2146300" y="2792016"/>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9" name="Line 39"/>
          <p:cNvSpPr>
            <a:spLocks noChangeShapeType="1"/>
          </p:cNvSpPr>
          <p:nvPr/>
        </p:nvSpPr>
        <p:spPr bwMode="auto">
          <a:xfrm flipH="1">
            <a:off x="2143126" y="2369344"/>
            <a:ext cx="333375"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0" name="Text Box 40"/>
          <p:cNvSpPr txBox="1">
            <a:spLocks noChangeArrowheads="1"/>
          </p:cNvSpPr>
          <p:nvPr/>
        </p:nvSpPr>
        <p:spPr bwMode="auto">
          <a:xfrm>
            <a:off x="3533775" y="266819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6121" name="Line 41"/>
          <p:cNvSpPr>
            <a:spLocks noChangeShapeType="1"/>
          </p:cNvSpPr>
          <p:nvPr/>
        </p:nvSpPr>
        <p:spPr bwMode="auto">
          <a:xfrm rot="2537517" flipH="1">
            <a:off x="3490914" y="2915841"/>
            <a:ext cx="53975" cy="160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2" name="Line 42"/>
          <p:cNvSpPr>
            <a:spLocks noChangeShapeType="1"/>
          </p:cNvSpPr>
          <p:nvPr/>
        </p:nvSpPr>
        <p:spPr bwMode="auto">
          <a:xfrm>
            <a:off x="3014664" y="2372917"/>
            <a:ext cx="528637" cy="307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3" name="Text Box 43"/>
          <p:cNvSpPr txBox="1">
            <a:spLocks noChangeArrowheads="1"/>
          </p:cNvSpPr>
          <p:nvPr/>
        </p:nvSpPr>
        <p:spPr bwMode="auto">
          <a:xfrm>
            <a:off x="5538788" y="257175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6124" name="Line 44"/>
          <p:cNvSpPr>
            <a:spLocks noChangeShapeType="1"/>
          </p:cNvSpPr>
          <p:nvPr/>
        </p:nvSpPr>
        <p:spPr bwMode="auto">
          <a:xfrm>
            <a:off x="5557838" y="2264569"/>
            <a:ext cx="195262" cy="308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5" name="Text Box 45"/>
          <p:cNvSpPr txBox="1">
            <a:spLocks noChangeArrowheads="1"/>
          </p:cNvSpPr>
          <p:nvPr/>
        </p:nvSpPr>
        <p:spPr bwMode="auto">
          <a:xfrm>
            <a:off x="2476500" y="2100262"/>
            <a:ext cx="53340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6126" name="Line 46"/>
          <p:cNvSpPr>
            <a:spLocks noChangeShapeType="1"/>
          </p:cNvSpPr>
          <p:nvPr/>
        </p:nvSpPr>
        <p:spPr bwMode="auto">
          <a:xfrm flipH="1">
            <a:off x="3000375" y="1794273"/>
            <a:ext cx="704850" cy="3214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7" name="Text Box 47"/>
          <p:cNvSpPr txBox="1">
            <a:spLocks noChangeArrowheads="1"/>
          </p:cNvSpPr>
          <p:nvPr/>
        </p:nvSpPr>
        <p:spPr bwMode="auto">
          <a:xfrm>
            <a:off x="5081588" y="1982391"/>
            <a:ext cx="5524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46128" name="Line 48"/>
          <p:cNvSpPr>
            <a:spLocks noChangeShapeType="1"/>
          </p:cNvSpPr>
          <p:nvPr/>
        </p:nvSpPr>
        <p:spPr bwMode="auto">
          <a:xfrm>
            <a:off x="4286251" y="1794273"/>
            <a:ext cx="809625" cy="1928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9" name="Text Box 49"/>
          <p:cNvSpPr txBox="1">
            <a:spLocks noChangeArrowheads="1"/>
          </p:cNvSpPr>
          <p:nvPr/>
        </p:nvSpPr>
        <p:spPr bwMode="auto">
          <a:xfrm>
            <a:off x="3729038" y="1525191"/>
            <a:ext cx="5524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0" name="Rectangle 4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84628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165252"/>
            <a:ext cx="7886700" cy="562751"/>
          </a:xfrm>
        </p:spPr>
        <p:txBody>
          <a:bodyPr>
            <a:normAutofit fontScale="90000"/>
          </a:bodyPr>
          <a:lstStyle/>
          <a:p>
            <a:pPr algn="ctr"/>
            <a:r>
              <a:rPr lang="en-IN" sz="2800" b="1" dirty="0">
                <a:solidFill>
                  <a:srgbClr val="FF0000"/>
                </a:solidFill>
                <a:latin typeface="Times New Roman" pitchFamily="18" charset="0"/>
                <a:cs typeface="Times New Roman" pitchFamily="18" charset="0"/>
              </a:rPr>
              <a:t>Analysis of Algorithms</a:t>
            </a: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819345"/>
            <a:ext cx="8283996" cy="3722838"/>
          </a:xfrm>
        </p:spPr>
        <p:txBody>
          <a:bodyPr>
            <a:normAutofit/>
          </a:bodyPr>
          <a:lstStyle/>
          <a:p>
            <a:pPr fontAlgn="base"/>
            <a:r>
              <a:rPr lang="en-US" sz="2000" dirty="0">
                <a:latin typeface="Times New Roman" pitchFamily="18" charset="0"/>
                <a:cs typeface="Times New Roman" pitchFamily="18" charset="0"/>
              </a:rPr>
              <a:t>Efficiency of an Algorithms depends upon size of Problem instance</a:t>
            </a:r>
          </a:p>
          <a:p>
            <a:pPr lvl="1" fontAlgn="base"/>
            <a:r>
              <a:rPr lang="en-US" sz="1900" dirty="0">
                <a:latin typeface="Times New Roman" pitchFamily="18" charset="0"/>
                <a:cs typeface="Times New Roman" pitchFamily="18" charset="0"/>
              </a:rPr>
              <a:t>we can consider an example of Insertion sort where it behaves in linear time for sorted i/p where as it takes quadratic time for unsorted or descending order </a:t>
            </a:r>
            <a:r>
              <a:rPr lang="en-US" sz="1900" dirty="0" err="1">
                <a:latin typeface="Times New Roman" pitchFamily="18" charset="0"/>
                <a:cs typeface="Times New Roman" pitchFamily="18" charset="0"/>
              </a:rPr>
              <a:t>i</a:t>
            </a:r>
            <a:r>
              <a:rPr lang="en-US" sz="1900" dirty="0">
                <a:latin typeface="Times New Roman" pitchFamily="18" charset="0"/>
                <a:cs typeface="Times New Roman" pitchFamily="18" charset="0"/>
              </a:rPr>
              <a:t>/p thus if t1(n) is time in 1st case and t2(n) in 2nd then its always t1(n)&lt;=c.t2(n)	where c is const.</a:t>
            </a:r>
          </a:p>
          <a:p>
            <a:pPr lvl="1" fontAlgn="base"/>
            <a:endParaRPr lang="en-US" sz="1900" dirty="0">
              <a:latin typeface="Times New Roman" pitchFamily="18" charset="0"/>
              <a:cs typeface="Times New Roman" pitchFamily="18" charset="0"/>
            </a:endParaRPr>
          </a:p>
          <a:p>
            <a:pPr lvl="1" fontAlgn="base"/>
            <a:r>
              <a:rPr lang="en-US" sz="1900" dirty="0">
                <a:latin typeface="Times New Roman" pitchFamily="18" charset="0"/>
                <a:cs typeface="Times New Roman" pitchFamily="18" charset="0"/>
              </a:rPr>
              <a:t>Thus we can measure worst and best case scenarios depending upon the </a:t>
            </a:r>
            <a:r>
              <a:rPr lang="en-US" sz="1900" dirty="0" err="1">
                <a:latin typeface="Times New Roman" pitchFamily="18" charset="0"/>
                <a:cs typeface="Times New Roman" pitchFamily="18" charset="0"/>
              </a:rPr>
              <a:t>desc</a:t>
            </a:r>
            <a:r>
              <a:rPr lang="en-US" sz="1900" dirty="0">
                <a:latin typeface="Times New Roman" pitchFamily="18" charset="0"/>
                <a:cs typeface="Times New Roman" pitchFamily="18" charset="0"/>
              </a:rPr>
              <a:t> order and </a:t>
            </a:r>
            <a:r>
              <a:rPr lang="en-US" sz="1900" dirty="0" err="1">
                <a:latin typeface="Times New Roman" pitchFamily="18" charset="0"/>
                <a:cs typeface="Times New Roman" pitchFamily="18" charset="0"/>
              </a:rPr>
              <a:t>asec</a:t>
            </a:r>
            <a:r>
              <a:rPr lang="en-US" sz="1900" dirty="0">
                <a:latin typeface="Times New Roman" pitchFamily="18" charset="0"/>
                <a:cs typeface="Times New Roman" pitchFamily="18" charset="0"/>
              </a:rPr>
              <a:t> order i/p but for avg. case scenario, </a:t>
            </a:r>
            <a:r>
              <a:rPr lang="en-US" sz="1900" dirty="0" err="1">
                <a:latin typeface="Times New Roman" pitchFamily="18" charset="0"/>
                <a:cs typeface="Times New Roman" pitchFamily="18" charset="0"/>
              </a:rPr>
              <a:t>i</a:t>
            </a:r>
            <a:r>
              <a:rPr lang="en-US" sz="1900" dirty="0">
                <a:latin typeface="Times New Roman" pitchFamily="18" charset="0"/>
                <a:cs typeface="Times New Roman" pitchFamily="18" charset="0"/>
              </a:rPr>
              <a:t>/p can’t be defined.</a:t>
            </a:r>
          </a:p>
          <a:p>
            <a:pPr marL="0" indent="0">
              <a:buNone/>
            </a:pPr>
            <a:br>
              <a:rPr lang="en-US"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13</a:t>
            </a:fld>
            <a:endParaRPr lang="en-IN" sz="1200" b="1" dirty="0">
              <a:solidFill>
                <a:schemeClr val="tx1"/>
              </a:solidFill>
            </a:endParaRPr>
          </a:p>
        </p:txBody>
      </p:sp>
    </p:spTree>
    <p:extLst>
      <p:ext uri="{BB962C8B-B14F-4D97-AF65-F5344CB8AC3E}">
        <p14:creationId xmlns:p14="http://schemas.microsoft.com/office/powerpoint/2010/main" val="13271189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47106"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47107" name="Line 3"/>
          <p:cNvSpPr>
            <a:spLocks noChangeShapeType="1"/>
          </p:cNvSpPr>
          <p:nvPr/>
        </p:nvSpPr>
        <p:spPr bwMode="auto">
          <a:xfrm rot="2537517">
            <a:off x="763589" y="3680223"/>
            <a:ext cx="141287" cy="202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8" name="Text Box 4"/>
          <p:cNvSpPr txBox="1">
            <a:spLocks noChangeArrowheads="1"/>
          </p:cNvSpPr>
          <p:nvPr/>
        </p:nvSpPr>
        <p:spPr bwMode="auto">
          <a:xfrm>
            <a:off x="476250" y="387905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7109" name="Text Box 5"/>
          <p:cNvSpPr txBox="1">
            <a:spLocks noChangeArrowheads="1"/>
          </p:cNvSpPr>
          <p:nvPr/>
        </p:nvSpPr>
        <p:spPr bwMode="auto">
          <a:xfrm>
            <a:off x="942975" y="387905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7110" name="Text Box 6"/>
          <p:cNvSpPr txBox="1">
            <a:spLocks noChangeArrowheads="1"/>
          </p:cNvSpPr>
          <p:nvPr/>
        </p:nvSpPr>
        <p:spPr bwMode="auto">
          <a:xfrm>
            <a:off x="3409950" y="3540919"/>
            <a:ext cx="5143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7111" name="Text Box 7"/>
          <p:cNvSpPr txBox="1">
            <a:spLocks noChangeArrowheads="1"/>
          </p:cNvSpPr>
          <p:nvPr/>
        </p:nvSpPr>
        <p:spPr bwMode="auto">
          <a:xfrm>
            <a:off x="4038600" y="298727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7112" name="Line 8"/>
          <p:cNvSpPr>
            <a:spLocks noChangeShapeType="1"/>
          </p:cNvSpPr>
          <p:nvPr/>
        </p:nvSpPr>
        <p:spPr bwMode="auto">
          <a:xfrm rot="19062483" flipH="1">
            <a:off x="1050926" y="3688556"/>
            <a:ext cx="130175" cy="1774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Text Box 9"/>
          <p:cNvSpPr txBox="1">
            <a:spLocks noChangeArrowheads="1"/>
          </p:cNvSpPr>
          <p:nvPr/>
        </p:nvSpPr>
        <p:spPr bwMode="auto">
          <a:xfrm>
            <a:off x="852488" y="338971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7114" name="Line 10"/>
          <p:cNvSpPr>
            <a:spLocks noChangeShapeType="1"/>
          </p:cNvSpPr>
          <p:nvPr/>
        </p:nvSpPr>
        <p:spPr bwMode="auto">
          <a:xfrm rot="2537517">
            <a:off x="1612901" y="3676650"/>
            <a:ext cx="117475" cy="207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Text Box 11"/>
          <p:cNvSpPr txBox="1">
            <a:spLocks noChangeArrowheads="1"/>
          </p:cNvSpPr>
          <p:nvPr/>
        </p:nvSpPr>
        <p:spPr bwMode="auto">
          <a:xfrm>
            <a:off x="1433513" y="388262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7116" name="Text Box 12"/>
          <p:cNvSpPr txBox="1">
            <a:spLocks noChangeArrowheads="1"/>
          </p:cNvSpPr>
          <p:nvPr/>
        </p:nvSpPr>
        <p:spPr bwMode="auto">
          <a:xfrm>
            <a:off x="1885950" y="3879056"/>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7117" name="Text Box 13"/>
          <p:cNvSpPr txBox="1">
            <a:spLocks noChangeArrowheads="1"/>
          </p:cNvSpPr>
          <p:nvPr/>
        </p:nvSpPr>
        <p:spPr bwMode="auto">
          <a:xfrm>
            <a:off x="1576388" y="3389710"/>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7118" name="Line 14"/>
          <p:cNvSpPr>
            <a:spLocks noChangeShapeType="1"/>
          </p:cNvSpPr>
          <p:nvPr/>
        </p:nvSpPr>
        <p:spPr bwMode="auto">
          <a:xfrm rot="19062483" flipH="1">
            <a:off x="1908175" y="3694510"/>
            <a:ext cx="152400" cy="1702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9" name="Line 15"/>
          <p:cNvSpPr>
            <a:spLocks noChangeShapeType="1"/>
          </p:cNvSpPr>
          <p:nvPr/>
        </p:nvSpPr>
        <p:spPr bwMode="auto">
          <a:xfrm rot="2537517">
            <a:off x="2595563" y="3740944"/>
            <a:ext cx="36512"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Text Box 16"/>
          <p:cNvSpPr txBox="1">
            <a:spLocks noChangeArrowheads="1"/>
          </p:cNvSpPr>
          <p:nvPr/>
        </p:nvSpPr>
        <p:spPr bwMode="auto">
          <a:xfrm>
            <a:off x="2352675" y="388262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7121" name="Text Box 17"/>
          <p:cNvSpPr txBox="1">
            <a:spLocks noChangeArrowheads="1"/>
          </p:cNvSpPr>
          <p:nvPr/>
        </p:nvSpPr>
        <p:spPr bwMode="auto">
          <a:xfrm>
            <a:off x="2805113" y="3882628"/>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7122" name="Text Box 18"/>
          <p:cNvSpPr txBox="1">
            <a:spLocks noChangeArrowheads="1"/>
          </p:cNvSpPr>
          <p:nvPr/>
        </p:nvSpPr>
        <p:spPr bwMode="auto">
          <a:xfrm>
            <a:off x="2566988" y="347543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7123" name="Line 19"/>
          <p:cNvSpPr>
            <a:spLocks noChangeShapeType="1"/>
          </p:cNvSpPr>
          <p:nvPr/>
        </p:nvSpPr>
        <p:spPr bwMode="auto">
          <a:xfrm rot="19062483" flipH="1">
            <a:off x="3003550" y="3738563"/>
            <a:ext cx="14288"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4" name="Line 20"/>
          <p:cNvSpPr>
            <a:spLocks noChangeShapeType="1"/>
          </p:cNvSpPr>
          <p:nvPr/>
        </p:nvSpPr>
        <p:spPr bwMode="auto">
          <a:xfrm rot="2537517">
            <a:off x="4433888" y="3808810"/>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5" name="Text Box 21"/>
          <p:cNvSpPr txBox="1">
            <a:spLocks noChangeArrowheads="1"/>
          </p:cNvSpPr>
          <p:nvPr/>
        </p:nvSpPr>
        <p:spPr bwMode="auto">
          <a:xfrm>
            <a:off x="4233863" y="403621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7126" name="Text Box 22"/>
          <p:cNvSpPr txBox="1">
            <a:spLocks noChangeArrowheads="1"/>
          </p:cNvSpPr>
          <p:nvPr/>
        </p:nvSpPr>
        <p:spPr bwMode="auto">
          <a:xfrm>
            <a:off x="4686300" y="4036219"/>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7127" name="Text Box 23"/>
          <p:cNvSpPr txBox="1">
            <a:spLocks noChangeArrowheads="1"/>
          </p:cNvSpPr>
          <p:nvPr/>
        </p:nvSpPr>
        <p:spPr bwMode="auto">
          <a:xfrm>
            <a:off x="4491038" y="351472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7128" name="Line 24"/>
          <p:cNvSpPr>
            <a:spLocks noChangeShapeType="1"/>
          </p:cNvSpPr>
          <p:nvPr/>
        </p:nvSpPr>
        <p:spPr bwMode="auto">
          <a:xfrm rot="19062483" flipH="1">
            <a:off x="4776788" y="3801666"/>
            <a:ext cx="125412" cy="2345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9" name="Line 25"/>
          <p:cNvSpPr>
            <a:spLocks noChangeShapeType="1"/>
          </p:cNvSpPr>
          <p:nvPr/>
        </p:nvSpPr>
        <p:spPr bwMode="auto">
          <a:xfrm rot="2537517">
            <a:off x="5410201" y="3800475"/>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0" name="Text Box 26"/>
          <p:cNvSpPr txBox="1">
            <a:spLocks noChangeArrowheads="1"/>
          </p:cNvSpPr>
          <p:nvPr/>
        </p:nvSpPr>
        <p:spPr bwMode="auto">
          <a:xfrm>
            <a:off x="5210175" y="402788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7131" name="Text Box 27"/>
          <p:cNvSpPr txBox="1">
            <a:spLocks noChangeArrowheads="1"/>
          </p:cNvSpPr>
          <p:nvPr/>
        </p:nvSpPr>
        <p:spPr bwMode="auto">
          <a:xfrm>
            <a:off x="5662613" y="4027885"/>
            <a:ext cx="400050" cy="51058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7132" name="Text Box 28"/>
          <p:cNvSpPr txBox="1">
            <a:spLocks noChangeArrowheads="1"/>
          </p:cNvSpPr>
          <p:nvPr/>
        </p:nvSpPr>
        <p:spPr bwMode="auto">
          <a:xfrm>
            <a:off x="5467350" y="350639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7133" name="Line 29"/>
          <p:cNvSpPr>
            <a:spLocks noChangeShapeType="1"/>
          </p:cNvSpPr>
          <p:nvPr/>
        </p:nvSpPr>
        <p:spPr bwMode="auto">
          <a:xfrm rot="19062483" flipH="1">
            <a:off x="5753101" y="3793331"/>
            <a:ext cx="125413" cy="234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4" name="Line 30"/>
          <p:cNvSpPr>
            <a:spLocks noChangeShapeType="1"/>
          </p:cNvSpPr>
          <p:nvPr/>
        </p:nvSpPr>
        <p:spPr bwMode="auto">
          <a:xfrm>
            <a:off x="3338513" y="3386138"/>
            <a:ext cx="233362" cy="1464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5" name="Line 31"/>
          <p:cNvSpPr>
            <a:spLocks noChangeShapeType="1"/>
          </p:cNvSpPr>
          <p:nvPr/>
        </p:nvSpPr>
        <p:spPr bwMode="auto">
          <a:xfrm flipH="1">
            <a:off x="4691064" y="3286125"/>
            <a:ext cx="352425"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Line 32"/>
          <p:cNvSpPr>
            <a:spLocks noChangeShapeType="1"/>
          </p:cNvSpPr>
          <p:nvPr/>
        </p:nvSpPr>
        <p:spPr bwMode="auto">
          <a:xfrm flipH="1">
            <a:off x="4191001" y="2693194"/>
            <a:ext cx="352425" cy="308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Line 33"/>
          <p:cNvSpPr>
            <a:spLocks noChangeShapeType="1"/>
          </p:cNvSpPr>
          <p:nvPr/>
        </p:nvSpPr>
        <p:spPr bwMode="auto">
          <a:xfrm>
            <a:off x="5324476" y="3282554"/>
            <a:ext cx="352425" cy="2250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8" name="Text Box 34"/>
          <p:cNvSpPr txBox="1">
            <a:spLocks noChangeArrowheads="1"/>
          </p:cNvSpPr>
          <p:nvPr/>
        </p:nvSpPr>
        <p:spPr bwMode="auto">
          <a:xfrm>
            <a:off x="1200150" y="2953941"/>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7139" name="Line 35"/>
          <p:cNvSpPr>
            <a:spLocks noChangeShapeType="1"/>
          </p:cNvSpPr>
          <p:nvPr/>
        </p:nvSpPr>
        <p:spPr bwMode="auto">
          <a:xfrm rot="2537517">
            <a:off x="1189039" y="3227785"/>
            <a:ext cx="39687"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Line 36"/>
          <p:cNvSpPr>
            <a:spLocks noChangeShapeType="1"/>
          </p:cNvSpPr>
          <p:nvPr/>
        </p:nvSpPr>
        <p:spPr bwMode="auto">
          <a:xfrm rot="19062483" flipH="1">
            <a:off x="1593850" y="3220641"/>
            <a:ext cx="39688" cy="1750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1" name="Line 37"/>
          <p:cNvSpPr>
            <a:spLocks noChangeShapeType="1"/>
          </p:cNvSpPr>
          <p:nvPr/>
        </p:nvSpPr>
        <p:spPr bwMode="auto">
          <a:xfrm flipH="1">
            <a:off x="1590676" y="2797969"/>
            <a:ext cx="333375" cy="1607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2" name="Text Box 38"/>
          <p:cNvSpPr txBox="1">
            <a:spLocks noChangeArrowheads="1"/>
          </p:cNvSpPr>
          <p:nvPr/>
        </p:nvSpPr>
        <p:spPr bwMode="auto">
          <a:xfrm>
            <a:off x="2981325" y="3096816"/>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7143" name="Line 39"/>
          <p:cNvSpPr>
            <a:spLocks noChangeShapeType="1"/>
          </p:cNvSpPr>
          <p:nvPr/>
        </p:nvSpPr>
        <p:spPr bwMode="auto">
          <a:xfrm rot="2537517" flipH="1">
            <a:off x="2938464" y="3344466"/>
            <a:ext cx="53975" cy="160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4" name="Line 40"/>
          <p:cNvSpPr>
            <a:spLocks noChangeShapeType="1"/>
          </p:cNvSpPr>
          <p:nvPr/>
        </p:nvSpPr>
        <p:spPr bwMode="auto">
          <a:xfrm>
            <a:off x="2462214" y="2801542"/>
            <a:ext cx="528637" cy="307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5" name="Text Box 41"/>
          <p:cNvSpPr txBox="1">
            <a:spLocks noChangeArrowheads="1"/>
          </p:cNvSpPr>
          <p:nvPr/>
        </p:nvSpPr>
        <p:spPr bwMode="auto">
          <a:xfrm>
            <a:off x="4986338" y="3000375"/>
            <a:ext cx="4000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7146" name="Line 42"/>
          <p:cNvSpPr>
            <a:spLocks noChangeShapeType="1"/>
          </p:cNvSpPr>
          <p:nvPr/>
        </p:nvSpPr>
        <p:spPr bwMode="auto">
          <a:xfrm>
            <a:off x="5005388" y="2693194"/>
            <a:ext cx="195262" cy="3083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7" name="Text Box 43"/>
          <p:cNvSpPr txBox="1">
            <a:spLocks noChangeArrowheads="1"/>
          </p:cNvSpPr>
          <p:nvPr/>
        </p:nvSpPr>
        <p:spPr bwMode="auto">
          <a:xfrm>
            <a:off x="1924050" y="2528887"/>
            <a:ext cx="53340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7148" name="Line 44"/>
          <p:cNvSpPr>
            <a:spLocks noChangeShapeType="1"/>
          </p:cNvSpPr>
          <p:nvPr/>
        </p:nvSpPr>
        <p:spPr bwMode="auto">
          <a:xfrm flipH="1">
            <a:off x="2447925" y="2222898"/>
            <a:ext cx="704850" cy="3214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9" name="Text Box 45"/>
          <p:cNvSpPr txBox="1">
            <a:spLocks noChangeArrowheads="1"/>
          </p:cNvSpPr>
          <p:nvPr/>
        </p:nvSpPr>
        <p:spPr bwMode="auto">
          <a:xfrm>
            <a:off x="4529138" y="2411016"/>
            <a:ext cx="5524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47150" name="Line 46"/>
          <p:cNvSpPr>
            <a:spLocks noChangeShapeType="1"/>
          </p:cNvSpPr>
          <p:nvPr/>
        </p:nvSpPr>
        <p:spPr bwMode="auto">
          <a:xfrm>
            <a:off x="3733801" y="2222898"/>
            <a:ext cx="809625" cy="1928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Text Box 47"/>
          <p:cNvSpPr txBox="1">
            <a:spLocks noChangeArrowheads="1"/>
          </p:cNvSpPr>
          <p:nvPr/>
        </p:nvSpPr>
        <p:spPr bwMode="auto">
          <a:xfrm>
            <a:off x="3176588" y="1953816"/>
            <a:ext cx="552450" cy="3693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sp>
        <p:nvSpPr>
          <p:cNvPr id="47152" name="Rectangle 48"/>
          <p:cNvSpPr>
            <a:spLocks noChangeArrowheads="1"/>
          </p:cNvSpPr>
          <p:nvPr/>
        </p:nvSpPr>
        <p:spPr bwMode="auto">
          <a:xfrm>
            <a:off x="2571750" y="1343025"/>
            <a:ext cx="1771650" cy="32861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3" name="Line 49"/>
          <p:cNvSpPr>
            <a:spLocks noChangeShapeType="1"/>
          </p:cNvSpPr>
          <p:nvPr/>
        </p:nvSpPr>
        <p:spPr bwMode="auto">
          <a:xfrm>
            <a:off x="3467100" y="1551385"/>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4" name="Text Box 50"/>
          <p:cNvSpPr txBox="1">
            <a:spLocks noChangeArrowheads="1"/>
          </p:cNvSpPr>
          <p:nvPr/>
        </p:nvSpPr>
        <p:spPr bwMode="auto">
          <a:xfrm>
            <a:off x="6130926" y="1201341"/>
            <a:ext cx="301307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After enqueueing this node there is only one node left in priority queue.</a:t>
            </a:r>
          </a:p>
        </p:txBody>
      </p:sp>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3" name="Rectangle 52"/>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4262680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3"/>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48130" name="Rectangle 2"/>
          <p:cNvSpPr>
            <a:spLocks noGrp="1" noChangeArrowheads="1"/>
          </p:cNvSpPr>
          <p:nvPr>
            <p:ph type="title"/>
          </p:nvPr>
        </p:nvSpPr>
        <p:spPr/>
        <p:txBody>
          <a:bodyPr/>
          <a:lstStyle/>
          <a:p>
            <a:r>
              <a:rPr lang="en-US" b="1" dirty="0">
                <a:solidFill>
                  <a:srgbClr val="FF0000"/>
                </a:solidFill>
                <a:latin typeface="Times New Roman" pitchFamily="18" charset="0"/>
                <a:cs typeface="Times New Roman" pitchFamily="18" charset="0"/>
              </a:rPr>
              <a:t>Building a Tree</a:t>
            </a:r>
            <a:endParaRPr lang="en-US" dirty="0"/>
          </a:p>
        </p:txBody>
      </p:sp>
      <p:sp>
        <p:nvSpPr>
          <p:cNvPr id="48178" name="Text Box 50"/>
          <p:cNvSpPr txBox="1">
            <a:spLocks noChangeArrowheads="1"/>
          </p:cNvSpPr>
          <p:nvPr/>
        </p:nvSpPr>
        <p:spPr bwMode="auto">
          <a:xfrm>
            <a:off x="492125" y="1244204"/>
            <a:ext cx="4556125" cy="33547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sz="2300"/>
              <a:t>Dequeue the single node left in the queue.</a:t>
            </a:r>
          </a:p>
          <a:p>
            <a:pPr>
              <a:buFontTx/>
              <a:buNone/>
            </a:pPr>
            <a:endParaRPr lang="en-US" sz="2300"/>
          </a:p>
          <a:p>
            <a:pPr>
              <a:buFontTx/>
              <a:buNone/>
            </a:pPr>
            <a:r>
              <a:rPr lang="en-US" sz="2300"/>
              <a:t>This tree contains the new code words for each character.</a:t>
            </a:r>
          </a:p>
          <a:p>
            <a:pPr>
              <a:buFontTx/>
              <a:buNone/>
            </a:pPr>
            <a:endParaRPr lang="en-US" sz="2300"/>
          </a:p>
          <a:p>
            <a:pPr>
              <a:buFontTx/>
              <a:buNone/>
            </a:pPr>
            <a:r>
              <a:rPr lang="en-US" sz="2300"/>
              <a:t>Frequency of root node should equal number of characters in text.</a:t>
            </a:r>
            <a:endParaRPr lang="en-US"/>
          </a:p>
          <a:p>
            <a:pPr>
              <a:buFontTx/>
              <a:buNone/>
            </a:pPr>
            <a:endParaRPr lang="en-US"/>
          </a:p>
          <a:p>
            <a:pPr>
              <a:buFontTx/>
              <a:buNone/>
            </a:pPr>
            <a:r>
              <a:rPr lang="en-US"/>
              <a:t> </a:t>
            </a:r>
          </a:p>
        </p:txBody>
      </p:sp>
      <p:grpSp>
        <p:nvGrpSpPr>
          <p:cNvPr id="48180" name="Group 52"/>
          <p:cNvGrpSpPr>
            <a:grpSpLocks/>
          </p:cNvGrpSpPr>
          <p:nvPr/>
        </p:nvGrpSpPr>
        <p:grpSpPr bwMode="auto">
          <a:xfrm>
            <a:off x="5067301" y="1351360"/>
            <a:ext cx="3643313" cy="2649141"/>
            <a:chOff x="3060" y="1471"/>
            <a:chExt cx="2295" cy="2225"/>
          </a:xfrm>
        </p:grpSpPr>
        <p:sp>
          <p:nvSpPr>
            <p:cNvPr id="48181" name="Line 53"/>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2" name="Text Box 54"/>
            <p:cNvSpPr txBox="1">
              <a:spLocks noChangeArrowheads="1"/>
            </p:cNvSpPr>
            <p:nvPr/>
          </p:nvSpPr>
          <p:spPr bwMode="auto">
            <a:xfrm>
              <a:off x="3060" y="3154"/>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8183" name="Text Box 55"/>
            <p:cNvSpPr txBox="1">
              <a:spLocks noChangeArrowheads="1"/>
            </p:cNvSpPr>
            <p:nvPr/>
          </p:nvSpPr>
          <p:spPr bwMode="auto">
            <a:xfrm>
              <a:off x="3252" y="3154"/>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8184" name="Text Box 56"/>
            <p:cNvSpPr txBox="1">
              <a:spLocks noChangeArrowheads="1"/>
            </p:cNvSpPr>
            <p:nvPr/>
          </p:nvSpPr>
          <p:spPr bwMode="auto">
            <a:xfrm>
              <a:off x="4265" y="2909"/>
              <a:ext cx="308"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8185" name="Text Box 57"/>
            <p:cNvSpPr txBox="1">
              <a:spLocks noChangeArrowheads="1"/>
            </p:cNvSpPr>
            <p:nvPr/>
          </p:nvSpPr>
          <p:spPr bwMode="auto">
            <a:xfrm>
              <a:off x="4523" y="2509"/>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8186" name="Line 58"/>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7" name="Text Box 59"/>
            <p:cNvSpPr txBox="1">
              <a:spLocks noChangeArrowheads="1"/>
            </p:cNvSpPr>
            <p:nvPr/>
          </p:nvSpPr>
          <p:spPr bwMode="auto">
            <a:xfrm>
              <a:off x="3215" y="280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8188" name="Line 60"/>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9" name="Text Box 61"/>
            <p:cNvSpPr txBox="1">
              <a:spLocks noChangeArrowheads="1"/>
            </p:cNvSpPr>
            <p:nvPr/>
          </p:nvSpPr>
          <p:spPr bwMode="auto">
            <a:xfrm>
              <a:off x="3453" y="3156"/>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8190" name="Text Box 62"/>
            <p:cNvSpPr txBox="1">
              <a:spLocks noChangeArrowheads="1"/>
            </p:cNvSpPr>
            <p:nvPr/>
          </p:nvSpPr>
          <p:spPr bwMode="auto">
            <a:xfrm>
              <a:off x="3640" y="3154"/>
              <a:ext cx="163"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8191" name="Text Box 63"/>
            <p:cNvSpPr txBox="1">
              <a:spLocks noChangeArrowheads="1"/>
            </p:cNvSpPr>
            <p:nvPr/>
          </p:nvSpPr>
          <p:spPr bwMode="auto">
            <a:xfrm>
              <a:off x="3512" y="280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8192" name="Line 64"/>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93" name="Line 65"/>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94" name="Text Box 66"/>
            <p:cNvSpPr txBox="1">
              <a:spLocks noChangeArrowheads="1"/>
            </p:cNvSpPr>
            <p:nvPr/>
          </p:nvSpPr>
          <p:spPr bwMode="auto">
            <a:xfrm>
              <a:off x="3831" y="3156"/>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8195" name="Text Box 67"/>
            <p:cNvSpPr txBox="1">
              <a:spLocks noChangeArrowheads="1"/>
            </p:cNvSpPr>
            <p:nvPr/>
          </p:nvSpPr>
          <p:spPr bwMode="auto">
            <a:xfrm>
              <a:off x="4017" y="3156"/>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8196" name="Text Box 68"/>
            <p:cNvSpPr txBox="1">
              <a:spLocks noChangeArrowheads="1"/>
            </p:cNvSpPr>
            <p:nvPr/>
          </p:nvSpPr>
          <p:spPr bwMode="auto">
            <a:xfrm>
              <a:off x="3918" y="2862"/>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8197" name="Line 69"/>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98" name="Line 70"/>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99" name="Text Box 71"/>
            <p:cNvSpPr txBox="1">
              <a:spLocks noChangeArrowheads="1"/>
            </p:cNvSpPr>
            <p:nvPr/>
          </p:nvSpPr>
          <p:spPr bwMode="auto">
            <a:xfrm>
              <a:off x="4604" y="3267"/>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8200" name="Text Box 72"/>
            <p:cNvSpPr txBox="1">
              <a:spLocks noChangeArrowheads="1"/>
            </p:cNvSpPr>
            <p:nvPr/>
          </p:nvSpPr>
          <p:spPr bwMode="auto">
            <a:xfrm>
              <a:off x="4790" y="3267"/>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8201" name="Text Box 73"/>
            <p:cNvSpPr txBox="1">
              <a:spLocks noChangeArrowheads="1"/>
            </p:cNvSpPr>
            <p:nvPr/>
          </p:nvSpPr>
          <p:spPr bwMode="auto">
            <a:xfrm>
              <a:off x="4710" y="289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8202" name="Line 74"/>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03" name="Line 75"/>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04" name="Text Box 76"/>
            <p:cNvSpPr txBox="1">
              <a:spLocks noChangeArrowheads="1"/>
            </p:cNvSpPr>
            <p:nvPr/>
          </p:nvSpPr>
          <p:spPr bwMode="auto">
            <a:xfrm>
              <a:off x="5005" y="3261"/>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8205" name="Text Box 77"/>
            <p:cNvSpPr txBox="1">
              <a:spLocks noChangeArrowheads="1"/>
            </p:cNvSpPr>
            <p:nvPr/>
          </p:nvSpPr>
          <p:spPr bwMode="auto">
            <a:xfrm>
              <a:off x="5191" y="3261"/>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8206" name="Text Box 78"/>
            <p:cNvSpPr txBox="1">
              <a:spLocks noChangeArrowheads="1"/>
            </p:cNvSpPr>
            <p:nvPr/>
          </p:nvSpPr>
          <p:spPr bwMode="auto">
            <a:xfrm>
              <a:off x="5110" y="2884"/>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8207" name="Line 79"/>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08" name="Line 80"/>
            <p:cNvSpPr>
              <a:spLocks noChangeShapeType="1"/>
            </p:cNvSpPr>
            <p:nvPr/>
          </p:nvSpPr>
          <p:spPr bwMode="auto">
            <a:xfrm>
              <a:off x="4236" y="2797"/>
              <a:ext cx="96" cy="1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09" name="Line 81"/>
            <p:cNvSpPr>
              <a:spLocks noChangeShapeType="1"/>
            </p:cNvSpPr>
            <p:nvPr/>
          </p:nvSpPr>
          <p:spPr bwMode="auto">
            <a:xfrm flipH="1">
              <a:off x="4792" y="2725"/>
              <a:ext cx="144"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10" name="Line 82"/>
            <p:cNvSpPr>
              <a:spLocks noChangeShapeType="1"/>
            </p:cNvSpPr>
            <p:nvPr/>
          </p:nvSpPr>
          <p:spPr bwMode="auto">
            <a:xfrm flipH="1">
              <a:off x="4586" y="2296"/>
              <a:ext cx="145"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11" name="Line 83"/>
            <p:cNvSpPr>
              <a:spLocks noChangeShapeType="1"/>
            </p:cNvSpPr>
            <p:nvPr/>
          </p:nvSpPr>
          <p:spPr bwMode="auto">
            <a:xfrm>
              <a:off x="5052" y="2723"/>
              <a:ext cx="145" cy="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12" name="Text Box 84"/>
            <p:cNvSpPr txBox="1">
              <a:spLocks noChangeArrowheads="1"/>
            </p:cNvSpPr>
            <p:nvPr/>
          </p:nvSpPr>
          <p:spPr bwMode="auto">
            <a:xfrm>
              <a:off x="3357" y="2485"/>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8213" name="Line 85"/>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14" name="Line 86"/>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15" name="Line 87"/>
            <p:cNvSpPr>
              <a:spLocks noChangeShapeType="1"/>
            </p:cNvSpPr>
            <p:nvPr/>
          </p:nvSpPr>
          <p:spPr bwMode="auto">
            <a:xfrm flipH="1">
              <a:off x="3518" y="2372"/>
              <a:ext cx="137"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16" name="Text Box 88"/>
            <p:cNvSpPr txBox="1">
              <a:spLocks noChangeArrowheads="1"/>
            </p:cNvSpPr>
            <p:nvPr/>
          </p:nvSpPr>
          <p:spPr bwMode="auto">
            <a:xfrm>
              <a:off x="4089" y="2588"/>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8217" name="Line 89"/>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18" name="Line 90"/>
            <p:cNvSpPr>
              <a:spLocks noChangeShapeType="1"/>
            </p:cNvSpPr>
            <p:nvPr/>
          </p:nvSpPr>
          <p:spPr bwMode="auto">
            <a:xfrm>
              <a:off x="3876" y="2375"/>
              <a:ext cx="217"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19" name="Text Box 91"/>
            <p:cNvSpPr txBox="1">
              <a:spLocks noChangeArrowheads="1"/>
            </p:cNvSpPr>
            <p:nvPr/>
          </p:nvSpPr>
          <p:spPr bwMode="auto">
            <a:xfrm>
              <a:off x="4913" y="2519"/>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8220" name="Line 92"/>
            <p:cNvSpPr>
              <a:spLocks noChangeShapeType="1"/>
            </p:cNvSpPr>
            <p:nvPr/>
          </p:nvSpPr>
          <p:spPr bwMode="auto">
            <a:xfrm>
              <a:off x="4921" y="2296"/>
              <a:ext cx="80"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21" name="Text Box 93"/>
            <p:cNvSpPr txBox="1">
              <a:spLocks noChangeArrowheads="1"/>
            </p:cNvSpPr>
            <p:nvPr/>
          </p:nvSpPr>
          <p:spPr bwMode="auto">
            <a:xfrm>
              <a:off x="3619" y="2166"/>
              <a:ext cx="351"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8222" name="Line 94"/>
            <p:cNvSpPr>
              <a:spLocks noChangeShapeType="1"/>
            </p:cNvSpPr>
            <p:nvPr/>
          </p:nvSpPr>
          <p:spPr bwMode="auto">
            <a:xfrm flipH="1">
              <a:off x="3870" y="1956"/>
              <a:ext cx="290" cy="2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23" name="Text Box 95"/>
            <p:cNvSpPr txBox="1">
              <a:spLocks noChangeArrowheads="1"/>
            </p:cNvSpPr>
            <p:nvPr/>
          </p:nvSpPr>
          <p:spPr bwMode="auto">
            <a:xfrm>
              <a:off x="4712" y="2056"/>
              <a:ext cx="397"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48224" name="Line 96"/>
            <p:cNvSpPr>
              <a:spLocks noChangeShapeType="1"/>
            </p:cNvSpPr>
            <p:nvPr/>
          </p:nvSpPr>
          <p:spPr bwMode="auto">
            <a:xfrm>
              <a:off x="4398" y="1956"/>
              <a:ext cx="333"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25" name="Text Box 97"/>
            <p:cNvSpPr txBox="1">
              <a:spLocks noChangeArrowheads="1"/>
            </p:cNvSpPr>
            <p:nvPr/>
          </p:nvSpPr>
          <p:spPr bwMode="auto">
            <a:xfrm>
              <a:off x="4122" y="1750"/>
              <a:ext cx="311"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sp>
          <p:nvSpPr>
            <p:cNvPr id="48226" name="Line 98"/>
            <p:cNvSpPr>
              <a:spLocks noChangeShapeType="1"/>
            </p:cNvSpPr>
            <p:nvPr/>
          </p:nvSpPr>
          <p:spPr bwMode="auto">
            <a:xfrm>
              <a:off x="4289" y="1471"/>
              <a:ext cx="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227" name="Rectangle 99"/>
          <p:cNvSpPr>
            <a:spLocks noChangeArrowheads="1"/>
          </p:cNvSpPr>
          <p:nvPr/>
        </p:nvSpPr>
        <p:spPr bwMode="auto">
          <a:xfrm>
            <a:off x="476250" y="4142185"/>
            <a:ext cx="7576113"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sz="3200" b="0">
                <a:latin typeface="Times New Roman" pitchFamily="18" charset="0"/>
              </a:rPr>
              <a:t>Eerie eyes seen near lake.     </a:t>
            </a:r>
            <a:r>
              <a:rPr lang="en-US" sz="3200" b="0">
                <a:latin typeface="Times New Roman" pitchFamily="18" charset="0"/>
                <a:sym typeface="Monotype Sorts" pitchFamily="2" charset="2"/>
              </a:rPr>
              <a:t></a:t>
            </a:r>
            <a:r>
              <a:rPr lang="en-US" sz="3200" b="0">
                <a:latin typeface="Times New Roman" pitchFamily="18" charset="0"/>
              </a:rPr>
              <a:t> 26 characters</a:t>
            </a:r>
          </a:p>
        </p:txBody>
      </p:sp>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4" name="Rectangle 5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255292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ooter Placeholder 5"/>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49154" name="Rectangle 2"/>
          <p:cNvSpPr>
            <a:spLocks noGrp="1" noChangeArrowheads="1"/>
          </p:cNvSpPr>
          <p:nvPr>
            <p:ph type="title"/>
          </p:nvPr>
        </p:nvSpPr>
        <p:spPr/>
        <p:txBody>
          <a:bodyPr>
            <a:normAutofit/>
          </a:bodyPr>
          <a:lstStyle/>
          <a:p>
            <a:r>
              <a:rPr lang="en-US" dirty="0">
                <a:solidFill>
                  <a:srgbClr val="FF0000"/>
                </a:solidFill>
              </a:rPr>
              <a:t>Encoding the File </a:t>
            </a:r>
            <a:r>
              <a:rPr lang="en-US" sz="3200" dirty="0">
                <a:solidFill>
                  <a:srgbClr val="FF0000"/>
                </a:solidFill>
              </a:rPr>
              <a:t>Traverse Tree for Codes</a:t>
            </a:r>
            <a:endParaRPr lang="en-US" dirty="0">
              <a:solidFill>
                <a:srgbClr val="FF0000"/>
              </a:solidFill>
            </a:endParaRPr>
          </a:p>
        </p:txBody>
      </p:sp>
      <p:sp>
        <p:nvSpPr>
          <p:cNvPr id="49155" name="Rectangle 3"/>
          <p:cNvSpPr>
            <a:spLocks noGrp="1" noChangeArrowheads="1"/>
          </p:cNvSpPr>
          <p:nvPr>
            <p:ph type="body" sz="half" idx="1"/>
          </p:nvPr>
        </p:nvSpPr>
        <p:spPr>
          <a:xfrm>
            <a:off x="495300" y="1485900"/>
            <a:ext cx="4095750" cy="3086100"/>
          </a:xfrm>
        </p:spPr>
        <p:txBody>
          <a:bodyPr/>
          <a:lstStyle/>
          <a:p>
            <a:r>
              <a:rPr lang="en-US" sz="2400"/>
              <a:t>Perform a traversal of the tree to obtain new code words</a:t>
            </a:r>
          </a:p>
          <a:p>
            <a:r>
              <a:rPr lang="en-US" sz="2400"/>
              <a:t>Going left is a 0 going right is a 1</a:t>
            </a:r>
          </a:p>
          <a:p>
            <a:r>
              <a:rPr lang="en-US" sz="2400"/>
              <a:t>code word is only completed when a leaf node is reached </a:t>
            </a:r>
          </a:p>
        </p:txBody>
      </p:sp>
      <p:grpSp>
        <p:nvGrpSpPr>
          <p:cNvPr id="49204" name="Group 52"/>
          <p:cNvGrpSpPr>
            <a:grpSpLocks/>
          </p:cNvGrpSpPr>
          <p:nvPr/>
        </p:nvGrpSpPr>
        <p:grpSpPr bwMode="auto">
          <a:xfrm>
            <a:off x="4857751" y="1751410"/>
            <a:ext cx="3643313" cy="2649141"/>
            <a:chOff x="3060" y="1471"/>
            <a:chExt cx="2295" cy="2225"/>
          </a:xfrm>
        </p:grpSpPr>
        <p:sp>
          <p:nvSpPr>
            <p:cNvPr id="49158"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9" name="Text Box 7"/>
            <p:cNvSpPr txBox="1">
              <a:spLocks noChangeArrowheads="1"/>
            </p:cNvSpPr>
            <p:nvPr/>
          </p:nvSpPr>
          <p:spPr bwMode="auto">
            <a:xfrm>
              <a:off x="3060" y="3154"/>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49160" name="Text Box 8"/>
            <p:cNvSpPr txBox="1">
              <a:spLocks noChangeArrowheads="1"/>
            </p:cNvSpPr>
            <p:nvPr/>
          </p:nvSpPr>
          <p:spPr bwMode="auto">
            <a:xfrm>
              <a:off x="3252" y="3154"/>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49161" name="Text Box 9"/>
            <p:cNvSpPr txBox="1">
              <a:spLocks noChangeArrowheads="1"/>
            </p:cNvSpPr>
            <p:nvPr/>
          </p:nvSpPr>
          <p:spPr bwMode="auto">
            <a:xfrm>
              <a:off x="4265" y="2909"/>
              <a:ext cx="308"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49162" name="Text Box 10"/>
            <p:cNvSpPr txBox="1">
              <a:spLocks noChangeArrowheads="1"/>
            </p:cNvSpPr>
            <p:nvPr/>
          </p:nvSpPr>
          <p:spPr bwMode="auto">
            <a:xfrm>
              <a:off x="4523" y="2509"/>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49163"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4" name="Text Box 12"/>
            <p:cNvSpPr txBox="1">
              <a:spLocks noChangeArrowheads="1"/>
            </p:cNvSpPr>
            <p:nvPr/>
          </p:nvSpPr>
          <p:spPr bwMode="auto">
            <a:xfrm>
              <a:off x="3215" y="280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9165"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6" name="Text Box 14"/>
            <p:cNvSpPr txBox="1">
              <a:spLocks noChangeArrowheads="1"/>
            </p:cNvSpPr>
            <p:nvPr/>
          </p:nvSpPr>
          <p:spPr bwMode="auto">
            <a:xfrm>
              <a:off x="3453" y="3156"/>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49167" name="Text Box 15"/>
            <p:cNvSpPr txBox="1">
              <a:spLocks noChangeArrowheads="1"/>
            </p:cNvSpPr>
            <p:nvPr/>
          </p:nvSpPr>
          <p:spPr bwMode="auto">
            <a:xfrm>
              <a:off x="3640" y="3154"/>
              <a:ext cx="163"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49168" name="Text Box 16"/>
            <p:cNvSpPr txBox="1">
              <a:spLocks noChangeArrowheads="1"/>
            </p:cNvSpPr>
            <p:nvPr/>
          </p:nvSpPr>
          <p:spPr bwMode="auto">
            <a:xfrm>
              <a:off x="3512" y="280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9169"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0"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1" name="Text Box 19"/>
            <p:cNvSpPr txBox="1">
              <a:spLocks noChangeArrowheads="1"/>
            </p:cNvSpPr>
            <p:nvPr/>
          </p:nvSpPr>
          <p:spPr bwMode="auto">
            <a:xfrm>
              <a:off x="3831" y="3156"/>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49172" name="Text Box 20"/>
            <p:cNvSpPr txBox="1">
              <a:spLocks noChangeArrowheads="1"/>
            </p:cNvSpPr>
            <p:nvPr/>
          </p:nvSpPr>
          <p:spPr bwMode="auto">
            <a:xfrm>
              <a:off x="4017" y="3156"/>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49173" name="Text Box 21"/>
            <p:cNvSpPr txBox="1">
              <a:spLocks noChangeArrowheads="1"/>
            </p:cNvSpPr>
            <p:nvPr/>
          </p:nvSpPr>
          <p:spPr bwMode="auto">
            <a:xfrm>
              <a:off x="3918" y="2862"/>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49174"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5"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6" name="Text Box 24"/>
            <p:cNvSpPr txBox="1">
              <a:spLocks noChangeArrowheads="1"/>
            </p:cNvSpPr>
            <p:nvPr/>
          </p:nvSpPr>
          <p:spPr bwMode="auto">
            <a:xfrm>
              <a:off x="4604" y="3267"/>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49177" name="Text Box 25"/>
            <p:cNvSpPr txBox="1">
              <a:spLocks noChangeArrowheads="1"/>
            </p:cNvSpPr>
            <p:nvPr/>
          </p:nvSpPr>
          <p:spPr bwMode="auto">
            <a:xfrm>
              <a:off x="4790" y="3267"/>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49178" name="Text Box 26"/>
            <p:cNvSpPr txBox="1">
              <a:spLocks noChangeArrowheads="1"/>
            </p:cNvSpPr>
            <p:nvPr/>
          </p:nvSpPr>
          <p:spPr bwMode="auto">
            <a:xfrm>
              <a:off x="4710" y="289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9179"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0"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1" name="Text Box 29"/>
            <p:cNvSpPr txBox="1">
              <a:spLocks noChangeArrowheads="1"/>
            </p:cNvSpPr>
            <p:nvPr/>
          </p:nvSpPr>
          <p:spPr bwMode="auto">
            <a:xfrm>
              <a:off x="5005" y="3261"/>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49182" name="Text Box 30"/>
            <p:cNvSpPr txBox="1">
              <a:spLocks noChangeArrowheads="1"/>
            </p:cNvSpPr>
            <p:nvPr/>
          </p:nvSpPr>
          <p:spPr bwMode="auto">
            <a:xfrm>
              <a:off x="5191" y="3261"/>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49183" name="Text Box 31"/>
            <p:cNvSpPr txBox="1">
              <a:spLocks noChangeArrowheads="1"/>
            </p:cNvSpPr>
            <p:nvPr/>
          </p:nvSpPr>
          <p:spPr bwMode="auto">
            <a:xfrm>
              <a:off x="5110" y="2884"/>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9184"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5"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6"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7"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8"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9" name="Text Box 37"/>
            <p:cNvSpPr txBox="1">
              <a:spLocks noChangeArrowheads="1"/>
            </p:cNvSpPr>
            <p:nvPr/>
          </p:nvSpPr>
          <p:spPr bwMode="auto">
            <a:xfrm>
              <a:off x="3357" y="2485"/>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49190"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91"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92"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93" name="Text Box 41"/>
            <p:cNvSpPr txBox="1">
              <a:spLocks noChangeArrowheads="1"/>
            </p:cNvSpPr>
            <p:nvPr/>
          </p:nvSpPr>
          <p:spPr bwMode="auto">
            <a:xfrm>
              <a:off x="4089" y="2588"/>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49194"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95"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96" name="Text Box 44"/>
            <p:cNvSpPr txBox="1">
              <a:spLocks noChangeArrowheads="1"/>
            </p:cNvSpPr>
            <p:nvPr/>
          </p:nvSpPr>
          <p:spPr bwMode="auto">
            <a:xfrm>
              <a:off x="4913" y="2519"/>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49197"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98" name="Text Box 46"/>
            <p:cNvSpPr txBox="1">
              <a:spLocks noChangeArrowheads="1"/>
            </p:cNvSpPr>
            <p:nvPr/>
          </p:nvSpPr>
          <p:spPr bwMode="auto">
            <a:xfrm>
              <a:off x="3619" y="2166"/>
              <a:ext cx="351"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49199"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0" name="Text Box 48"/>
            <p:cNvSpPr txBox="1">
              <a:spLocks noChangeArrowheads="1"/>
            </p:cNvSpPr>
            <p:nvPr/>
          </p:nvSpPr>
          <p:spPr bwMode="auto">
            <a:xfrm>
              <a:off x="4712" y="2056"/>
              <a:ext cx="397"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49201"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2" name="Text Box 50"/>
            <p:cNvSpPr txBox="1">
              <a:spLocks noChangeArrowheads="1"/>
            </p:cNvSpPr>
            <p:nvPr/>
          </p:nvSpPr>
          <p:spPr bwMode="auto">
            <a:xfrm>
              <a:off x="4122" y="1750"/>
              <a:ext cx="311"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sp>
          <p:nvSpPr>
            <p:cNvPr id="49203"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3" name="Rectangle 52"/>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106361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ooter Placeholder 5"/>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51202" name="Rectangle 2"/>
          <p:cNvSpPr>
            <a:spLocks noGrp="1" noChangeArrowheads="1"/>
          </p:cNvSpPr>
          <p:nvPr>
            <p:ph type="title"/>
          </p:nvPr>
        </p:nvSpPr>
        <p:spPr>
          <a:xfrm>
            <a:off x="698500" y="327991"/>
            <a:ext cx="7772400" cy="516836"/>
          </a:xfrm>
        </p:spPr>
        <p:txBody>
          <a:bodyPr>
            <a:normAutofit/>
          </a:bodyPr>
          <a:lstStyle/>
          <a:p>
            <a:r>
              <a:rPr lang="en-US" sz="2400" b="1" dirty="0">
                <a:solidFill>
                  <a:srgbClr val="FF0000"/>
                </a:solidFill>
              </a:rPr>
              <a:t>Encoding the File Traverse Tree for Codes</a:t>
            </a:r>
          </a:p>
        </p:txBody>
      </p:sp>
      <p:sp>
        <p:nvSpPr>
          <p:cNvPr id="51203" name="Rectangle 3"/>
          <p:cNvSpPr>
            <a:spLocks noGrp="1" noChangeArrowheads="1"/>
          </p:cNvSpPr>
          <p:nvPr>
            <p:ph type="body" sz="half" idx="1"/>
          </p:nvPr>
        </p:nvSpPr>
        <p:spPr>
          <a:xfrm>
            <a:off x="781050" y="1214437"/>
            <a:ext cx="3810000" cy="3414713"/>
          </a:xfrm>
        </p:spPr>
        <p:txBody>
          <a:bodyPr>
            <a:normAutofit fontScale="85000" lnSpcReduction="20000"/>
          </a:bodyPr>
          <a:lstStyle/>
          <a:p>
            <a:pPr>
              <a:lnSpc>
                <a:spcPct val="90000"/>
              </a:lnSpc>
              <a:buFont typeface="Symbol" pitchFamily="18" charset="2"/>
              <a:buNone/>
            </a:pPr>
            <a:r>
              <a:rPr lang="en-US" sz="2800" dirty="0"/>
              <a:t>Char		Code</a:t>
            </a:r>
          </a:p>
          <a:p>
            <a:pPr>
              <a:lnSpc>
                <a:spcPct val="60000"/>
              </a:lnSpc>
              <a:buFont typeface="Symbol" pitchFamily="18" charset="2"/>
              <a:buNone/>
            </a:pPr>
            <a:r>
              <a:rPr lang="en-US" sz="2800" dirty="0"/>
              <a:t>E			0000</a:t>
            </a:r>
          </a:p>
          <a:p>
            <a:pPr>
              <a:lnSpc>
                <a:spcPct val="60000"/>
              </a:lnSpc>
              <a:buFont typeface="Symbol" pitchFamily="18" charset="2"/>
              <a:buNone/>
            </a:pPr>
            <a:r>
              <a:rPr lang="en-US" sz="2800" dirty="0"/>
              <a:t>i			0001</a:t>
            </a:r>
          </a:p>
          <a:p>
            <a:pPr>
              <a:lnSpc>
                <a:spcPct val="60000"/>
              </a:lnSpc>
              <a:buFont typeface="Symbol" pitchFamily="18" charset="2"/>
              <a:buNone/>
            </a:pPr>
            <a:r>
              <a:rPr lang="en-US" sz="2800" dirty="0"/>
              <a:t>y			0010</a:t>
            </a:r>
          </a:p>
          <a:p>
            <a:pPr>
              <a:lnSpc>
                <a:spcPct val="60000"/>
              </a:lnSpc>
              <a:buFont typeface="Symbol" pitchFamily="18" charset="2"/>
              <a:buNone/>
            </a:pPr>
            <a:r>
              <a:rPr lang="en-US" sz="2800" dirty="0"/>
              <a:t>l			0011</a:t>
            </a:r>
          </a:p>
          <a:p>
            <a:pPr>
              <a:lnSpc>
                <a:spcPct val="60000"/>
              </a:lnSpc>
              <a:buFont typeface="Symbol" pitchFamily="18" charset="2"/>
              <a:buNone/>
            </a:pPr>
            <a:r>
              <a:rPr lang="en-US" sz="2800" dirty="0"/>
              <a:t>k			0100</a:t>
            </a:r>
          </a:p>
          <a:p>
            <a:pPr>
              <a:lnSpc>
                <a:spcPct val="60000"/>
              </a:lnSpc>
              <a:buFont typeface="Symbol" pitchFamily="18" charset="2"/>
              <a:buNone/>
            </a:pPr>
            <a:r>
              <a:rPr lang="en-US" sz="2800" dirty="0"/>
              <a:t>.			0101</a:t>
            </a:r>
          </a:p>
          <a:p>
            <a:pPr>
              <a:lnSpc>
                <a:spcPct val="60000"/>
              </a:lnSpc>
              <a:buFont typeface="Symbol" pitchFamily="18" charset="2"/>
              <a:buNone/>
            </a:pPr>
            <a:r>
              <a:rPr lang="en-US" sz="2800" dirty="0"/>
              <a:t>space	011</a:t>
            </a:r>
          </a:p>
          <a:p>
            <a:pPr>
              <a:lnSpc>
                <a:spcPct val="60000"/>
              </a:lnSpc>
              <a:buFont typeface="Symbol" pitchFamily="18" charset="2"/>
              <a:buNone/>
            </a:pPr>
            <a:r>
              <a:rPr lang="en-US" sz="2800" dirty="0"/>
              <a:t>e			10</a:t>
            </a:r>
          </a:p>
          <a:p>
            <a:pPr>
              <a:lnSpc>
                <a:spcPct val="60000"/>
              </a:lnSpc>
              <a:buFont typeface="Symbol" pitchFamily="18" charset="2"/>
              <a:buNone/>
            </a:pPr>
            <a:r>
              <a:rPr lang="en-US" sz="2800" dirty="0"/>
              <a:t>r			1100</a:t>
            </a:r>
          </a:p>
          <a:p>
            <a:pPr>
              <a:lnSpc>
                <a:spcPct val="60000"/>
              </a:lnSpc>
              <a:buFont typeface="Symbol" pitchFamily="18" charset="2"/>
              <a:buNone/>
            </a:pPr>
            <a:r>
              <a:rPr lang="en-US" sz="2800" dirty="0"/>
              <a:t>s			1101</a:t>
            </a:r>
          </a:p>
          <a:p>
            <a:pPr>
              <a:lnSpc>
                <a:spcPct val="60000"/>
              </a:lnSpc>
              <a:buFont typeface="Symbol" pitchFamily="18" charset="2"/>
              <a:buNone/>
            </a:pPr>
            <a:r>
              <a:rPr lang="en-US" sz="2800" dirty="0"/>
              <a:t>n			1110</a:t>
            </a:r>
          </a:p>
          <a:p>
            <a:pPr>
              <a:lnSpc>
                <a:spcPct val="60000"/>
              </a:lnSpc>
              <a:buFont typeface="Symbol" pitchFamily="18" charset="2"/>
              <a:buNone/>
            </a:pPr>
            <a:r>
              <a:rPr lang="en-US" sz="2800" dirty="0"/>
              <a:t>a			1111</a:t>
            </a:r>
          </a:p>
        </p:txBody>
      </p:sp>
      <p:grpSp>
        <p:nvGrpSpPr>
          <p:cNvPr id="51205" name="Group 5"/>
          <p:cNvGrpSpPr>
            <a:grpSpLocks/>
          </p:cNvGrpSpPr>
          <p:nvPr/>
        </p:nvGrpSpPr>
        <p:grpSpPr bwMode="auto">
          <a:xfrm>
            <a:off x="4857751" y="1751410"/>
            <a:ext cx="3643313" cy="2649141"/>
            <a:chOff x="3060" y="1471"/>
            <a:chExt cx="2295" cy="2225"/>
          </a:xfrm>
        </p:grpSpPr>
        <p:sp>
          <p:nvSpPr>
            <p:cNvPr id="51206"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7" name="Text Box 7"/>
            <p:cNvSpPr txBox="1">
              <a:spLocks noChangeArrowheads="1"/>
            </p:cNvSpPr>
            <p:nvPr/>
          </p:nvSpPr>
          <p:spPr bwMode="auto">
            <a:xfrm>
              <a:off x="3060" y="3154"/>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51208" name="Text Box 8"/>
            <p:cNvSpPr txBox="1">
              <a:spLocks noChangeArrowheads="1"/>
            </p:cNvSpPr>
            <p:nvPr/>
          </p:nvSpPr>
          <p:spPr bwMode="auto">
            <a:xfrm>
              <a:off x="3252" y="3154"/>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51209" name="Text Box 9"/>
            <p:cNvSpPr txBox="1">
              <a:spLocks noChangeArrowheads="1"/>
            </p:cNvSpPr>
            <p:nvPr/>
          </p:nvSpPr>
          <p:spPr bwMode="auto">
            <a:xfrm>
              <a:off x="4265" y="2909"/>
              <a:ext cx="308"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51210" name="Text Box 10"/>
            <p:cNvSpPr txBox="1">
              <a:spLocks noChangeArrowheads="1"/>
            </p:cNvSpPr>
            <p:nvPr/>
          </p:nvSpPr>
          <p:spPr bwMode="auto">
            <a:xfrm>
              <a:off x="4523" y="2509"/>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51211"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2" name="Text Box 12"/>
            <p:cNvSpPr txBox="1">
              <a:spLocks noChangeArrowheads="1"/>
            </p:cNvSpPr>
            <p:nvPr/>
          </p:nvSpPr>
          <p:spPr bwMode="auto">
            <a:xfrm>
              <a:off x="3215" y="280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1213"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4" name="Text Box 14"/>
            <p:cNvSpPr txBox="1">
              <a:spLocks noChangeArrowheads="1"/>
            </p:cNvSpPr>
            <p:nvPr/>
          </p:nvSpPr>
          <p:spPr bwMode="auto">
            <a:xfrm>
              <a:off x="3453" y="3156"/>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51215" name="Text Box 15"/>
            <p:cNvSpPr txBox="1">
              <a:spLocks noChangeArrowheads="1"/>
            </p:cNvSpPr>
            <p:nvPr/>
          </p:nvSpPr>
          <p:spPr bwMode="auto">
            <a:xfrm>
              <a:off x="3640" y="3154"/>
              <a:ext cx="163"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51216" name="Text Box 16"/>
            <p:cNvSpPr txBox="1">
              <a:spLocks noChangeArrowheads="1"/>
            </p:cNvSpPr>
            <p:nvPr/>
          </p:nvSpPr>
          <p:spPr bwMode="auto">
            <a:xfrm>
              <a:off x="3512" y="280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1217"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9" name="Text Box 19"/>
            <p:cNvSpPr txBox="1">
              <a:spLocks noChangeArrowheads="1"/>
            </p:cNvSpPr>
            <p:nvPr/>
          </p:nvSpPr>
          <p:spPr bwMode="auto">
            <a:xfrm>
              <a:off x="3831" y="3156"/>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51220" name="Text Box 20"/>
            <p:cNvSpPr txBox="1">
              <a:spLocks noChangeArrowheads="1"/>
            </p:cNvSpPr>
            <p:nvPr/>
          </p:nvSpPr>
          <p:spPr bwMode="auto">
            <a:xfrm>
              <a:off x="4017" y="3156"/>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51221" name="Text Box 21"/>
            <p:cNvSpPr txBox="1">
              <a:spLocks noChangeArrowheads="1"/>
            </p:cNvSpPr>
            <p:nvPr/>
          </p:nvSpPr>
          <p:spPr bwMode="auto">
            <a:xfrm>
              <a:off x="3918" y="2862"/>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1222"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3"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4" name="Text Box 24"/>
            <p:cNvSpPr txBox="1">
              <a:spLocks noChangeArrowheads="1"/>
            </p:cNvSpPr>
            <p:nvPr/>
          </p:nvSpPr>
          <p:spPr bwMode="auto">
            <a:xfrm>
              <a:off x="4604" y="3267"/>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51225" name="Text Box 25"/>
            <p:cNvSpPr txBox="1">
              <a:spLocks noChangeArrowheads="1"/>
            </p:cNvSpPr>
            <p:nvPr/>
          </p:nvSpPr>
          <p:spPr bwMode="auto">
            <a:xfrm>
              <a:off x="4790" y="3267"/>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51226" name="Text Box 26"/>
            <p:cNvSpPr txBox="1">
              <a:spLocks noChangeArrowheads="1"/>
            </p:cNvSpPr>
            <p:nvPr/>
          </p:nvSpPr>
          <p:spPr bwMode="auto">
            <a:xfrm>
              <a:off x="4710" y="289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1227"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8"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9" name="Text Box 29"/>
            <p:cNvSpPr txBox="1">
              <a:spLocks noChangeArrowheads="1"/>
            </p:cNvSpPr>
            <p:nvPr/>
          </p:nvSpPr>
          <p:spPr bwMode="auto">
            <a:xfrm>
              <a:off x="5005" y="3261"/>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51230" name="Text Box 30"/>
            <p:cNvSpPr txBox="1">
              <a:spLocks noChangeArrowheads="1"/>
            </p:cNvSpPr>
            <p:nvPr/>
          </p:nvSpPr>
          <p:spPr bwMode="auto">
            <a:xfrm>
              <a:off x="5191" y="3261"/>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51231" name="Text Box 31"/>
            <p:cNvSpPr txBox="1">
              <a:spLocks noChangeArrowheads="1"/>
            </p:cNvSpPr>
            <p:nvPr/>
          </p:nvSpPr>
          <p:spPr bwMode="auto">
            <a:xfrm>
              <a:off x="5110" y="2884"/>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1232"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3"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4"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5"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6"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7" name="Text Box 37"/>
            <p:cNvSpPr txBox="1">
              <a:spLocks noChangeArrowheads="1"/>
            </p:cNvSpPr>
            <p:nvPr/>
          </p:nvSpPr>
          <p:spPr bwMode="auto">
            <a:xfrm>
              <a:off x="3357" y="2485"/>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1238"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9"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0"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1" name="Text Box 41"/>
            <p:cNvSpPr txBox="1">
              <a:spLocks noChangeArrowheads="1"/>
            </p:cNvSpPr>
            <p:nvPr/>
          </p:nvSpPr>
          <p:spPr bwMode="auto">
            <a:xfrm>
              <a:off x="4089" y="2588"/>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51242"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3"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4" name="Text Box 44"/>
            <p:cNvSpPr txBox="1">
              <a:spLocks noChangeArrowheads="1"/>
            </p:cNvSpPr>
            <p:nvPr/>
          </p:nvSpPr>
          <p:spPr bwMode="auto">
            <a:xfrm>
              <a:off x="4913" y="2519"/>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51245"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6" name="Text Box 46"/>
            <p:cNvSpPr txBox="1">
              <a:spLocks noChangeArrowheads="1"/>
            </p:cNvSpPr>
            <p:nvPr/>
          </p:nvSpPr>
          <p:spPr bwMode="auto">
            <a:xfrm>
              <a:off x="3619" y="2166"/>
              <a:ext cx="351"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51247"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8" name="Text Box 48"/>
            <p:cNvSpPr txBox="1">
              <a:spLocks noChangeArrowheads="1"/>
            </p:cNvSpPr>
            <p:nvPr/>
          </p:nvSpPr>
          <p:spPr bwMode="auto">
            <a:xfrm>
              <a:off x="4712" y="2056"/>
              <a:ext cx="397"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51249"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0" name="Text Box 50"/>
            <p:cNvSpPr txBox="1">
              <a:spLocks noChangeArrowheads="1"/>
            </p:cNvSpPr>
            <p:nvPr/>
          </p:nvSpPr>
          <p:spPr bwMode="auto">
            <a:xfrm>
              <a:off x="4122" y="1750"/>
              <a:ext cx="311"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sp>
          <p:nvSpPr>
            <p:cNvPr id="51251"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3" name="Rectangle 52"/>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5632160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53250" name="Rectangle 2"/>
          <p:cNvSpPr>
            <a:spLocks noGrp="1" noChangeArrowheads="1"/>
          </p:cNvSpPr>
          <p:nvPr>
            <p:ph type="title"/>
          </p:nvPr>
        </p:nvSpPr>
        <p:spPr>
          <a:xfrm>
            <a:off x="628650" y="273844"/>
            <a:ext cx="7886700" cy="545501"/>
          </a:xfrm>
        </p:spPr>
        <p:txBody>
          <a:bodyPr/>
          <a:lstStyle/>
          <a:p>
            <a:r>
              <a:rPr lang="en-US" dirty="0">
                <a:solidFill>
                  <a:srgbClr val="FF0000"/>
                </a:solidFill>
              </a:rPr>
              <a:t>Encoding the File</a:t>
            </a:r>
          </a:p>
        </p:txBody>
      </p:sp>
      <p:sp>
        <p:nvSpPr>
          <p:cNvPr id="53251" name="Rectangle 3"/>
          <p:cNvSpPr>
            <a:spLocks noGrp="1" noChangeArrowheads="1"/>
          </p:cNvSpPr>
          <p:nvPr>
            <p:ph type="body" sz="half" idx="1"/>
          </p:nvPr>
        </p:nvSpPr>
        <p:spPr>
          <a:xfrm>
            <a:off x="247650" y="1185862"/>
            <a:ext cx="4343400" cy="1185863"/>
          </a:xfrm>
        </p:spPr>
        <p:txBody>
          <a:bodyPr/>
          <a:lstStyle/>
          <a:p>
            <a:r>
              <a:rPr lang="en-US" sz="2400"/>
              <a:t>Rescan text and encode file using new code words</a:t>
            </a:r>
          </a:p>
          <a:p>
            <a:pPr>
              <a:buFont typeface="Symbol" pitchFamily="18" charset="2"/>
              <a:buNone/>
            </a:pPr>
            <a:r>
              <a:rPr lang="en-US" sz="2000"/>
              <a:t>Eerie eyes seen near lake.</a:t>
            </a:r>
          </a:p>
          <a:p>
            <a:pPr>
              <a:buFont typeface="Symbol" pitchFamily="18" charset="2"/>
              <a:buNone/>
            </a:pPr>
            <a:endParaRPr lang="en-US" sz="3600"/>
          </a:p>
        </p:txBody>
      </p:sp>
      <p:sp>
        <p:nvSpPr>
          <p:cNvPr id="53253" name="Rectangle 5"/>
          <p:cNvSpPr>
            <a:spLocks noChangeArrowheads="1"/>
          </p:cNvSpPr>
          <p:nvPr/>
        </p:nvSpPr>
        <p:spPr bwMode="auto">
          <a:xfrm>
            <a:off x="4953000" y="1040131"/>
            <a:ext cx="3810000" cy="34890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Symbol" pitchFamily="18" charset="2"/>
              <a:buNone/>
            </a:pPr>
            <a:r>
              <a:rPr lang="en-US" sz="2600" dirty="0"/>
              <a:t>Char		Code</a:t>
            </a:r>
          </a:p>
          <a:p>
            <a:pPr marL="342900" indent="-342900">
              <a:lnSpc>
                <a:spcPct val="60000"/>
              </a:lnSpc>
              <a:buFont typeface="Symbol" pitchFamily="18" charset="2"/>
              <a:buNone/>
            </a:pPr>
            <a:r>
              <a:rPr lang="en-US" sz="2600" dirty="0"/>
              <a:t>E			0000</a:t>
            </a:r>
          </a:p>
          <a:p>
            <a:pPr marL="342900" indent="-342900">
              <a:lnSpc>
                <a:spcPct val="60000"/>
              </a:lnSpc>
              <a:buFont typeface="Symbol" pitchFamily="18" charset="2"/>
              <a:buNone/>
            </a:pPr>
            <a:r>
              <a:rPr lang="en-US" sz="2600" dirty="0" err="1"/>
              <a:t>i</a:t>
            </a:r>
            <a:r>
              <a:rPr lang="en-US" sz="2600" dirty="0"/>
              <a:t>			0001</a:t>
            </a:r>
          </a:p>
          <a:p>
            <a:pPr marL="342900" indent="-342900">
              <a:lnSpc>
                <a:spcPct val="60000"/>
              </a:lnSpc>
              <a:buFont typeface="Symbol" pitchFamily="18" charset="2"/>
              <a:buNone/>
            </a:pPr>
            <a:r>
              <a:rPr lang="en-US" sz="2600" dirty="0"/>
              <a:t>y			0010</a:t>
            </a:r>
          </a:p>
          <a:p>
            <a:pPr marL="342900" indent="-342900">
              <a:lnSpc>
                <a:spcPct val="60000"/>
              </a:lnSpc>
              <a:buFont typeface="Symbol" pitchFamily="18" charset="2"/>
              <a:buNone/>
            </a:pPr>
            <a:r>
              <a:rPr lang="en-US" sz="2600" dirty="0"/>
              <a:t>l			0011</a:t>
            </a:r>
          </a:p>
          <a:p>
            <a:pPr marL="342900" indent="-342900">
              <a:lnSpc>
                <a:spcPct val="60000"/>
              </a:lnSpc>
              <a:buFont typeface="Symbol" pitchFamily="18" charset="2"/>
              <a:buNone/>
            </a:pPr>
            <a:r>
              <a:rPr lang="en-US" sz="2600" dirty="0"/>
              <a:t>k			0100</a:t>
            </a:r>
          </a:p>
          <a:p>
            <a:pPr marL="342900" indent="-342900">
              <a:lnSpc>
                <a:spcPct val="60000"/>
              </a:lnSpc>
              <a:buFont typeface="Symbol" pitchFamily="18" charset="2"/>
              <a:buNone/>
            </a:pPr>
            <a:r>
              <a:rPr lang="en-US" sz="2600" dirty="0"/>
              <a:t>.			0101</a:t>
            </a:r>
          </a:p>
          <a:p>
            <a:pPr marL="342900" indent="-342900">
              <a:lnSpc>
                <a:spcPct val="60000"/>
              </a:lnSpc>
              <a:buFont typeface="Symbol" pitchFamily="18" charset="2"/>
              <a:buNone/>
            </a:pPr>
            <a:r>
              <a:rPr lang="en-US" sz="2600" dirty="0"/>
              <a:t>space	011</a:t>
            </a:r>
          </a:p>
          <a:p>
            <a:pPr marL="342900" indent="-342900">
              <a:lnSpc>
                <a:spcPct val="60000"/>
              </a:lnSpc>
              <a:buFont typeface="Symbol" pitchFamily="18" charset="2"/>
              <a:buNone/>
            </a:pPr>
            <a:r>
              <a:rPr lang="en-US" sz="2600" dirty="0"/>
              <a:t>e			10</a:t>
            </a:r>
          </a:p>
          <a:p>
            <a:pPr marL="342900" indent="-342900">
              <a:lnSpc>
                <a:spcPct val="60000"/>
              </a:lnSpc>
              <a:buFont typeface="Symbol" pitchFamily="18" charset="2"/>
              <a:buNone/>
            </a:pPr>
            <a:r>
              <a:rPr lang="en-US" sz="2600" dirty="0"/>
              <a:t>r			1100</a:t>
            </a:r>
          </a:p>
          <a:p>
            <a:pPr marL="342900" indent="-342900">
              <a:lnSpc>
                <a:spcPct val="60000"/>
              </a:lnSpc>
              <a:buFont typeface="Symbol" pitchFamily="18" charset="2"/>
              <a:buNone/>
            </a:pPr>
            <a:r>
              <a:rPr lang="en-US" sz="2600" dirty="0"/>
              <a:t>s			1101</a:t>
            </a:r>
          </a:p>
          <a:p>
            <a:pPr marL="342900" indent="-342900">
              <a:lnSpc>
                <a:spcPct val="60000"/>
              </a:lnSpc>
              <a:buFont typeface="Symbol" pitchFamily="18" charset="2"/>
              <a:buNone/>
            </a:pPr>
            <a:r>
              <a:rPr lang="en-US" sz="2600" dirty="0"/>
              <a:t>n			1110</a:t>
            </a:r>
          </a:p>
          <a:p>
            <a:pPr marL="342900" indent="-342900">
              <a:lnSpc>
                <a:spcPct val="60000"/>
              </a:lnSpc>
              <a:buFont typeface="Symbol" pitchFamily="18" charset="2"/>
              <a:buNone/>
            </a:pPr>
            <a:r>
              <a:rPr lang="en-US" sz="2600" dirty="0"/>
              <a:t>a			1111</a:t>
            </a:r>
            <a:endParaRPr lang="en-US" dirty="0"/>
          </a:p>
        </p:txBody>
      </p:sp>
      <p:sp>
        <p:nvSpPr>
          <p:cNvPr id="53254" name="Text Box 6"/>
          <p:cNvSpPr txBox="1">
            <a:spLocks noChangeArrowheads="1"/>
          </p:cNvSpPr>
          <p:nvPr/>
        </p:nvSpPr>
        <p:spPr bwMode="auto">
          <a:xfrm>
            <a:off x="250826" y="2415778"/>
            <a:ext cx="4435475"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t>0000101100000110011100010101101101001111101011111100011001111110100100101</a:t>
            </a:r>
          </a:p>
        </p:txBody>
      </p:sp>
      <p:sp>
        <p:nvSpPr>
          <p:cNvPr id="53255" name="Rectangle 7"/>
          <p:cNvSpPr>
            <a:spLocks noChangeArrowheads="1"/>
          </p:cNvSpPr>
          <p:nvPr/>
        </p:nvSpPr>
        <p:spPr bwMode="auto">
          <a:xfrm>
            <a:off x="247650" y="3800475"/>
            <a:ext cx="4343400"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Symbol" pitchFamily="18" charset="2"/>
              <a:buChar char="·"/>
            </a:pPr>
            <a:r>
              <a:rPr lang="en-US" sz="2400"/>
              <a:t>Why is there no need for a separator character?</a:t>
            </a:r>
          </a:p>
          <a:p>
            <a:pPr marL="342900" indent="-342900">
              <a:buFont typeface="Symbol" pitchFamily="18" charset="2"/>
              <a:buNone/>
            </a:pPr>
            <a:r>
              <a:rPr lang="en-US" sz="2000"/>
              <a:t>.</a:t>
            </a:r>
          </a:p>
          <a:p>
            <a:pPr marL="342900" indent="-342900">
              <a:buFont typeface="Symbol" pitchFamily="18" charset="2"/>
              <a:buNone/>
            </a:pPr>
            <a:endParaRPr lang="en-US" sz="360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9" name="Rectangle 8"/>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52423067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54274" name="Rectangle 2"/>
          <p:cNvSpPr>
            <a:spLocks noGrp="1" noChangeArrowheads="1"/>
          </p:cNvSpPr>
          <p:nvPr>
            <p:ph type="title"/>
          </p:nvPr>
        </p:nvSpPr>
        <p:spPr/>
        <p:txBody>
          <a:bodyPr>
            <a:normAutofit/>
          </a:bodyPr>
          <a:lstStyle/>
          <a:p>
            <a:r>
              <a:rPr lang="en-US" sz="2400" b="1" dirty="0">
                <a:solidFill>
                  <a:srgbClr val="FF0000"/>
                </a:solidFill>
              </a:rPr>
              <a:t>Encoding the File Results</a:t>
            </a:r>
          </a:p>
        </p:txBody>
      </p:sp>
      <p:sp>
        <p:nvSpPr>
          <p:cNvPr id="54275" name="Rectangle 3"/>
          <p:cNvSpPr>
            <a:spLocks noGrp="1" noChangeArrowheads="1"/>
          </p:cNvSpPr>
          <p:nvPr>
            <p:ph type="body" sz="half" idx="1"/>
          </p:nvPr>
        </p:nvSpPr>
        <p:spPr>
          <a:xfrm>
            <a:off x="247650" y="1200150"/>
            <a:ext cx="4343400" cy="3086100"/>
          </a:xfrm>
        </p:spPr>
        <p:txBody>
          <a:bodyPr/>
          <a:lstStyle/>
          <a:p>
            <a:r>
              <a:rPr lang="en-US"/>
              <a:t>Have we made things any better?</a:t>
            </a:r>
          </a:p>
          <a:p>
            <a:r>
              <a:rPr lang="en-US"/>
              <a:t>73 bits to encode the text</a:t>
            </a:r>
          </a:p>
          <a:p>
            <a:r>
              <a:rPr lang="en-US"/>
              <a:t>ASCII would take 8 * 26 = 208 bits</a:t>
            </a:r>
          </a:p>
        </p:txBody>
      </p:sp>
      <p:sp>
        <p:nvSpPr>
          <p:cNvPr id="54277" name="Text Box 5"/>
          <p:cNvSpPr txBox="1">
            <a:spLocks noChangeArrowheads="1"/>
          </p:cNvSpPr>
          <p:nvPr/>
        </p:nvSpPr>
        <p:spPr bwMode="auto">
          <a:xfrm>
            <a:off x="4591051" y="1444228"/>
            <a:ext cx="4435475"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t>0000101100000110011100010101101101001111101011111100011001111110100100101</a:t>
            </a:r>
          </a:p>
        </p:txBody>
      </p:sp>
      <p:sp>
        <p:nvSpPr>
          <p:cNvPr id="54279" name="Text Box 7"/>
          <p:cNvSpPr txBox="1">
            <a:spLocks noChangeArrowheads="1"/>
          </p:cNvSpPr>
          <p:nvPr/>
        </p:nvSpPr>
        <p:spPr bwMode="auto">
          <a:xfrm>
            <a:off x="155576" y="3530203"/>
            <a:ext cx="8378825" cy="6093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Marlett" pitchFamily="2" charset="2"/>
              <a:buChar char="h"/>
            </a:pPr>
            <a:r>
              <a:rPr lang="en-US"/>
              <a:t>If modified code used 4 bits per </a:t>
            </a:r>
          </a:p>
          <a:p>
            <a:pPr>
              <a:lnSpc>
                <a:spcPct val="70000"/>
              </a:lnSpc>
              <a:buFont typeface="Marlett" pitchFamily="2" charset="2"/>
              <a:buNone/>
            </a:pPr>
            <a:r>
              <a:rPr lang="en-US"/>
              <a:t>  character are needed.  Total bits </a:t>
            </a:r>
          </a:p>
          <a:p>
            <a:pPr>
              <a:lnSpc>
                <a:spcPct val="70000"/>
              </a:lnSpc>
              <a:buFont typeface="Marlett" pitchFamily="2" charset="2"/>
              <a:buNone/>
            </a:pPr>
            <a:r>
              <a:rPr lang="en-US"/>
              <a:t>  4 * 26 = 104.  Savings not as great.</a:t>
            </a:r>
            <a:endParaRPr lang="en-US" sz="2400" b="0">
              <a:latin typeface="Times New Roman"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Rectangle 7"/>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45840330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55298" name="Rectangle 2"/>
          <p:cNvSpPr>
            <a:spLocks noGrp="1" noChangeArrowheads="1"/>
          </p:cNvSpPr>
          <p:nvPr>
            <p:ph type="title"/>
          </p:nvPr>
        </p:nvSpPr>
        <p:spPr/>
        <p:txBody>
          <a:bodyPr/>
          <a:lstStyle/>
          <a:p>
            <a:r>
              <a:rPr lang="en-US" b="1" dirty="0">
                <a:solidFill>
                  <a:srgbClr val="FF0000"/>
                </a:solidFill>
              </a:rPr>
              <a:t>Decoding the File</a:t>
            </a:r>
          </a:p>
        </p:txBody>
      </p:sp>
      <p:sp>
        <p:nvSpPr>
          <p:cNvPr id="55299" name="Rectangle 3"/>
          <p:cNvSpPr>
            <a:spLocks noGrp="1" noChangeArrowheads="1"/>
          </p:cNvSpPr>
          <p:nvPr>
            <p:ph type="body" idx="1"/>
          </p:nvPr>
        </p:nvSpPr>
        <p:spPr>
          <a:xfrm>
            <a:off x="266700" y="1485900"/>
            <a:ext cx="8648700" cy="3086100"/>
          </a:xfrm>
        </p:spPr>
        <p:txBody>
          <a:bodyPr/>
          <a:lstStyle/>
          <a:p>
            <a:r>
              <a:rPr lang="en-US" sz="2400"/>
              <a:t>How does receiver know what the codes are?</a:t>
            </a:r>
          </a:p>
          <a:p>
            <a:r>
              <a:rPr lang="en-US" sz="2400"/>
              <a:t>Tree constructed for each text file.  </a:t>
            </a:r>
          </a:p>
          <a:p>
            <a:pPr lvl="1"/>
            <a:r>
              <a:rPr lang="en-US" sz="2000"/>
              <a:t>Considers frequency for each file</a:t>
            </a:r>
          </a:p>
          <a:p>
            <a:pPr lvl="1"/>
            <a:r>
              <a:rPr lang="en-US" sz="2000"/>
              <a:t>Big hit on compression, especially for smaller files</a:t>
            </a:r>
          </a:p>
          <a:p>
            <a:r>
              <a:rPr lang="en-US" sz="2400"/>
              <a:t>Tree predetermined</a:t>
            </a:r>
          </a:p>
          <a:p>
            <a:pPr lvl="1"/>
            <a:r>
              <a:rPr lang="en-US" sz="2000"/>
              <a:t>based on statistical analysis of text files or file types</a:t>
            </a:r>
          </a:p>
          <a:p>
            <a:r>
              <a:rPr lang="en-US" sz="2400"/>
              <a:t>Data transmission is bit based versus byte based</a:t>
            </a:r>
            <a:endParaRPr lang="en-US" sz="2000"/>
          </a:p>
          <a:p>
            <a:endParaRPr lang="en-US"/>
          </a:p>
          <a:p>
            <a:pPr lvl="1"/>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064894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5"/>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56322" name="Rectangle 2"/>
          <p:cNvSpPr>
            <a:spLocks noGrp="1" noChangeArrowheads="1"/>
          </p:cNvSpPr>
          <p:nvPr>
            <p:ph type="title"/>
          </p:nvPr>
        </p:nvSpPr>
        <p:spPr/>
        <p:txBody>
          <a:bodyPr/>
          <a:lstStyle/>
          <a:p>
            <a:r>
              <a:rPr lang="en-US" b="1" dirty="0">
                <a:solidFill>
                  <a:srgbClr val="FF0000"/>
                </a:solidFill>
              </a:rPr>
              <a:t>Decoding the File</a:t>
            </a:r>
          </a:p>
        </p:txBody>
      </p:sp>
      <p:sp>
        <p:nvSpPr>
          <p:cNvPr id="56323" name="Rectangle 3"/>
          <p:cNvSpPr>
            <a:spLocks noGrp="1" noChangeArrowheads="1"/>
          </p:cNvSpPr>
          <p:nvPr>
            <p:ph type="body" sz="half" idx="1"/>
          </p:nvPr>
        </p:nvSpPr>
        <p:spPr>
          <a:xfrm>
            <a:off x="495300" y="1185862"/>
            <a:ext cx="4648200" cy="1843088"/>
          </a:xfrm>
        </p:spPr>
        <p:txBody>
          <a:bodyPr/>
          <a:lstStyle/>
          <a:p>
            <a:r>
              <a:rPr lang="en-US"/>
              <a:t>Once receiver has tree it scans incoming bit stream</a:t>
            </a:r>
          </a:p>
          <a:p>
            <a:r>
              <a:rPr lang="en-US"/>
              <a:t>0 </a:t>
            </a:r>
            <a:r>
              <a:rPr lang="en-US">
                <a:sym typeface="Symbol" pitchFamily="18" charset="2"/>
              </a:rPr>
              <a:t> go left</a:t>
            </a:r>
          </a:p>
          <a:p>
            <a:r>
              <a:rPr lang="en-US">
                <a:sym typeface="Symbol" pitchFamily="18" charset="2"/>
              </a:rPr>
              <a:t>1  go right</a:t>
            </a:r>
            <a:endParaRPr lang="en-US"/>
          </a:p>
        </p:txBody>
      </p:sp>
      <p:grpSp>
        <p:nvGrpSpPr>
          <p:cNvPr id="56325" name="Group 5"/>
          <p:cNvGrpSpPr>
            <a:grpSpLocks/>
          </p:cNvGrpSpPr>
          <p:nvPr/>
        </p:nvGrpSpPr>
        <p:grpSpPr bwMode="auto">
          <a:xfrm>
            <a:off x="5334001" y="1222772"/>
            <a:ext cx="3643313" cy="2649141"/>
            <a:chOff x="3060" y="1471"/>
            <a:chExt cx="2295" cy="2225"/>
          </a:xfrm>
        </p:grpSpPr>
        <p:sp>
          <p:nvSpPr>
            <p:cNvPr id="56326" name="Line 6"/>
            <p:cNvSpPr>
              <a:spLocks noChangeShapeType="1"/>
            </p:cNvSpPr>
            <p:nvPr/>
          </p:nvSpPr>
          <p:spPr bwMode="auto">
            <a:xfrm rot="2537517">
              <a:off x="3178" y="3010"/>
              <a:ext cx="58" cy="1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7" name="Text Box 7"/>
            <p:cNvSpPr txBox="1">
              <a:spLocks noChangeArrowheads="1"/>
            </p:cNvSpPr>
            <p:nvPr/>
          </p:nvSpPr>
          <p:spPr bwMode="auto">
            <a:xfrm>
              <a:off x="3060" y="3154"/>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1</a:t>
              </a:r>
              <a:endParaRPr lang="en-US"/>
            </a:p>
          </p:txBody>
        </p:sp>
        <p:sp>
          <p:nvSpPr>
            <p:cNvPr id="56328" name="Text Box 8"/>
            <p:cNvSpPr txBox="1">
              <a:spLocks noChangeArrowheads="1"/>
            </p:cNvSpPr>
            <p:nvPr/>
          </p:nvSpPr>
          <p:spPr bwMode="auto">
            <a:xfrm>
              <a:off x="3252" y="3154"/>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i</a:t>
              </a:r>
            </a:p>
            <a:p>
              <a:pPr>
                <a:lnSpc>
                  <a:spcPct val="0"/>
                </a:lnSpc>
                <a:spcBef>
                  <a:spcPct val="50000"/>
                </a:spcBef>
                <a:buFontTx/>
                <a:buNone/>
              </a:pPr>
              <a:r>
                <a:rPr lang="en-US" sz="1800"/>
                <a:t>1</a:t>
              </a:r>
              <a:endParaRPr lang="en-US"/>
            </a:p>
          </p:txBody>
        </p:sp>
        <p:sp>
          <p:nvSpPr>
            <p:cNvPr id="56329" name="Text Box 9"/>
            <p:cNvSpPr txBox="1">
              <a:spLocks noChangeArrowheads="1"/>
            </p:cNvSpPr>
            <p:nvPr/>
          </p:nvSpPr>
          <p:spPr bwMode="auto">
            <a:xfrm>
              <a:off x="4265" y="2909"/>
              <a:ext cx="308"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sp</a:t>
              </a:r>
            </a:p>
            <a:p>
              <a:pPr>
                <a:lnSpc>
                  <a:spcPct val="0"/>
                </a:lnSpc>
                <a:spcBef>
                  <a:spcPct val="50000"/>
                </a:spcBef>
                <a:buFontTx/>
                <a:buNone/>
              </a:pPr>
              <a:r>
                <a:rPr lang="en-US" sz="1800"/>
                <a:t>4</a:t>
              </a:r>
            </a:p>
          </p:txBody>
        </p:sp>
        <p:sp>
          <p:nvSpPr>
            <p:cNvPr id="56330" name="Text Box 10"/>
            <p:cNvSpPr txBox="1">
              <a:spLocks noChangeArrowheads="1"/>
            </p:cNvSpPr>
            <p:nvPr/>
          </p:nvSpPr>
          <p:spPr bwMode="auto">
            <a:xfrm>
              <a:off x="4523" y="2509"/>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e</a:t>
              </a:r>
            </a:p>
            <a:p>
              <a:pPr>
                <a:lnSpc>
                  <a:spcPct val="0"/>
                </a:lnSpc>
                <a:spcBef>
                  <a:spcPct val="50000"/>
                </a:spcBef>
                <a:buFontTx/>
                <a:buNone/>
              </a:pPr>
              <a:r>
                <a:rPr lang="en-US" sz="1800"/>
                <a:t>8</a:t>
              </a:r>
            </a:p>
          </p:txBody>
        </p:sp>
        <p:sp>
          <p:nvSpPr>
            <p:cNvPr id="56331" name="Line 11"/>
            <p:cNvSpPr>
              <a:spLocks noChangeShapeType="1"/>
            </p:cNvSpPr>
            <p:nvPr/>
          </p:nvSpPr>
          <p:spPr bwMode="auto">
            <a:xfrm rot="19062483" flipH="1">
              <a:off x="3296" y="3016"/>
              <a:ext cx="54" cy="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2" name="Text Box 12"/>
            <p:cNvSpPr txBox="1">
              <a:spLocks noChangeArrowheads="1"/>
            </p:cNvSpPr>
            <p:nvPr/>
          </p:nvSpPr>
          <p:spPr bwMode="auto">
            <a:xfrm>
              <a:off x="3215" y="280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6333" name="Line 13"/>
            <p:cNvSpPr>
              <a:spLocks noChangeShapeType="1"/>
            </p:cNvSpPr>
            <p:nvPr/>
          </p:nvSpPr>
          <p:spPr bwMode="auto">
            <a:xfrm rot="2537517">
              <a:off x="3527" y="3007"/>
              <a:ext cx="48" cy="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4" name="Text Box 14"/>
            <p:cNvSpPr txBox="1">
              <a:spLocks noChangeArrowheads="1"/>
            </p:cNvSpPr>
            <p:nvPr/>
          </p:nvSpPr>
          <p:spPr bwMode="auto">
            <a:xfrm>
              <a:off x="3453" y="3156"/>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y</a:t>
              </a:r>
            </a:p>
            <a:p>
              <a:pPr>
                <a:lnSpc>
                  <a:spcPct val="0"/>
                </a:lnSpc>
                <a:spcBef>
                  <a:spcPct val="50000"/>
                </a:spcBef>
                <a:buFontTx/>
                <a:buNone/>
              </a:pPr>
              <a:r>
                <a:rPr lang="en-US" sz="1800"/>
                <a:t>1</a:t>
              </a:r>
              <a:endParaRPr lang="en-US"/>
            </a:p>
          </p:txBody>
        </p:sp>
        <p:sp>
          <p:nvSpPr>
            <p:cNvPr id="56335" name="Text Box 15"/>
            <p:cNvSpPr txBox="1">
              <a:spLocks noChangeArrowheads="1"/>
            </p:cNvSpPr>
            <p:nvPr/>
          </p:nvSpPr>
          <p:spPr bwMode="auto">
            <a:xfrm>
              <a:off x="3640" y="3154"/>
              <a:ext cx="163"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l</a:t>
              </a:r>
            </a:p>
            <a:p>
              <a:pPr>
                <a:lnSpc>
                  <a:spcPct val="0"/>
                </a:lnSpc>
                <a:spcBef>
                  <a:spcPct val="50000"/>
                </a:spcBef>
                <a:buFontTx/>
                <a:buNone/>
              </a:pPr>
              <a:r>
                <a:rPr lang="en-US" sz="1800"/>
                <a:t>1</a:t>
              </a:r>
              <a:endParaRPr lang="en-US"/>
            </a:p>
          </p:txBody>
        </p:sp>
        <p:sp>
          <p:nvSpPr>
            <p:cNvPr id="56336" name="Text Box 16"/>
            <p:cNvSpPr txBox="1">
              <a:spLocks noChangeArrowheads="1"/>
            </p:cNvSpPr>
            <p:nvPr/>
          </p:nvSpPr>
          <p:spPr bwMode="auto">
            <a:xfrm>
              <a:off x="3512" y="280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6337" name="Line 17"/>
            <p:cNvSpPr>
              <a:spLocks noChangeShapeType="1"/>
            </p:cNvSpPr>
            <p:nvPr/>
          </p:nvSpPr>
          <p:spPr bwMode="auto">
            <a:xfrm rot="19062483" flipH="1">
              <a:off x="3648" y="3020"/>
              <a:ext cx="63"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8" name="Line 18"/>
            <p:cNvSpPr>
              <a:spLocks noChangeShapeType="1"/>
            </p:cNvSpPr>
            <p:nvPr/>
          </p:nvSpPr>
          <p:spPr bwMode="auto">
            <a:xfrm rot="2537517">
              <a:off x="3931" y="3054"/>
              <a:ext cx="15"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9" name="Text Box 19"/>
            <p:cNvSpPr txBox="1">
              <a:spLocks noChangeArrowheads="1"/>
            </p:cNvSpPr>
            <p:nvPr/>
          </p:nvSpPr>
          <p:spPr bwMode="auto">
            <a:xfrm>
              <a:off x="3831" y="3156"/>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k</a:t>
              </a:r>
            </a:p>
            <a:p>
              <a:pPr>
                <a:lnSpc>
                  <a:spcPct val="0"/>
                </a:lnSpc>
                <a:spcBef>
                  <a:spcPct val="50000"/>
                </a:spcBef>
                <a:buFontTx/>
                <a:buNone/>
              </a:pPr>
              <a:r>
                <a:rPr lang="en-US" sz="1800"/>
                <a:t>1</a:t>
              </a:r>
              <a:endParaRPr lang="en-US"/>
            </a:p>
          </p:txBody>
        </p:sp>
        <p:sp>
          <p:nvSpPr>
            <p:cNvPr id="56340" name="Text Box 20"/>
            <p:cNvSpPr txBox="1">
              <a:spLocks noChangeArrowheads="1"/>
            </p:cNvSpPr>
            <p:nvPr/>
          </p:nvSpPr>
          <p:spPr bwMode="auto">
            <a:xfrm>
              <a:off x="4017" y="3156"/>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t>
              </a:r>
            </a:p>
            <a:p>
              <a:pPr>
                <a:lnSpc>
                  <a:spcPct val="0"/>
                </a:lnSpc>
                <a:spcBef>
                  <a:spcPct val="50000"/>
                </a:spcBef>
                <a:buFontTx/>
                <a:buNone/>
              </a:pPr>
              <a:r>
                <a:rPr lang="en-US" sz="1800"/>
                <a:t>1</a:t>
              </a:r>
              <a:endParaRPr lang="en-US"/>
            </a:p>
          </p:txBody>
        </p:sp>
        <p:sp>
          <p:nvSpPr>
            <p:cNvPr id="56341" name="Text Box 21"/>
            <p:cNvSpPr txBox="1">
              <a:spLocks noChangeArrowheads="1"/>
            </p:cNvSpPr>
            <p:nvPr/>
          </p:nvSpPr>
          <p:spPr bwMode="auto">
            <a:xfrm>
              <a:off x="3918" y="2862"/>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a:t>
              </a:r>
            </a:p>
          </p:txBody>
        </p:sp>
        <p:sp>
          <p:nvSpPr>
            <p:cNvPr id="56342" name="Line 22"/>
            <p:cNvSpPr>
              <a:spLocks noChangeShapeType="1"/>
            </p:cNvSpPr>
            <p:nvPr/>
          </p:nvSpPr>
          <p:spPr bwMode="auto">
            <a:xfrm rot="19062483" flipH="1">
              <a:off x="4098" y="3052"/>
              <a:ext cx="6"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3" name="Line 23"/>
            <p:cNvSpPr>
              <a:spLocks noChangeShapeType="1"/>
            </p:cNvSpPr>
            <p:nvPr/>
          </p:nvSpPr>
          <p:spPr bwMode="auto">
            <a:xfrm rot="2537517">
              <a:off x="4686" y="3103"/>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4" name="Text Box 24"/>
            <p:cNvSpPr txBox="1">
              <a:spLocks noChangeArrowheads="1"/>
            </p:cNvSpPr>
            <p:nvPr/>
          </p:nvSpPr>
          <p:spPr bwMode="auto">
            <a:xfrm>
              <a:off x="4604" y="3267"/>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r</a:t>
              </a:r>
            </a:p>
            <a:p>
              <a:pPr>
                <a:lnSpc>
                  <a:spcPct val="0"/>
                </a:lnSpc>
                <a:spcBef>
                  <a:spcPct val="50000"/>
                </a:spcBef>
                <a:buFontTx/>
                <a:buNone/>
              </a:pPr>
              <a:r>
                <a:rPr lang="en-US" sz="1800"/>
                <a:t>2</a:t>
              </a:r>
              <a:endParaRPr lang="en-US"/>
            </a:p>
          </p:txBody>
        </p:sp>
        <p:sp>
          <p:nvSpPr>
            <p:cNvPr id="56345" name="Text Box 25"/>
            <p:cNvSpPr txBox="1">
              <a:spLocks noChangeArrowheads="1"/>
            </p:cNvSpPr>
            <p:nvPr/>
          </p:nvSpPr>
          <p:spPr bwMode="auto">
            <a:xfrm>
              <a:off x="4790" y="3267"/>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s</a:t>
              </a:r>
            </a:p>
            <a:p>
              <a:pPr>
                <a:lnSpc>
                  <a:spcPct val="0"/>
                </a:lnSpc>
                <a:spcBef>
                  <a:spcPct val="50000"/>
                </a:spcBef>
                <a:buFontTx/>
                <a:buNone/>
              </a:pPr>
              <a:r>
                <a:rPr lang="en-US" sz="1800"/>
                <a:t>2</a:t>
              </a:r>
              <a:endParaRPr lang="en-US"/>
            </a:p>
          </p:txBody>
        </p:sp>
        <p:sp>
          <p:nvSpPr>
            <p:cNvPr id="56346" name="Text Box 26"/>
            <p:cNvSpPr txBox="1">
              <a:spLocks noChangeArrowheads="1"/>
            </p:cNvSpPr>
            <p:nvPr/>
          </p:nvSpPr>
          <p:spPr bwMode="auto">
            <a:xfrm>
              <a:off x="4710" y="2890"/>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6347" name="Line 27"/>
            <p:cNvSpPr>
              <a:spLocks noChangeShapeType="1"/>
            </p:cNvSpPr>
            <p:nvPr/>
          </p:nvSpPr>
          <p:spPr bwMode="auto">
            <a:xfrm rot="19062483" flipH="1">
              <a:off x="4827" y="3098"/>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8" name="Line 28"/>
            <p:cNvSpPr>
              <a:spLocks noChangeShapeType="1"/>
            </p:cNvSpPr>
            <p:nvPr/>
          </p:nvSpPr>
          <p:spPr bwMode="auto">
            <a:xfrm rot="2537517">
              <a:off x="5087" y="3097"/>
              <a:ext cx="51" cy="1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9" name="Text Box 29"/>
            <p:cNvSpPr txBox="1">
              <a:spLocks noChangeArrowheads="1"/>
            </p:cNvSpPr>
            <p:nvPr/>
          </p:nvSpPr>
          <p:spPr bwMode="auto">
            <a:xfrm>
              <a:off x="5005" y="3261"/>
              <a:ext cx="165"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n</a:t>
              </a:r>
            </a:p>
            <a:p>
              <a:pPr>
                <a:lnSpc>
                  <a:spcPct val="0"/>
                </a:lnSpc>
                <a:spcBef>
                  <a:spcPct val="50000"/>
                </a:spcBef>
                <a:buFontTx/>
                <a:buNone/>
              </a:pPr>
              <a:r>
                <a:rPr lang="en-US" sz="1800"/>
                <a:t>2</a:t>
              </a:r>
              <a:endParaRPr lang="en-US"/>
            </a:p>
          </p:txBody>
        </p:sp>
        <p:sp>
          <p:nvSpPr>
            <p:cNvPr id="56350" name="Text Box 30"/>
            <p:cNvSpPr txBox="1">
              <a:spLocks noChangeArrowheads="1"/>
            </p:cNvSpPr>
            <p:nvPr/>
          </p:nvSpPr>
          <p:spPr bwMode="auto">
            <a:xfrm>
              <a:off x="5191" y="3261"/>
              <a:ext cx="164" cy="429"/>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a</a:t>
              </a:r>
            </a:p>
            <a:p>
              <a:pPr>
                <a:lnSpc>
                  <a:spcPct val="0"/>
                </a:lnSpc>
                <a:spcBef>
                  <a:spcPct val="50000"/>
                </a:spcBef>
                <a:buFontTx/>
                <a:buNone/>
              </a:pPr>
              <a:r>
                <a:rPr lang="en-US" sz="1800"/>
                <a:t>2</a:t>
              </a:r>
              <a:endParaRPr lang="en-US"/>
            </a:p>
          </p:txBody>
        </p:sp>
        <p:sp>
          <p:nvSpPr>
            <p:cNvPr id="56351" name="Text Box 31"/>
            <p:cNvSpPr txBox="1">
              <a:spLocks noChangeArrowheads="1"/>
            </p:cNvSpPr>
            <p:nvPr/>
          </p:nvSpPr>
          <p:spPr bwMode="auto">
            <a:xfrm>
              <a:off x="5110" y="2884"/>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6352" name="Line 32"/>
            <p:cNvSpPr>
              <a:spLocks noChangeShapeType="1"/>
            </p:cNvSpPr>
            <p:nvPr/>
          </p:nvSpPr>
          <p:spPr bwMode="auto">
            <a:xfrm rot="19062483" flipH="1">
              <a:off x="5228" y="3092"/>
              <a:ext cx="51" cy="1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3" name="Line 33"/>
            <p:cNvSpPr>
              <a:spLocks noChangeShapeType="1"/>
            </p:cNvSpPr>
            <p:nvPr/>
          </p:nvSpPr>
          <p:spPr bwMode="auto">
            <a:xfrm>
              <a:off x="4236" y="2797"/>
              <a:ext cx="96" cy="1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4" name="Line 34"/>
            <p:cNvSpPr>
              <a:spLocks noChangeShapeType="1"/>
            </p:cNvSpPr>
            <p:nvPr/>
          </p:nvSpPr>
          <p:spPr bwMode="auto">
            <a:xfrm flipH="1">
              <a:off x="4792" y="2725"/>
              <a:ext cx="144"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5" name="Line 35"/>
            <p:cNvSpPr>
              <a:spLocks noChangeShapeType="1"/>
            </p:cNvSpPr>
            <p:nvPr/>
          </p:nvSpPr>
          <p:spPr bwMode="auto">
            <a:xfrm flipH="1">
              <a:off x="4586" y="2296"/>
              <a:ext cx="145"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6" name="Line 36"/>
            <p:cNvSpPr>
              <a:spLocks noChangeShapeType="1"/>
            </p:cNvSpPr>
            <p:nvPr/>
          </p:nvSpPr>
          <p:spPr bwMode="auto">
            <a:xfrm>
              <a:off x="5052" y="2723"/>
              <a:ext cx="145" cy="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7" name="Text Box 37"/>
            <p:cNvSpPr txBox="1">
              <a:spLocks noChangeArrowheads="1"/>
            </p:cNvSpPr>
            <p:nvPr/>
          </p:nvSpPr>
          <p:spPr bwMode="auto">
            <a:xfrm>
              <a:off x="3357" y="2485"/>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4</a:t>
              </a:r>
            </a:p>
          </p:txBody>
        </p:sp>
        <p:sp>
          <p:nvSpPr>
            <p:cNvPr id="56358" name="Line 38"/>
            <p:cNvSpPr>
              <a:spLocks noChangeShapeType="1"/>
            </p:cNvSpPr>
            <p:nvPr/>
          </p:nvSpPr>
          <p:spPr bwMode="auto">
            <a:xfrm rot="2537517">
              <a:off x="3353" y="2683"/>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9" name="Line 39"/>
            <p:cNvSpPr>
              <a:spLocks noChangeShapeType="1"/>
            </p:cNvSpPr>
            <p:nvPr/>
          </p:nvSpPr>
          <p:spPr bwMode="auto">
            <a:xfrm rot="19062483" flipH="1">
              <a:off x="3519" y="2678"/>
              <a:ext cx="16"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0" name="Line 40"/>
            <p:cNvSpPr>
              <a:spLocks noChangeShapeType="1"/>
            </p:cNvSpPr>
            <p:nvPr/>
          </p:nvSpPr>
          <p:spPr bwMode="auto">
            <a:xfrm flipH="1">
              <a:off x="3518" y="2372"/>
              <a:ext cx="137"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1" name="Text Box 41"/>
            <p:cNvSpPr txBox="1">
              <a:spLocks noChangeArrowheads="1"/>
            </p:cNvSpPr>
            <p:nvPr/>
          </p:nvSpPr>
          <p:spPr bwMode="auto">
            <a:xfrm>
              <a:off x="4089" y="2588"/>
              <a:ext cx="164"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6</a:t>
              </a:r>
            </a:p>
          </p:txBody>
        </p:sp>
        <p:sp>
          <p:nvSpPr>
            <p:cNvPr id="56362" name="Line 42"/>
            <p:cNvSpPr>
              <a:spLocks noChangeShapeType="1"/>
            </p:cNvSpPr>
            <p:nvPr/>
          </p:nvSpPr>
          <p:spPr bwMode="auto">
            <a:xfrm rot="2537517" flipH="1">
              <a:off x="4072" y="2767"/>
              <a:ext cx="22" cy="1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3" name="Line 43"/>
            <p:cNvSpPr>
              <a:spLocks noChangeShapeType="1"/>
            </p:cNvSpPr>
            <p:nvPr/>
          </p:nvSpPr>
          <p:spPr bwMode="auto">
            <a:xfrm>
              <a:off x="3876" y="2375"/>
              <a:ext cx="217"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4" name="Text Box 44"/>
            <p:cNvSpPr txBox="1">
              <a:spLocks noChangeArrowheads="1"/>
            </p:cNvSpPr>
            <p:nvPr/>
          </p:nvSpPr>
          <p:spPr bwMode="auto">
            <a:xfrm>
              <a:off x="4913" y="2519"/>
              <a:ext cx="165"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8</a:t>
              </a:r>
            </a:p>
          </p:txBody>
        </p:sp>
        <p:sp>
          <p:nvSpPr>
            <p:cNvPr id="56365" name="Line 45"/>
            <p:cNvSpPr>
              <a:spLocks noChangeShapeType="1"/>
            </p:cNvSpPr>
            <p:nvPr/>
          </p:nvSpPr>
          <p:spPr bwMode="auto">
            <a:xfrm>
              <a:off x="4921" y="2296"/>
              <a:ext cx="80" cy="2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6" name="Text Box 46"/>
            <p:cNvSpPr txBox="1">
              <a:spLocks noChangeArrowheads="1"/>
            </p:cNvSpPr>
            <p:nvPr/>
          </p:nvSpPr>
          <p:spPr bwMode="auto">
            <a:xfrm>
              <a:off x="3619" y="2166"/>
              <a:ext cx="351"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10</a:t>
              </a:r>
            </a:p>
          </p:txBody>
        </p:sp>
        <p:sp>
          <p:nvSpPr>
            <p:cNvPr id="56367" name="Line 47"/>
            <p:cNvSpPr>
              <a:spLocks noChangeShapeType="1"/>
            </p:cNvSpPr>
            <p:nvPr/>
          </p:nvSpPr>
          <p:spPr bwMode="auto">
            <a:xfrm flipH="1">
              <a:off x="3870" y="1956"/>
              <a:ext cx="290" cy="2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68" name="Text Box 48"/>
            <p:cNvSpPr txBox="1">
              <a:spLocks noChangeArrowheads="1"/>
            </p:cNvSpPr>
            <p:nvPr/>
          </p:nvSpPr>
          <p:spPr bwMode="auto">
            <a:xfrm>
              <a:off x="4712" y="2056"/>
              <a:ext cx="397"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16</a:t>
              </a:r>
            </a:p>
          </p:txBody>
        </p:sp>
        <p:sp>
          <p:nvSpPr>
            <p:cNvPr id="56369" name="Line 49"/>
            <p:cNvSpPr>
              <a:spLocks noChangeShapeType="1"/>
            </p:cNvSpPr>
            <p:nvPr/>
          </p:nvSpPr>
          <p:spPr bwMode="auto">
            <a:xfrm>
              <a:off x="4398" y="1956"/>
              <a:ext cx="333" cy="1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70" name="Text Box 50"/>
            <p:cNvSpPr txBox="1">
              <a:spLocks noChangeArrowheads="1"/>
            </p:cNvSpPr>
            <p:nvPr/>
          </p:nvSpPr>
          <p:spPr bwMode="auto">
            <a:xfrm>
              <a:off x="4122" y="1750"/>
              <a:ext cx="311" cy="31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sz="1800"/>
                <a:t>26</a:t>
              </a:r>
            </a:p>
          </p:txBody>
        </p:sp>
        <p:sp>
          <p:nvSpPr>
            <p:cNvPr id="56371" name="Line 51"/>
            <p:cNvSpPr>
              <a:spLocks noChangeShapeType="1"/>
            </p:cNvSpPr>
            <p:nvPr/>
          </p:nvSpPr>
          <p:spPr bwMode="auto">
            <a:xfrm>
              <a:off x="4289" y="1471"/>
              <a:ext cx="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372" name="Text Box 52"/>
          <p:cNvSpPr txBox="1">
            <a:spLocks noChangeArrowheads="1"/>
          </p:cNvSpPr>
          <p:nvPr/>
        </p:nvSpPr>
        <p:spPr bwMode="auto">
          <a:xfrm>
            <a:off x="476251" y="3158729"/>
            <a:ext cx="4435475" cy="101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sz="3000"/>
              <a:t>10100011011110111101111110000110101</a:t>
            </a:r>
            <a:endParaRPr lang="en-US"/>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4" name="Rectangle 5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9520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61442" name="Rectangle 2"/>
          <p:cNvSpPr>
            <a:spLocks noGrp="1" noChangeArrowheads="1"/>
          </p:cNvSpPr>
          <p:nvPr>
            <p:ph type="title"/>
          </p:nvPr>
        </p:nvSpPr>
        <p:spPr>
          <a:xfrm>
            <a:off x="628650" y="273844"/>
            <a:ext cx="7886700" cy="650495"/>
          </a:xfrm>
        </p:spPr>
        <p:txBody>
          <a:bodyPr>
            <a:normAutofit/>
          </a:bodyPr>
          <a:lstStyle/>
          <a:p>
            <a:r>
              <a:rPr lang="en-US" sz="3200" b="1" dirty="0">
                <a:solidFill>
                  <a:srgbClr val="FF0000"/>
                </a:solidFill>
                <a:latin typeface="Times New Roman" pitchFamily="18" charset="0"/>
                <a:cs typeface="Times New Roman" pitchFamily="18" charset="0"/>
              </a:rPr>
              <a:t>Summary of Huffman Coding</a:t>
            </a:r>
          </a:p>
        </p:txBody>
      </p:sp>
      <p:sp>
        <p:nvSpPr>
          <p:cNvPr id="61443" name="Rectangle 3"/>
          <p:cNvSpPr>
            <a:spLocks noGrp="1" noChangeArrowheads="1"/>
          </p:cNvSpPr>
          <p:nvPr>
            <p:ph type="body" idx="1"/>
          </p:nvPr>
        </p:nvSpPr>
        <p:spPr>
          <a:xfrm>
            <a:off x="628650" y="1170436"/>
            <a:ext cx="7886700" cy="3263504"/>
          </a:xfrm>
        </p:spPr>
        <p:txBody>
          <a:bodyPr/>
          <a:lstStyle/>
          <a:p>
            <a:r>
              <a:rPr lang="en-US" sz="2800" dirty="0">
                <a:latin typeface="Times New Roman" pitchFamily="18" charset="0"/>
                <a:cs typeface="Times New Roman" pitchFamily="18" charset="0"/>
              </a:rPr>
              <a:t>Huffman coding is a technique used to compress files for transmission</a:t>
            </a:r>
          </a:p>
          <a:p>
            <a:r>
              <a:rPr lang="en-US" sz="2800" dirty="0">
                <a:latin typeface="Times New Roman" pitchFamily="18" charset="0"/>
                <a:cs typeface="Times New Roman" pitchFamily="18" charset="0"/>
              </a:rPr>
              <a:t>Uses statistical coding</a:t>
            </a:r>
          </a:p>
          <a:p>
            <a:pPr lvl="1"/>
            <a:r>
              <a:rPr lang="en-US" sz="2400" dirty="0">
                <a:latin typeface="Times New Roman" pitchFamily="18" charset="0"/>
                <a:cs typeface="Times New Roman" pitchFamily="18" charset="0"/>
              </a:rPr>
              <a:t>more frequently used symbols have shorter code words</a:t>
            </a:r>
          </a:p>
          <a:p>
            <a:r>
              <a:rPr lang="en-US" sz="2800" dirty="0">
                <a:latin typeface="Times New Roman" pitchFamily="18" charset="0"/>
                <a:cs typeface="Times New Roman" pitchFamily="18" charset="0"/>
              </a:rPr>
              <a:t>Works well for text and fax transmissions</a:t>
            </a:r>
          </a:p>
          <a:p>
            <a:r>
              <a:rPr lang="en-US" sz="2800" dirty="0">
                <a:latin typeface="Times New Roman" pitchFamily="18" charset="0"/>
                <a:cs typeface="Times New Roman" pitchFamily="18" charset="0"/>
              </a:rPr>
              <a:t>An application that uses several data structures</a:t>
            </a:r>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8360146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240506"/>
          </a:xfrm>
        </p:spPr>
        <p:txBody>
          <a:bodyPr>
            <a:normAutofit fontScale="90000"/>
          </a:bodyPr>
          <a:lstStyle/>
          <a:p>
            <a:r>
              <a:rPr lang="en-US" sz="2700" b="1" dirty="0">
                <a:solidFill>
                  <a:srgbClr val="FF0000"/>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724622" y="685801"/>
            <a:ext cx="8065047" cy="3946922"/>
          </a:xfrm>
        </p:spPr>
        <p:txBody>
          <a:bodyPr/>
          <a:lstStyle/>
          <a:p>
            <a:r>
              <a:rPr lang="en-US" dirty="0">
                <a:hlinkClick r:id="rId2"/>
              </a:rPr>
              <a:t>1) Merge sort Example:-</a:t>
            </a:r>
          </a:p>
          <a:p>
            <a:pPr marL="0" indent="0">
              <a:buNone/>
            </a:pPr>
            <a:r>
              <a:rPr lang="en-US" dirty="0">
                <a:hlinkClick r:id="rId2"/>
              </a:rPr>
              <a:t>https://afteracademy.com/blog/divide-and-conquer-approach-in-programming</a:t>
            </a:r>
            <a:r>
              <a:rPr lang="en-US" dirty="0"/>
              <a:t>.</a:t>
            </a:r>
          </a:p>
          <a:p>
            <a:pPr marL="0" indent="0">
              <a:buNone/>
            </a:pPr>
            <a:endParaRPr lang="en-US" dirty="0"/>
          </a:p>
          <a:p>
            <a:pPr marL="0" indent="0">
              <a:buNone/>
            </a:pPr>
            <a:r>
              <a:rPr lang="en-US" dirty="0"/>
              <a:t>2)Huffman Code Generation</a:t>
            </a:r>
          </a:p>
          <a:p>
            <a:r>
              <a:rPr lang="en-US" u="sng" dirty="0">
                <a:hlinkClick r:id="rId3"/>
              </a:rPr>
              <a:t>www.utdallas.edu › ~</a:t>
            </a:r>
            <a:r>
              <a:rPr lang="en-US" u="sng" dirty="0" err="1">
                <a:hlinkClick r:id="rId3"/>
              </a:rPr>
              <a:t>daescu</a:t>
            </a:r>
            <a:r>
              <a:rPr lang="en-US" u="sng" dirty="0">
                <a:hlinkClick r:id="rId3"/>
              </a:rPr>
              <a:t> › </a:t>
            </a:r>
            <a:r>
              <a:rPr lang="en-US" u="sng" dirty="0" err="1">
                <a:hlinkClick r:id="rId3"/>
              </a:rPr>
              <a:t>huffman</a:t>
            </a:r>
            <a:endParaRPr lang="en-US" u="sng" dirty="0">
              <a:hlinkClick r:id="rId3"/>
            </a:endParaRPr>
          </a:p>
          <a:p>
            <a:endParaRPr lang="en-US" u="sng" dirty="0">
              <a:hlinkClick r:id="rId3"/>
            </a:endParaRPr>
          </a:p>
          <a:p>
            <a:pPr marL="0" indent="0">
              <a:buNone/>
            </a:pPr>
            <a:r>
              <a:rPr lang="en-US" u="sng" dirty="0">
                <a:hlinkClick r:id="rId3"/>
              </a:rPr>
              <a:t>3)</a:t>
            </a:r>
            <a:r>
              <a:rPr lang="en-US" dirty="0">
                <a:hlinkClick r:id="rId4"/>
              </a:rPr>
              <a:t> Tutorial Point https://www.tutorialspoint.com/design_and_analysis_of_algorithms/index.htm</a:t>
            </a:r>
            <a:endParaRPr lang="en-US" u="sng" dirty="0">
              <a:hlinkClick r:id="rId3"/>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3FCAF691-C30B-4477-A4FB-AFF7F164B000}" type="slidenum">
              <a:rPr lang="en-IN" smtClean="0"/>
              <a:t>139</a:t>
            </a:fld>
            <a:endParaRPr lang="en-IN"/>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66351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165252"/>
            <a:ext cx="7886700" cy="562751"/>
          </a:xfrm>
        </p:spPr>
        <p:txBody>
          <a:bodyPr>
            <a:normAutofit fontScale="90000"/>
          </a:bodyPr>
          <a:lstStyle/>
          <a:p>
            <a:pPr algn="ctr"/>
            <a:r>
              <a:rPr lang="en-IN" sz="2800" b="1" dirty="0">
                <a:solidFill>
                  <a:srgbClr val="FF0000"/>
                </a:solidFill>
                <a:latin typeface="Times New Roman" pitchFamily="18" charset="0"/>
                <a:cs typeface="Times New Roman" pitchFamily="18" charset="0"/>
              </a:rPr>
              <a:t>Analysis of Algorithms</a:t>
            </a: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594911"/>
            <a:ext cx="8283996" cy="4011379"/>
          </a:xfrm>
        </p:spPr>
        <p:txBody>
          <a:bodyPr>
            <a:normAutofit/>
          </a:bodyPr>
          <a:lstStyle/>
          <a:p>
            <a:r>
              <a:rPr lang="en-US" sz="2000" dirty="0">
                <a:latin typeface="Times New Roman" pitchFamily="18" charset="0"/>
                <a:cs typeface="Times New Roman" pitchFamily="18" charset="0"/>
              </a:rPr>
              <a:t>As an algorithm is executed, it makes use of the computer's central processing unit (</a:t>
            </a:r>
            <a:r>
              <a:rPr lang="en-US" sz="2000" dirty="0" err="1">
                <a:latin typeface="Times New Roman" pitchFamily="18" charset="0"/>
                <a:cs typeface="Times New Roman" pitchFamily="18" charset="0"/>
              </a:rPr>
              <a:t>cpu</a:t>
            </a:r>
            <a:r>
              <a:rPr lang="en-US" sz="2000" dirty="0">
                <a:latin typeface="Times New Roman" pitchFamily="18" charset="0"/>
                <a:cs typeface="Times New Roman" pitchFamily="18" charset="0"/>
              </a:rPr>
              <a:t>) to perform operations and it uses the memory (both immediate and auxiliary) to hold the program and its data. </a:t>
            </a:r>
          </a:p>
          <a:p>
            <a:endParaRPr lang="en-US" sz="2000" i="1" dirty="0">
              <a:latin typeface="Times New Roman" pitchFamily="18" charset="0"/>
              <a:cs typeface="Times New Roman" pitchFamily="18" charset="0"/>
            </a:endParaRPr>
          </a:p>
          <a:p>
            <a:r>
              <a:rPr lang="en-US" sz="2000" i="1" dirty="0">
                <a:latin typeface="Times New Roman" pitchFamily="18" charset="0"/>
                <a:cs typeface="Times New Roman" pitchFamily="18" charset="0"/>
              </a:rPr>
              <a:t>Analysis of algorithms </a:t>
            </a:r>
            <a:r>
              <a:rPr lang="en-US" sz="2000" dirty="0">
                <a:latin typeface="Times New Roman" pitchFamily="18" charset="0"/>
                <a:cs typeface="Times New Roman" pitchFamily="18" charset="0"/>
              </a:rPr>
              <a:t>refers to the process of determining how much computing time and storage an algorithm will require.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Given an algorithm to be analyzed, the first task is to determine which operations are employed and what their relative costs are.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These operations may include the four basic arithmetic operations on integers: addition, subtraction, multiplication and division.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14</a:t>
            </a:fld>
            <a:endParaRPr lang="en-IN" sz="1200" b="1" dirty="0">
              <a:solidFill>
                <a:schemeClr val="tx1"/>
              </a:solidFill>
            </a:endParaRPr>
          </a:p>
        </p:txBody>
      </p:sp>
    </p:spTree>
    <p:extLst>
      <p:ext uri="{BB962C8B-B14F-4D97-AF65-F5344CB8AC3E}">
        <p14:creationId xmlns:p14="http://schemas.microsoft.com/office/powerpoint/2010/main" val="356857204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337930"/>
            <a:ext cx="7886700" cy="824948"/>
          </a:xfrm>
        </p:spPr>
        <p:txBody>
          <a:bodyPr>
            <a:normAutofit/>
          </a:bodyPr>
          <a:lstStyle/>
          <a:p>
            <a:pPr algn="ctr"/>
            <a:r>
              <a:rPr lang="en-IN" sz="2700" b="1" dirty="0">
                <a:solidFill>
                  <a:srgbClr val="FF0000"/>
                </a:solidFill>
              </a:rPr>
              <a:t>Related outcomes </a:t>
            </a:r>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844061"/>
            <a:ext cx="7886700" cy="4135902"/>
          </a:xfrm>
        </p:spPr>
        <p:txBody>
          <a:bodyPr>
            <a:normAutofit/>
          </a:bodyPr>
          <a:lstStyle/>
          <a:p>
            <a:pPr marL="0" indent="0">
              <a:buNone/>
            </a:pPr>
            <a:endParaRPr lang="en-IN" dirty="0"/>
          </a:p>
          <a:p>
            <a:pPr marL="0" indent="0">
              <a:lnSpc>
                <a:spcPct val="110000"/>
              </a:lnSpc>
              <a:spcBef>
                <a:spcPts val="0"/>
              </a:spcBef>
              <a:buNone/>
            </a:pPr>
            <a:r>
              <a:rPr lang="en-IN" b="1" dirty="0"/>
              <a:t> Outcome </a:t>
            </a:r>
          </a:p>
          <a:p>
            <a:pPr marL="0" indent="0">
              <a:lnSpc>
                <a:spcPct val="110000"/>
              </a:lnSpc>
              <a:spcBef>
                <a:spcPts val="0"/>
              </a:spcBef>
              <a:buNone/>
            </a:pPr>
            <a:r>
              <a:rPr lang="en-IN" dirty="0"/>
              <a:t>Formulate a problem and analyse the asymptotic performance of algorithms</a:t>
            </a:r>
            <a:endParaRPr lang="en-IN"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140</a:t>
            </a:fld>
            <a:endParaRPr lang="en-IN" sz="1200" b="1" dirty="0">
              <a:solidFill>
                <a:schemeClr val="tx1"/>
              </a:solidFill>
            </a:endParaRPr>
          </a:p>
        </p:txBody>
      </p:sp>
    </p:spTree>
    <p:extLst>
      <p:ext uri="{BB962C8B-B14F-4D97-AF65-F5344CB8AC3E}">
        <p14:creationId xmlns:p14="http://schemas.microsoft.com/office/powerpoint/2010/main" val="355065706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582051" y="21103"/>
            <a:ext cx="7886700" cy="728004"/>
          </a:xfrm>
        </p:spPr>
        <p:txBody>
          <a:bodyPr>
            <a:normAutofit/>
          </a:bodyPr>
          <a:lstStyle/>
          <a:p>
            <a:pPr algn="ctr"/>
            <a:r>
              <a:rPr lang="en-IN" sz="2700" b="1" dirty="0"/>
              <a:t>   </a:t>
            </a:r>
          </a:p>
        </p:txBody>
      </p:sp>
      <p:sp>
        <p:nvSpPr>
          <p:cNvPr id="3" name="Content Placeholder 2">
            <a:extLst>
              <a:ext uri="{FF2B5EF4-FFF2-40B4-BE49-F238E27FC236}">
                <a16:creationId xmlns:a16="http://schemas.microsoft.com/office/drawing/2014/main" id="{48F90B0E-ED9E-4B65-820F-8F4890616EC9}"/>
              </a:ext>
            </a:extLst>
          </p:cNvPr>
          <p:cNvSpPr>
            <a:spLocks noGrp="1"/>
          </p:cNvSpPr>
          <p:nvPr>
            <p:ph idx="1"/>
          </p:nvPr>
        </p:nvSpPr>
        <p:spPr>
          <a:xfrm>
            <a:off x="628650" y="601394"/>
            <a:ext cx="7886700" cy="3719146"/>
          </a:xfrm>
        </p:spPr>
        <p:txBody>
          <a:bodyPr/>
          <a:lstStyle/>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r>
              <a:rPr lang="en-IN" sz="1800" dirty="0">
                <a:solidFill>
                  <a:schemeClr val="bg2">
                    <a:lumMod val="75000"/>
                  </a:schemeClr>
                </a:solidFill>
              </a:rPr>
              <a:t>                                                      </a:t>
            </a:r>
            <a:r>
              <a:rPr lang="en-IN" sz="3600" b="1" dirty="0">
                <a:solidFill>
                  <a:srgbClr val="FF0000"/>
                </a:solidFill>
                <a:latin typeface="Times New Roman" pitchFamily="18" charset="0"/>
                <a:cs typeface="Times New Roman" pitchFamily="18" charset="0"/>
              </a:rPr>
              <a:t>Thank You </a:t>
            </a:r>
            <a:endParaRPr lang="en-IN" sz="1800" b="1" dirty="0">
              <a:solidFill>
                <a:srgbClr val="FF0000"/>
              </a:solidFill>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141</a:t>
            </a:fld>
            <a:endParaRPr lang="en-IN" sz="1200" b="1" dirty="0">
              <a:solidFill>
                <a:schemeClr val="tx1"/>
              </a:solidFill>
            </a:endParaRPr>
          </a:p>
        </p:txBody>
      </p:sp>
    </p:spTree>
    <p:extLst>
      <p:ext uri="{BB962C8B-B14F-4D97-AF65-F5344CB8AC3E}">
        <p14:creationId xmlns:p14="http://schemas.microsoft.com/office/powerpoint/2010/main" val="167497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165252"/>
            <a:ext cx="7886700" cy="562751"/>
          </a:xfrm>
        </p:spPr>
        <p:txBody>
          <a:bodyPr>
            <a:normAutofit fontScale="90000"/>
          </a:bodyPr>
          <a:lstStyle/>
          <a:p>
            <a:pPr algn="ctr"/>
            <a:r>
              <a:rPr lang="en-IN" sz="2800" b="1" dirty="0">
                <a:solidFill>
                  <a:srgbClr val="FF0000"/>
                </a:solidFill>
                <a:latin typeface="Times New Roman" pitchFamily="18" charset="0"/>
                <a:cs typeface="Times New Roman" pitchFamily="18" charset="0"/>
              </a:rPr>
              <a:t>Analysis of Algorithms</a:t>
            </a: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594911"/>
            <a:ext cx="8283996" cy="4034239"/>
          </a:xfrm>
        </p:spPr>
        <p:txBody>
          <a:bodyPr>
            <a:normAutofit/>
          </a:bodyPr>
          <a:lstStyle/>
          <a:p>
            <a:r>
              <a:rPr lang="en-US" sz="2000" dirty="0">
                <a:latin typeface="Times New Roman" pitchFamily="18" charset="0"/>
                <a:cs typeface="Times New Roman" pitchFamily="18" charset="0"/>
              </a:rPr>
              <a:t>As an algorithm is executed, it makes use of the computer's central processing unit (</a:t>
            </a:r>
            <a:r>
              <a:rPr lang="en-US" sz="2000" dirty="0" err="1">
                <a:latin typeface="Times New Roman" pitchFamily="18" charset="0"/>
                <a:cs typeface="Times New Roman" pitchFamily="18" charset="0"/>
              </a:rPr>
              <a:t>cpu</a:t>
            </a:r>
            <a:r>
              <a:rPr lang="en-US" sz="2000" dirty="0">
                <a:latin typeface="Times New Roman" pitchFamily="18" charset="0"/>
                <a:cs typeface="Times New Roman" pitchFamily="18" charset="0"/>
              </a:rPr>
              <a:t>) to perform operations and it uses the memory (both immediate and auxiliary) to hold the program and its data. </a:t>
            </a:r>
          </a:p>
          <a:p>
            <a:endParaRPr lang="en-US" sz="2000" i="1" dirty="0">
              <a:latin typeface="Times New Roman" pitchFamily="18" charset="0"/>
              <a:cs typeface="Times New Roman" pitchFamily="18" charset="0"/>
            </a:endParaRPr>
          </a:p>
          <a:p>
            <a:r>
              <a:rPr lang="en-US" sz="2000" i="1" dirty="0">
                <a:latin typeface="Times New Roman" pitchFamily="18" charset="0"/>
                <a:cs typeface="Times New Roman" pitchFamily="18" charset="0"/>
              </a:rPr>
              <a:t>Analysis of algorithms </a:t>
            </a:r>
            <a:r>
              <a:rPr lang="en-US" sz="2000" dirty="0">
                <a:latin typeface="Times New Roman" pitchFamily="18" charset="0"/>
                <a:cs typeface="Times New Roman" pitchFamily="18" charset="0"/>
              </a:rPr>
              <a:t>refers to the process of determining how much computing time and storage an algorithm will require.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Given an algorithm to be analyzed, the first task is to determine which operations are employed and what their relative costs are.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These operations may include the four basic arithmetic operations on integers: addition, subtraction, multiplication and division.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15</a:t>
            </a:fld>
            <a:endParaRPr lang="en-IN" sz="1200" b="1" dirty="0">
              <a:solidFill>
                <a:schemeClr val="tx1"/>
              </a:solidFill>
            </a:endParaRPr>
          </a:p>
        </p:txBody>
      </p:sp>
    </p:spTree>
    <p:extLst>
      <p:ext uri="{BB962C8B-B14F-4D97-AF65-F5344CB8AC3E}">
        <p14:creationId xmlns:p14="http://schemas.microsoft.com/office/powerpoint/2010/main" val="1738935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724622" y="409673"/>
            <a:ext cx="8310048" cy="4301476"/>
          </a:xfrm>
        </p:spPr>
        <p:txBody>
          <a:bodyPr>
            <a:normAutofit lnSpcReduction="10000"/>
          </a:bodyPr>
          <a:lstStyle/>
          <a:p>
            <a:r>
              <a:rPr lang="en-US" sz="2000" dirty="0">
                <a:latin typeface="Times New Roman" pitchFamily="18" charset="0"/>
                <a:cs typeface="Times New Roman" pitchFamily="18" charset="0"/>
              </a:rPr>
              <a:t>For example, a comparison of two character strings may use a character compare instruction which may, in turn, use a shift and bit-compare instruction.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total time for the comparison of two strings will depend upon their lengths, while the time for each character compare is bounded by a constant.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second task is to determine a sufficient number of data sets which cause the algorithm to exhibit all possible patterns of behavior.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This is one of the important and creative tasks of algorithm analysis. It requires us to understand the workings of the algorithm well enough to formulate the data configurations which produce the best or worst or typical behavior. </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16</a:t>
            </a:fld>
            <a:endParaRPr lang="en-IN" sz="1200" b="1" dirty="0">
              <a:solidFill>
                <a:schemeClr val="tx1"/>
              </a:solidFill>
            </a:endParaRPr>
          </a:p>
        </p:txBody>
      </p:sp>
    </p:spTree>
    <p:extLst>
      <p:ext uri="{BB962C8B-B14F-4D97-AF65-F5344CB8AC3E}">
        <p14:creationId xmlns:p14="http://schemas.microsoft.com/office/powerpoint/2010/main" val="122352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316591" y="746553"/>
            <a:ext cx="8658225" cy="4135902"/>
          </a:xfrm>
        </p:spPr>
        <p:txBody>
          <a:bodyPr>
            <a:normAutofit/>
          </a:bodyPr>
          <a:lstStyle/>
          <a:p>
            <a:r>
              <a:rPr lang="en-US" dirty="0">
                <a:latin typeface="Times New Roman" pitchFamily="18" charset="0"/>
                <a:cs typeface="Times New Roman" pitchFamily="18" charset="0"/>
              </a:rPr>
              <a:t>A complete analysis of the computing time of an algorithm is distinguished between two phases: </a:t>
            </a:r>
            <a:r>
              <a:rPr lang="en-US" b="1" i="1" dirty="0">
                <a:solidFill>
                  <a:srgbClr val="FF0000"/>
                </a:solidFill>
                <a:latin typeface="Times New Roman" pitchFamily="18" charset="0"/>
                <a:cs typeface="Times New Roman" pitchFamily="18" charset="0"/>
              </a:rPr>
              <a:t>a priori analysis </a:t>
            </a:r>
            <a:r>
              <a:rPr lang="en-US" b="1" dirty="0">
                <a:solidFill>
                  <a:srgbClr val="FF0000"/>
                </a:solidFill>
                <a:latin typeface="Times New Roman" pitchFamily="18" charset="0"/>
                <a:cs typeface="Times New Roman" pitchFamily="18" charset="0"/>
              </a:rPr>
              <a:t>and </a:t>
            </a:r>
            <a:r>
              <a:rPr lang="en-US" b="1" i="1" dirty="0">
                <a:solidFill>
                  <a:srgbClr val="FF0000"/>
                </a:solidFill>
                <a:latin typeface="Times New Roman" pitchFamily="18" charset="0"/>
                <a:cs typeface="Times New Roman" pitchFamily="18" charset="0"/>
              </a:rPr>
              <a:t>a posteriori testing.</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a </a:t>
            </a:r>
            <a:r>
              <a:rPr lang="en-US" dirty="0">
                <a:solidFill>
                  <a:srgbClr val="FF0000"/>
                </a:solidFill>
                <a:latin typeface="Times New Roman" pitchFamily="18" charset="0"/>
                <a:cs typeface="Times New Roman" pitchFamily="18" charset="0"/>
              </a:rPr>
              <a:t>priori analysis </a:t>
            </a:r>
            <a:r>
              <a:rPr lang="en-US" dirty="0">
                <a:latin typeface="Times New Roman" pitchFamily="18" charset="0"/>
                <a:cs typeface="Times New Roman" pitchFamily="18" charset="0"/>
              </a:rPr>
              <a:t>we obtain a function (of some relevant parameters) which bounds the algorithm's computing time.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a </a:t>
            </a:r>
            <a:r>
              <a:rPr lang="en-US" dirty="0">
                <a:solidFill>
                  <a:srgbClr val="FF0000"/>
                </a:solidFill>
                <a:latin typeface="Times New Roman" pitchFamily="18" charset="0"/>
                <a:cs typeface="Times New Roman" pitchFamily="18" charset="0"/>
              </a:rPr>
              <a:t>posteriori testing </a:t>
            </a:r>
            <a:r>
              <a:rPr lang="en-US" dirty="0">
                <a:latin typeface="Times New Roman" pitchFamily="18" charset="0"/>
                <a:cs typeface="Times New Roman" pitchFamily="18" charset="0"/>
              </a:rPr>
              <a:t>we collect actual statistics about the algorithm's consumption of time and space, while it is executing.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Suppose there is the statement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somewhere in the middle of a program. We wish to determine the total time that statement will spend executing, given some initial state of input data.</a:t>
            </a:r>
            <a:endParaRPr lang="en-IN"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17</a:t>
            </a:fld>
            <a:endParaRPr lang="en-IN" sz="1200" b="1" dirty="0">
              <a:solidFill>
                <a:schemeClr val="tx1"/>
              </a:solidFill>
            </a:endParaRPr>
          </a:p>
        </p:txBody>
      </p:sp>
    </p:spTree>
    <p:extLst>
      <p:ext uri="{BB962C8B-B14F-4D97-AF65-F5344CB8AC3E}">
        <p14:creationId xmlns:p14="http://schemas.microsoft.com/office/powerpoint/2010/main" val="122352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795130" y="337930"/>
            <a:ext cx="8044070" cy="4642033"/>
          </a:xfrm>
        </p:spPr>
        <p:txBody>
          <a:bodyPr>
            <a:normAutofit/>
          </a:bodyPr>
          <a:lstStyle/>
          <a:p>
            <a:r>
              <a:rPr lang="en-US" sz="2000" dirty="0">
                <a:latin typeface="Times New Roman" pitchFamily="18" charset="0"/>
                <a:cs typeface="Times New Roman" pitchFamily="18" charset="0"/>
              </a:rPr>
              <a:t>This requires essentially two items of information, the </a:t>
            </a:r>
            <a:r>
              <a:rPr lang="en-US" sz="2000" b="1" dirty="0">
                <a:solidFill>
                  <a:srgbClr val="FF0000"/>
                </a:solidFill>
                <a:latin typeface="Times New Roman" pitchFamily="18" charset="0"/>
                <a:cs typeface="Times New Roman" pitchFamily="18" charset="0"/>
              </a:rPr>
              <a:t>statement's </a:t>
            </a:r>
            <a:r>
              <a:rPr lang="en-US" sz="2000" b="1" i="1" dirty="0">
                <a:solidFill>
                  <a:srgbClr val="FF0000"/>
                </a:solidFill>
                <a:latin typeface="Times New Roman" pitchFamily="18" charset="0"/>
                <a:cs typeface="Times New Roman" pitchFamily="18" charset="0"/>
              </a:rPr>
              <a:t>frequency </a:t>
            </a:r>
            <a:r>
              <a:rPr lang="en-US" sz="2000" i="1" dirty="0">
                <a:latin typeface="Times New Roman" pitchFamily="18" charset="0"/>
                <a:cs typeface="Times New Roman" pitchFamily="18" charset="0"/>
              </a:rPr>
              <a:t>count </a:t>
            </a:r>
            <a:r>
              <a:rPr lang="en-US" sz="2000" dirty="0">
                <a:latin typeface="Times New Roman" pitchFamily="18" charset="0"/>
                <a:cs typeface="Times New Roman" pitchFamily="18" charset="0"/>
              </a:rPr>
              <a:t>(i.e. the number of times the statement will be executed) and the time for one execution.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product of these two numbers is the total time.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Since the time per execution depends on both the machine being used and the programming language together with its compiler, an a priori analysis limits itself to determining the frequency count of each statement.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This number can be determined directly from the algorithm, independent of the machine it will be executed on and the programming language the algorithm is written in.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18</a:t>
            </a:fld>
            <a:endParaRPr lang="en-IN" sz="1200" b="1" dirty="0">
              <a:solidFill>
                <a:schemeClr val="tx1"/>
              </a:solidFill>
            </a:endParaRPr>
          </a:p>
        </p:txBody>
      </p:sp>
    </p:spTree>
    <p:extLst>
      <p:ext uri="{BB962C8B-B14F-4D97-AF65-F5344CB8AC3E}">
        <p14:creationId xmlns:p14="http://schemas.microsoft.com/office/powerpoint/2010/main" val="122352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844061"/>
            <a:ext cx="7886700" cy="4135902"/>
          </a:xfrm>
        </p:spPr>
        <p:txBody>
          <a:bodyPr>
            <a:normAutofit/>
          </a:bodyPr>
          <a:lstStyle/>
          <a:p>
            <a:pPr marL="0" indent="0">
              <a:buNone/>
            </a:pPr>
            <a:r>
              <a:rPr lang="en-US" dirty="0"/>
              <a:t>For example consider the three program segments </a:t>
            </a:r>
            <a:r>
              <a:rPr lang="en-US" dirty="0" err="1"/>
              <a:t>a,b,c</a:t>
            </a:r>
            <a:r>
              <a:rPr lang="en-US" dirty="0"/>
              <a:t>:</a:t>
            </a:r>
          </a:p>
          <a:p>
            <a:pPr marL="0" indent="0">
              <a:buNone/>
            </a:pPr>
            <a:endParaRPr lang="en-IN" dirty="0"/>
          </a:p>
          <a:p>
            <a:pPr marL="0" indent="0">
              <a:buNone/>
            </a:pP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19</a:t>
            </a:fld>
            <a:endParaRPr lang="en-IN" sz="1200" b="1" dirty="0">
              <a:solidFill>
                <a:schemeClr val="tx1"/>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781175"/>
            <a:ext cx="5524500" cy="228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1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795B-C692-4985-9805-950483DD625E}"/>
              </a:ext>
            </a:extLst>
          </p:cNvPr>
          <p:cNvSpPr>
            <a:spLocks noGrp="1"/>
          </p:cNvSpPr>
          <p:nvPr>
            <p:ph type="title"/>
          </p:nvPr>
        </p:nvSpPr>
        <p:spPr>
          <a:xfrm>
            <a:off x="628650" y="13692"/>
            <a:ext cx="7886700" cy="735413"/>
          </a:xfrm>
        </p:spPr>
        <p:txBody>
          <a:bodyPr>
            <a:normAutofit/>
          </a:bodyPr>
          <a:lstStyle/>
          <a:p>
            <a:pPr algn="ctr"/>
            <a:r>
              <a:rPr lang="en-IN" sz="2700" b="1" dirty="0"/>
              <a:t>Objective/s of this session </a:t>
            </a:r>
          </a:p>
        </p:txBody>
      </p:sp>
      <p:sp>
        <p:nvSpPr>
          <p:cNvPr id="3" name="Content Placeholder 2">
            <a:extLst>
              <a:ext uri="{FF2B5EF4-FFF2-40B4-BE49-F238E27FC236}">
                <a16:creationId xmlns:a16="http://schemas.microsoft.com/office/drawing/2014/main" id="{8B0F5765-9B78-4DB7-A1DF-B1193D1F3BB0}"/>
              </a:ext>
            </a:extLst>
          </p:cNvPr>
          <p:cNvSpPr>
            <a:spLocks noGrp="1"/>
          </p:cNvSpPr>
          <p:nvPr>
            <p:ph idx="1"/>
          </p:nvPr>
        </p:nvSpPr>
        <p:spPr>
          <a:xfrm>
            <a:off x="512591" y="783633"/>
            <a:ext cx="7886700" cy="3805952"/>
          </a:xfrm>
        </p:spPr>
        <p:txBody>
          <a:bodyPr>
            <a:normAutofit fontScale="92500" lnSpcReduction="20000"/>
          </a:bodyPr>
          <a:lstStyle/>
          <a:p>
            <a:pPr marL="0" indent="0">
              <a:buNone/>
            </a:pPr>
            <a:r>
              <a:rPr lang="en-IN" dirty="0"/>
              <a:t>1. To analyze the performance of algorithms</a:t>
            </a:r>
          </a:p>
          <a:p>
            <a:pPr marL="0" indent="0">
              <a:buNone/>
            </a:pPr>
            <a:r>
              <a:rPr lang="en-IN" dirty="0"/>
              <a:t>2. To study algorithmic design strategies</a:t>
            </a:r>
          </a:p>
          <a:p>
            <a:pPr marL="0" indent="0">
              <a:buNone/>
            </a:pPr>
            <a:r>
              <a:rPr lang="en-IN" dirty="0"/>
              <a:t>3. To understand NP-Completeness and intractability</a:t>
            </a:r>
          </a:p>
          <a:p>
            <a:pPr marL="0" indent="0">
              <a:buNone/>
            </a:pPr>
            <a:r>
              <a:rPr lang="en-IN" dirty="0"/>
              <a:t>4. To study some advance algorithms</a:t>
            </a:r>
          </a:p>
          <a:p>
            <a:pPr marL="0" indent="0">
              <a:buNone/>
            </a:pPr>
            <a:endParaRPr lang="en-IN" dirty="0"/>
          </a:p>
          <a:p>
            <a:pPr marL="0" indent="0">
              <a:buNone/>
            </a:pPr>
            <a:endParaRPr lang="en-IN" dirty="0"/>
          </a:p>
          <a:p>
            <a:pPr marL="0" indent="0">
              <a:buNone/>
            </a:pPr>
            <a:endParaRPr lang="en-IN" dirty="0"/>
          </a:p>
          <a:p>
            <a:pPr marL="0" indent="0">
              <a:buNone/>
            </a:pPr>
            <a:r>
              <a:rPr lang="en-IN" dirty="0"/>
              <a:t>1. Formulate a problem and analyse the asymptotic performance of algorithms.</a:t>
            </a:r>
          </a:p>
          <a:p>
            <a:pPr marL="0" indent="0">
              <a:buNone/>
            </a:pPr>
            <a:r>
              <a:rPr lang="en-IN" dirty="0"/>
              <a:t>2. Decide and apply algorithmic strategies to solve a given problem</a:t>
            </a:r>
          </a:p>
          <a:p>
            <a:pPr marL="0" indent="0">
              <a:buNone/>
            </a:pPr>
            <a:r>
              <a:rPr lang="en-IN" dirty="0"/>
              <a:t>3. Identify intractable problems using concept of NP-Completeness</a:t>
            </a:r>
          </a:p>
          <a:p>
            <a:pPr marL="0" indent="0">
              <a:buNone/>
            </a:pPr>
            <a:r>
              <a:rPr lang="en-IN" dirty="0"/>
              <a:t>4. Use advance algorithms to solve problem which are intractable</a:t>
            </a:r>
          </a:p>
          <a:p>
            <a:pPr marL="0" indent="0">
              <a:buNone/>
            </a:pPr>
            <a:endParaRPr lang="en-IN" dirty="0"/>
          </a:p>
          <a:p>
            <a:pPr marL="0" indent="0">
              <a:buNone/>
            </a:pPr>
            <a:endParaRPr lang="en-IN" dirty="0"/>
          </a:p>
        </p:txBody>
      </p:sp>
      <p:sp>
        <p:nvSpPr>
          <p:cNvPr id="6" name="Title 1">
            <a:extLst>
              <a:ext uri="{FF2B5EF4-FFF2-40B4-BE49-F238E27FC236}">
                <a16:creationId xmlns:a16="http://schemas.microsoft.com/office/drawing/2014/main" id="{2A2698FE-B32B-4C98-BD2A-9188D45ABAB3}"/>
              </a:ext>
            </a:extLst>
          </p:cNvPr>
          <p:cNvSpPr txBox="1">
            <a:spLocks/>
          </p:cNvSpPr>
          <p:nvPr/>
        </p:nvSpPr>
        <p:spPr>
          <a:xfrm>
            <a:off x="628650" y="2100986"/>
            <a:ext cx="7886700" cy="73541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700" b="1" dirty="0"/>
              <a:t>Learning Outcome/Course Outcome </a:t>
            </a:r>
          </a:p>
        </p:txBody>
      </p:sp>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 Pune-48</a:t>
            </a:r>
            <a:endParaRPr lang="en-IN" b="1" dirty="0">
              <a:solidFill>
                <a:schemeClr val="tx1"/>
              </a:solidFill>
            </a:endParaRPr>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2</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Tree>
    <p:extLst>
      <p:ext uri="{BB962C8B-B14F-4D97-AF65-F5344CB8AC3E}">
        <p14:creationId xmlns:p14="http://schemas.microsoft.com/office/powerpoint/2010/main" val="386832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49" y="409672"/>
            <a:ext cx="8277225" cy="4570291"/>
          </a:xfrm>
        </p:spPr>
        <p:txBody>
          <a:bodyPr>
            <a:normAutofit/>
          </a:bodyPr>
          <a:lstStyle/>
          <a:p>
            <a:r>
              <a:rPr lang="en-US" dirty="0">
                <a:latin typeface="Times New Roman" pitchFamily="18" charset="0"/>
                <a:cs typeface="Times New Roman" pitchFamily="18" charset="0"/>
              </a:rPr>
              <a:t>For each segment we assume the statement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is contained within no other loop than what is already visible. Thus for segment (a) the frequency count of this statement is 1. For segment (b) the count is n and for segment (c) it is n2.</a:t>
            </a:r>
          </a:p>
          <a:p>
            <a:r>
              <a:rPr lang="en-US" dirty="0">
                <a:latin typeface="Times New Roman" pitchFamily="18" charset="0"/>
                <a:cs typeface="Times New Roman" pitchFamily="18" charset="0"/>
              </a:rPr>
              <a:t>These frequencies 1,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n2 are said to be different, increasing </a:t>
            </a:r>
            <a:r>
              <a:rPr lang="en-US" i="1" dirty="0">
                <a:latin typeface="Times New Roman" pitchFamily="18" charset="0"/>
                <a:cs typeface="Times New Roman" pitchFamily="18" charset="0"/>
              </a:rPr>
              <a:t>orders of magnitude. </a:t>
            </a:r>
          </a:p>
          <a:p>
            <a:r>
              <a:rPr lang="en-US" dirty="0">
                <a:latin typeface="Times New Roman" pitchFamily="18" charset="0"/>
                <a:cs typeface="Times New Roman" pitchFamily="18" charset="0"/>
              </a:rPr>
              <a:t>In an algorithm analysis, the order of magnitude of a statement refers to its frequency of execution, while the order of magnitude of an algorithm refers to the sum of the frequencies of all of its statements. </a:t>
            </a:r>
          </a:p>
          <a:p>
            <a:r>
              <a:rPr lang="en-US" dirty="0">
                <a:latin typeface="Times New Roman" pitchFamily="18" charset="0"/>
                <a:cs typeface="Times New Roman" pitchFamily="18" charset="0"/>
              </a:rPr>
              <a:t>Given three algorithms for solving the same problem whose orders of magnitude are </a:t>
            </a:r>
            <a:r>
              <a:rPr lang="en-US" i="1" dirty="0">
                <a:latin typeface="Times New Roman" pitchFamily="18" charset="0"/>
                <a:cs typeface="Times New Roman" pitchFamily="18" charset="0"/>
              </a:rPr>
              <a:t>n, n </a:t>
            </a:r>
            <a:r>
              <a:rPr lang="en-US" dirty="0">
                <a:latin typeface="Times New Roman" pitchFamily="18" charset="0"/>
                <a:cs typeface="Times New Roman" pitchFamily="18" charset="0"/>
              </a:rPr>
              <a:t>2, and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3, naturally we will prefer the first since the second and third are progressively slower.</a:t>
            </a: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20</a:t>
            </a:fld>
            <a:endParaRPr lang="en-IN" sz="1200" b="1" dirty="0">
              <a:solidFill>
                <a:schemeClr val="tx1"/>
              </a:solidFill>
            </a:endParaRPr>
          </a:p>
        </p:txBody>
      </p:sp>
    </p:spTree>
    <p:extLst>
      <p:ext uri="{BB962C8B-B14F-4D97-AF65-F5344CB8AC3E}">
        <p14:creationId xmlns:p14="http://schemas.microsoft.com/office/powerpoint/2010/main" val="2882712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165252"/>
            <a:ext cx="7886700" cy="562751"/>
          </a:xfrm>
        </p:spPr>
        <p:txBody>
          <a:bodyPr>
            <a:normAutofit fontScale="90000"/>
          </a:bodyPr>
          <a:lstStyle/>
          <a:p>
            <a:pPr algn="ctr"/>
            <a:r>
              <a:rPr lang="en-IN" sz="2800" b="1" dirty="0">
                <a:solidFill>
                  <a:srgbClr val="FF0000"/>
                </a:solidFill>
                <a:latin typeface="Times New Roman" pitchFamily="18" charset="0"/>
                <a:cs typeface="Times New Roman" pitchFamily="18" charset="0"/>
              </a:rPr>
              <a:t>Analysis of Algorithms</a:t>
            </a: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594911"/>
            <a:ext cx="8283996" cy="4385052"/>
          </a:xfrm>
        </p:spPr>
        <p:txBody>
          <a:bodyPr>
            <a:normAutofit fontScale="85000" lnSpcReduction="20000"/>
          </a:bodyPr>
          <a:lstStyle/>
          <a:p>
            <a:pPr fontAlgn="base"/>
            <a:r>
              <a:rPr lang="en-US" sz="2400" dirty="0">
                <a:latin typeface="Times New Roman" pitchFamily="18" charset="0"/>
                <a:cs typeface="Times New Roman" pitchFamily="18" charset="0"/>
              </a:rPr>
              <a:t>Measure the resource required in an algorithm</a:t>
            </a:r>
          </a:p>
          <a:p>
            <a:pPr lvl="1" fontAlgn="base"/>
            <a:r>
              <a:rPr lang="en-US" dirty="0">
                <a:latin typeface="Times New Roman" pitchFamily="18" charset="0"/>
                <a:cs typeface="Times New Roman" pitchFamily="18" charset="0"/>
              </a:rPr>
              <a:t>Time</a:t>
            </a:r>
          </a:p>
          <a:p>
            <a:pPr lvl="2" fontAlgn="base"/>
            <a:r>
              <a:rPr lang="en-US" sz="1600" dirty="0">
                <a:latin typeface="Times New Roman" pitchFamily="18" charset="0"/>
                <a:cs typeface="Times New Roman" pitchFamily="18" charset="0"/>
              </a:rPr>
              <a:t>Running time</a:t>
            </a:r>
          </a:p>
          <a:p>
            <a:pPr lvl="2" fontAlgn="base"/>
            <a:r>
              <a:rPr lang="en-US" sz="1600" dirty="0">
                <a:latin typeface="Times New Roman" pitchFamily="18" charset="0"/>
                <a:cs typeface="Times New Roman" pitchFamily="18" charset="0"/>
              </a:rPr>
              <a:t>Disk access</a:t>
            </a:r>
          </a:p>
          <a:p>
            <a:pPr lvl="1" fontAlgn="base"/>
            <a:r>
              <a:rPr lang="en-US" dirty="0">
                <a:latin typeface="Times New Roman" pitchFamily="18" charset="0"/>
                <a:cs typeface="Times New Roman" pitchFamily="18" charset="0"/>
              </a:rPr>
              <a:t>Space</a:t>
            </a:r>
          </a:p>
          <a:p>
            <a:pPr lvl="2" fontAlgn="base"/>
            <a:r>
              <a:rPr lang="en-US" sz="1600" dirty="0">
                <a:latin typeface="Times New Roman" pitchFamily="18" charset="0"/>
                <a:cs typeface="Times New Roman" pitchFamily="18" charset="0"/>
              </a:rPr>
              <a:t>Memory</a:t>
            </a:r>
          </a:p>
          <a:p>
            <a:pPr lvl="2" fontAlgn="base"/>
            <a:endParaRPr lang="en-US" sz="16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When to measure</a:t>
            </a:r>
          </a:p>
          <a:p>
            <a:pPr lvl="1" fontAlgn="base"/>
            <a:r>
              <a:rPr lang="en-US" dirty="0">
                <a:latin typeface="Times New Roman" pitchFamily="18" charset="0"/>
                <a:cs typeface="Times New Roman" pitchFamily="18" charset="0"/>
              </a:rPr>
              <a:t>Best case</a:t>
            </a:r>
          </a:p>
          <a:p>
            <a:pPr lvl="2" fontAlgn="base"/>
            <a:r>
              <a:rPr lang="en-US" sz="1600" dirty="0">
                <a:latin typeface="Times New Roman" pitchFamily="18" charset="0"/>
                <a:cs typeface="Times New Roman" pitchFamily="18" charset="0"/>
              </a:rPr>
              <a:t>Lower Bound</a:t>
            </a:r>
          </a:p>
          <a:p>
            <a:pPr lvl="2" fontAlgn="base"/>
            <a:r>
              <a:rPr lang="en-US" sz="1600" dirty="0">
                <a:latin typeface="Times New Roman" pitchFamily="18" charset="0"/>
                <a:cs typeface="Times New Roman" pitchFamily="18" charset="0"/>
              </a:rPr>
              <a:t>for best instance</a:t>
            </a:r>
          </a:p>
          <a:p>
            <a:pPr lvl="1" fontAlgn="base"/>
            <a:r>
              <a:rPr lang="en-US" dirty="0">
                <a:latin typeface="Times New Roman" pitchFamily="18" charset="0"/>
                <a:cs typeface="Times New Roman" pitchFamily="18" charset="0"/>
              </a:rPr>
              <a:t>Worst case</a:t>
            </a:r>
          </a:p>
          <a:p>
            <a:pPr lvl="2" fontAlgn="base"/>
            <a:r>
              <a:rPr lang="en-US" sz="1600" dirty="0">
                <a:latin typeface="Times New Roman" pitchFamily="18" charset="0"/>
                <a:cs typeface="Times New Roman" pitchFamily="18" charset="0"/>
              </a:rPr>
              <a:t>Upper bound</a:t>
            </a:r>
          </a:p>
          <a:p>
            <a:pPr lvl="2" fontAlgn="base"/>
            <a:r>
              <a:rPr lang="en-US" sz="1600" dirty="0">
                <a:latin typeface="Times New Roman" pitchFamily="18" charset="0"/>
                <a:cs typeface="Times New Roman" pitchFamily="18" charset="0"/>
              </a:rPr>
              <a:t>Mostly used, in general</a:t>
            </a:r>
          </a:p>
          <a:p>
            <a:pPr lvl="2" fontAlgn="base"/>
            <a:r>
              <a:rPr lang="en-US" sz="1600" dirty="0">
                <a:latin typeface="Times New Roman" pitchFamily="18" charset="0"/>
                <a:cs typeface="Times New Roman" pitchFamily="18" charset="0"/>
              </a:rPr>
              <a:t>Often occur</a:t>
            </a:r>
          </a:p>
          <a:p>
            <a:pPr lvl="1" fontAlgn="base"/>
            <a:r>
              <a:rPr lang="en-US" dirty="0">
                <a:latin typeface="Times New Roman" pitchFamily="18" charset="0"/>
                <a:cs typeface="Times New Roman" pitchFamily="18" charset="0"/>
              </a:rPr>
              <a:t>Average case</a:t>
            </a:r>
          </a:p>
          <a:p>
            <a:pPr lvl="2" fontAlgn="base"/>
            <a:r>
              <a:rPr lang="en-US" sz="1600" dirty="0">
                <a:latin typeface="Times New Roman" pitchFamily="18" charset="0"/>
                <a:cs typeface="Times New Roman" pitchFamily="18" charset="0"/>
              </a:rPr>
              <a:t>Often close to worst case</a:t>
            </a:r>
          </a:p>
          <a:p>
            <a:pPr lvl="2" fontAlgn="base"/>
            <a:r>
              <a:rPr lang="en-US" sz="1600" dirty="0">
                <a:latin typeface="Times New Roman" pitchFamily="18" charset="0"/>
                <a:cs typeface="Times New Roman" pitchFamily="18" charset="0"/>
              </a:rPr>
              <a:t>Used for randomized algorithm</a:t>
            </a:r>
          </a:p>
          <a:p>
            <a:pPr marL="0" indent="0">
              <a:buNone/>
            </a:pPr>
            <a:br>
              <a:rPr lang="en-US" dirty="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21</a:t>
            </a:fld>
            <a:endParaRPr lang="en-IN" sz="1200" b="1" dirty="0">
              <a:solidFill>
                <a:schemeClr val="tx1"/>
              </a:solidFill>
            </a:endParaRPr>
          </a:p>
        </p:txBody>
      </p:sp>
    </p:spTree>
    <p:extLst>
      <p:ext uri="{BB962C8B-B14F-4D97-AF65-F5344CB8AC3E}">
        <p14:creationId xmlns:p14="http://schemas.microsoft.com/office/powerpoint/2010/main" val="602711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165252"/>
            <a:ext cx="7886700" cy="562751"/>
          </a:xfrm>
        </p:spPr>
        <p:txBody>
          <a:bodyPr>
            <a:normAutofit fontScale="90000"/>
          </a:bodyPr>
          <a:lstStyle/>
          <a:p>
            <a:pPr algn="ctr"/>
            <a:r>
              <a:rPr lang="en-IN" sz="2800" b="1" dirty="0">
                <a:solidFill>
                  <a:srgbClr val="FF0000"/>
                </a:solidFill>
                <a:latin typeface="Times New Roman" pitchFamily="18" charset="0"/>
                <a:cs typeface="Times New Roman" pitchFamily="18" charset="0"/>
              </a:rPr>
              <a:t>Analysis of Algorithms</a:t>
            </a: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594911"/>
            <a:ext cx="8283996" cy="4146054"/>
          </a:xfrm>
        </p:spPr>
        <p:txBody>
          <a:bodyPr>
            <a:normAutofit fontScale="92500" lnSpcReduction="20000"/>
          </a:bodyPr>
          <a:lstStyle/>
          <a:p>
            <a:pPr fontAlgn="base"/>
            <a:r>
              <a:rPr lang="en-US" sz="2400" dirty="0"/>
              <a:t>Algorithm Analysis</a:t>
            </a:r>
          </a:p>
          <a:p>
            <a:pPr lvl="1" fontAlgn="base"/>
            <a:r>
              <a:rPr lang="en-US" dirty="0"/>
              <a:t>Counting the number of operations</a:t>
            </a:r>
          </a:p>
          <a:p>
            <a:pPr lvl="1" fontAlgn="base"/>
            <a:r>
              <a:rPr lang="en-US" dirty="0"/>
              <a:t>How to count</a:t>
            </a:r>
          </a:p>
          <a:p>
            <a:pPr lvl="2" fontAlgn="base"/>
            <a:r>
              <a:rPr lang="en-US" sz="1600" dirty="0"/>
              <a:t>Worst case</a:t>
            </a:r>
          </a:p>
          <a:p>
            <a:pPr lvl="2" fontAlgn="base"/>
            <a:r>
              <a:rPr lang="en-US" sz="1600" dirty="0"/>
              <a:t>Average case</a:t>
            </a:r>
          </a:p>
          <a:p>
            <a:pPr lvl="2" fontAlgn="base"/>
            <a:r>
              <a:rPr lang="en-US" sz="1600" dirty="0"/>
              <a:t>Best case</a:t>
            </a:r>
          </a:p>
          <a:p>
            <a:pPr lvl="1" fontAlgn="base"/>
            <a:r>
              <a:rPr lang="en-US" dirty="0"/>
              <a:t>Asymptotic notations</a:t>
            </a:r>
          </a:p>
          <a:p>
            <a:pPr lvl="2" fontAlgn="base"/>
            <a:r>
              <a:rPr lang="en-US" sz="1600" dirty="0"/>
              <a:t>Upper bounds</a:t>
            </a:r>
          </a:p>
          <a:p>
            <a:pPr lvl="2" fontAlgn="base"/>
            <a:r>
              <a:rPr lang="en-US" sz="1600" dirty="0"/>
              <a:t>Lower bounds</a:t>
            </a:r>
          </a:p>
          <a:p>
            <a:pPr lvl="2" fontAlgn="base"/>
            <a:r>
              <a:rPr lang="en-US" sz="1600" dirty="0"/>
              <a:t>Tight bounds</a:t>
            </a:r>
          </a:p>
          <a:p>
            <a:endParaRPr lang="en-US" dirty="0"/>
          </a:p>
          <a:p>
            <a:pPr lvl="1" fontAlgn="base"/>
            <a:r>
              <a:rPr lang="en-US" dirty="0"/>
              <a:t>Asymptotic notations</a:t>
            </a:r>
          </a:p>
          <a:p>
            <a:pPr lvl="1" fontAlgn="base">
              <a:buFont typeface="Wingdings" pitchFamily="2" charset="2"/>
              <a:buChar char="ü"/>
            </a:pPr>
            <a:r>
              <a:rPr lang="en-US" dirty="0"/>
              <a:t>Big "O" Order of  or Upper Bound</a:t>
            </a:r>
          </a:p>
          <a:p>
            <a:pPr lvl="1" fontAlgn="base">
              <a:buFont typeface="Wingdings" pitchFamily="2" charset="2"/>
              <a:buChar char="ü"/>
            </a:pPr>
            <a:r>
              <a:rPr lang="en-US" dirty="0"/>
              <a:t>Big "Ώ" Omega Lower Bound </a:t>
            </a:r>
          </a:p>
          <a:p>
            <a:pPr lvl="1" fontAlgn="base">
              <a:buFont typeface="Wingdings" pitchFamily="2" charset="2"/>
              <a:buChar char="ü"/>
            </a:pPr>
            <a:r>
              <a:rPr lang="en-US" dirty="0"/>
              <a:t>Big "Θ" Theta </a:t>
            </a:r>
          </a:p>
          <a:p>
            <a:pPr marL="0" indent="0">
              <a:buNone/>
            </a:pPr>
            <a:endParaRPr lang="en-US" dirty="0"/>
          </a:p>
          <a:p>
            <a:pPr lvl="1" fontAlgn="base"/>
            <a:r>
              <a:rPr lang="en-US" dirty="0"/>
              <a:t>As we know as I/P increases time of execution increases thus for an algorithm.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22</a:t>
            </a:fld>
            <a:endParaRPr lang="en-IN" sz="1200" b="1" dirty="0">
              <a:solidFill>
                <a:schemeClr val="tx1"/>
              </a:solidFill>
            </a:endParaRPr>
          </a:p>
        </p:txBody>
      </p:sp>
    </p:spTree>
    <p:extLst>
      <p:ext uri="{BB962C8B-B14F-4D97-AF65-F5344CB8AC3E}">
        <p14:creationId xmlns:p14="http://schemas.microsoft.com/office/powerpoint/2010/main" val="1915076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142874"/>
            <a:ext cx="7886700" cy="585129"/>
          </a:xfrm>
        </p:spPr>
        <p:txBody>
          <a:bodyPr>
            <a:normAutofit fontScale="90000"/>
          </a:bodyPr>
          <a:lstStyle/>
          <a:p>
            <a:pPr algn="ctr"/>
            <a:br>
              <a:rPr lang="en-US" sz="2800" b="1" dirty="0">
                <a:solidFill>
                  <a:srgbClr val="FF0000"/>
                </a:solidFill>
              </a:rPr>
            </a:br>
            <a:r>
              <a:rPr lang="en-US" sz="2800" b="1" dirty="0">
                <a:solidFill>
                  <a:srgbClr val="FF0000"/>
                </a:solidFill>
              </a:rPr>
              <a:t>Asymptotic Notation</a:t>
            </a:r>
            <a:br>
              <a:rPr lang="en-US" sz="2800" b="1" dirty="0">
                <a:solidFill>
                  <a:srgbClr val="FF0000"/>
                </a:solidFill>
              </a:rPr>
            </a:br>
            <a:endParaRPr lang="en-IN" sz="2700" b="1" dirty="0">
              <a:solidFill>
                <a:srgbClr val="FF0000"/>
              </a:solidFill>
            </a:endParaRPr>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49" y="844061"/>
            <a:ext cx="8220075" cy="4135902"/>
          </a:xfrm>
        </p:spPr>
        <p:txBody>
          <a:bodyPr>
            <a:normAutofit/>
          </a:bodyPr>
          <a:lstStyle/>
          <a:p>
            <a:r>
              <a:rPr lang="en-US" dirty="0"/>
              <a:t>A priori analysis of computing time ignores all of the factors which are machine or programming language dependent and concentrates on determining the order of magnitude of the frequency of execution of statements.</a:t>
            </a:r>
          </a:p>
          <a:p>
            <a:r>
              <a:rPr lang="en-US" dirty="0"/>
              <a:t>There are several kinds of mathematical notation which are very useful for this kind of analysis. One of these is the 0-notation.</a:t>
            </a:r>
          </a:p>
          <a:p>
            <a:r>
              <a:rPr lang="en-US" altLang="zh-TW" sz="2400" b="1" dirty="0"/>
              <a:t>Definition</a:t>
            </a:r>
            <a:br>
              <a:rPr lang="en-US" altLang="zh-TW" sz="2400" dirty="0"/>
            </a:br>
            <a:r>
              <a:rPr lang="en-US" altLang="zh-TW" sz="2400" dirty="0"/>
              <a:t>f(n) = O(g(n)) </a:t>
            </a:r>
            <a:r>
              <a:rPr lang="en-US" altLang="zh-TW" sz="2400" dirty="0" err="1"/>
              <a:t>iff</a:t>
            </a:r>
            <a:r>
              <a:rPr lang="en-US" altLang="zh-TW" sz="2400" dirty="0"/>
              <a:t> there exist positive constants c and n</a:t>
            </a:r>
            <a:r>
              <a:rPr lang="en-US" altLang="zh-TW" sz="2400" baseline="-25000" dirty="0"/>
              <a:t>0</a:t>
            </a:r>
            <a:r>
              <a:rPr lang="en-US" altLang="zh-TW" sz="2400" dirty="0"/>
              <a:t> such that f(n) </a:t>
            </a:r>
            <a:r>
              <a:rPr lang="en-US" altLang="zh-TW" sz="2400" dirty="0">
                <a:sym typeface="Symbol" pitchFamily="18" charset="2"/>
              </a:rPr>
              <a:t> cg(n) for all n, n  n</a:t>
            </a:r>
            <a:r>
              <a:rPr lang="en-US" altLang="zh-TW" sz="2400" baseline="-25000" dirty="0">
                <a:sym typeface="Symbol" pitchFamily="18" charset="2"/>
              </a:rPr>
              <a:t>0</a:t>
            </a:r>
            <a:r>
              <a:rPr lang="en-US" altLang="zh-TW" sz="2400" dirty="0">
                <a:sym typeface="Symbol" pitchFamily="18" charset="2"/>
              </a:rPr>
              <a:t>.</a:t>
            </a:r>
            <a:endParaRPr lang="en-US" altLang="zh-TW" sz="2400"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23</a:t>
            </a:fld>
            <a:endParaRPr lang="en-IN" sz="1200" b="1" dirty="0">
              <a:solidFill>
                <a:schemeClr val="tx1"/>
              </a:solidFill>
            </a:endParaRPr>
          </a:p>
        </p:txBody>
      </p:sp>
    </p:spTree>
    <p:extLst>
      <p:ext uri="{BB962C8B-B14F-4D97-AF65-F5344CB8AC3E}">
        <p14:creationId xmlns:p14="http://schemas.microsoft.com/office/powerpoint/2010/main" val="288271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200025" y="819345"/>
            <a:ext cx="8677275" cy="4160618"/>
          </a:xfrm>
        </p:spPr>
        <p:txBody>
          <a:bodyPr>
            <a:normAutofit/>
          </a:bodyPr>
          <a:lstStyle/>
          <a:p>
            <a:r>
              <a:rPr lang="en-US" dirty="0"/>
              <a:t>Suppose we are determining the computing time, </a:t>
            </a:r>
            <a:r>
              <a:rPr lang="en-US" i="1" dirty="0"/>
              <a:t>f(n), </a:t>
            </a:r>
            <a:r>
              <a:rPr lang="en-US" dirty="0"/>
              <a:t>of some algorithm.</a:t>
            </a:r>
          </a:p>
          <a:p>
            <a:r>
              <a:rPr lang="en-US" dirty="0"/>
              <a:t>The variable </a:t>
            </a:r>
            <a:r>
              <a:rPr lang="en-US" i="1" dirty="0"/>
              <a:t>n </a:t>
            </a:r>
            <a:r>
              <a:rPr lang="en-US" dirty="0"/>
              <a:t>might be the number of inputs or outputs, their sum or the</a:t>
            </a:r>
          </a:p>
          <a:p>
            <a:r>
              <a:rPr lang="en-US" dirty="0"/>
              <a:t>magnitude of one of them. </a:t>
            </a:r>
          </a:p>
          <a:p>
            <a:r>
              <a:rPr lang="en-US" dirty="0"/>
              <a:t>Since </a:t>
            </a:r>
            <a:r>
              <a:rPr lang="en-US" i="1" dirty="0"/>
              <a:t>f(n) </a:t>
            </a:r>
            <a:r>
              <a:rPr lang="en-US" dirty="0"/>
              <a:t>is machine dependent, an a priori analysis will not suffice to determine it. However, an a priori analysis can be used to determine a </a:t>
            </a:r>
            <a:r>
              <a:rPr lang="en-US" i="1" dirty="0"/>
              <a:t>g(n) </a:t>
            </a:r>
            <a:r>
              <a:rPr lang="en-US" dirty="0"/>
              <a:t>such that </a:t>
            </a:r>
            <a:r>
              <a:rPr lang="en-US" i="1" dirty="0"/>
              <a:t>f(n) </a:t>
            </a:r>
            <a:r>
              <a:rPr lang="en-US" dirty="0"/>
              <a:t>= O(g(n)). </a:t>
            </a:r>
          </a:p>
          <a:p>
            <a:r>
              <a:rPr lang="en-US" dirty="0"/>
              <a:t>When we say that </a:t>
            </a:r>
            <a:r>
              <a:rPr lang="en-US" i="1" dirty="0"/>
              <a:t>an algorithm has computing time </a:t>
            </a:r>
            <a:r>
              <a:rPr lang="en-US" dirty="0"/>
              <a:t>O(g(n)) we mean that if the algorithm is run on some computer on the same type of data but for increasing values of </a:t>
            </a:r>
            <a:r>
              <a:rPr lang="en-US" i="1" dirty="0"/>
              <a:t>n, </a:t>
            </a:r>
            <a:r>
              <a:rPr lang="en-US" dirty="0"/>
              <a:t>the resulting times will always be less than some constant times I </a:t>
            </a:r>
            <a:r>
              <a:rPr lang="en-US" i="1" dirty="0"/>
              <a:t>g(n) </a:t>
            </a:r>
            <a:r>
              <a:rPr lang="en-US" dirty="0"/>
              <a:t>I .</a:t>
            </a:r>
          </a:p>
          <a:p>
            <a:r>
              <a:rPr lang="en-US" dirty="0"/>
              <a:t>When determining the order of magnitude of </a:t>
            </a:r>
            <a:r>
              <a:rPr lang="en-US" i="1" dirty="0"/>
              <a:t>f(n) </a:t>
            </a:r>
            <a:r>
              <a:rPr lang="en-US" dirty="0"/>
              <a:t>we shall always try to obtain the smallest </a:t>
            </a:r>
            <a:r>
              <a:rPr lang="en-US" i="1" dirty="0"/>
              <a:t>g(n) </a:t>
            </a:r>
            <a:r>
              <a:rPr lang="en-US" dirty="0"/>
              <a:t>such that </a:t>
            </a:r>
            <a:r>
              <a:rPr lang="en-US" i="1" dirty="0"/>
              <a:t>f(n)</a:t>
            </a:r>
            <a:r>
              <a:rPr lang="en-US" dirty="0"/>
              <a:t> = O(g(n)).</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24</a:t>
            </a:fld>
            <a:endParaRPr lang="en-IN" sz="1200" b="1" dirty="0">
              <a:solidFill>
                <a:schemeClr val="tx1"/>
              </a:solidFill>
            </a:endParaRPr>
          </a:p>
        </p:txBody>
      </p:sp>
    </p:spTree>
    <p:extLst>
      <p:ext uri="{BB962C8B-B14F-4D97-AF65-F5344CB8AC3E}">
        <p14:creationId xmlns:p14="http://schemas.microsoft.com/office/powerpoint/2010/main" val="368355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152400" y="342900"/>
            <a:ext cx="8839200" cy="4800600"/>
          </a:xfrm>
        </p:spPr>
        <p:txBody>
          <a:bodyPr>
            <a:noAutofit/>
          </a:bodyPr>
          <a:lstStyle/>
          <a:p>
            <a:pPr>
              <a:spcBef>
                <a:spcPts val="0"/>
              </a:spcBef>
              <a:buNone/>
            </a:pPr>
            <a:r>
              <a:rPr lang="en-US" b="1" dirty="0">
                <a:latin typeface="Times New Roman" pitchFamily="18" charset="0"/>
                <a:cs typeface="Times New Roman" pitchFamily="18" charset="0"/>
              </a:rPr>
              <a:t>Performance Analysis of an Algorithm :</a:t>
            </a:r>
            <a:endParaRPr lang="en-US" b="1" dirty="0">
              <a:solidFill>
                <a:srgbClr val="FF0000"/>
              </a:solidFill>
              <a:latin typeface="Times New Roman" pitchFamily="18" charset="0"/>
              <a:cs typeface="Times New Roman" pitchFamily="18" charset="0"/>
            </a:endParaRPr>
          </a:p>
          <a:p>
            <a:pPr marL="0">
              <a:spcBef>
                <a:spcPts val="0"/>
              </a:spcBef>
              <a:buNone/>
            </a:pPr>
            <a:r>
              <a:rPr lang="en-US" dirty="0">
                <a:latin typeface="Times New Roman" pitchFamily="18" charset="0"/>
                <a:cs typeface="Times New Roman" pitchFamily="18" charset="0"/>
              </a:rPr>
              <a:t>There are many criteria upon which we can judge an algorithm. For example :</a:t>
            </a:r>
          </a:p>
          <a:p>
            <a:pPr marL="914400" lvl="1" indent="-514350">
              <a:spcBef>
                <a:spcPts val="0"/>
              </a:spcBef>
              <a:buFont typeface="+mj-lt"/>
              <a:buAutoNum type="arabicPeriod"/>
            </a:pPr>
            <a:r>
              <a:rPr lang="en-US" sz="2100" dirty="0">
                <a:latin typeface="Times New Roman" pitchFamily="18" charset="0"/>
                <a:cs typeface="Times New Roman" pitchFamily="18" charset="0"/>
              </a:rPr>
              <a:t>Does it do what we want it to do?  </a:t>
            </a:r>
            <a:r>
              <a:rPr lang="en-US" sz="2100" dirty="0">
                <a:solidFill>
                  <a:srgbClr val="FF0000"/>
                </a:solidFill>
                <a:latin typeface="Times New Roman" pitchFamily="18" charset="0"/>
                <a:cs typeface="Times New Roman" pitchFamily="18" charset="0"/>
              </a:rPr>
              <a:t>Results</a:t>
            </a:r>
          </a:p>
          <a:p>
            <a:pPr marL="914400" lvl="1" indent="-514350">
              <a:spcBef>
                <a:spcPts val="0"/>
              </a:spcBef>
              <a:buFont typeface="+mj-lt"/>
              <a:buAutoNum type="arabicPeriod"/>
            </a:pPr>
            <a:r>
              <a:rPr lang="en-US" sz="2100" dirty="0">
                <a:latin typeface="Times New Roman" pitchFamily="18" charset="0"/>
                <a:cs typeface="Times New Roman" pitchFamily="18" charset="0"/>
              </a:rPr>
              <a:t>Does it work correctly according to original specifications of the task?  </a:t>
            </a:r>
            <a:r>
              <a:rPr lang="en-US" sz="2100" dirty="0">
                <a:solidFill>
                  <a:srgbClr val="FF0000"/>
                </a:solidFill>
                <a:latin typeface="Times New Roman" pitchFamily="18" charset="0"/>
                <a:cs typeface="Times New Roman" pitchFamily="18" charset="0"/>
              </a:rPr>
              <a:t>Quality</a:t>
            </a:r>
          </a:p>
          <a:p>
            <a:pPr marL="914400" lvl="1" indent="-514350">
              <a:spcBef>
                <a:spcPts val="0"/>
              </a:spcBef>
              <a:buFont typeface="+mj-lt"/>
              <a:buAutoNum type="arabicPeriod"/>
            </a:pPr>
            <a:r>
              <a:rPr lang="en-US" sz="2100" dirty="0">
                <a:latin typeface="Times New Roman" pitchFamily="18" charset="0"/>
                <a:cs typeface="Times New Roman" pitchFamily="18" charset="0"/>
              </a:rPr>
              <a:t>Is there documentation that describes how to use it and how it works?  </a:t>
            </a:r>
            <a:r>
              <a:rPr lang="en-US" sz="2100" dirty="0">
                <a:solidFill>
                  <a:srgbClr val="FF0000"/>
                </a:solidFill>
                <a:latin typeface="Times New Roman" pitchFamily="18" charset="0"/>
                <a:cs typeface="Times New Roman" pitchFamily="18" charset="0"/>
              </a:rPr>
              <a:t>Documentation</a:t>
            </a:r>
          </a:p>
          <a:p>
            <a:pPr marL="914400" lvl="1" indent="-514350">
              <a:spcBef>
                <a:spcPts val="0"/>
              </a:spcBef>
              <a:buFont typeface="+mj-lt"/>
              <a:buAutoNum type="arabicPeriod"/>
            </a:pPr>
            <a:r>
              <a:rPr lang="en-US" sz="2100" dirty="0">
                <a:latin typeface="Times New Roman" pitchFamily="18" charset="0"/>
                <a:cs typeface="Times New Roman" pitchFamily="18" charset="0"/>
              </a:rPr>
              <a:t>Are procedures created in such a way that they perform logical sub-functions?  </a:t>
            </a:r>
            <a:r>
              <a:rPr lang="en-US" sz="2100" dirty="0">
                <a:solidFill>
                  <a:srgbClr val="FF0000"/>
                </a:solidFill>
                <a:latin typeface="Times New Roman" pitchFamily="18" charset="0"/>
                <a:cs typeface="Times New Roman" pitchFamily="18" charset="0"/>
              </a:rPr>
              <a:t>Modularity</a:t>
            </a:r>
          </a:p>
          <a:p>
            <a:pPr marL="914400" lvl="1" indent="-514350">
              <a:spcBef>
                <a:spcPts val="0"/>
              </a:spcBef>
              <a:buFont typeface="+mj-lt"/>
              <a:buAutoNum type="arabicPeriod"/>
            </a:pPr>
            <a:r>
              <a:rPr lang="en-US" sz="2100" dirty="0">
                <a:latin typeface="Times New Roman" pitchFamily="18" charset="0"/>
                <a:cs typeface="Times New Roman" pitchFamily="18" charset="0"/>
              </a:rPr>
              <a:t>Is the code readable? </a:t>
            </a:r>
            <a:r>
              <a:rPr lang="en-US" sz="2100" dirty="0">
                <a:solidFill>
                  <a:srgbClr val="FF0000"/>
                </a:solidFill>
                <a:latin typeface="Times New Roman" pitchFamily="18" charset="0"/>
                <a:cs typeface="Times New Roman" pitchFamily="18" charset="0"/>
              </a:rPr>
              <a:t>Readability</a:t>
            </a:r>
          </a:p>
          <a:p>
            <a:pPr marL="0" lvl="1" indent="-514350">
              <a:spcBef>
                <a:spcPts val="0"/>
              </a:spcBef>
              <a:buNone/>
            </a:pPr>
            <a:r>
              <a:rPr lang="en-US" sz="2100" dirty="0">
                <a:solidFill>
                  <a:srgbClr val="000000"/>
                </a:solidFill>
                <a:latin typeface="Times New Roman" pitchFamily="18" charset="0"/>
                <a:cs typeface="Times New Roman" pitchFamily="18" charset="0"/>
              </a:rPr>
              <a:t>These criteria are all important when it comes to writing software for large systems. </a:t>
            </a:r>
          </a:p>
          <a:p>
            <a:pPr marL="0" lvl="1" indent="-514350">
              <a:spcBef>
                <a:spcPts val="0"/>
              </a:spcBef>
              <a:buNone/>
            </a:pPr>
            <a:r>
              <a:rPr lang="en-US" sz="2100" dirty="0">
                <a:solidFill>
                  <a:srgbClr val="FF3300"/>
                </a:solidFill>
                <a:latin typeface="Times New Roman" pitchFamily="18" charset="0"/>
                <a:cs typeface="Times New Roman" pitchFamily="18" charset="0"/>
              </a:rPr>
              <a:t>***</a:t>
            </a:r>
            <a:r>
              <a:rPr lang="en-US" sz="2100" dirty="0">
                <a:solidFill>
                  <a:srgbClr val="000000"/>
                </a:solidFill>
                <a:latin typeface="Times New Roman" pitchFamily="18" charset="0"/>
                <a:cs typeface="Times New Roman" pitchFamily="18" charset="0"/>
              </a:rPr>
              <a:t>    There are other criteria for judging algorithms that have a more direct relationship to performance. These have to do with their </a:t>
            </a:r>
            <a:r>
              <a:rPr lang="en-US" sz="2100" dirty="0">
                <a:solidFill>
                  <a:srgbClr val="FF3300"/>
                </a:solidFill>
                <a:latin typeface="Times New Roman" pitchFamily="18" charset="0"/>
                <a:cs typeface="Times New Roman" pitchFamily="18" charset="0"/>
              </a:rPr>
              <a:t>computing time and storage requirements</a:t>
            </a:r>
            <a:r>
              <a:rPr lang="en-US" sz="2100" dirty="0">
                <a:solidFill>
                  <a:srgbClr val="000000"/>
                </a:solidFill>
                <a:latin typeface="Times New Roman" pitchFamily="18" charset="0"/>
                <a:cs typeface="Times New Roman" pitchFamily="18" charset="0"/>
              </a:rPr>
              <a:t>.    </a:t>
            </a:r>
            <a:r>
              <a:rPr lang="en-US" sz="2100" dirty="0">
                <a:solidFill>
                  <a:srgbClr val="FF3300"/>
                </a:solidFill>
                <a:latin typeface="Times New Roman" pitchFamily="18" charset="0"/>
                <a:cs typeface="Times New Roman" pitchFamily="18"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708710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377686" y="342900"/>
            <a:ext cx="8527775" cy="4800600"/>
          </a:xfrm>
        </p:spPr>
        <p:txBody>
          <a:bodyPr>
            <a:normAutofit/>
          </a:bodyPr>
          <a:lstStyle/>
          <a:p>
            <a:pPr>
              <a:spcBef>
                <a:spcPts val="0"/>
              </a:spcBef>
              <a:buNone/>
            </a:pPr>
            <a:r>
              <a:rPr lang="en-US" sz="1800" b="1" dirty="0"/>
              <a:t>Performance Analysis of an Algorithm – contd. : </a:t>
            </a:r>
            <a:r>
              <a:rPr lang="en-US" sz="1800" b="1" dirty="0">
                <a:solidFill>
                  <a:srgbClr val="FF3300"/>
                </a:solidFill>
              </a:rPr>
              <a:t> </a:t>
            </a:r>
          </a:p>
          <a:p>
            <a:pPr>
              <a:spcBef>
                <a:spcPts val="0"/>
              </a:spcBef>
              <a:buNone/>
            </a:pPr>
            <a:endParaRPr lang="en-US" sz="1800" b="1" dirty="0">
              <a:solidFill>
                <a:srgbClr val="FF3300"/>
              </a:solidFill>
            </a:endParaRPr>
          </a:p>
          <a:p>
            <a:pPr marL="0" algn="just">
              <a:spcBef>
                <a:spcPts val="0"/>
              </a:spcBef>
              <a:buNone/>
            </a:pPr>
            <a:r>
              <a:rPr lang="en-US" sz="1800" b="1" dirty="0">
                <a:solidFill>
                  <a:srgbClr val="FF3300"/>
                </a:solidFill>
              </a:rPr>
              <a:t>Space Complexity : </a:t>
            </a:r>
            <a:r>
              <a:rPr lang="en-US" sz="1800" dirty="0">
                <a:solidFill>
                  <a:srgbClr val="000000"/>
                </a:solidFill>
              </a:rPr>
              <a:t>The space complexity of an algorithm is the amount of memory it needs to run to completion.</a:t>
            </a:r>
          </a:p>
          <a:p>
            <a:pPr marL="0" algn="just">
              <a:spcBef>
                <a:spcPts val="0"/>
              </a:spcBef>
              <a:buNone/>
            </a:pPr>
            <a:r>
              <a:rPr lang="en-US" sz="1800" dirty="0">
                <a:solidFill>
                  <a:srgbClr val="000000"/>
                </a:solidFill>
              </a:rPr>
              <a:t>      S(P) = c + Sp (instance characteristics) where,</a:t>
            </a:r>
          </a:p>
          <a:p>
            <a:pPr marL="0" algn="just">
              <a:spcBef>
                <a:spcPts val="0"/>
              </a:spcBef>
              <a:buNone/>
            </a:pPr>
            <a:r>
              <a:rPr lang="en-US" sz="1800" dirty="0">
                <a:solidFill>
                  <a:srgbClr val="000000"/>
                </a:solidFill>
              </a:rPr>
              <a:t>      c = space for (instructions, simple variables, fixed size  aggregates)</a:t>
            </a:r>
          </a:p>
          <a:p>
            <a:pPr marL="0" algn="just">
              <a:spcBef>
                <a:spcPts val="0"/>
              </a:spcBef>
              <a:buNone/>
            </a:pPr>
            <a:r>
              <a:rPr lang="en-US" sz="1800" dirty="0">
                <a:solidFill>
                  <a:srgbClr val="000000"/>
                </a:solidFill>
              </a:rPr>
              <a:t>      Sp = variable part depends upon problem instance characteristics</a:t>
            </a:r>
          </a:p>
          <a:p>
            <a:pPr marL="0" algn="just">
              <a:spcBef>
                <a:spcPts val="0"/>
              </a:spcBef>
              <a:buNone/>
            </a:pPr>
            <a:endParaRPr lang="en-US" sz="1800" dirty="0">
              <a:solidFill>
                <a:srgbClr val="000000"/>
              </a:solidFill>
            </a:endParaRPr>
          </a:p>
          <a:p>
            <a:pPr marL="0" algn="just">
              <a:spcBef>
                <a:spcPts val="0"/>
              </a:spcBef>
              <a:buNone/>
            </a:pPr>
            <a:r>
              <a:rPr lang="en-US" sz="1800" b="1" dirty="0">
                <a:solidFill>
                  <a:srgbClr val="FF3300"/>
                </a:solidFill>
              </a:rPr>
              <a:t>Time Complexity : </a:t>
            </a:r>
            <a:r>
              <a:rPr lang="en-US" sz="1800" dirty="0">
                <a:solidFill>
                  <a:srgbClr val="000000"/>
                </a:solidFill>
              </a:rPr>
              <a:t>The time complexity of an algorithm is the amount of computer time it needs to run to completion.</a:t>
            </a:r>
          </a:p>
          <a:p>
            <a:pPr marL="0" algn="just">
              <a:spcBef>
                <a:spcPts val="0"/>
              </a:spcBef>
              <a:buNone/>
            </a:pPr>
            <a:r>
              <a:rPr lang="en-US" sz="1800" dirty="0">
                <a:solidFill>
                  <a:srgbClr val="000000"/>
                </a:solidFill>
              </a:rPr>
              <a:t>     T(P) = compile time + run time (execution time)</a:t>
            </a:r>
          </a:p>
          <a:p>
            <a:pPr marL="0" algn="just">
              <a:spcBef>
                <a:spcPts val="0"/>
              </a:spcBef>
              <a:buNone/>
            </a:pPr>
            <a:r>
              <a:rPr lang="en-US" sz="1800" dirty="0">
                <a:solidFill>
                  <a:srgbClr val="000000"/>
                </a:solidFill>
              </a:rPr>
              <a:t>Compile time is constant or same program is executed many times, hence run time of a program (</a:t>
            </a:r>
            <a:r>
              <a:rPr lang="en-US" sz="1800" dirty="0" err="1">
                <a:solidFill>
                  <a:srgbClr val="000000"/>
                </a:solidFill>
              </a:rPr>
              <a:t>t</a:t>
            </a:r>
            <a:r>
              <a:rPr lang="en-US" sz="1800" b="1" baseline="-25000" dirty="0" err="1">
                <a:solidFill>
                  <a:srgbClr val="000000"/>
                </a:solidFill>
              </a:rPr>
              <a:t>p</a:t>
            </a:r>
            <a:r>
              <a:rPr lang="en-US" sz="1800" dirty="0">
                <a:solidFill>
                  <a:srgbClr val="000000"/>
                </a:solidFill>
              </a:rPr>
              <a:t>) is important which depends upon instance characteristics</a:t>
            </a:r>
          </a:p>
          <a:p>
            <a:pPr marL="0" algn="just">
              <a:spcBef>
                <a:spcPts val="0"/>
              </a:spcBef>
              <a:buNone/>
            </a:pPr>
            <a:endParaRPr lang="en-US" sz="1800" dirty="0">
              <a:solidFill>
                <a:srgbClr val="000000"/>
              </a:solidFill>
            </a:endParaRPr>
          </a:p>
          <a:p>
            <a:pPr marL="0" algn="just">
              <a:spcBef>
                <a:spcPts val="0"/>
              </a:spcBef>
              <a:buNone/>
            </a:pPr>
            <a:r>
              <a:rPr lang="en-US" sz="1800" b="1" dirty="0">
                <a:solidFill>
                  <a:srgbClr val="FF3300"/>
                </a:solidFill>
              </a:rPr>
              <a:t>Performance Evaluation </a:t>
            </a:r>
            <a:r>
              <a:rPr lang="en-US" sz="1800" dirty="0">
                <a:solidFill>
                  <a:srgbClr val="000000"/>
                </a:solidFill>
              </a:rPr>
              <a:t>consists of :</a:t>
            </a:r>
          </a:p>
          <a:p>
            <a:pPr marL="971550" lvl="2" indent="-514350" algn="just">
              <a:spcBef>
                <a:spcPts val="0"/>
              </a:spcBef>
              <a:buFont typeface="+mj-lt"/>
              <a:buAutoNum type="arabicPeriod"/>
            </a:pPr>
            <a:r>
              <a:rPr lang="en-US" sz="1800" dirty="0">
                <a:solidFill>
                  <a:srgbClr val="000000"/>
                </a:solidFill>
              </a:rPr>
              <a:t>A Priory Estimates or </a:t>
            </a:r>
            <a:r>
              <a:rPr lang="en-US" sz="1800" dirty="0">
                <a:solidFill>
                  <a:srgbClr val="FF0000"/>
                </a:solidFill>
              </a:rPr>
              <a:t>performance or asymptotic analysis  </a:t>
            </a:r>
          </a:p>
          <a:p>
            <a:pPr marL="971550" lvl="2" indent="-514350" algn="just">
              <a:spcBef>
                <a:spcPts val="0"/>
              </a:spcBef>
              <a:buFont typeface="+mj-lt"/>
              <a:buAutoNum type="arabicPeriod"/>
            </a:pPr>
            <a:r>
              <a:rPr lang="en-US" sz="1800" dirty="0">
                <a:solidFill>
                  <a:srgbClr val="000000"/>
                </a:solidFill>
              </a:rPr>
              <a:t>A Posteriori Testing or </a:t>
            </a:r>
            <a:r>
              <a:rPr lang="en-US" sz="1800" dirty="0">
                <a:solidFill>
                  <a:srgbClr val="FF0000"/>
                </a:solidFill>
              </a:rPr>
              <a:t>performance measurement</a:t>
            </a:r>
          </a:p>
          <a:p>
            <a:pPr marL="0">
              <a:spcBef>
                <a:spcPts val="0"/>
              </a:spcBef>
              <a:buNone/>
            </a:pPr>
            <a:endParaRPr lang="en-US" sz="1800" dirty="0">
              <a:solidFill>
                <a:srgbClr val="FF33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851376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298174" y="400050"/>
            <a:ext cx="8637104" cy="4490002"/>
          </a:xfrm>
        </p:spPr>
        <p:txBody>
          <a:bodyPr>
            <a:noAutofit/>
          </a:bodyPr>
          <a:lstStyle/>
          <a:p>
            <a:pPr eaLnBrk="1" hangingPunct="1">
              <a:buFontTx/>
              <a:buNone/>
            </a:pPr>
            <a:r>
              <a:rPr lang="en-US" sz="1800" b="1" dirty="0"/>
              <a:t>Priori Estimates</a:t>
            </a:r>
            <a:r>
              <a:rPr lang="en-US" sz="1800" dirty="0"/>
              <a:t>: For any instruction in a program:</a:t>
            </a:r>
          </a:p>
          <a:p>
            <a:pPr eaLnBrk="1" hangingPunct="1">
              <a:buFontTx/>
              <a:buNone/>
            </a:pPr>
            <a:r>
              <a:rPr lang="en-US" sz="1800" dirty="0"/>
              <a:t>	Total Computation Time = Time required to execute the instruction *</a:t>
            </a:r>
          </a:p>
          <a:p>
            <a:pPr eaLnBrk="1" hangingPunct="1">
              <a:buFontTx/>
              <a:buNone/>
            </a:pPr>
            <a:r>
              <a:rPr lang="en-US" sz="1800" dirty="0"/>
              <a:t>				    Number of times the instruction is executed in a program (i.e. </a:t>
            </a:r>
            <a:r>
              <a:rPr lang="en-US" sz="1800" b="1" dirty="0"/>
              <a:t>frequency count</a:t>
            </a:r>
            <a:r>
              <a:rPr lang="en-US" sz="1800" dirty="0"/>
              <a:t>).</a:t>
            </a:r>
          </a:p>
          <a:p>
            <a:pPr marL="0" lvl="1" eaLnBrk="1" hangingPunct="1">
              <a:spcBef>
                <a:spcPts val="0"/>
              </a:spcBef>
              <a:buNone/>
            </a:pPr>
            <a:r>
              <a:rPr lang="en-US" b="1" dirty="0"/>
              <a:t>Time required to execute the instruction depends upon:</a:t>
            </a:r>
          </a:p>
          <a:p>
            <a:pPr marL="0" lvl="1" eaLnBrk="1" hangingPunct="1">
              <a:spcBef>
                <a:spcPts val="0"/>
              </a:spcBef>
              <a:buNone/>
            </a:pPr>
            <a:r>
              <a:rPr lang="en-US" dirty="0"/>
              <a:t>	- Speed of processor (Clock frequency)</a:t>
            </a:r>
          </a:p>
          <a:p>
            <a:pPr marL="0" lvl="1" eaLnBrk="1" hangingPunct="1">
              <a:spcBef>
                <a:spcPts val="0"/>
              </a:spcBef>
              <a:buNone/>
            </a:pPr>
            <a:r>
              <a:rPr lang="en-US" dirty="0"/>
              <a:t>	- Instruction set of the machine language</a:t>
            </a:r>
          </a:p>
          <a:p>
            <a:pPr marL="0" lvl="1" eaLnBrk="1" hangingPunct="1">
              <a:spcBef>
                <a:spcPts val="0"/>
              </a:spcBef>
              <a:buNone/>
            </a:pPr>
            <a:r>
              <a:rPr lang="en-US" dirty="0"/>
              <a:t>	- Time required (processor cycles) to execute an instruction</a:t>
            </a:r>
          </a:p>
          <a:p>
            <a:pPr marL="0" lvl="1" eaLnBrk="1" hangingPunct="1">
              <a:spcBef>
                <a:spcPts val="0"/>
              </a:spcBef>
              <a:buNone/>
            </a:pPr>
            <a:r>
              <a:rPr lang="en-US" dirty="0"/>
              <a:t>	- Compiler used to translate high level instructions to m/c language</a:t>
            </a:r>
          </a:p>
          <a:p>
            <a:pPr marL="0" lvl="1" eaLnBrk="1" hangingPunct="1">
              <a:spcBef>
                <a:spcPts val="0"/>
              </a:spcBef>
              <a:buNone/>
            </a:pPr>
            <a:endParaRPr lang="en-US" dirty="0"/>
          </a:p>
          <a:p>
            <a:pPr marL="0" lvl="1" eaLnBrk="1" hangingPunct="1">
              <a:spcBef>
                <a:spcPts val="0"/>
              </a:spcBef>
              <a:buNone/>
            </a:pPr>
            <a:r>
              <a:rPr lang="en-US" dirty="0"/>
              <a:t>All above criteria differ from installation to installation. Therefore for priori estimates frequency count of each statement is most important factor while analyzing an algorithm or program.</a:t>
            </a:r>
          </a:p>
          <a:p>
            <a:pPr marL="0" lvl="1" eaLnBrk="1" hangingPunct="1">
              <a:spcBef>
                <a:spcPts val="0"/>
              </a:spcBef>
              <a:buNone/>
            </a:pPr>
            <a:endParaRPr lang="en-US" dirty="0"/>
          </a:p>
          <a:p>
            <a:pPr marL="0" lvl="1" eaLnBrk="1" hangingPunct="1">
              <a:spcBef>
                <a:spcPts val="0"/>
              </a:spcBef>
              <a:buNone/>
            </a:pPr>
            <a:r>
              <a:rPr lang="en-US" b="1" dirty="0"/>
              <a:t>Frequency count : </a:t>
            </a:r>
            <a:r>
              <a:rPr lang="en-US" dirty="0"/>
              <a:t>It is the number of times an instruction is executed in the execution of a program. 		</a:t>
            </a:r>
            <a:r>
              <a:rPr lang="en-US" dirty="0">
                <a:solidFill>
                  <a:srgbClr val="FF0000"/>
                </a:solidFill>
              </a:rPr>
              <a:t>Example</a:t>
            </a:r>
          </a:p>
          <a:p>
            <a:pPr eaLnBrk="1" hangingPunct="1">
              <a:buFontTx/>
              <a:buNone/>
            </a:pPr>
            <a:r>
              <a:rPr lang="en-US" sz="1800" dirty="0"/>
              <a:t>	</a:t>
            </a:r>
          </a:p>
          <a:p>
            <a:pPr algn="just" eaLnBrk="1" hangingPunct="1">
              <a:buFontTx/>
              <a:buNone/>
            </a:pPr>
            <a:r>
              <a:rPr lang="en-US" sz="1800" b="1" dirty="0"/>
              <a:t> </a:t>
            </a:r>
            <a:endParaRPr lang="en-US" sz="1800" dirty="0"/>
          </a:p>
          <a:p>
            <a:pPr algn="just" eaLnBrk="1" hangingPunct="1">
              <a:buFontTx/>
              <a:buNone/>
            </a:pPr>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602637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268357" y="400050"/>
            <a:ext cx="7871792" cy="4743450"/>
          </a:xfrm>
        </p:spPr>
        <p:txBody>
          <a:bodyPr>
            <a:normAutofit fontScale="92500" lnSpcReduction="20000"/>
          </a:bodyPr>
          <a:lstStyle/>
          <a:p>
            <a:pPr eaLnBrk="1" hangingPunct="1">
              <a:buFontTx/>
              <a:buNone/>
            </a:pPr>
            <a:r>
              <a:rPr lang="en-US" sz="2400" b="1" dirty="0"/>
              <a:t>Priori Estimates</a:t>
            </a:r>
            <a:r>
              <a:rPr lang="en-US" sz="2400" dirty="0"/>
              <a:t>: </a:t>
            </a:r>
            <a:r>
              <a:rPr lang="en-US" sz="2400" dirty="0">
                <a:solidFill>
                  <a:srgbClr val="FF0000"/>
                </a:solidFill>
              </a:rPr>
              <a:t>Example</a:t>
            </a:r>
          </a:p>
          <a:p>
            <a:pPr eaLnBrk="1" hangingPunct="1">
              <a:buFontTx/>
              <a:buNone/>
            </a:pPr>
            <a:r>
              <a:rPr lang="en-US" sz="2400" dirty="0"/>
              <a:t>Consider the following construct of a program:</a:t>
            </a:r>
          </a:p>
          <a:p>
            <a:pPr eaLnBrk="1" hangingPunct="1">
              <a:buFontTx/>
              <a:buNone/>
            </a:pPr>
            <a:r>
              <a:rPr lang="en-US" sz="2400" dirty="0"/>
              <a:t>{	for	(i = 1; i</a:t>
            </a:r>
            <a:r>
              <a:rPr lang="en-US" sz="2400" dirty="0">
                <a:latin typeface="Times New Roman" pitchFamily="18" charset="0"/>
                <a:cs typeface="Times New Roman" pitchFamily="18" charset="0"/>
              </a:rPr>
              <a:t>  ≤  n; i++)				….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a:t>
            </a:r>
          </a:p>
          <a:p>
            <a:pPr eaLnBrk="1" hangingPunct="1">
              <a:buFontTx/>
              <a:buNone/>
            </a:pPr>
            <a:r>
              <a:rPr lang="en-US" sz="2400" dirty="0">
                <a:latin typeface="Times New Roman" pitchFamily="18" charset="0"/>
                <a:cs typeface="Times New Roman" pitchFamily="18" charset="0"/>
              </a:rPr>
              <a:t>	</a:t>
            </a:r>
            <a:r>
              <a:rPr lang="en-US" sz="2400" dirty="0"/>
              <a:t> 	for	( j = 1; j</a:t>
            </a:r>
            <a:r>
              <a:rPr lang="en-US" sz="2400" dirty="0">
                <a:latin typeface="Times New Roman" pitchFamily="18" charset="0"/>
                <a:cs typeface="Times New Roman" pitchFamily="18" charset="0"/>
              </a:rPr>
              <a:t>  ≤  i; j++)			….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400" baseline="30000" dirty="0">
                <a:latin typeface="Times New Roman" pitchFamily="18" charset="0"/>
                <a:cs typeface="Times New Roman" pitchFamily="18" charset="0"/>
              </a:rPr>
              <a:t>     		</a:t>
            </a:r>
            <a:endParaRPr lang="en-US" sz="2400" dirty="0"/>
          </a:p>
          <a:p>
            <a:pPr eaLnBrk="1" hangingPunct="1">
              <a:buFontTx/>
              <a:buNone/>
            </a:pPr>
            <a:r>
              <a:rPr lang="en-US" sz="2400" dirty="0"/>
              <a:t>			for	(k = 1; k</a:t>
            </a:r>
            <a:r>
              <a:rPr lang="en-US" sz="2400" dirty="0">
                <a:latin typeface="Times New Roman" pitchFamily="18" charset="0"/>
                <a:cs typeface="Times New Roman" pitchFamily="18" charset="0"/>
              </a:rPr>
              <a:t>  ≤  j; k++)	…. </a:t>
            </a:r>
            <a:r>
              <a:rPr lang="en-US" sz="2400" b="1" dirty="0">
                <a:latin typeface="Times New Roman" pitchFamily="18" charset="0"/>
                <a:cs typeface="Times New Roman" pitchFamily="18" charset="0"/>
              </a:rPr>
              <a:t>3</a:t>
            </a:r>
          </a:p>
          <a:p>
            <a:pPr eaLnBrk="1" hangingPunct="1">
              <a:buFontTx/>
              <a:buNone/>
            </a:pPr>
            <a:r>
              <a:rPr lang="en-US" sz="2400" dirty="0">
                <a:latin typeface="Times New Roman" pitchFamily="18" charset="0"/>
                <a:cs typeface="Times New Roman" pitchFamily="18" charset="0"/>
              </a:rPr>
              <a:t>				 x = x+1;	}		…. </a:t>
            </a:r>
            <a:r>
              <a:rPr lang="en-US" sz="2400" b="1" dirty="0">
                <a:latin typeface="Times New Roman" pitchFamily="18" charset="0"/>
                <a:cs typeface="Times New Roman" pitchFamily="18" charset="0"/>
              </a:rPr>
              <a:t>4</a:t>
            </a:r>
            <a:endParaRPr lang="en-US" sz="2400" b="1" dirty="0"/>
          </a:p>
          <a:p>
            <a:pPr marL="0" algn="just" eaLnBrk="1" hangingPunct="1">
              <a:buFontTx/>
              <a:buNone/>
            </a:pPr>
            <a:r>
              <a:rPr lang="en-US" sz="2200" b="1" dirty="0"/>
              <a:t>Statement # 1 : </a:t>
            </a:r>
            <a:r>
              <a:rPr lang="en-US" sz="2200" dirty="0">
                <a:latin typeface="Times New Roman" pitchFamily="18" charset="0"/>
                <a:cs typeface="Times New Roman" pitchFamily="18" charset="0"/>
              </a:rPr>
              <a:t>(</a:t>
            </a:r>
            <a:r>
              <a:rPr lang="el-GR" sz="2200" dirty="0">
                <a:latin typeface="Times New Roman" pitchFamily="18" charset="0"/>
                <a:cs typeface="Times New Roman" pitchFamily="18" charset="0"/>
              </a:rPr>
              <a:t>Σ</a:t>
            </a:r>
            <a:r>
              <a:rPr lang="en-US" sz="2200" dirty="0">
                <a:latin typeface="Times New Roman" pitchFamily="18" charset="0"/>
                <a:cs typeface="Times New Roman" pitchFamily="18" charset="0"/>
              </a:rPr>
              <a:t> 1     ) + 1		      	= </a:t>
            </a:r>
            <a:r>
              <a:rPr lang="en-US" sz="2200" b="1" dirty="0">
                <a:latin typeface="Times New Roman" pitchFamily="18" charset="0"/>
                <a:cs typeface="Times New Roman" pitchFamily="18" charset="0"/>
              </a:rPr>
              <a:t>n + 1</a:t>
            </a:r>
            <a:r>
              <a:rPr lang="en-US" sz="2200" dirty="0">
                <a:latin typeface="Times New Roman" pitchFamily="18" charset="0"/>
                <a:cs typeface="Times New Roman" pitchFamily="18" charset="0"/>
              </a:rPr>
              <a:t>	</a:t>
            </a:r>
            <a:r>
              <a:rPr lang="en-US" sz="2200" baseline="300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baseline="30000" dirty="0">
                <a:latin typeface="Times New Roman" pitchFamily="18" charset="0"/>
                <a:cs typeface="Times New Roman" pitchFamily="18" charset="0"/>
              </a:rPr>
              <a:t>1&lt;=  </a:t>
            </a:r>
            <a:r>
              <a:rPr lang="en-US" sz="2200" baseline="30000" dirty="0" err="1">
                <a:latin typeface="Times New Roman" pitchFamily="18" charset="0"/>
                <a:cs typeface="Times New Roman" pitchFamily="18" charset="0"/>
              </a:rPr>
              <a:t>i</a:t>
            </a:r>
            <a:r>
              <a:rPr lang="en-US" sz="2200" baseline="30000" dirty="0">
                <a:latin typeface="Times New Roman" pitchFamily="18" charset="0"/>
                <a:cs typeface="Times New Roman" pitchFamily="18" charset="0"/>
              </a:rPr>
              <a:t>&lt;= n</a:t>
            </a:r>
            <a:endParaRPr lang="en-US" sz="2200" dirty="0"/>
          </a:p>
          <a:p>
            <a:pPr marL="0" algn="just" eaLnBrk="1" hangingPunct="1">
              <a:buFontTx/>
              <a:buNone/>
            </a:pPr>
            <a:r>
              <a:rPr lang="en-US" sz="2200" b="1" dirty="0">
                <a:latin typeface="+mj-lt"/>
              </a:rPr>
              <a:t>Statement # 2 :</a:t>
            </a:r>
            <a:r>
              <a:rPr lang="en-US" sz="2200" dirty="0">
                <a:latin typeface="+mj-lt"/>
                <a:cs typeface="Times New Roman" pitchFamily="18" charset="0"/>
              </a:rPr>
              <a:t> </a:t>
            </a:r>
            <a:r>
              <a:rPr lang="en-US" sz="2200" dirty="0">
                <a:latin typeface="Times New Roman" pitchFamily="18" charset="0"/>
                <a:cs typeface="Times New Roman" pitchFamily="18" charset="0"/>
              </a:rPr>
              <a:t> </a:t>
            </a:r>
            <a:r>
              <a:rPr lang="el-GR" sz="2200" dirty="0">
                <a:latin typeface="Times New Roman" pitchFamily="18" charset="0"/>
                <a:cs typeface="Times New Roman" pitchFamily="18" charset="0"/>
              </a:rPr>
              <a:t>Σ</a:t>
            </a:r>
            <a:r>
              <a:rPr lang="en-US" sz="2200" dirty="0">
                <a:latin typeface="Times New Roman" pitchFamily="18" charset="0"/>
                <a:cs typeface="Times New Roman" pitchFamily="18" charset="0"/>
              </a:rPr>
              <a:t>  	    [(</a:t>
            </a:r>
            <a:r>
              <a:rPr lang="el-GR" sz="2200" dirty="0">
                <a:latin typeface="Times New Roman" pitchFamily="18" charset="0"/>
                <a:cs typeface="Times New Roman" pitchFamily="18" charset="0"/>
              </a:rPr>
              <a:t>Σ</a:t>
            </a:r>
            <a:r>
              <a:rPr lang="en-US" sz="2200" dirty="0">
                <a:latin typeface="Times New Roman" pitchFamily="18" charset="0"/>
                <a:cs typeface="Times New Roman" pitchFamily="18" charset="0"/>
              </a:rPr>
              <a:t> 1     ) + 1]		= [</a:t>
            </a:r>
            <a:r>
              <a:rPr lang="en-US" sz="2200" b="1" dirty="0">
                <a:latin typeface="Times New Roman" pitchFamily="18" charset="0"/>
                <a:cs typeface="Times New Roman" pitchFamily="18" charset="0"/>
              </a:rPr>
              <a:t>n(n + 1)/2] + n</a:t>
            </a:r>
            <a:r>
              <a:rPr lang="en-US" sz="2200" baseline="30000" dirty="0">
                <a:latin typeface="Times New Roman" pitchFamily="18" charset="0"/>
                <a:cs typeface="Times New Roman" pitchFamily="18" charset="0"/>
              </a:rPr>
              <a:t>			              1&lt;= i&lt;= n</a:t>
            </a:r>
            <a:r>
              <a:rPr lang="en-US" sz="2200" dirty="0">
                <a:latin typeface="Times New Roman" pitchFamily="18" charset="0"/>
                <a:cs typeface="Times New Roman" pitchFamily="18" charset="0"/>
              </a:rPr>
              <a:t>          </a:t>
            </a:r>
            <a:r>
              <a:rPr lang="en-US" sz="2200" baseline="30000" dirty="0">
                <a:latin typeface="Times New Roman" pitchFamily="18" charset="0"/>
                <a:cs typeface="Times New Roman" pitchFamily="18" charset="0"/>
              </a:rPr>
              <a:t>1&lt;= j&lt;= i </a:t>
            </a:r>
            <a:r>
              <a:rPr lang="en-US" sz="2200" dirty="0">
                <a:latin typeface="Times New Roman" pitchFamily="18" charset="0"/>
                <a:cs typeface="Times New Roman" pitchFamily="18" charset="0"/>
              </a:rPr>
              <a:t>	</a:t>
            </a:r>
            <a:r>
              <a:rPr lang="en-US" sz="2200" baseline="30000" dirty="0">
                <a:latin typeface="Times New Roman" pitchFamily="18" charset="0"/>
                <a:cs typeface="Times New Roman" pitchFamily="18" charset="0"/>
              </a:rPr>
              <a:t> </a:t>
            </a:r>
          </a:p>
          <a:p>
            <a:pPr marL="0" algn="just" eaLnBrk="1" hangingPunct="1">
              <a:buNone/>
            </a:pPr>
            <a:r>
              <a:rPr lang="en-US" sz="2200" b="1" dirty="0"/>
              <a:t>Statement # 3 :</a:t>
            </a:r>
            <a:r>
              <a:rPr lang="en-US" sz="2200" dirty="0">
                <a:cs typeface="Times New Roman" pitchFamily="18" charset="0"/>
              </a:rPr>
              <a:t>  </a:t>
            </a:r>
            <a:r>
              <a:rPr lang="el-GR" sz="2200" dirty="0">
                <a:latin typeface="Times New Roman" pitchFamily="18" charset="0"/>
                <a:cs typeface="Times New Roman" pitchFamily="18" charset="0"/>
              </a:rPr>
              <a:t>Σ</a:t>
            </a:r>
            <a:r>
              <a:rPr lang="en-US" sz="2200" dirty="0">
                <a:latin typeface="Times New Roman" pitchFamily="18" charset="0"/>
                <a:cs typeface="Times New Roman" pitchFamily="18" charset="0"/>
              </a:rPr>
              <a:t>         [(</a:t>
            </a:r>
            <a:r>
              <a:rPr lang="el-GR" sz="2200" dirty="0">
                <a:latin typeface="Times New Roman" pitchFamily="18" charset="0"/>
                <a:cs typeface="Times New Roman" pitchFamily="18" charset="0"/>
              </a:rPr>
              <a:t>Σ</a:t>
            </a:r>
            <a:r>
              <a:rPr lang="en-US" sz="2200" dirty="0">
                <a:latin typeface="Times New Roman" pitchFamily="18" charset="0"/>
                <a:cs typeface="Times New Roman" pitchFamily="18" charset="0"/>
              </a:rPr>
              <a:t>          (</a:t>
            </a:r>
            <a:r>
              <a:rPr lang="el-GR" sz="2200" dirty="0">
                <a:latin typeface="Times New Roman" pitchFamily="18" charset="0"/>
                <a:cs typeface="Times New Roman" pitchFamily="18" charset="0"/>
              </a:rPr>
              <a:t>Σ</a:t>
            </a:r>
            <a:r>
              <a:rPr lang="en-US" sz="2200" dirty="0">
                <a:latin typeface="Times New Roman" pitchFamily="18" charset="0"/>
                <a:cs typeface="Times New Roman" pitchFamily="18" charset="0"/>
              </a:rPr>
              <a:t> 1     ) + 1] 	= [</a:t>
            </a:r>
            <a:r>
              <a:rPr lang="en-US" sz="2200" b="1" dirty="0">
                <a:latin typeface="Times New Roman" pitchFamily="18" charset="0"/>
                <a:cs typeface="Times New Roman" pitchFamily="18" charset="0"/>
              </a:rPr>
              <a:t>n(n + 1)(n+5)/6]         </a:t>
            </a:r>
          </a:p>
          <a:p>
            <a:pPr marL="0" algn="just" eaLnBrk="1" hangingPunct="1">
              <a:buNone/>
            </a:pPr>
            <a:r>
              <a:rPr lang="en-US" sz="2200" b="1" baseline="30000" dirty="0">
                <a:latin typeface="Times New Roman" pitchFamily="18" charset="0"/>
                <a:cs typeface="Times New Roman" pitchFamily="18" charset="0"/>
              </a:rPr>
              <a:t>	 </a:t>
            </a:r>
            <a:r>
              <a:rPr lang="en-US" sz="2200" b="1" dirty="0">
                <a:latin typeface="Times New Roman" pitchFamily="18" charset="0"/>
                <a:cs typeface="Times New Roman" pitchFamily="18" charset="0"/>
              </a:rPr>
              <a:t>              </a:t>
            </a:r>
            <a:r>
              <a:rPr lang="en-US" sz="2200" baseline="30000" dirty="0">
                <a:latin typeface="Times New Roman" pitchFamily="18" charset="0"/>
                <a:cs typeface="Times New Roman" pitchFamily="18" charset="0"/>
              </a:rPr>
              <a:t>1&lt;= </a:t>
            </a:r>
            <a:r>
              <a:rPr lang="en-US" sz="2200" baseline="30000" dirty="0" err="1">
                <a:latin typeface="Times New Roman" pitchFamily="18" charset="0"/>
                <a:cs typeface="Times New Roman" pitchFamily="18" charset="0"/>
              </a:rPr>
              <a:t>i</a:t>
            </a:r>
            <a:r>
              <a:rPr lang="en-US" sz="2200" baseline="30000" dirty="0">
                <a:latin typeface="Times New Roman" pitchFamily="18" charset="0"/>
                <a:cs typeface="Times New Roman" pitchFamily="18" charset="0"/>
              </a:rPr>
              <a:t>&lt;= n</a:t>
            </a:r>
            <a:r>
              <a:rPr lang="en-US" sz="2200" dirty="0">
                <a:latin typeface="Times New Roman" pitchFamily="18" charset="0"/>
                <a:cs typeface="Times New Roman" pitchFamily="18" charset="0"/>
              </a:rPr>
              <a:t>   </a:t>
            </a:r>
            <a:r>
              <a:rPr lang="en-US" sz="2200" baseline="30000" dirty="0">
                <a:latin typeface="Times New Roman" pitchFamily="18" charset="0"/>
                <a:cs typeface="Times New Roman" pitchFamily="18" charset="0"/>
              </a:rPr>
              <a:t>1&lt;= j&lt;= </a:t>
            </a:r>
            <a:r>
              <a:rPr lang="en-US" sz="2200" baseline="30000" dirty="0" err="1">
                <a:latin typeface="Times New Roman" pitchFamily="18" charset="0"/>
                <a:cs typeface="Times New Roman" pitchFamily="18" charset="0"/>
              </a:rPr>
              <a:t>i</a:t>
            </a:r>
            <a:r>
              <a:rPr lang="en-US" sz="2200" baseline="300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baseline="30000" dirty="0">
                <a:latin typeface="Times New Roman" pitchFamily="18" charset="0"/>
                <a:cs typeface="Times New Roman" pitchFamily="18" charset="0"/>
              </a:rPr>
              <a:t>1&lt;= k&lt;= j </a:t>
            </a:r>
            <a:endParaRPr lang="en-US" sz="2200" dirty="0"/>
          </a:p>
          <a:p>
            <a:pPr marL="0" algn="just" eaLnBrk="1" hangingPunct="1">
              <a:buNone/>
            </a:pPr>
            <a:r>
              <a:rPr lang="en-US" sz="2200" b="1" dirty="0"/>
              <a:t>Statement # 4 :</a:t>
            </a:r>
            <a:r>
              <a:rPr lang="en-US" sz="2200" dirty="0">
                <a:cs typeface="Times New Roman" pitchFamily="18" charset="0"/>
              </a:rPr>
              <a:t>  </a:t>
            </a:r>
            <a:r>
              <a:rPr lang="el-GR" sz="2200" dirty="0">
                <a:latin typeface="Times New Roman" pitchFamily="18" charset="0"/>
                <a:cs typeface="Times New Roman" pitchFamily="18" charset="0"/>
              </a:rPr>
              <a:t>Σ</a:t>
            </a:r>
            <a:r>
              <a:rPr lang="en-US" sz="2200" dirty="0">
                <a:latin typeface="Times New Roman" pitchFamily="18" charset="0"/>
                <a:cs typeface="Times New Roman" pitchFamily="18" charset="0"/>
              </a:rPr>
              <a:t>         [(</a:t>
            </a:r>
            <a:r>
              <a:rPr lang="el-GR" sz="2200" dirty="0">
                <a:latin typeface="Times New Roman" pitchFamily="18" charset="0"/>
                <a:cs typeface="Times New Roman" pitchFamily="18" charset="0"/>
              </a:rPr>
              <a:t>Σ</a:t>
            </a:r>
            <a:r>
              <a:rPr lang="en-US" sz="2200" dirty="0">
                <a:latin typeface="Times New Roman" pitchFamily="18" charset="0"/>
                <a:cs typeface="Times New Roman" pitchFamily="18" charset="0"/>
              </a:rPr>
              <a:t>          (</a:t>
            </a:r>
            <a:r>
              <a:rPr lang="el-GR" sz="2200" dirty="0">
                <a:latin typeface="Times New Roman" pitchFamily="18" charset="0"/>
                <a:cs typeface="Times New Roman" pitchFamily="18" charset="0"/>
              </a:rPr>
              <a:t>Σ</a:t>
            </a:r>
            <a:r>
              <a:rPr lang="en-US" sz="2200" dirty="0">
                <a:latin typeface="Times New Roman" pitchFamily="18" charset="0"/>
                <a:cs typeface="Times New Roman" pitchFamily="18" charset="0"/>
              </a:rPr>
              <a:t> 1     ) + 1] 	= [</a:t>
            </a:r>
            <a:r>
              <a:rPr lang="en-US" sz="2200" b="1" dirty="0">
                <a:latin typeface="Times New Roman" pitchFamily="18" charset="0"/>
                <a:cs typeface="Times New Roman" pitchFamily="18" charset="0"/>
              </a:rPr>
              <a:t>n(n + 1)(n+2)/6]         </a:t>
            </a:r>
          </a:p>
          <a:p>
            <a:pPr marL="0" algn="just" eaLnBrk="1" hangingPunct="1">
              <a:buNone/>
            </a:pPr>
            <a:r>
              <a:rPr lang="en-US" sz="2200" b="1" baseline="30000" dirty="0">
                <a:latin typeface="Times New Roman" pitchFamily="18" charset="0"/>
                <a:cs typeface="Times New Roman" pitchFamily="18" charset="0"/>
              </a:rPr>
              <a:t>	 </a:t>
            </a:r>
            <a:r>
              <a:rPr lang="en-US" sz="2200" b="1" dirty="0">
                <a:latin typeface="Times New Roman" pitchFamily="18" charset="0"/>
                <a:cs typeface="Times New Roman" pitchFamily="18" charset="0"/>
              </a:rPr>
              <a:t>              </a:t>
            </a:r>
            <a:r>
              <a:rPr lang="en-US" sz="2200" baseline="30000" dirty="0">
                <a:latin typeface="Times New Roman" pitchFamily="18" charset="0"/>
                <a:cs typeface="Times New Roman" pitchFamily="18" charset="0"/>
              </a:rPr>
              <a:t>1&lt;= </a:t>
            </a:r>
            <a:r>
              <a:rPr lang="en-US" sz="2200" baseline="30000" dirty="0" err="1">
                <a:latin typeface="Times New Roman" pitchFamily="18" charset="0"/>
                <a:cs typeface="Times New Roman" pitchFamily="18" charset="0"/>
              </a:rPr>
              <a:t>i</a:t>
            </a:r>
            <a:r>
              <a:rPr lang="en-US" sz="2200" baseline="30000" dirty="0">
                <a:latin typeface="Times New Roman" pitchFamily="18" charset="0"/>
                <a:cs typeface="Times New Roman" pitchFamily="18" charset="0"/>
              </a:rPr>
              <a:t>&lt;= n</a:t>
            </a:r>
            <a:r>
              <a:rPr lang="en-US" sz="2200" dirty="0">
                <a:latin typeface="Times New Roman" pitchFamily="18" charset="0"/>
                <a:cs typeface="Times New Roman" pitchFamily="18" charset="0"/>
              </a:rPr>
              <a:t>   </a:t>
            </a:r>
            <a:r>
              <a:rPr lang="en-US" sz="2200" baseline="30000" dirty="0">
                <a:latin typeface="Times New Roman" pitchFamily="18" charset="0"/>
                <a:cs typeface="Times New Roman" pitchFamily="18" charset="0"/>
              </a:rPr>
              <a:t>1&lt;= j&lt;= </a:t>
            </a:r>
            <a:r>
              <a:rPr lang="en-US" sz="2200" baseline="30000" dirty="0" err="1">
                <a:latin typeface="Times New Roman" pitchFamily="18" charset="0"/>
                <a:cs typeface="Times New Roman" pitchFamily="18" charset="0"/>
              </a:rPr>
              <a:t>i</a:t>
            </a:r>
            <a:r>
              <a:rPr lang="en-US" sz="2200" baseline="300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baseline="30000" dirty="0">
                <a:latin typeface="Times New Roman" pitchFamily="18" charset="0"/>
                <a:cs typeface="Times New Roman" pitchFamily="18" charset="0"/>
              </a:rPr>
              <a:t>1&lt;= k&lt;= j</a:t>
            </a: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84292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218660" y="400050"/>
            <a:ext cx="8458201" cy="4509880"/>
          </a:xfrm>
        </p:spPr>
        <p:txBody>
          <a:bodyPr/>
          <a:lstStyle/>
          <a:p>
            <a:pPr eaLnBrk="1" hangingPunct="1">
              <a:buFontTx/>
              <a:buNone/>
            </a:pPr>
            <a:r>
              <a:rPr lang="en-US" sz="2800" b="1" dirty="0"/>
              <a:t>Priori Estimates</a:t>
            </a:r>
            <a:r>
              <a:rPr lang="en-US" sz="2800" dirty="0"/>
              <a:t>: </a:t>
            </a:r>
            <a:r>
              <a:rPr lang="en-US" sz="2800" dirty="0">
                <a:solidFill>
                  <a:srgbClr val="FF0000"/>
                </a:solidFill>
              </a:rPr>
              <a:t>Example </a:t>
            </a:r>
            <a:r>
              <a:rPr lang="en-US" sz="2800" dirty="0" err="1">
                <a:solidFill>
                  <a:srgbClr val="FF0000"/>
                </a:solidFill>
              </a:rPr>
              <a:t>contd</a:t>
            </a:r>
            <a:r>
              <a:rPr lang="en-US" sz="2800" dirty="0">
                <a:solidFill>
                  <a:srgbClr val="FF0000"/>
                </a:solidFill>
              </a:rPr>
              <a:t>…</a:t>
            </a:r>
          </a:p>
          <a:p>
            <a:pPr eaLnBrk="1" hangingPunct="1">
              <a:buFontTx/>
              <a:buNone/>
            </a:pPr>
            <a:r>
              <a:rPr lang="en-US" sz="2800" b="1" dirty="0"/>
              <a:t>Frequency Count of each statement:</a:t>
            </a:r>
          </a:p>
          <a:p>
            <a:pPr eaLnBrk="1" hangingPunct="1">
              <a:buFontTx/>
              <a:buNone/>
            </a:pPr>
            <a:endParaRPr lang="en-US" sz="2400" b="1" dirty="0"/>
          </a:p>
          <a:p>
            <a:pPr marL="0" algn="just" eaLnBrk="1" hangingPunct="1">
              <a:buFontTx/>
              <a:buNone/>
            </a:pPr>
            <a:r>
              <a:rPr lang="en-US" sz="2400" b="1" dirty="0">
                <a:latin typeface="+mj-lt"/>
              </a:rPr>
              <a:t>Statement # 1 : </a:t>
            </a:r>
            <a:r>
              <a:rPr lang="en-US" sz="2400" dirty="0">
                <a:latin typeface="+mj-lt"/>
                <a:cs typeface="Times New Roman" pitchFamily="18" charset="0"/>
              </a:rPr>
              <a:t> n + 1</a:t>
            </a:r>
            <a:endParaRPr lang="en-US" sz="2400" dirty="0">
              <a:latin typeface="+mj-lt"/>
            </a:endParaRPr>
          </a:p>
          <a:p>
            <a:pPr marL="0" algn="just" eaLnBrk="1" hangingPunct="1">
              <a:buFontTx/>
              <a:buNone/>
            </a:pPr>
            <a:r>
              <a:rPr lang="en-US" sz="2400" b="1" dirty="0">
                <a:latin typeface="+mj-lt"/>
              </a:rPr>
              <a:t>Statement # 2 :</a:t>
            </a:r>
            <a:r>
              <a:rPr lang="en-US" sz="2400" dirty="0">
                <a:latin typeface="+mj-lt"/>
                <a:cs typeface="Times New Roman" pitchFamily="18" charset="0"/>
              </a:rPr>
              <a:t>  n</a:t>
            </a:r>
            <a:r>
              <a:rPr lang="en-US" sz="2400" baseline="30000" dirty="0">
                <a:solidFill>
                  <a:srgbClr val="000000"/>
                </a:solidFill>
                <a:latin typeface="+mj-lt"/>
                <a:cs typeface="Times New Roman" pitchFamily="18" charset="0"/>
              </a:rPr>
              <a:t>2</a:t>
            </a:r>
            <a:r>
              <a:rPr lang="en-US" sz="2400" dirty="0">
                <a:latin typeface="+mj-lt"/>
                <a:cs typeface="Times New Roman" pitchFamily="18" charset="0"/>
              </a:rPr>
              <a:t> /2 + 3n/2</a:t>
            </a:r>
            <a:endParaRPr lang="en-US" sz="2400" baseline="30000" dirty="0">
              <a:latin typeface="+mj-lt"/>
              <a:cs typeface="Times New Roman" pitchFamily="18" charset="0"/>
            </a:endParaRPr>
          </a:p>
          <a:p>
            <a:pPr marL="0" algn="just" eaLnBrk="1" hangingPunct="1">
              <a:buNone/>
            </a:pPr>
            <a:r>
              <a:rPr lang="en-US" sz="2400" b="1" dirty="0">
                <a:latin typeface="+mj-lt"/>
              </a:rPr>
              <a:t>Statement # 3 :  </a:t>
            </a:r>
            <a:r>
              <a:rPr lang="en-US" sz="2400" dirty="0">
                <a:latin typeface="+mj-lt"/>
              </a:rPr>
              <a:t>n</a:t>
            </a:r>
            <a:r>
              <a:rPr lang="en-US" sz="2400" baseline="30000" dirty="0">
                <a:solidFill>
                  <a:srgbClr val="000000"/>
                </a:solidFill>
                <a:latin typeface="+mj-lt"/>
                <a:cs typeface="Times New Roman" pitchFamily="18" charset="0"/>
              </a:rPr>
              <a:t>3</a:t>
            </a:r>
            <a:r>
              <a:rPr lang="en-US" sz="2400" dirty="0">
                <a:latin typeface="+mj-lt"/>
              </a:rPr>
              <a:t>/6 + n</a:t>
            </a:r>
            <a:r>
              <a:rPr lang="en-US" sz="2400" baseline="30000" dirty="0">
                <a:solidFill>
                  <a:srgbClr val="000000"/>
                </a:solidFill>
                <a:latin typeface="+mj-lt"/>
                <a:cs typeface="Times New Roman" pitchFamily="18" charset="0"/>
              </a:rPr>
              <a:t>2</a:t>
            </a:r>
            <a:r>
              <a:rPr lang="en-US" sz="2400" dirty="0">
                <a:latin typeface="+mj-lt"/>
              </a:rPr>
              <a:t> + 5n/6</a:t>
            </a:r>
          </a:p>
          <a:p>
            <a:pPr marL="0" algn="just" eaLnBrk="1" hangingPunct="1">
              <a:buNone/>
            </a:pPr>
            <a:r>
              <a:rPr lang="en-US" sz="2400" b="1" dirty="0">
                <a:latin typeface="+mj-lt"/>
              </a:rPr>
              <a:t>Statement # 3 :  </a:t>
            </a:r>
            <a:r>
              <a:rPr lang="en-US" sz="2400" dirty="0">
                <a:latin typeface="+mj-lt"/>
              </a:rPr>
              <a:t>n</a:t>
            </a:r>
            <a:r>
              <a:rPr lang="en-US" sz="2400" baseline="30000" dirty="0">
                <a:solidFill>
                  <a:srgbClr val="000000"/>
                </a:solidFill>
                <a:latin typeface="+mj-lt"/>
                <a:cs typeface="Times New Roman" pitchFamily="18" charset="0"/>
              </a:rPr>
              <a:t>3</a:t>
            </a:r>
            <a:r>
              <a:rPr lang="en-US" sz="2400" dirty="0">
                <a:latin typeface="+mj-lt"/>
              </a:rPr>
              <a:t>/6 + n</a:t>
            </a:r>
            <a:r>
              <a:rPr lang="en-US" sz="2400" baseline="30000" dirty="0">
                <a:solidFill>
                  <a:srgbClr val="000000"/>
                </a:solidFill>
                <a:latin typeface="+mj-lt"/>
                <a:cs typeface="Times New Roman" pitchFamily="18" charset="0"/>
              </a:rPr>
              <a:t>2</a:t>
            </a:r>
            <a:r>
              <a:rPr lang="en-US" sz="2400" dirty="0">
                <a:latin typeface="+mj-lt"/>
              </a:rPr>
              <a:t>/2+ n/3</a:t>
            </a:r>
          </a:p>
          <a:p>
            <a:pPr marL="0" algn="just" eaLnBrk="1" hangingPunct="1">
              <a:buNone/>
            </a:pPr>
            <a:endParaRPr lang="en-US" sz="2200" dirty="0"/>
          </a:p>
          <a:p>
            <a:pPr marL="0" algn="just" eaLnBrk="1" hangingPunct="1">
              <a:buNone/>
            </a:pPr>
            <a:r>
              <a:rPr lang="en-US" sz="2800" b="1" dirty="0">
                <a:latin typeface="+mj-lt"/>
              </a:rPr>
              <a:t>Total Frequency Count = (n</a:t>
            </a:r>
            <a:r>
              <a:rPr lang="en-US" sz="2800" baseline="30000" dirty="0">
                <a:solidFill>
                  <a:srgbClr val="000000"/>
                </a:solidFill>
                <a:latin typeface="+mj-lt"/>
                <a:cs typeface="Times New Roman" pitchFamily="18" charset="0"/>
              </a:rPr>
              <a:t>3</a:t>
            </a:r>
            <a:r>
              <a:rPr lang="en-US" sz="2800" b="1" dirty="0">
                <a:latin typeface="+mj-lt"/>
              </a:rPr>
              <a:t> +6n</a:t>
            </a:r>
            <a:r>
              <a:rPr lang="en-US" sz="2800" b="1" baseline="30000" dirty="0">
                <a:solidFill>
                  <a:srgbClr val="000000"/>
                </a:solidFill>
                <a:latin typeface="+mj-lt"/>
                <a:cs typeface="Times New Roman" pitchFamily="18" charset="0"/>
              </a:rPr>
              <a:t>2</a:t>
            </a:r>
            <a:r>
              <a:rPr lang="en-US" sz="2800" b="1" dirty="0">
                <a:latin typeface="+mj-lt"/>
              </a:rPr>
              <a:t> +11n +3)/3 = O(n</a:t>
            </a:r>
            <a:r>
              <a:rPr lang="en-US" sz="2800" baseline="30000" dirty="0">
                <a:solidFill>
                  <a:srgbClr val="000000"/>
                </a:solidFill>
                <a:latin typeface="+mj-lt"/>
                <a:cs typeface="Times New Roman" pitchFamily="18" charset="0"/>
              </a:rPr>
              <a:t>3</a:t>
            </a:r>
            <a:r>
              <a:rPr lang="en-US" sz="2800" b="1" dirty="0">
                <a:latin typeface="+mj-lt"/>
              </a:rPr>
              <a:t>)</a:t>
            </a:r>
          </a:p>
          <a:p>
            <a:pPr marL="0" algn="just" eaLnBrk="1" hangingPunct="1">
              <a:buNone/>
            </a:pPr>
            <a:endParaRPr lang="en-US" sz="2200" dirty="0"/>
          </a:p>
          <a:p>
            <a:pPr marL="0" algn="just" eaLnBrk="1" hangingPunct="1">
              <a:buNone/>
            </a:pP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18997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a:bodyPr>
          <a:lstStyle/>
          <a:p>
            <a:pPr algn="ctr"/>
            <a:r>
              <a:rPr lang="en-IN" sz="2700" b="1" dirty="0"/>
              <a:t>Content </a:t>
            </a:r>
            <a:r>
              <a:rPr lang="en-IN" sz="2100" dirty="0">
                <a:solidFill>
                  <a:schemeClr val="bg2">
                    <a:lumMod val="50000"/>
                  </a:schemeClr>
                </a:solidFill>
              </a:rPr>
              <a:t> </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id="{48F90B0E-ED9E-4B65-820F-8F4890616EC9}"/>
              </a:ext>
            </a:extLst>
          </p:cNvPr>
          <p:cNvSpPr>
            <a:spLocks noGrp="1"/>
          </p:cNvSpPr>
          <p:nvPr>
            <p:ph idx="1"/>
          </p:nvPr>
        </p:nvSpPr>
        <p:spPr>
          <a:xfrm>
            <a:off x="628650" y="601394"/>
            <a:ext cx="7886700" cy="4389120"/>
          </a:xfrm>
        </p:spPr>
        <p:txBody>
          <a:bodyPr>
            <a:normAutofit lnSpcReduction="10000"/>
          </a:bodyPr>
          <a:lstStyle/>
          <a:p>
            <a:pPr marL="0" indent="0">
              <a:buNone/>
            </a:pPr>
            <a:r>
              <a:rPr lang="en-IN" dirty="0"/>
              <a:t>Part –I</a:t>
            </a:r>
          </a:p>
          <a:p>
            <a:pPr>
              <a:buFont typeface="Wingdings" panose="05000000000000000000" pitchFamily="2" charset="2"/>
              <a:buChar char="Ø"/>
            </a:pPr>
            <a:r>
              <a:rPr lang="en-IN" dirty="0"/>
              <a:t>   </a:t>
            </a:r>
            <a:r>
              <a:rPr lang="en-IN" sz="1800" dirty="0"/>
              <a:t>Analysis of Algorithms</a:t>
            </a:r>
          </a:p>
          <a:p>
            <a:pPr>
              <a:buFont typeface="Wingdings" panose="05000000000000000000" pitchFamily="2" charset="2"/>
              <a:buChar char="Ø"/>
            </a:pPr>
            <a:r>
              <a:rPr lang="en-IN" sz="1800" dirty="0"/>
              <a:t>Best, Average and Worst case running times of algorithms</a:t>
            </a:r>
          </a:p>
          <a:p>
            <a:pPr>
              <a:buFont typeface="Wingdings" panose="05000000000000000000" pitchFamily="2" charset="2"/>
              <a:buChar char="Ø"/>
            </a:pPr>
            <a:r>
              <a:rPr lang="en-IN" sz="1800" dirty="0"/>
              <a:t> Mathematical notations for running times O, Ω, Ɵ,</a:t>
            </a:r>
          </a:p>
          <a:p>
            <a:pPr marL="0" indent="0">
              <a:buNone/>
            </a:pPr>
            <a:r>
              <a:rPr lang="en-IN" dirty="0"/>
              <a:t>Part-II</a:t>
            </a:r>
          </a:p>
          <a:p>
            <a:pPr>
              <a:buFont typeface="Wingdings" panose="05000000000000000000" pitchFamily="2" charset="2"/>
              <a:buChar char="Ø"/>
            </a:pPr>
            <a:r>
              <a:rPr lang="en-IN" dirty="0"/>
              <a:t>   </a:t>
            </a:r>
            <a:r>
              <a:rPr lang="en-IN" sz="1800" dirty="0"/>
              <a:t>Divide and Conquer strategy: Quick Sort    </a:t>
            </a:r>
          </a:p>
          <a:p>
            <a:pPr>
              <a:buFont typeface="Wingdings" panose="05000000000000000000" pitchFamily="2" charset="2"/>
              <a:buChar char="Ø"/>
            </a:pPr>
            <a:r>
              <a:rPr lang="en-IN" sz="1800" dirty="0"/>
              <a:t>    Divide and Conquer strategy: Merge Sort</a:t>
            </a:r>
          </a:p>
          <a:p>
            <a:pPr>
              <a:buFont typeface="Wingdings" panose="05000000000000000000" pitchFamily="2" charset="2"/>
              <a:buChar char="Ø"/>
            </a:pPr>
            <a:r>
              <a:rPr lang="en-IN" sz="1800" dirty="0"/>
              <a:t>    Exponentiation Greedy Method: General Strategy</a:t>
            </a:r>
          </a:p>
          <a:p>
            <a:pPr marL="0" indent="0">
              <a:buNone/>
            </a:pPr>
            <a:r>
              <a:rPr lang="en-IN" sz="1800" b="1" dirty="0"/>
              <a:t>Part-III</a:t>
            </a:r>
          </a:p>
          <a:p>
            <a:pPr>
              <a:buFont typeface="Wingdings" panose="05000000000000000000" pitchFamily="2" charset="2"/>
              <a:buChar char="Ø"/>
            </a:pPr>
            <a:r>
              <a:rPr lang="en-IN" sz="1800" dirty="0"/>
              <a:t>    Knapsack problem</a:t>
            </a:r>
          </a:p>
          <a:p>
            <a:pPr>
              <a:buFont typeface="Wingdings" panose="05000000000000000000" pitchFamily="2" charset="2"/>
              <a:buChar char="Ø"/>
            </a:pPr>
            <a:r>
              <a:rPr lang="en-IN" sz="1800" dirty="0"/>
              <a:t>    Scheduling</a:t>
            </a:r>
          </a:p>
          <a:p>
            <a:pPr>
              <a:buFont typeface="Wingdings" panose="05000000000000000000" pitchFamily="2" charset="2"/>
              <a:buChar char="Ø"/>
            </a:pPr>
            <a:r>
              <a:rPr lang="en-IN" sz="1800" dirty="0"/>
              <a:t>    Optimal merge patterns</a:t>
            </a:r>
          </a:p>
          <a:p>
            <a:pPr>
              <a:buFont typeface="Wingdings" panose="05000000000000000000" pitchFamily="2" charset="2"/>
              <a:buChar char="Ø"/>
            </a:pPr>
            <a:r>
              <a:rPr lang="en-IN" sz="1800" dirty="0"/>
              <a:t>     Huffman code generation algorithm.</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2" name="Rectangle 11"/>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3"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3</a:t>
            </a:fld>
            <a:endParaRPr lang="en-IN" sz="1200" b="1" dirty="0">
              <a:solidFill>
                <a:schemeClr val="tx1"/>
              </a:solidFill>
            </a:endParaRPr>
          </a:p>
        </p:txBody>
      </p:sp>
    </p:spTree>
    <p:extLst>
      <p:ext uri="{BB962C8B-B14F-4D97-AF65-F5344CB8AC3E}">
        <p14:creationId xmlns:p14="http://schemas.microsoft.com/office/powerpoint/2010/main" val="2538757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p:nvPr/>
        </p:nvSpPr>
        <p:spPr>
          <a:xfrm>
            <a:off x="351155" y="294799"/>
            <a:ext cx="8229600" cy="4381024"/>
          </a:xfrm>
          <a:prstGeom prst="rect">
            <a:avLst/>
          </a:prstGeom>
          <a:noFill/>
          <a:ln>
            <a:noFill/>
          </a:ln>
        </p:spPr>
        <p:txBody>
          <a:bodyPr spcFirstLastPara="1" wrap="square" lIns="90000" tIns="46800" rIns="90000" bIns="46800" anchor="t" anchorCtr="0">
            <a:noAutofit/>
          </a:bodyPr>
          <a:lstStyle/>
          <a:p>
            <a:pPr marL="0" marR="0" lvl="1" indent="0" algn="l" rtl="0">
              <a:lnSpc>
                <a:spcPct val="90000"/>
              </a:lnSpc>
              <a:spcBef>
                <a:spcPts val="0"/>
              </a:spcBef>
              <a:spcAft>
                <a:spcPts val="0"/>
              </a:spcAft>
              <a:buClr>
                <a:srgbClr val="000000"/>
              </a:buClr>
              <a:buSzPts val="3200"/>
              <a:buFont typeface="Arial"/>
              <a:buChar char="•"/>
            </a:pPr>
            <a:r>
              <a:rPr lang="en-US" sz="2500" b="1" i="0" u="none" strike="noStrike" cap="none" dirty="0">
                <a:solidFill>
                  <a:srgbClr val="FF0000"/>
                </a:solidFill>
                <a:latin typeface="Calibri"/>
                <a:ea typeface="Calibri"/>
                <a:cs typeface="Calibri"/>
                <a:sym typeface="Calibri"/>
              </a:rPr>
              <a:t>Asymptotic notations</a:t>
            </a:r>
            <a:endParaRPr sz="2500" b="1" i="0" u="none" strike="noStrike" cap="none" dirty="0">
              <a:solidFill>
                <a:srgbClr val="FF0000"/>
              </a:solidFill>
              <a:latin typeface="Calibri"/>
              <a:ea typeface="Calibri"/>
              <a:cs typeface="Calibri"/>
              <a:sym typeface="Calibri"/>
            </a:endParaRPr>
          </a:p>
          <a:p>
            <a:pPr marL="723900" marR="0" lvl="1" indent="-266700" algn="l" rtl="0">
              <a:lnSpc>
                <a:spcPct val="90000"/>
              </a:lnSpc>
              <a:spcBef>
                <a:spcPts val="700"/>
              </a:spcBef>
              <a:spcAft>
                <a:spcPts val="0"/>
              </a:spcAft>
              <a:buClr>
                <a:srgbClr val="000000"/>
              </a:buClr>
              <a:buSzPts val="2800"/>
              <a:buFont typeface="Arial"/>
              <a:buChar char="–"/>
            </a:pPr>
            <a:r>
              <a:rPr lang="en-US" sz="2500" b="0" i="0" u="none" strike="noStrike" cap="none" dirty="0">
                <a:solidFill>
                  <a:srgbClr val="000000"/>
                </a:solidFill>
                <a:latin typeface="Calibri"/>
                <a:ea typeface="Calibri"/>
                <a:cs typeface="Calibri"/>
                <a:sym typeface="Calibri"/>
              </a:rPr>
              <a:t>Big "O" Order of  or Upper Bound</a:t>
            </a:r>
            <a:endParaRPr sz="2500" b="0" i="0" u="none" strike="noStrike" cap="none" dirty="0">
              <a:solidFill>
                <a:srgbClr val="000000"/>
              </a:solidFill>
              <a:latin typeface="Calibri"/>
              <a:ea typeface="Calibri"/>
              <a:cs typeface="Calibri"/>
              <a:sym typeface="Calibri"/>
            </a:endParaRPr>
          </a:p>
          <a:p>
            <a:pPr marL="723900" marR="0" lvl="1" indent="-266700" algn="l" rtl="0">
              <a:lnSpc>
                <a:spcPct val="90000"/>
              </a:lnSpc>
              <a:spcBef>
                <a:spcPts val="700"/>
              </a:spcBef>
              <a:spcAft>
                <a:spcPts val="0"/>
              </a:spcAft>
              <a:buClr>
                <a:srgbClr val="000000"/>
              </a:buClr>
              <a:buSzPts val="2800"/>
              <a:buFont typeface="Arial"/>
              <a:buChar char="–"/>
            </a:pPr>
            <a:r>
              <a:rPr lang="en-US" sz="2500" b="0" i="0" u="none" strike="noStrike" cap="none" dirty="0">
                <a:solidFill>
                  <a:srgbClr val="000000"/>
                </a:solidFill>
                <a:latin typeface="Calibri"/>
                <a:ea typeface="Calibri"/>
                <a:cs typeface="Calibri"/>
                <a:sym typeface="Calibri"/>
              </a:rPr>
              <a:t>Big "Ώ" Omega Lower Bound </a:t>
            </a:r>
            <a:endParaRPr sz="2500" b="0" i="0" u="none" strike="noStrike" cap="none" dirty="0">
              <a:solidFill>
                <a:srgbClr val="000000"/>
              </a:solidFill>
              <a:latin typeface="Calibri"/>
              <a:ea typeface="Calibri"/>
              <a:cs typeface="Calibri"/>
              <a:sym typeface="Calibri"/>
            </a:endParaRPr>
          </a:p>
          <a:p>
            <a:pPr marL="723900" marR="0" lvl="1" indent="-266700" algn="l" rtl="0">
              <a:lnSpc>
                <a:spcPct val="90000"/>
              </a:lnSpc>
              <a:spcBef>
                <a:spcPts val="700"/>
              </a:spcBef>
              <a:spcAft>
                <a:spcPts val="0"/>
              </a:spcAft>
              <a:buClr>
                <a:srgbClr val="000000"/>
              </a:buClr>
              <a:buSzPts val="2800"/>
              <a:buFont typeface="Arial"/>
              <a:buChar char="–"/>
            </a:pPr>
            <a:r>
              <a:rPr lang="en-US" sz="2500" b="0" i="0" u="none" strike="noStrike" cap="none" dirty="0">
                <a:solidFill>
                  <a:srgbClr val="000000"/>
                </a:solidFill>
                <a:latin typeface="Calibri"/>
                <a:ea typeface="Calibri"/>
                <a:cs typeface="Calibri"/>
                <a:sym typeface="Calibri"/>
              </a:rPr>
              <a:t>Big "Θ" Theta </a:t>
            </a:r>
            <a:endParaRPr sz="2500" b="0" i="0" u="none" strike="noStrike" cap="none" dirty="0">
              <a:solidFill>
                <a:srgbClr val="000000"/>
              </a:solidFill>
              <a:latin typeface="Calibri"/>
              <a:ea typeface="Calibri"/>
              <a:cs typeface="Calibri"/>
              <a:sym typeface="Calibri"/>
            </a:endParaRPr>
          </a:p>
          <a:p>
            <a:pPr marL="723900" marR="0" lvl="1" indent="-88900" algn="l" rtl="0">
              <a:lnSpc>
                <a:spcPct val="90000"/>
              </a:lnSpc>
              <a:spcBef>
                <a:spcPts val="700"/>
              </a:spcBef>
              <a:spcAft>
                <a:spcPts val="0"/>
              </a:spcAft>
              <a:buClr>
                <a:srgbClr val="000000"/>
              </a:buClr>
              <a:buSzPts val="2800"/>
              <a:buFont typeface="Arial"/>
              <a:buNone/>
            </a:pPr>
            <a:endParaRPr sz="2500" b="0" i="0" u="none" strike="noStrike" cap="none" dirty="0">
              <a:solidFill>
                <a:srgbClr val="000000"/>
              </a:solidFill>
              <a:latin typeface="Calibri"/>
              <a:ea typeface="Calibri"/>
              <a:cs typeface="Calibri"/>
              <a:sym typeface="Calibri"/>
            </a:endParaRPr>
          </a:p>
          <a:p>
            <a:pPr marL="723900" marR="0" lvl="1" indent="-266700" algn="l" rtl="0">
              <a:lnSpc>
                <a:spcPct val="90000"/>
              </a:lnSpc>
              <a:spcBef>
                <a:spcPts val="700"/>
              </a:spcBef>
              <a:spcAft>
                <a:spcPts val="0"/>
              </a:spcAft>
              <a:buClr>
                <a:srgbClr val="000000"/>
              </a:buClr>
              <a:buSzPts val="2800"/>
              <a:buFont typeface="Arial"/>
              <a:buChar char="–"/>
            </a:pPr>
            <a:r>
              <a:rPr lang="en-US" sz="2500" b="0" i="0" u="none" strike="noStrike" cap="none" dirty="0">
                <a:solidFill>
                  <a:srgbClr val="000000"/>
                </a:solidFill>
                <a:latin typeface="Calibri"/>
                <a:ea typeface="Calibri"/>
                <a:cs typeface="Calibri"/>
                <a:sym typeface="Calibri"/>
              </a:rPr>
              <a:t>As we know as I/P increases time of execution increases thus for an algorithm </a:t>
            </a:r>
            <a:endParaRPr sz="2500" b="0" i="0" u="none" strike="noStrike" cap="none" dirty="0">
              <a:solidFill>
                <a:srgbClr val="000000"/>
              </a:solidFill>
              <a:latin typeface="Calibri"/>
              <a:ea typeface="Calibri"/>
              <a:cs typeface="Calibri"/>
              <a:sym typeface="Calibri"/>
            </a:endParaRPr>
          </a:p>
          <a:p>
            <a:pPr marL="723900" marR="0" lvl="1" indent="-266700" algn="l" rtl="0">
              <a:lnSpc>
                <a:spcPct val="90000"/>
              </a:lnSpc>
              <a:spcBef>
                <a:spcPts val="700"/>
              </a:spcBef>
              <a:spcAft>
                <a:spcPts val="0"/>
              </a:spcAft>
              <a:buClr>
                <a:srgbClr val="000000"/>
              </a:buClr>
              <a:buSzPts val="2800"/>
              <a:buFont typeface="Arial"/>
              <a:buChar char="–"/>
            </a:pPr>
            <a:r>
              <a:rPr lang="en-US" sz="2500" b="0" i="0" u="none" strike="noStrike" cap="none" dirty="0">
                <a:solidFill>
                  <a:srgbClr val="000000"/>
                </a:solidFill>
                <a:latin typeface="Calibri"/>
                <a:ea typeface="Calibri"/>
                <a:cs typeface="Calibri"/>
                <a:sym typeface="Calibri"/>
              </a:rPr>
              <a:t>so for an </a:t>
            </a:r>
            <a:r>
              <a:rPr lang="en-US" sz="2500" b="0" i="0" u="none" strike="noStrike" cap="none" dirty="0" err="1">
                <a:solidFill>
                  <a:srgbClr val="000000"/>
                </a:solidFill>
                <a:latin typeface="Calibri"/>
                <a:ea typeface="Calibri"/>
                <a:cs typeface="Calibri"/>
                <a:sym typeface="Calibri"/>
              </a:rPr>
              <a:t>algorithm,to</a:t>
            </a:r>
            <a:r>
              <a:rPr lang="en-US" sz="2500" b="0" i="0" u="none" strike="noStrike" cap="none" dirty="0">
                <a:solidFill>
                  <a:srgbClr val="000000"/>
                </a:solidFill>
                <a:latin typeface="Calibri"/>
                <a:ea typeface="Calibri"/>
                <a:cs typeface="Calibri"/>
                <a:sym typeface="Calibri"/>
              </a:rPr>
              <a:t> calculate the time complexity and asymptotic </a:t>
            </a:r>
            <a:r>
              <a:rPr lang="en-US" sz="2500" b="0" i="0" u="none" strike="noStrike" cap="none" dirty="0" err="1">
                <a:solidFill>
                  <a:srgbClr val="000000"/>
                </a:solidFill>
                <a:latin typeface="Calibri"/>
                <a:ea typeface="Calibri"/>
                <a:cs typeface="Calibri"/>
                <a:sym typeface="Calibri"/>
              </a:rPr>
              <a:t>behviour</a:t>
            </a:r>
            <a:r>
              <a:rPr lang="en-US" sz="2500" b="0" i="0" u="none" strike="noStrike" cap="none" dirty="0">
                <a:solidFill>
                  <a:srgbClr val="000000"/>
                </a:solidFill>
                <a:latin typeface="Calibri"/>
                <a:ea typeface="Calibri"/>
                <a:cs typeface="Calibri"/>
                <a:sym typeface="Calibri"/>
              </a:rPr>
              <a:t> of an </a:t>
            </a:r>
            <a:r>
              <a:rPr lang="en-US" sz="2500" b="0" i="0" u="none" strike="noStrike" cap="none" dirty="0" err="1">
                <a:solidFill>
                  <a:srgbClr val="000000"/>
                </a:solidFill>
                <a:latin typeface="Calibri"/>
                <a:ea typeface="Calibri"/>
                <a:cs typeface="Calibri"/>
                <a:sym typeface="Calibri"/>
              </a:rPr>
              <a:t>algo</a:t>
            </a:r>
            <a:r>
              <a:rPr lang="en-US" sz="2500" b="0" i="0" u="none" strike="noStrike" cap="none" dirty="0">
                <a:solidFill>
                  <a:srgbClr val="000000"/>
                </a:solidFill>
                <a:latin typeface="Calibri"/>
                <a:ea typeface="Calibri"/>
                <a:cs typeface="Calibri"/>
                <a:sym typeface="Calibri"/>
              </a:rPr>
              <a:t> as a fun of time</a:t>
            </a:r>
            <a:endParaRPr sz="2500" b="0" i="0" u="none" strike="noStrike" cap="none" dirty="0">
              <a:solidFill>
                <a:srgbClr val="000000"/>
              </a:solidFill>
              <a:latin typeface="Calibri"/>
              <a:ea typeface="Calibri"/>
              <a:cs typeface="Calibri"/>
              <a:sym typeface="Calibri"/>
            </a:endParaRPr>
          </a:p>
          <a:p>
            <a:pPr marL="457200" marR="0" lvl="1" indent="0" algn="l" rtl="0">
              <a:lnSpc>
                <a:spcPct val="90000"/>
              </a:lnSpc>
              <a:spcBef>
                <a:spcPts val="700"/>
              </a:spcBef>
              <a:spcAft>
                <a:spcPts val="0"/>
              </a:spcAft>
              <a:buClr>
                <a:srgbClr val="000000"/>
              </a:buClr>
              <a:buSzPts val="2800"/>
              <a:buFont typeface="Arial"/>
              <a:buNone/>
            </a:pPr>
            <a:endParaRPr sz="2500" b="0" i="0" u="none" strike="noStrike" cap="none" dirty="0">
              <a:solidFill>
                <a:srgbClr val="000000"/>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277842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68965" y="400050"/>
            <a:ext cx="8607288" cy="4480063"/>
          </a:xfrm>
        </p:spPr>
        <p:txBody>
          <a:bodyPr>
            <a:normAutofit fontScale="85000" lnSpcReduction="20000"/>
          </a:bodyPr>
          <a:lstStyle/>
          <a:p>
            <a:pPr eaLnBrk="1" hangingPunct="1">
              <a:buFontTx/>
              <a:buNone/>
            </a:pPr>
            <a:r>
              <a:rPr lang="en-US" sz="2400" b="1" dirty="0"/>
              <a:t>Asymptotic Notations</a:t>
            </a:r>
            <a:r>
              <a:rPr lang="en-US" sz="2400" dirty="0"/>
              <a:t>: To enable us to make meaningful statements about the time and space complexities of an algorithm , asymptotic notations (O, o, </a:t>
            </a:r>
            <a:r>
              <a:rPr lang="el-GR" sz="2400" dirty="0"/>
              <a:t>Ω</a:t>
            </a:r>
            <a:r>
              <a:rPr lang="en-US" sz="2400" dirty="0"/>
              <a:t>, </a:t>
            </a:r>
            <a:r>
              <a:rPr lang="el-GR" sz="2400" dirty="0"/>
              <a:t>ω</a:t>
            </a:r>
            <a:r>
              <a:rPr lang="en-US" sz="2400" dirty="0"/>
              <a:t>, </a:t>
            </a:r>
            <a:r>
              <a:rPr lang="el-GR" sz="2400" dirty="0"/>
              <a:t>θ</a:t>
            </a:r>
            <a:r>
              <a:rPr lang="en-US" sz="2400" dirty="0"/>
              <a:t>) are used.</a:t>
            </a:r>
          </a:p>
          <a:p>
            <a:pPr eaLnBrk="1" hangingPunct="1">
              <a:buFontTx/>
              <a:buNone/>
            </a:pPr>
            <a:r>
              <a:rPr lang="en-US" sz="2400" b="1" dirty="0"/>
              <a:t>Big “Oh” </a:t>
            </a:r>
            <a:r>
              <a:rPr lang="en-US" sz="2400" dirty="0"/>
              <a:t>: The function f(n) = O(g(n)), to be read as “ f of n is Big Oh of g of n”, if and only if there exist positive constants c and n</a:t>
            </a:r>
            <a:r>
              <a:rPr lang="en-US" sz="2400" baseline="-25000" dirty="0"/>
              <a:t>0</a:t>
            </a:r>
            <a:r>
              <a:rPr lang="en-US" sz="2400" dirty="0"/>
              <a:t> such that,  f(n) ≤ c*g(n) for all n≥n</a:t>
            </a:r>
            <a:r>
              <a:rPr lang="en-US" sz="2400" baseline="-25000" dirty="0"/>
              <a:t>0</a:t>
            </a:r>
            <a:r>
              <a:rPr lang="en-US" sz="2400" dirty="0"/>
              <a:t>, for example,</a:t>
            </a:r>
          </a:p>
          <a:p>
            <a:pPr eaLnBrk="1" hangingPunct="1">
              <a:buFontTx/>
              <a:buNone/>
            </a:pPr>
            <a:r>
              <a:rPr lang="en-US" sz="2400" dirty="0"/>
              <a:t>			    </a:t>
            </a:r>
            <a:r>
              <a:rPr lang="en-US" sz="2400" dirty="0" err="1"/>
              <a:t>i</a:t>
            </a:r>
            <a:r>
              <a:rPr lang="en-US" sz="2400" dirty="0"/>
              <a:t>. 	f(n) = 3n + 2 ≤ 4n for all n ≥ 2.</a:t>
            </a:r>
          </a:p>
          <a:p>
            <a:pPr eaLnBrk="1" hangingPunct="1">
              <a:buFontTx/>
              <a:buNone/>
            </a:pPr>
            <a:r>
              <a:rPr lang="en-US" sz="2400" dirty="0"/>
              <a:t>				Here c = 4, g(n) = n and n</a:t>
            </a:r>
            <a:r>
              <a:rPr lang="en-US" sz="2400" baseline="-25000" dirty="0"/>
              <a:t>0 </a:t>
            </a:r>
            <a:r>
              <a:rPr lang="en-US" sz="2400" dirty="0"/>
              <a:t>= 2.</a:t>
            </a:r>
          </a:p>
          <a:p>
            <a:pPr eaLnBrk="1" hangingPunct="1">
              <a:buFontTx/>
              <a:buNone/>
            </a:pPr>
            <a:r>
              <a:rPr lang="en-US" sz="2400" dirty="0"/>
              <a:t>			    ii.	f(n) = (n</a:t>
            </a:r>
            <a:r>
              <a:rPr lang="en-US" sz="2400" baseline="30000" dirty="0"/>
              <a:t>3</a:t>
            </a:r>
            <a:r>
              <a:rPr lang="en-US" sz="2400" dirty="0"/>
              <a:t> + 6n</a:t>
            </a:r>
            <a:r>
              <a:rPr lang="en-US" sz="2400" baseline="30000" dirty="0"/>
              <a:t>2</a:t>
            </a:r>
            <a:r>
              <a:rPr lang="en-US" sz="2400" dirty="0"/>
              <a:t> + 11n +3) ≤ 2n</a:t>
            </a:r>
            <a:r>
              <a:rPr lang="en-US" sz="2400" baseline="30000" dirty="0"/>
              <a:t>3</a:t>
            </a:r>
            <a:r>
              <a:rPr lang="en-US" sz="2400" dirty="0"/>
              <a:t> for all n ≥ 8.</a:t>
            </a:r>
          </a:p>
          <a:p>
            <a:pPr eaLnBrk="1" hangingPunct="1">
              <a:buFontTx/>
              <a:buNone/>
            </a:pPr>
            <a:r>
              <a:rPr lang="en-US" sz="2400" dirty="0"/>
              <a:t>				Here c = 2, g(n) = n</a:t>
            </a:r>
            <a:r>
              <a:rPr lang="en-US" sz="2400" baseline="30000" dirty="0"/>
              <a:t>3</a:t>
            </a:r>
            <a:r>
              <a:rPr lang="en-US" sz="2400" dirty="0"/>
              <a:t>  and n</a:t>
            </a:r>
            <a:r>
              <a:rPr lang="en-US" sz="2400" baseline="-25000" dirty="0"/>
              <a:t>0 =</a:t>
            </a:r>
            <a:r>
              <a:rPr lang="en-US" sz="2400" dirty="0"/>
              <a:t> 8.</a:t>
            </a:r>
          </a:p>
          <a:p>
            <a:pPr eaLnBrk="1" hangingPunct="1">
              <a:buFontTx/>
              <a:buNone/>
            </a:pPr>
            <a:r>
              <a:rPr lang="en-US" sz="2400" dirty="0"/>
              <a:t>	Thus f(n) = O(g(n)) states that g(n) is an </a:t>
            </a:r>
            <a:r>
              <a:rPr lang="en-US" sz="2400" b="1" i="1" dirty="0">
                <a:solidFill>
                  <a:srgbClr val="FF0000"/>
                </a:solidFill>
              </a:rPr>
              <a:t>upper bound </a:t>
            </a:r>
            <a:r>
              <a:rPr lang="en-US" sz="2400" dirty="0"/>
              <a:t>on the value of f(n) for all n≥n</a:t>
            </a:r>
            <a:r>
              <a:rPr lang="en-US" sz="2400" baseline="-25000" dirty="0"/>
              <a:t>0</a:t>
            </a:r>
            <a:r>
              <a:rPr lang="en-US" sz="2400" dirty="0"/>
              <a:t>.</a:t>
            </a:r>
          </a:p>
          <a:p>
            <a:pPr eaLnBrk="1" hangingPunct="1">
              <a:buFontTx/>
              <a:buNone/>
            </a:pPr>
            <a:endParaRPr lang="en-US" sz="2400" dirty="0"/>
          </a:p>
          <a:p>
            <a:pPr eaLnBrk="1" hangingPunct="1">
              <a:buFontTx/>
              <a:buNone/>
            </a:pPr>
            <a:r>
              <a:rPr lang="en-US" sz="2400" dirty="0"/>
              <a:t>	</a:t>
            </a:r>
          </a:p>
          <a:p>
            <a:pPr algn="just" eaLnBrk="1" hangingPunct="1">
              <a:buFontTx/>
              <a:buNone/>
            </a:pPr>
            <a:r>
              <a:rPr lang="en-US" sz="2400" b="1" dirty="0"/>
              <a:t> </a:t>
            </a:r>
            <a:endParaRPr lang="en-US" sz="2400" dirty="0"/>
          </a:p>
          <a:p>
            <a:pPr algn="just" eaLnBrk="1" hangingPunct="1">
              <a:buFontTx/>
              <a:buNone/>
            </a:pP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974798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41"/>
          <p:cNvPicPr preferRelativeResize="0"/>
          <p:nvPr/>
        </p:nvPicPr>
        <p:blipFill rotWithShape="1">
          <a:blip r:embed="rId3">
            <a:alphaModFix/>
          </a:blip>
          <a:srcRect l="3383" t="9472" r="4738" b="3903"/>
          <a:stretch/>
        </p:blipFill>
        <p:spPr>
          <a:xfrm>
            <a:off x="89536" y="414338"/>
            <a:ext cx="4431665" cy="2970371"/>
          </a:xfrm>
          <a:prstGeom prst="rect">
            <a:avLst/>
          </a:prstGeom>
          <a:noFill/>
          <a:ln>
            <a:noFill/>
          </a:ln>
        </p:spPr>
      </p:pic>
      <p:sp>
        <p:nvSpPr>
          <p:cNvPr id="224" name="Google Shape;224;p41"/>
          <p:cNvSpPr txBox="1"/>
          <p:nvPr/>
        </p:nvSpPr>
        <p:spPr>
          <a:xfrm>
            <a:off x="462280" y="3058478"/>
            <a:ext cx="7651750" cy="1491139"/>
          </a:xfrm>
          <a:prstGeom prst="rect">
            <a:avLst/>
          </a:prstGeom>
          <a:noFill/>
          <a:ln>
            <a:noFill/>
          </a:ln>
        </p:spPr>
        <p:txBody>
          <a:bodyPr spcFirstLastPara="1" wrap="square" lIns="90000" tIns="46800" rIns="90000" bIns="46800" anchor="t" anchorCtr="0">
            <a:noAutofit/>
          </a:bodyPr>
          <a:lstStyle/>
          <a:p>
            <a:pPr marL="723900" marR="0" lvl="1" indent="-88900" algn="just" rtl="0">
              <a:lnSpc>
                <a:spcPct val="90000"/>
              </a:lnSpc>
              <a:spcBef>
                <a:spcPts val="700"/>
              </a:spcBef>
              <a:spcAft>
                <a:spcPts val="0"/>
              </a:spcAft>
              <a:buClr>
                <a:srgbClr val="000000"/>
              </a:buClr>
              <a:buSzPts val="2800"/>
              <a:buFont typeface="Arial"/>
              <a:buNone/>
            </a:pPr>
            <a:endParaRPr sz="1800" b="0" i="0" u="none" strike="noStrike" cap="none" dirty="0">
              <a:solidFill>
                <a:srgbClr val="000000"/>
              </a:solidFill>
              <a:latin typeface="Calibri"/>
              <a:ea typeface="Calibri"/>
              <a:cs typeface="Calibri"/>
              <a:sym typeface="Calibri"/>
            </a:endParaRPr>
          </a:p>
          <a:p>
            <a:pPr marL="723900" marR="0" lvl="1" indent="-266700" algn="just" rtl="0">
              <a:lnSpc>
                <a:spcPct val="90000"/>
              </a:lnSpc>
              <a:spcBef>
                <a:spcPts val="700"/>
              </a:spcBef>
              <a:spcAft>
                <a:spcPts val="0"/>
              </a:spcAft>
              <a:buClr>
                <a:srgbClr val="000000"/>
              </a:buClr>
              <a:buSzPts val="2800"/>
              <a:buFont typeface="Arial"/>
              <a:buChar char="–"/>
            </a:pPr>
            <a:r>
              <a:rPr lang="en-US" sz="1800" b="0" i="0" u="none" strike="noStrike" cap="none" dirty="0">
                <a:solidFill>
                  <a:srgbClr val="000000"/>
                </a:solidFill>
                <a:latin typeface="Calibri"/>
                <a:ea typeface="Calibri"/>
                <a:cs typeface="Calibri"/>
                <a:sym typeface="Calibri"/>
              </a:rPr>
              <a:t>f(n)⩽</a:t>
            </a:r>
            <a:r>
              <a:rPr lang="en-US" sz="1800" b="0" i="0" u="none" strike="noStrike" cap="none" dirty="0" err="1">
                <a:solidFill>
                  <a:srgbClr val="000000"/>
                </a:solidFill>
                <a:latin typeface="Calibri"/>
                <a:ea typeface="Calibri"/>
                <a:cs typeface="Calibri"/>
                <a:sym typeface="Calibri"/>
              </a:rPr>
              <a:t>c.g</a:t>
            </a:r>
            <a:r>
              <a:rPr lang="en-US" sz="1800" b="0" i="0" u="none" strike="noStrike" cap="none" dirty="0">
                <a:solidFill>
                  <a:srgbClr val="000000"/>
                </a:solidFill>
                <a:latin typeface="Calibri"/>
                <a:ea typeface="Calibri"/>
                <a:cs typeface="Calibri"/>
                <a:sym typeface="Calibri"/>
              </a:rPr>
              <a:t>(n) for n&gt;n0 in all case</a:t>
            </a:r>
            <a:endParaRPr sz="1800" b="0" i="0" u="none" strike="noStrike" cap="none" dirty="0">
              <a:solidFill>
                <a:srgbClr val="000000"/>
              </a:solidFill>
              <a:latin typeface="Calibri"/>
              <a:ea typeface="Calibri"/>
              <a:cs typeface="Calibri"/>
              <a:sym typeface="Calibri"/>
            </a:endParaRPr>
          </a:p>
          <a:p>
            <a:pPr marL="723900" marR="0" lvl="1" indent="-266700" algn="just" rtl="0">
              <a:lnSpc>
                <a:spcPct val="90000"/>
              </a:lnSpc>
              <a:spcBef>
                <a:spcPts val="700"/>
              </a:spcBef>
              <a:spcAft>
                <a:spcPts val="0"/>
              </a:spcAft>
              <a:buClr>
                <a:srgbClr val="000000"/>
              </a:buClr>
              <a:buSzPts val="2800"/>
              <a:buFont typeface="Arial"/>
              <a:buChar char="–"/>
            </a:pPr>
            <a:r>
              <a:rPr lang="en-US" sz="1800" b="0" i="0" u="none" strike="noStrike" cap="none" dirty="0">
                <a:solidFill>
                  <a:srgbClr val="000000"/>
                </a:solidFill>
                <a:latin typeface="Calibri"/>
                <a:ea typeface="Calibri"/>
                <a:cs typeface="Calibri"/>
                <a:sym typeface="Calibri"/>
              </a:rPr>
              <a:t>Hence, function g(n) is an upper bound for function f(n), as g(n) grows faster than f(n).</a:t>
            </a:r>
            <a:endParaRPr sz="1800" b="0" i="0" u="none" strike="noStrike" cap="none" dirty="0">
              <a:solidFill>
                <a:srgbClr val="000000"/>
              </a:solidFill>
              <a:latin typeface="Calibri"/>
              <a:ea typeface="Calibri"/>
              <a:cs typeface="Calibri"/>
              <a:sym typeface="Calibri"/>
            </a:endParaRPr>
          </a:p>
          <a:p>
            <a:pPr marL="723900" marR="0" lvl="1" indent="-88900" algn="just" rtl="0">
              <a:lnSpc>
                <a:spcPct val="90000"/>
              </a:lnSpc>
              <a:spcBef>
                <a:spcPts val="700"/>
              </a:spcBef>
              <a:spcAft>
                <a:spcPts val="0"/>
              </a:spcAft>
              <a:buClr>
                <a:srgbClr val="000000"/>
              </a:buClr>
              <a:buSzPts val="2800"/>
              <a:buFont typeface="Arial"/>
              <a:buNone/>
            </a:pPr>
            <a:endParaRPr sz="1800" b="0" i="0" u="none" strike="noStrike" cap="none" dirty="0">
              <a:solidFill>
                <a:srgbClr val="000000"/>
              </a:solidFill>
              <a:latin typeface="Calibri"/>
              <a:ea typeface="Calibri"/>
              <a:cs typeface="Calibri"/>
              <a:sym typeface="Calibri"/>
            </a:endParaRPr>
          </a:p>
        </p:txBody>
      </p:sp>
      <p:sp>
        <p:nvSpPr>
          <p:cNvPr id="225" name="Google Shape;225;p41"/>
          <p:cNvSpPr txBox="1"/>
          <p:nvPr/>
        </p:nvSpPr>
        <p:spPr>
          <a:xfrm>
            <a:off x="4439286" y="549116"/>
            <a:ext cx="3697605" cy="2261235"/>
          </a:xfrm>
          <a:prstGeom prst="rect">
            <a:avLst/>
          </a:prstGeom>
          <a:noFill/>
          <a:ln>
            <a:noFill/>
          </a:ln>
        </p:spPr>
        <p:txBody>
          <a:bodyPr spcFirstLastPara="1" wrap="square" lIns="91425" tIns="45700" rIns="91425" bIns="45700" anchor="t" anchorCtr="0">
            <a:noAutofit/>
          </a:bodyPr>
          <a:lstStyle/>
          <a:p>
            <a:pPr marL="457200" marR="0" lvl="1" indent="0" algn="just" rtl="0">
              <a:lnSpc>
                <a:spcPct val="150000"/>
              </a:lnSpc>
              <a:spcBef>
                <a:spcPts val="0"/>
              </a:spcBef>
              <a:spcAft>
                <a:spcPts val="0"/>
              </a:spcAft>
              <a:buClr>
                <a:srgbClr val="000000"/>
              </a:buClr>
              <a:buSzPts val="2800"/>
              <a:buFont typeface="Arial"/>
              <a:buNone/>
            </a:pPr>
            <a:r>
              <a:rPr lang="en-US"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a:p>
            <a:pPr marL="457200" marR="0" lvl="1" indent="0" algn="just" rtl="0">
              <a:lnSpc>
                <a:spcPct val="150000"/>
              </a:lnSpc>
              <a:spcBef>
                <a:spcPts val="700"/>
              </a:spcBef>
              <a:spcAft>
                <a:spcPts val="0"/>
              </a:spcAft>
              <a:buClr>
                <a:srgbClr val="000000"/>
              </a:buClr>
              <a:buSzPts val="2800"/>
              <a:buFont typeface="Arial"/>
              <a:buNone/>
            </a:pPr>
            <a:r>
              <a:rPr lang="en-US" sz="1800" b="0" i="0" u="none" strike="noStrike" cap="none">
                <a:solidFill>
                  <a:srgbClr val="000000"/>
                </a:solidFill>
                <a:latin typeface="Calibri"/>
                <a:ea typeface="Calibri"/>
                <a:cs typeface="Calibri"/>
                <a:sym typeface="Calibri"/>
              </a:rPr>
              <a:t>A fns can be represented is the order of g(n) that is O(g(n)), if there exists a value of positive integer n as n0 and a positive constant c such that </a:t>
            </a:r>
            <a:endParaRPr sz="1800" b="0" i="0" u="none" strike="noStrike" cap="none">
              <a:solidFill>
                <a:srgbClr val="000000"/>
              </a:solidFill>
              <a:latin typeface="Calibri"/>
              <a:ea typeface="Calibri"/>
              <a:cs typeface="Calibri"/>
              <a:sym typeface="Calibri"/>
            </a:endParaRPr>
          </a:p>
        </p:txBody>
      </p:sp>
      <p:sp>
        <p:nvSpPr>
          <p:cNvPr id="226" name="Google Shape;226;p41"/>
          <p:cNvSpPr txBox="1"/>
          <p:nvPr/>
        </p:nvSpPr>
        <p:spPr>
          <a:xfrm>
            <a:off x="419735" y="128111"/>
            <a:ext cx="803021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0000"/>
                </a:solidFill>
                <a:latin typeface="Calibri"/>
                <a:ea typeface="Calibri"/>
                <a:cs typeface="Calibri"/>
                <a:sym typeface="Calibri"/>
              </a:rPr>
              <a:t>" O " (Big Oh) is the most commonly used notation.</a:t>
            </a:r>
            <a:endParaRPr sz="2400">
              <a:solidFill>
                <a:srgbClr val="000000"/>
              </a:solidFill>
              <a:latin typeface="Calibri"/>
              <a:ea typeface="Calibri"/>
              <a:cs typeface="Calibri"/>
              <a:sym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04502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p:nvPr/>
        </p:nvSpPr>
        <p:spPr>
          <a:xfrm>
            <a:off x="351155" y="294799"/>
            <a:ext cx="8229600" cy="4381024"/>
          </a:xfrm>
          <a:prstGeom prst="rect">
            <a:avLst/>
          </a:prstGeom>
          <a:noFill/>
          <a:ln>
            <a:noFill/>
          </a:ln>
        </p:spPr>
        <p:txBody>
          <a:bodyPr spcFirstLastPara="1" wrap="square" lIns="90000" tIns="46800" rIns="90000" bIns="46800" anchor="t" anchorCtr="0">
            <a:noAutofit/>
          </a:bodyPr>
          <a:lstStyle/>
          <a:p>
            <a:pPr marL="457200" marR="0" lvl="1" indent="0" algn="l" rtl="0">
              <a:lnSpc>
                <a:spcPct val="90000"/>
              </a:lnSpc>
              <a:spcBef>
                <a:spcPts val="700"/>
              </a:spcBef>
              <a:spcAft>
                <a:spcPts val="0"/>
              </a:spcAft>
              <a:buClr>
                <a:srgbClr val="000000"/>
              </a:buClr>
              <a:buSzPts val="2800"/>
              <a:buFont typeface="Arial"/>
              <a:buNone/>
            </a:pPr>
            <a:r>
              <a:rPr lang="en-US" sz="2400" b="0" i="0" u="none" strike="noStrike" cap="none" dirty="0">
                <a:solidFill>
                  <a:srgbClr val="000000"/>
                </a:solidFill>
                <a:latin typeface="Times New Roman" pitchFamily="18" charset="0"/>
                <a:ea typeface="Calibri"/>
                <a:cs typeface="Times New Roman" pitchFamily="18" charset="0"/>
                <a:sym typeface="Calibri"/>
              </a:rPr>
              <a:t>consider f(n)=3n+2 &amp; g(n)=n</a:t>
            </a:r>
            <a:endParaRPr sz="2400" b="0" i="0" u="none" strike="noStrike" cap="none" dirty="0">
              <a:solidFill>
                <a:srgbClr val="000000"/>
              </a:solidFill>
              <a:latin typeface="Times New Roman" pitchFamily="18" charset="0"/>
              <a:ea typeface="Calibri"/>
              <a:cs typeface="Times New Roman" pitchFamily="18" charset="0"/>
              <a:sym typeface="Calibri"/>
            </a:endParaRPr>
          </a:p>
          <a:p>
            <a:pPr marL="457200" marR="0" lvl="1" indent="0" algn="l" rtl="0">
              <a:lnSpc>
                <a:spcPct val="90000"/>
              </a:lnSpc>
              <a:spcBef>
                <a:spcPts val="700"/>
              </a:spcBef>
              <a:spcAft>
                <a:spcPts val="0"/>
              </a:spcAft>
              <a:buClr>
                <a:srgbClr val="000000"/>
              </a:buClr>
              <a:buSzPts val="2800"/>
              <a:buFont typeface="Arial"/>
              <a:buNone/>
            </a:pPr>
            <a:r>
              <a:rPr lang="en-US" sz="2400" b="0" i="0" u="none" strike="noStrike" cap="none" dirty="0">
                <a:solidFill>
                  <a:srgbClr val="000000"/>
                </a:solidFill>
                <a:latin typeface="Times New Roman" pitchFamily="18" charset="0"/>
                <a:ea typeface="Calibri"/>
                <a:cs typeface="Times New Roman" pitchFamily="18" charset="0"/>
                <a:sym typeface="Calibri"/>
              </a:rPr>
              <a:t>so to satisfy f(n)⩽</a:t>
            </a:r>
            <a:r>
              <a:rPr lang="en-US" sz="2400" b="0" i="0" u="none" strike="noStrike" cap="none" dirty="0" err="1">
                <a:solidFill>
                  <a:srgbClr val="000000"/>
                </a:solidFill>
                <a:latin typeface="Times New Roman" pitchFamily="18" charset="0"/>
                <a:ea typeface="Calibri"/>
                <a:cs typeface="Times New Roman" pitchFamily="18" charset="0"/>
                <a:sym typeface="Calibri"/>
              </a:rPr>
              <a:t>c.g</a:t>
            </a:r>
            <a:r>
              <a:rPr lang="en-US" sz="2400" b="0" i="0" u="none" strike="noStrike" cap="none" dirty="0">
                <a:solidFill>
                  <a:srgbClr val="000000"/>
                </a:solidFill>
                <a:latin typeface="Times New Roman" pitchFamily="18" charset="0"/>
                <a:ea typeface="Calibri"/>
                <a:cs typeface="Times New Roman" pitchFamily="18" charset="0"/>
                <a:sym typeface="Calibri"/>
              </a:rPr>
              <a:t>(n)</a:t>
            </a:r>
            <a:endParaRPr sz="2400" b="0" i="0" u="none" strike="noStrike" cap="none" dirty="0">
              <a:solidFill>
                <a:srgbClr val="000000"/>
              </a:solidFill>
              <a:latin typeface="Times New Roman" pitchFamily="18" charset="0"/>
              <a:ea typeface="Calibri"/>
              <a:cs typeface="Times New Roman" pitchFamily="18" charset="0"/>
              <a:sym typeface="Calibri"/>
            </a:endParaRPr>
          </a:p>
          <a:p>
            <a:pPr marL="457200" marR="0" lvl="1" indent="0" algn="l" rtl="0">
              <a:lnSpc>
                <a:spcPct val="90000"/>
              </a:lnSpc>
              <a:spcBef>
                <a:spcPts val="700"/>
              </a:spcBef>
              <a:spcAft>
                <a:spcPts val="0"/>
              </a:spcAft>
              <a:buClr>
                <a:srgbClr val="000000"/>
              </a:buClr>
              <a:buSzPts val="2800"/>
              <a:buFont typeface="Arial"/>
              <a:buNone/>
            </a:pPr>
            <a:r>
              <a:rPr lang="en-US" sz="2400" b="0" i="0" u="none" strike="noStrike" cap="none" dirty="0">
                <a:solidFill>
                  <a:srgbClr val="000000"/>
                </a:solidFill>
                <a:latin typeface="Times New Roman" pitchFamily="18" charset="0"/>
                <a:ea typeface="Calibri"/>
                <a:cs typeface="Times New Roman" pitchFamily="18" charset="0"/>
                <a:sym typeface="Calibri"/>
              </a:rPr>
              <a:t>we can write  3n+2 ⩽ </a:t>
            </a:r>
            <a:r>
              <a:rPr lang="en-US" sz="2400" b="0" i="0" u="none" strike="noStrike" cap="none" dirty="0" err="1">
                <a:solidFill>
                  <a:srgbClr val="000000"/>
                </a:solidFill>
                <a:latin typeface="Times New Roman" pitchFamily="18" charset="0"/>
                <a:ea typeface="Calibri"/>
                <a:cs typeface="Times New Roman" pitchFamily="18" charset="0"/>
                <a:sym typeface="Calibri"/>
              </a:rPr>
              <a:t>C.n</a:t>
            </a:r>
            <a:endParaRPr sz="2400" b="0" i="0" u="none" strike="noStrike" cap="none" dirty="0">
              <a:solidFill>
                <a:srgbClr val="000000"/>
              </a:solidFill>
              <a:latin typeface="Times New Roman" pitchFamily="18" charset="0"/>
              <a:ea typeface="Calibri"/>
              <a:cs typeface="Times New Roman" pitchFamily="18" charset="0"/>
              <a:sym typeface="Calibri"/>
            </a:endParaRPr>
          </a:p>
          <a:p>
            <a:pPr marL="914400" marR="0" lvl="1" indent="-457200" algn="l" rtl="0">
              <a:lnSpc>
                <a:spcPct val="90000"/>
              </a:lnSpc>
              <a:spcBef>
                <a:spcPts val="700"/>
              </a:spcBef>
              <a:spcAft>
                <a:spcPts val="0"/>
              </a:spcAft>
              <a:buClr>
                <a:srgbClr val="000000"/>
              </a:buClr>
              <a:buSzPts val="2800"/>
              <a:buFont typeface="Arial"/>
              <a:buChar char="•"/>
            </a:pPr>
            <a:r>
              <a:rPr lang="en-US" sz="2400" b="0" i="0" u="none" strike="noStrike" cap="none" dirty="0">
                <a:solidFill>
                  <a:srgbClr val="000000"/>
                </a:solidFill>
                <a:latin typeface="Times New Roman" pitchFamily="18" charset="0"/>
                <a:ea typeface="Calibri"/>
                <a:cs typeface="Times New Roman" pitchFamily="18" charset="0"/>
                <a:sym typeface="Calibri"/>
              </a:rPr>
              <a:t>The above condition is true when C=4 or more than that thus we can write</a:t>
            </a:r>
            <a:endParaRPr sz="2400" b="0" i="0" u="none" strike="noStrike" cap="none" dirty="0">
              <a:solidFill>
                <a:srgbClr val="000000"/>
              </a:solidFill>
              <a:latin typeface="Times New Roman" pitchFamily="18" charset="0"/>
              <a:ea typeface="Calibri"/>
              <a:cs typeface="Times New Roman" pitchFamily="18" charset="0"/>
              <a:sym typeface="Calibri"/>
            </a:endParaRPr>
          </a:p>
          <a:p>
            <a:pPr marL="457200" marR="0" lvl="1" indent="0" algn="l" rtl="0">
              <a:lnSpc>
                <a:spcPct val="90000"/>
              </a:lnSpc>
              <a:spcBef>
                <a:spcPts val="700"/>
              </a:spcBef>
              <a:spcAft>
                <a:spcPts val="0"/>
              </a:spcAft>
              <a:buClr>
                <a:srgbClr val="000000"/>
              </a:buClr>
              <a:buSzPts val="2800"/>
              <a:buFont typeface="Arial"/>
              <a:buNone/>
            </a:pPr>
            <a:r>
              <a:rPr lang="en-US" sz="2400" b="0" i="0" u="none" strike="noStrike" cap="none" dirty="0">
                <a:solidFill>
                  <a:srgbClr val="000000"/>
                </a:solidFill>
                <a:latin typeface="Times New Roman" pitchFamily="18" charset="0"/>
                <a:ea typeface="Calibri"/>
                <a:cs typeface="Times New Roman" pitchFamily="18" charset="0"/>
                <a:sym typeface="Calibri"/>
              </a:rPr>
              <a:t>			3n+2 ⩽ 4.n </a:t>
            </a:r>
            <a:endParaRPr sz="2400" b="0" i="0" u="none" strike="noStrike" cap="none" dirty="0">
              <a:solidFill>
                <a:srgbClr val="000000"/>
              </a:solidFill>
              <a:latin typeface="Times New Roman" pitchFamily="18" charset="0"/>
              <a:ea typeface="Calibri"/>
              <a:cs typeface="Times New Roman" pitchFamily="18" charset="0"/>
              <a:sym typeface="Calibri"/>
            </a:endParaRPr>
          </a:p>
          <a:p>
            <a:pPr marL="914400" marR="0" lvl="1" indent="-457200" algn="l" rtl="0">
              <a:lnSpc>
                <a:spcPct val="90000"/>
              </a:lnSpc>
              <a:spcBef>
                <a:spcPts val="700"/>
              </a:spcBef>
              <a:spcAft>
                <a:spcPts val="0"/>
              </a:spcAft>
              <a:buClr>
                <a:srgbClr val="000000"/>
              </a:buClr>
              <a:buSzPts val="2800"/>
              <a:buFont typeface="Arial"/>
              <a:buChar char="•"/>
            </a:pPr>
            <a:r>
              <a:rPr lang="en-US" sz="2400" b="0" i="0" u="none" strike="noStrike" cap="none" dirty="0">
                <a:solidFill>
                  <a:srgbClr val="000000"/>
                </a:solidFill>
                <a:latin typeface="Times New Roman" pitchFamily="18" charset="0"/>
                <a:ea typeface="Calibri"/>
                <a:cs typeface="Times New Roman" pitchFamily="18" charset="0"/>
                <a:sym typeface="Calibri"/>
              </a:rPr>
              <a:t>As f(n)=O g(n) </a:t>
            </a:r>
            <a:r>
              <a:rPr lang="en-US" sz="2400" b="0" i="0" u="none" strike="noStrike" cap="none" dirty="0" err="1">
                <a:solidFill>
                  <a:srgbClr val="000000"/>
                </a:solidFill>
                <a:latin typeface="Times New Roman" pitchFamily="18" charset="0"/>
                <a:ea typeface="Calibri"/>
                <a:cs typeface="Times New Roman" pitchFamily="18" charset="0"/>
                <a:sym typeface="Calibri"/>
              </a:rPr>
              <a:t>i.e</a:t>
            </a:r>
            <a:r>
              <a:rPr lang="en-US" sz="2400" b="0" i="0" u="none" strike="noStrike" cap="none" dirty="0">
                <a:solidFill>
                  <a:srgbClr val="000000"/>
                </a:solidFill>
                <a:latin typeface="Times New Roman" pitchFamily="18" charset="0"/>
                <a:ea typeface="Calibri"/>
                <a:cs typeface="Times New Roman" pitchFamily="18" charset="0"/>
                <a:sym typeface="Calibri"/>
              </a:rPr>
              <a:t> f(n) is bounding g(n) it means f(n)=O g(n) is true for all </a:t>
            </a:r>
            <a:r>
              <a:rPr lang="en-US" sz="2400" b="1" i="1" u="none" strike="noStrike" cap="none" dirty="0">
                <a:solidFill>
                  <a:srgbClr val="000000"/>
                </a:solidFill>
                <a:latin typeface="Times New Roman" pitchFamily="18" charset="0"/>
                <a:ea typeface="Calibri"/>
                <a:cs typeface="Times New Roman" pitchFamily="18" charset="0"/>
                <a:sym typeface="Calibri"/>
              </a:rPr>
              <a:t>n &amp; higher values of n like ,n</a:t>
            </a:r>
            <a:r>
              <a:rPr lang="en-US" sz="2400" b="1" i="1" u="none" strike="noStrike" cap="none" baseline="30000" dirty="0">
                <a:solidFill>
                  <a:srgbClr val="000000"/>
                </a:solidFill>
                <a:latin typeface="Times New Roman" pitchFamily="18" charset="0"/>
                <a:ea typeface="Calibri"/>
                <a:cs typeface="Times New Roman" pitchFamily="18" charset="0"/>
                <a:sym typeface="Calibri"/>
              </a:rPr>
              <a:t>2</a:t>
            </a:r>
            <a:r>
              <a:rPr lang="en-US" sz="2400" b="1" i="1" u="none" strike="noStrike" cap="none" dirty="0">
                <a:solidFill>
                  <a:srgbClr val="000000"/>
                </a:solidFill>
                <a:latin typeface="Times New Roman" pitchFamily="18" charset="0"/>
                <a:ea typeface="Calibri"/>
                <a:cs typeface="Times New Roman" pitchFamily="18" charset="0"/>
                <a:sym typeface="Calibri"/>
              </a:rPr>
              <a:t> or n</a:t>
            </a:r>
            <a:r>
              <a:rPr lang="en-US" sz="2400" b="1" i="1" u="none" strike="noStrike" cap="none" baseline="30000" dirty="0">
                <a:solidFill>
                  <a:srgbClr val="000000"/>
                </a:solidFill>
                <a:latin typeface="Times New Roman" pitchFamily="18" charset="0"/>
                <a:ea typeface="Calibri"/>
                <a:cs typeface="Times New Roman" pitchFamily="18" charset="0"/>
                <a:sym typeface="Calibri"/>
              </a:rPr>
              <a:t>3</a:t>
            </a:r>
            <a:r>
              <a:rPr lang="en-US" sz="2400" b="1" i="1" u="none" strike="noStrike" cap="none" dirty="0">
                <a:solidFill>
                  <a:srgbClr val="000000"/>
                </a:solidFill>
                <a:latin typeface="Times New Roman" pitchFamily="18" charset="0"/>
                <a:ea typeface="Calibri"/>
                <a:cs typeface="Times New Roman" pitchFamily="18" charset="0"/>
                <a:sym typeface="Calibri"/>
              </a:rPr>
              <a:t>.</a:t>
            </a:r>
            <a:r>
              <a:rPr lang="en-US" sz="2400" b="0" i="0" u="none" strike="noStrike" cap="none" dirty="0">
                <a:solidFill>
                  <a:srgbClr val="000000"/>
                </a:solidFill>
                <a:latin typeface="Times New Roman" pitchFamily="18" charset="0"/>
                <a:ea typeface="Calibri"/>
                <a:cs typeface="Times New Roman" pitchFamily="18" charset="0"/>
                <a:sym typeface="Calibri"/>
              </a:rPr>
              <a:t>... </a:t>
            </a:r>
            <a:endParaRPr sz="2400" b="0" i="0" u="none" strike="noStrike" cap="none" dirty="0">
              <a:solidFill>
                <a:srgbClr val="000000"/>
              </a:solidFill>
              <a:latin typeface="Times New Roman" pitchFamily="18" charset="0"/>
              <a:ea typeface="Calibri"/>
              <a:cs typeface="Times New Roman" pitchFamily="18" charset="0"/>
              <a:sym typeface="Calibri"/>
            </a:endParaRPr>
          </a:p>
          <a:p>
            <a:pPr marL="914400" marR="0" lvl="1" indent="-457200" algn="l" rtl="0">
              <a:lnSpc>
                <a:spcPct val="90000"/>
              </a:lnSpc>
              <a:spcBef>
                <a:spcPts val="700"/>
              </a:spcBef>
              <a:spcAft>
                <a:spcPts val="0"/>
              </a:spcAft>
              <a:buClr>
                <a:srgbClr val="000000"/>
              </a:buClr>
              <a:buSzPts val="2800"/>
              <a:buFont typeface="Arial"/>
              <a:buChar char="•"/>
            </a:pPr>
            <a:r>
              <a:rPr lang="en-US" sz="2400" b="0" i="0" u="none" strike="noStrike" cap="none" dirty="0">
                <a:solidFill>
                  <a:srgbClr val="000000"/>
                </a:solidFill>
                <a:latin typeface="Times New Roman" pitchFamily="18" charset="0"/>
                <a:ea typeface="Calibri"/>
                <a:cs typeface="Times New Roman" pitchFamily="18" charset="0"/>
                <a:sym typeface="Calibri"/>
              </a:rPr>
              <a:t>Thus this is Upper bound of a function.</a:t>
            </a:r>
            <a:endParaRPr sz="2400" b="0" i="0" u="none" strike="noStrike" cap="none" dirty="0">
              <a:solidFill>
                <a:srgbClr val="000000"/>
              </a:solidFill>
              <a:latin typeface="Times New Roman" pitchFamily="18" charset="0"/>
              <a:ea typeface="Calibri"/>
              <a:cs typeface="Times New Roman" pitchFamily="18" charset="0"/>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695984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288234" y="400050"/>
            <a:ext cx="8428383" cy="4529759"/>
          </a:xfrm>
        </p:spPr>
        <p:txBody>
          <a:bodyPr>
            <a:normAutofit lnSpcReduction="10000"/>
          </a:bodyPr>
          <a:lstStyle/>
          <a:p>
            <a:pPr eaLnBrk="1" hangingPunct="1">
              <a:buFontTx/>
              <a:buNone/>
            </a:pPr>
            <a:r>
              <a:rPr lang="en-US" sz="2200" b="1" dirty="0">
                <a:latin typeface="Times New Roman" pitchFamily="18" charset="0"/>
                <a:cs typeface="Times New Roman" pitchFamily="18" charset="0"/>
              </a:rPr>
              <a:t>Omega (</a:t>
            </a:r>
            <a:r>
              <a:rPr lang="el-GR" sz="2200" dirty="0">
                <a:latin typeface="Times New Roman" pitchFamily="18" charset="0"/>
                <a:cs typeface="Times New Roman" pitchFamily="18" charset="0"/>
              </a:rPr>
              <a:t>Ω </a:t>
            </a:r>
            <a:r>
              <a:rPr lang="en-US" sz="2200" dirty="0">
                <a:latin typeface="Times New Roman" pitchFamily="18" charset="0"/>
                <a:cs typeface="Times New Roman" pitchFamily="18" charset="0"/>
              </a:rPr>
              <a:t>): The function f(n) = </a:t>
            </a:r>
            <a:r>
              <a:rPr lang="el-GR" sz="2200" dirty="0">
                <a:latin typeface="Times New Roman" pitchFamily="18" charset="0"/>
                <a:cs typeface="Times New Roman" pitchFamily="18" charset="0"/>
              </a:rPr>
              <a:t>Ω</a:t>
            </a:r>
            <a:r>
              <a:rPr lang="en-US" sz="2200" dirty="0">
                <a:latin typeface="Times New Roman" pitchFamily="18" charset="0"/>
                <a:cs typeface="Times New Roman" pitchFamily="18" charset="0"/>
              </a:rPr>
              <a:t>(g(n)), to be read as “ f of n is omega of g of n, if and only if there exist positive constants c and n</a:t>
            </a:r>
            <a:r>
              <a:rPr lang="en-US" sz="2200" baseline="-25000" dirty="0">
                <a:latin typeface="Times New Roman" pitchFamily="18" charset="0"/>
                <a:cs typeface="Times New Roman" pitchFamily="18" charset="0"/>
              </a:rPr>
              <a:t>0</a:t>
            </a:r>
            <a:r>
              <a:rPr lang="en-US" sz="2200" dirty="0">
                <a:latin typeface="Times New Roman" pitchFamily="18" charset="0"/>
                <a:cs typeface="Times New Roman" pitchFamily="18" charset="0"/>
              </a:rPr>
              <a:t> such that,  f(n) ≥ c*g(n) for all n≥n</a:t>
            </a:r>
            <a:r>
              <a:rPr lang="en-US" sz="2200" baseline="-25000" dirty="0">
                <a:latin typeface="Times New Roman" pitchFamily="18" charset="0"/>
                <a:cs typeface="Times New Roman" pitchFamily="18" charset="0"/>
              </a:rPr>
              <a:t>0</a:t>
            </a:r>
            <a:r>
              <a:rPr lang="en-US" sz="2200" dirty="0">
                <a:latin typeface="Times New Roman" pitchFamily="18" charset="0"/>
                <a:cs typeface="Times New Roman" pitchFamily="18" charset="0"/>
              </a:rPr>
              <a:t>, for example,</a:t>
            </a:r>
          </a:p>
          <a:p>
            <a:pPr eaLnBrk="1" hangingPunct="1">
              <a:buFontTx/>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f(n) = 3n + 2 ≥ 3n for all n ≥ 0.</a:t>
            </a:r>
          </a:p>
          <a:p>
            <a:pPr eaLnBrk="1" hangingPunct="1">
              <a:buFontTx/>
              <a:buNone/>
            </a:pPr>
            <a:r>
              <a:rPr lang="en-US" sz="2200" dirty="0">
                <a:latin typeface="Times New Roman" pitchFamily="18" charset="0"/>
                <a:cs typeface="Times New Roman" pitchFamily="18" charset="0"/>
              </a:rPr>
              <a:t>				Here c = 3, g(n) = n and n</a:t>
            </a:r>
            <a:r>
              <a:rPr lang="en-US" sz="2200" baseline="-25000" dirty="0">
                <a:latin typeface="Times New Roman" pitchFamily="18" charset="0"/>
                <a:cs typeface="Times New Roman" pitchFamily="18" charset="0"/>
              </a:rPr>
              <a:t>0 =</a:t>
            </a:r>
            <a:r>
              <a:rPr lang="en-US" sz="2200" dirty="0">
                <a:latin typeface="Times New Roman" pitchFamily="18" charset="0"/>
                <a:cs typeface="Times New Roman" pitchFamily="18" charset="0"/>
              </a:rPr>
              <a:t> 0.</a:t>
            </a:r>
          </a:p>
          <a:p>
            <a:pPr eaLnBrk="1" hangingPunct="1">
              <a:buFontTx/>
              <a:buNone/>
            </a:pPr>
            <a:r>
              <a:rPr lang="en-US" sz="2200" dirty="0">
                <a:latin typeface="Times New Roman" pitchFamily="18" charset="0"/>
                <a:cs typeface="Times New Roman" pitchFamily="18" charset="0"/>
              </a:rPr>
              <a:t>			    ii.	f(n) = (n</a:t>
            </a:r>
            <a:r>
              <a:rPr lang="en-US" sz="2200" baseline="30000" dirty="0">
                <a:latin typeface="Times New Roman" pitchFamily="18" charset="0"/>
                <a:cs typeface="Times New Roman" pitchFamily="18" charset="0"/>
              </a:rPr>
              <a:t>3</a:t>
            </a:r>
            <a:r>
              <a:rPr lang="en-US" sz="2200" dirty="0">
                <a:latin typeface="Times New Roman" pitchFamily="18" charset="0"/>
                <a:cs typeface="Times New Roman" pitchFamily="18" charset="0"/>
              </a:rPr>
              <a:t> + 6n</a:t>
            </a:r>
            <a:r>
              <a:rPr lang="en-US" sz="2200" baseline="30000" dirty="0">
                <a:latin typeface="Times New Roman" pitchFamily="18" charset="0"/>
                <a:cs typeface="Times New Roman" pitchFamily="18" charset="0"/>
              </a:rPr>
              <a:t>2</a:t>
            </a:r>
            <a:r>
              <a:rPr lang="en-US" sz="2200" dirty="0">
                <a:latin typeface="Times New Roman" pitchFamily="18" charset="0"/>
                <a:cs typeface="Times New Roman" pitchFamily="18" charset="0"/>
              </a:rPr>
              <a:t> + 11n +3) ≥ n</a:t>
            </a:r>
            <a:r>
              <a:rPr lang="en-US" sz="2200" baseline="30000" dirty="0">
                <a:latin typeface="Times New Roman" pitchFamily="18" charset="0"/>
                <a:cs typeface="Times New Roman" pitchFamily="18" charset="0"/>
              </a:rPr>
              <a:t>3</a:t>
            </a:r>
            <a:r>
              <a:rPr lang="en-US" sz="2200" dirty="0">
                <a:latin typeface="Times New Roman" pitchFamily="18" charset="0"/>
                <a:cs typeface="Times New Roman" pitchFamily="18" charset="0"/>
              </a:rPr>
              <a:t> for all n ≥ 0.</a:t>
            </a:r>
          </a:p>
          <a:p>
            <a:pPr eaLnBrk="1" hangingPunct="1">
              <a:buFontTx/>
              <a:buNone/>
            </a:pPr>
            <a:r>
              <a:rPr lang="en-US" sz="2200" dirty="0">
                <a:latin typeface="Times New Roman" pitchFamily="18" charset="0"/>
                <a:cs typeface="Times New Roman" pitchFamily="18" charset="0"/>
              </a:rPr>
              <a:t>				Here c = 1, g(n) = n</a:t>
            </a:r>
            <a:r>
              <a:rPr lang="en-US" sz="2200" baseline="30000" dirty="0">
                <a:latin typeface="Times New Roman" pitchFamily="18" charset="0"/>
                <a:cs typeface="Times New Roman" pitchFamily="18" charset="0"/>
              </a:rPr>
              <a:t>3</a:t>
            </a:r>
            <a:r>
              <a:rPr lang="en-US" sz="2200" dirty="0">
                <a:latin typeface="Times New Roman" pitchFamily="18" charset="0"/>
                <a:cs typeface="Times New Roman" pitchFamily="18" charset="0"/>
              </a:rPr>
              <a:t>  and n</a:t>
            </a:r>
            <a:r>
              <a:rPr lang="en-US" sz="2200" baseline="-25000" dirty="0">
                <a:latin typeface="Times New Roman" pitchFamily="18" charset="0"/>
                <a:cs typeface="Times New Roman" pitchFamily="18" charset="0"/>
              </a:rPr>
              <a:t>0 =</a:t>
            </a:r>
            <a:r>
              <a:rPr lang="en-US" sz="2200" dirty="0">
                <a:latin typeface="Times New Roman" pitchFamily="18" charset="0"/>
                <a:cs typeface="Times New Roman" pitchFamily="18" charset="0"/>
              </a:rPr>
              <a:t> 0.</a:t>
            </a:r>
          </a:p>
          <a:p>
            <a:pPr eaLnBrk="1" hangingPunct="1">
              <a:buFontTx/>
              <a:buNone/>
            </a:pPr>
            <a:endParaRPr lang="en-US" sz="2200" dirty="0">
              <a:latin typeface="Times New Roman" pitchFamily="18" charset="0"/>
              <a:cs typeface="Times New Roman" pitchFamily="18" charset="0"/>
            </a:endParaRPr>
          </a:p>
          <a:p>
            <a:pPr eaLnBrk="1" hangingPunct="1">
              <a:buFontTx/>
              <a:buNone/>
            </a:pPr>
            <a:r>
              <a:rPr lang="en-US" sz="2200" dirty="0">
                <a:latin typeface="Times New Roman" pitchFamily="18" charset="0"/>
                <a:cs typeface="Times New Roman" pitchFamily="18" charset="0"/>
              </a:rPr>
              <a:t>	Thus f(n) = </a:t>
            </a:r>
            <a:r>
              <a:rPr lang="el-GR" sz="2200" dirty="0">
                <a:latin typeface="Times New Roman" pitchFamily="18" charset="0"/>
                <a:cs typeface="Times New Roman" pitchFamily="18" charset="0"/>
              </a:rPr>
              <a:t>Ω</a:t>
            </a:r>
            <a:r>
              <a:rPr lang="en-US" sz="2200" dirty="0">
                <a:latin typeface="Times New Roman" pitchFamily="18" charset="0"/>
                <a:cs typeface="Times New Roman" pitchFamily="18" charset="0"/>
              </a:rPr>
              <a:t>(g(n)) states that g(n) is an </a:t>
            </a:r>
            <a:r>
              <a:rPr lang="en-US" sz="2200" b="1" i="1" dirty="0">
                <a:solidFill>
                  <a:srgbClr val="FF0000"/>
                </a:solidFill>
                <a:latin typeface="Times New Roman" pitchFamily="18" charset="0"/>
                <a:cs typeface="Times New Roman" pitchFamily="18" charset="0"/>
              </a:rPr>
              <a:t>lower bound </a:t>
            </a:r>
            <a:r>
              <a:rPr lang="en-US" sz="2200" dirty="0">
                <a:latin typeface="Times New Roman" pitchFamily="18" charset="0"/>
                <a:cs typeface="Times New Roman" pitchFamily="18" charset="0"/>
              </a:rPr>
              <a:t>on the value of f(n) for all n≥n</a:t>
            </a:r>
            <a:r>
              <a:rPr lang="en-US" sz="2200" baseline="-25000" dirty="0">
                <a:latin typeface="Times New Roman" pitchFamily="18" charset="0"/>
                <a:cs typeface="Times New Roman" pitchFamily="18" charset="0"/>
              </a:rPr>
              <a:t>0</a:t>
            </a:r>
            <a:r>
              <a:rPr lang="en-US" sz="2200" dirty="0">
                <a:latin typeface="Times New Roman" pitchFamily="18" charset="0"/>
                <a:cs typeface="Times New Roman" pitchFamily="18" charset="0"/>
              </a:rPr>
              <a:t>.</a:t>
            </a:r>
          </a:p>
          <a:p>
            <a:pPr eaLnBrk="1" hangingPunct="1">
              <a:buFontTx/>
              <a:buNone/>
            </a:pPr>
            <a:endParaRPr lang="en-US" sz="2200" dirty="0">
              <a:latin typeface="Times New Roman" pitchFamily="18" charset="0"/>
              <a:cs typeface="Times New Roman" pitchFamily="18" charset="0"/>
            </a:endParaRPr>
          </a:p>
          <a:p>
            <a:pPr eaLnBrk="1" hangingPunct="1">
              <a:buFontTx/>
              <a:buNone/>
            </a:pPr>
            <a:r>
              <a:rPr lang="en-US" sz="2200" dirty="0">
                <a:latin typeface="Times New Roman" pitchFamily="18" charset="0"/>
                <a:cs typeface="Times New Roman" pitchFamily="18" charset="0"/>
              </a:rPr>
              <a:t>	</a:t>
            </a:r>
          </a:p>
          <a:p>
            <a:pPr algn="just" eaLnBrk="1" hangingPunct="1">
              <a:buFontTx/>
              <a:buNone/>
            </a:pPr>
            <a:r>
              <a:rPr lang="en-US" sz="2200" b="1"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algn="just" eaLnBrk="1" hangingPunct="1">
              <a:buFontTx/>
              <a:buNone/>
            </a:pPr>
            <a:endParaRPr lang="en-US" sz="22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384456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43"/>
          <p:cNvPicPr preferRelativeResize="0"/>
          <p:nvPr/>
        </p:nvPicPr>
        <p:blipFill rotWithShape="1">
          <a:blip r:embed="rId3">
            <a:alphaModFix/>
          </a:blip>
          <a:srcRect l="4250" t="-21729" r="5079" b="5495"/>
          <a:stretch/>
        </p:blipFill>
        <p:spPr>
          <a:xfrm>
            <a:off x="162560" y="-572929"/>
            <a:ext cx="4210050" cy="3874770"/>
          </a:xfrm>
          <a:prstGeom prst="rect">
            <a:avLst/>
          </a:prstGeom>
          <a:noFill/>
          <a:ln>
            <a:noFill/>
          </a:ln>
        </p:spPr>
      </p:pic>
      <p:sp>
        <p:nvSpPr>
          <p:cNvPr id="237" name="Google Shape;237;p43"/>
          <p:cNvSpPr txBox="1"/>
          <p:nvPr/>
        </p:nvSpPr>
        <p:spPr>
          <a:xfrm>
            <a:off x="281940" y="3480911"/>
            <a:ext cx="8223250" cy="7543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Ώ notation represents the lower bound of the running time of an algorithm. </a:t>
            </a:r>
            <a:br>
              <a:rPr lang="en-US" sz="2000">
                <a:solidFill>
                  <a:schemeClr val="dk1"/>
                </a:solidFill>
                <a:latin typeface="Arial"/>
                <a:ea typeface="Arial"/>
                <a:cs typeface="Arial"/>
                <a:sym typeface="Arial"/>
              </a:rPr>
            </a:br>
            <a:r>
              <a:rPr lang="en-US" sz="2000">
                <a:solidFill>
                  <a:schemeClr val="dk1"/>
                </a:solidFill>
                <a:latin typeface="Arial"/>
                <a:ea typeface="Arial"/>
                <a:cs typeface="Arial"/>
                <a:sym typeface="Arial"/>
              </a:rPr>
              <a:t>it provides best case complexity of an algorithm.</a:t>
            </a:r>
            <a:endParaRPr sz="2000">
              <a:solidFill>
                <a:schemeClr val="dk1"/>
              </a:solidFill>
              <a:latin typeface="Arial"/>
              <a:ea typeface="Arial"/>
              <a:cs typeface="Arial"/>
              <a:sym typeface="Arial"/>
            </a:endParaRPr>
          </a:p>
        </p:txBody>
      </p:sp>
      <p:sp>
        <p:nvSpPr>
          <p:cNvPr id="238" name="Google Shape;238;p43"/>
          <p:cNvSpPr txBox="1"/>
          <p:nvPr/>
        </p:nvSpPr>
        <p:spPr>
          <a:xfrm>
            <a:off x="4603750" y="256223"/>
            <a:ext cx="4244340" cy="13944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f(n)=Ω(g(n)) when there exists constant c that</a:t>
            </a: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400">
                <a:solidFill>
                  <a:schemeClr val="dk1"/>
                </a:solidFill>
                <a:latin typeface="Arial"/>
                <a:ea typeface="Arial"/>
                <a:cs typeface="Arial"/>
                <a:sym typeface="Arial"/>
              </a:rPr>
              <a:t>f(n)⩾c.g(n) for all  large value of n.where n⩾1</a:t>
            </a:r>
            <a:endParaRPr sz="2400">
              <a:solidFill>
                <a:schemeClr val="dk1"/>
              </a:solidFill>
              <a:latin typeface="Arial"/>
              <a:ea typeface="Arial"/>
              <a:cs typeface="Arial"/>
              <a:sym typeface="Arial"/>
            </a:endParaRPr>
          </a:p>
        </p:txBody>
      </p:sp>
      <p:sp>
        <p:nvSpPr>
          <p:cNvPr id="239" name="Google Shape;239;p43"/>
          <p:cNvSpPr txBox="1"/>
          <p:nvPr/>
        </p:nvSpPr>
        <p:spPr>
          <a:xfrm>
            <a:off x="304801" y="114300"/>
            <a:ext cx="4001135" cy="3886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00000"/>
                </a:solidFill>
                <a:latin typeface="Calibri"/>
                <a:ea typeface="Calibri"/>
                <a:cs typeface="Calibri"/>
                <a:sym typeface="Calibri"/>
              </a:rPr>
              <a:t>" Ώ " Omega Big (</a:t>
            </a:r>
            <a:r>
              <a:rPr lang="en-US" sz="2800">
                <a:solidFill>
                  <a:schemeClr val="dk1"/>
                </a:solidFill>
                <a:latin typeface="Arial"/>
                <a:ea typeface="Arial"/>
                <a:cs typeface="Arial"/>
                <a:sym typeface="Arial"/>
              </a:rPr>
              <a:t>Ω</a:t>
            </a:r>
            <a:r>
              <a:rPr lang="en-US" sz="2800">
                <a:solidFill>
                  <a:srgbClr val="000000"/>
                </a:solidFill>
                <a:latin typeface="Calibri"/>
                <a:ea typeface="Calibri"/>
                <a:cs typeface="Calibri"/>
                <a:sym typeface="Calibri"/>
              </a:rPr>
              <a:t> ) </a:t>
            </a:r>
            <a:endParaRPr sz="2800">
              <a:solidFill>
                <a:srgbClr val="000000"/>
              </a:solidFill>
              <a:latin typeface="Calibri"/>
              <a:ea typeface="Calibri"/>
              <a:cs typeface="Calibri"/>
              <a:sym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430"/>
            <a:ext cx="724623" cy="819345"/>
          </a:xfrm>
          <a:prstGeom prst="rect">
            <a:avLst/>
          </a:prstGeom>
        </p:spPr>
      </p:pic>
      <p:sp>
        <p:nvSpPr>
          <p:cNvPr id="7" name="Rectangle 6"/>
          <p:cNvSpPr/>
          <p:nvPr/>
        </p:nvSpPr>
        <p:spPr>
          <a:xfrm>
            <a:off x="0" y="489388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430"/>
            <a:ext cx="724623" cy="819345"/>
          </a:xfrm>
          <a:prstGeom prst="rect">
            <a:avLst/>
          </a:prstGeom>
        </p:spPr>
      </p:pic>
      <p:sp>
        <p:nvSpPr>
          <p:cNvPr id="9" name="Rectangle 8"/>
          <p:cNvSpPr/>
          <p:nvPr/>
        </p:nvSpPr>
        <p:spPr>
          <a:xfrm>
            <a:off x="0" y="489388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790665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p:nvPr/>
        </p:nvSpPr>
        <p:spPr>
          <a:xfrm>
            <a:off x="351155" y="294799"/>
            <a:ext cx="8229600" cy="4381024"/>
          </a:xfrm>
          <a:prstGeom prst="rect">
            <a:avLst/>
          </a:prstGeom>
          <a:noFill/>
          <a:ln>
            <a:noFill/>
          </a:ln>
        </p:spPr>
        <p:txBody>
          <a:bodyPr spcFirstLastPara="1" wrap="square" lIns="90000" tIns="46800" rIns="90000" bIns="46800" anchor="t" anchorCtr="0">
            <a:noAutofit/>
          </a:bodyPr>
          <a:lstStyle/>
          <a:p>
            <a:pPr marL="457200" marR="0" lvl="1" indent="0" algn="l" rtl="0">
              <a:lnSpc>
                <a:spcPct val="90000"/>
              </a:lnSpc>
              <a:spcBef>
                <a:spcPts val="700"/>
              </a:spcBef>
              <a:spcAft>
                <a:spcPts val="0"/>
              </a:spcAft>
              <a:buClr>
                <a:srgbClr val="000000"/>
              </a:buClr>
              <a:buSzPts val="2800"/>
              <a:buFont typeface="Arial"/>
              <a:buNone/>
            </a:pPr>
            <a:r>
              <a:rPr lang="en-US" sz="2200" b="0" i="0" u="none" strike="noStrike" cap="none" dirty="0">
                <a:solidFill>
                  <a:srgbClr val="000000"/>
                </a:solidFill>
                <a:latin typeface="Times New Roman" pitchFamily="18" charset="0"/>
                <a:ea typeface="Calibri"/>
                <a:cs typeface="Times New Roman" pitchFamily="18" charset="0"/>
                <a:sym typeface="Calibri"/>
              </a:rPr>
              <a:t>consider f(n)=3n+2 &amp; g(n)=n</a:t>
            </a:r>
            <a:endParaRPr sz="2200" b="0" i="0" u="none" strike="noStrike" cap="none" dirty="0">
              <a:solidFill>
                <a:srgbClr val="000000"/>
              </a:solidFill>
              <a:latin typeface="Times New Roman" pitchFamily="18" charset="0"/>
              <a:ea typeface="Calibri"/>
              <a:cs typeface="Times New Roman" pitchFamily="18" charset="0"/>
              <a:sym typeface="Calibri"/>
            </a:endParaRPr>
          </a:p>
          <a:p>
            <a:pPr marL="457200" marR="0" lvl="1" indent="0" algn="l" rtl="0">
              <a:lnSpc>
                <a:spcPct val="90000"/>
              </a:lnSpc>
              <a:spcBef>
                <a:spcPts val="700"/>
              </a:spcBef>
              <a:spcAft>
                <a:spcPts val="0"/>
              </a:spcAft>
              <a:buClr>
                <a:srgbClr val="000000"/>
              </a:buClr>
              <a:buSzPts val="2800"/>
              <a:buFont typeface="Arial"/>
              <a:buNone/>
            </a:pPr>
            <a:r>
              <a:rPr lang="en-US" sz="2200" b="0" i="0" u="none" strike="noStrike" cap="none" dirty="0">
                <a:solidFill>
                  <a:srgbClr val="000000"/>
                </a:solidFill>
                <a:latin typeface="Times New Roman" pitchFamily="18" charset="0"/>
                <a:ea typeface="Calibri"/>
                <a:cs typeface="Times New Roman" pitchFamily="18" charset="0"/>
                <a:sym typeface="Calibri"/>
              </a:rPr>
              <a:t>so to satisfy f(n)</a:t>
            </a:r>
            <a:r>
              <a:rPr lang="en-US" sz="2200" b="0" i="0" u="none" strike="noStrike" cap="none" dirty="0">
                <a:solidFill>
                  <a:schemeClr val="dk1"/>
                </a:solidFill>
                <a:latin typeface="Times New Roman" pitchFamily="18" charset="0"/>
                <a:ea typeface="Arial"/>
                <a:cs typeface="Times New Roman" pitchFamily="18" charset="0"/>
                <a:sym typeface="Arial"/>
              </a:rPr>
              <a:t>⩾</a:t>
            </a:r>
            <a:r>
              <a:rPr lang="en-US" sz="2200" b="0" i="0" u="none" strike="noStrike" cap="none" dirty="0" err="1">
                <a:solidFill>
                  <a:srgbClr val="000000"/>
                </a:solidFill>
                <a:latin typeface="Times New Roman" pitchFamily="18" charset="0"/>
                <a:ea typeface="Calibri"/>
                <a:cs typeface="Times New Roman" pitchFamily="18" charset="0"/>
                <a:sym typeface="Calibri"/>
              </a:rPr>
              <a:t>c.g</a:t>
            </a:r>
            <a:r>
              <a:rPr lang="en-US" sz="2200" b="0" i="0" u="none" strike="noStrike" cap="none" dirty="0">
                <a:solidFill>
                  <a:srgbClr val="000000"/>
                </a:solidFill>
                <a:latin typeface="Times New Roman" pitchFamily="18" charset="0"/>
                <a:ea typeface="Calibri"/>
                <a:cs typeface="Times New Roman" pitchFamily="18" charset="0"/>
                <a:sym typeface="Calibri"/>
              </a:rPr>
              <a:t>(n)</a:t>
            </a:r>
            <a:endParaRPr sz="2200" b="0" i="0" u="none" strike="noStrike" cap="none" dirty="0">
              <a:solidFill>
                <a:srgbClr val="000000"/>
              </a:solidFill>
              <a:latin typeface="Times New Roman" pitchFamily="18" charset="0"/>
              <a:ea typeface="Calibri"/>
              <a:cs typeface="Times New Roman" pitchFamily="18" charset="0"/>
              <a:sym typeface="Calibri"/>
            </a:endParaRPr>
          </a:p>
          <a:p>
            <a:pPr marL="457200" marR="0" lvl="1" indent="0" algn="l" rtl="0">
              <a:lnSpc>
                <a:spcPct val="90000"/>
              </a:lnSpc>
              <a:spcBef>
                <a:spcPts val="700"/>
              </a:spcBef>
              <a:spcAft>
                <a:spcPts val="0"/>
              </a:spcAft>
              <a:buClr>
                <a:srgbClr val="000000"/>
              </a:buClr>
              <a:buSzPts val="2800"/>
              <a:buFont typeface="Arial"/>
              <a:buNone/>
            </a:pPr>
            <a:r>
              <a:rPr lang="en-US" sz="2200" b="0" i="0" u="none" strike="noStrike" cap="none" dirty="0">
                <a:solidFill>
                  <a:srgbClr val="000000"/>
                </a:solidFill>
                <a:latin typeface="Times New Roman" pitchFamily="18" charset="0"/>
                <a:ea typeface="Calibri"/>
                <a:cs typeface="Times New Roman" pitchFamily="18" charset="0"/>
                <a:sym typeface="Calibri"/>
              </a:rPr>
              <a:t>we can write  3n+2 </a:t>
            </a:r>
            <a:r>
              <a:rPr lang="en-US" sz="2200" b="0" i="0" u="none" strike="noStrike" cap="none" dirty="0">
                <a:solidFill>
                  <a:schemeClr val="dk1"/>
                </a:solidFill>
                <a:latin typeface="Times New Roman" pitchFamily="18" charset="0"/>
                <a:ea typeface="Arial"/>
                <a:cs typeface="Times New Roman" pitchFamily="18" charset="0"/>
                <a:sym typeface="Arial"/>
              </a:rPr>
              <a:t>⩾</a:t>
            </a:r>
            <a:r>
              <a:rPr lang="en-US" sz="2200" b="0" i="0" u="none" strike="noStrike" cap="none" dirty="0" err="1">
                <a:solidFill>
                  <a:srgbClr val="000000"/>
                </a:solidFill>
                <a:latin typeface="Times New Roman" pitchFamily="18" charset="0"/>
                <a:ea typeface="Calibri"/>
                <a:cs typeface="Times New Roman" pitchFamily="18" charset="0"/>
                <a:sym typeface="Calibri"/>
              </a:rPr>
              <a:t>C.n</a:t>
            </a:r>
            <a:endParaRPr sz="2200" b="0" i="0" u="none" strike="noStrike" cap="none" dirty="0">
              <a:solidFill>
                <a:srgbClr val="000000"/>
              </a:solidFill>
              <a:latin typeface="Times New Roman" pitchFamily="18" charset="0"/>
              <a:ea typeface="Calibri"/>
              <a:cs typeface="Times New Roman" pitchFamily="18" charset="0"/>
              <a:sym typeface="Calibri"/>
            </a:endParaRPr>
          </a:p>
          <a:p>
            <a:pPr marL="914400" marR="0" lvl="1" indent="-457200" algn="l" rtl="0">
              <a:lnSpc>
                <a:spcPct val="90000"/>
              </a:lnSpc>
              <a:spcBef>
                <a:spcPts val="700"/>
              </a:spcBef>
              <a:spcAft>
                <a:spcPts val="0"/>
              </a:spcAft>
              <a:buClr>
                <a:srgbClr val="000000"/>
              </a:buClr>
              <a:buSzPts val="2800"/>
              <a:buFont typeface="Arial"/>
              <a:buChar char="•"/>
            </a:pPr>
            <a:r>
              <a:rPr lang="en-US" sz="2200" b="0" i="0" u="none" strike="noStrike" cap="none" dirty="0">
                <a:solidFill>
                  <a:srgbClr val="000000"/>
                </a:solidFill>
                <a:latin typeface="Times New Roman" pitchFamily="18" charset="0"/>
                <a:ea typeface="Calibri"/>
                <a:cs typeface="Times New Roman" pitchFamily="18" charset="0"/>
                <a:sym typeface="Calibri"/>
              </a:rPr>
              <a:t>The above condition is true when C=1 or more than that thus we can write</a:t>
            </a:r>
            <a:endParaRPr sz="2200" b="0" i="0" u="none" strike="noStrike" cap="none" dirty="0">
              <a:solidFill>
                <a:srgbClr val="000000"/>
              </a:solidFill>
              <a:latin typeface="Times New Roman" pitchFamily="18" charset="0"/>
              <a:ea typeface="Calibri"/>
              <a:cs typeface="Times New Roman" pitchFamily="18" charset="0"/>
              <a:sym typeface="Calibri"/>
            </a:endParaRPr>
          </a:p>
          <a:p>
            <a:pPr marL="457200" marR="0" lvl="1" indent="0" algn="l" rtl="0">
              <a:lnSpc>
                <a:spcPct val="90000"/>
              </a:lnSpc>
              <a:spcBef>
                <a:spcPts val="700"/>
              </a:spcBef>
              <a:spcAft>
                <a:spcPts val="0"/>
              </a:spcAft>
              <a:buClr>
                <a:srgbClr val="000000"/>
              </a:buClr>
              <a:buSzPts val="2800"/>
              <a:buFont typeface="Arial"/>
              <a:buNone/>
            </a:pPr>
            <a:r>
              <a:rPr lang="en-US" sz="2200" b="0" i="0" u="none" strike="noStrike" cap="none" dirty="0">
                <a:solidFill>
                  <a:srgbClr val="000000"/>
                </a:solidFill>
                <a:latin typeface="Times New Roman" pitchFamily="18" charset="0"/>
                <a:ea typeface="Calibri"/>
                <a:cs typeface="Times New Roman" pitchFamily="18" charset="0"/>
                <a:sym typeface="Calibri"/>
              </a:rPr>
              <a:t>3n+2 </a:t>
            </a:r>
            <a:r>
              <a:rPr lang="en-US" sz="2200" b="0" i="0" u="none" strike="noStrike" cap="none" dirty="0">
                <a:solidFill>
                  <a:schemeClr val="dk1"/>
                </a:solidFill>
                <a:latin typeface="Times New Roman" pitchFamily="18" charset="0"/>
                <a:ea typeface="Arial"/>
                <a:cs typeface="Times New Roman" pitchFamily="18" charset="0"/>
                <a:sym typeface="Arial"/>
              </a:rPr>
              <a:t>⩾</a:t>
            </a:r>
            <a:r>
              <a:rPr lang="en-US" sz="2200" b="0" i="0" u="none" strike="noStrike" cap="none" dirty="0">
                <a:solidFill>
                  <a:srgbClr val="000000"/>
                </a:solidFill>
                <a:latin typeface="Times New Roman" pitchFamily="18" charset="0"/>
                <a:ea typeface="Calibri"/>
                <a:cs typeface="Times New Roman" pitchFamily="18" charset="0"/>
                <a:sym typeface="Calibri"/>
              </a:rPr>
              <a:t> 1.n </a:t>
            </a:r>
            <a:endParaRPr sz="2200" b="0" i="0" u="none" strike="noStrike" cap="none" dirty="0">
              <a:solidFill>
                <a:srgbClr val="000000"/>
              </a:solidFill>
              <a:latin typeface="Times New Roman" pitchFamily="18" charset="0"/>
              <a:ea typeface="Calibri"/>
              <a:cs typeface="Times New Roman" pitchFamily="18" charset="0"/>
              <a:sym typeface="Calibri"/>
            </a:endParaRPr>
          </a:p>
          <a:p>
            <a:pPr marL="914400" marR="0" lvl="1" indent="-457200" algn="l" rtl="0">
              <a:lnSpc>
                <a:spcPct val="90000"/>
              </a:lnSpc>
              <a:spcBef>
                <a:spcPts val="700"/>
              </a:spcBef>
              <a:spcAft>
                <a:spcPts val="0"/>
              </a:spcAft>
              <a:buClr>
                <a:srgbClr val="000000"/>
              </a:buClr>
              <a:buSzPts val="2800"/>
              <a:buFont typeface="Arial"/>
              <a:buChar char="•"/>
            </a:pPr>
            <a:r>
              <a:rPr lang="en-US" sz="2200" b="0" i="0" u="none" strike="noStrike" cap="none" dirty="0">
                <a:solidFill>
                  <a:srgbClr val="000000"/>
                </a:solidFill>
                <a:latin typeface="Times New Roman" pitchFamily="18" charset="0"/>
                <a:ea typeface="Calibri"/>
                <a:cs typeface="Times New Roman" pitchFamily="18" charset="0"/>
                <a:sym typeface="Calibri"/>
              </a:rPr>
              <a:t>As f(n)=Ώ g(n) </a:t>
            </a:r>
            <a:r>
              <a:rPr lang="en-US" sz="2200" b="0" i="0" u="none" strike="noStrike" cap="none" dirty="0" err="1">
                <a:solidFill>
                  <a:srgbClr val="000000"/>
                </a:solidFill>
                <a:latin typeface="Times New Roman" pitchFamily="18" charset="0"/>
                <a:ea typeface="Calibri"/>
                <a:cs typeface="Times New Roman" pitchFamily="18" charset="0"/>
                <a:sym typeface="Calibri"/>
              </a:rPr>
              <a:t>i.e</a:t>
            </a:r>
            <a:r>
              <a:rPr lang="en-US" sz="2200" b="0" i="0" u="none" strike="noStrike" cap="none" dirty="0">
                <a:solidFill>
                  <a:srgbClr val="000000"/>
                </a:solidFill>
                <a:latin typeface="Times New Roman" pitchFamily="18" charset="0"/>
                <a:ea typeface="Calibri"/>
                <a:cs typeface="Times New Roman" pitchFamily="18" charset="0"/>
                <a:sym typeface="Calibri"/>
              </a:rPr>
              <a:t> f(n) is bounding g(n) it means f(n)=Ώ g(n)  is true for all </a:t>
            </a:r>
            <a:r>
              <a:rPr lang="en-US" sz="2200" b="1" i="1" u="none" strike="noStrike" cap="none" dirty="0">
                <a:solidFill>
                  <a:srgbClr val="000000"/>
                </a:solidFill>
                <a:latin typeface="Times New Roman" pitchFamily="18" charset="0"/>
                <a:ea typeface="Calibri"/>
                <a:cs typeface="Times New Roman" pitchFamily="18" charset="0"/>
                <a:sym typeface="Calibri"/>
              </a:rPr>
              <a:t>n</a:t>
            </a:r>
            <a:r>
              <a:rPr lang="en-US" sz="2200" b="0" i="0" u="none" strike="noStrike" cap="none" dirty="0">
                <a:solidFill>
                  <a:srgbClr val="000000"/>
                </a:solidFill>
                <a:latin typeface="Times New Roman" pitchFamily="18" charset="0"/>
                <a:ea typeface="Calibri"/>
                <a:cs typeface="Times New Roman" pitchFamily="18" charset="0"/>
                <a:sym typeface="Calibri"/>
              </a:rPr>
              <a:t> or less than that like </a:t>
            </a:r>
            <a:r>
              <a:rPr lang="en-US" sz="2200" b="1" i="1" u="none" strike="noStrike" cap="none" dirty="0">
                <a:solidFill>
                  <a:srgbClr val="000000"/>
                </a:solidFill>
                <a:latin typeface="Times New Roman" pitchFamily="18" charset="0"/>
                <a:ea typeface="Calibri"/>
                <a:cs typeface="Times New Roman" pitchFamily="18" charset="0"/>
                <a:sym typeface="Calibri"/>
              </a:rPr>
              <a:t>log(n) or log(log(n))</a:t>
            </a:r>
            <a:endParaRPr sz="2200" b="1" i="1" u="none" strike="noStrike" cap="none" dirty="0">
              <a:solidFill>
                <a:srgbClr val="000000"/>
              </a:solidFill>
              <a:latin typeface="Times New Roman" pitchFamily="18" charset="0"/>
              <a:ea typeface="Calibri"/>
              <a:cs typeface="Times New Roman" pitchFamily="18" charset="0"/>
              <a:sym typeface="Calibri"/>
            </a:endParaRPr>
          </a:p>
          <a:p>
            <a:pPr marL="914400" marR="0" lvl="1" indent="-457200" algn="l" rtl="0">
              <a:lnSpc>
                <a:spcPct val="90000"/>
              </a:lnSpc>
              <a:spcBef>
                <a:spcPts val="700"/>
              </a:spcBef>
              <a:spcAft>
                <a:spcPts val="0"/>
              </a:spcAft>
              <a:buClr>
                <a:srgbClr val="000000"/>
              </a:buClr>
              <a:buSzPts val="2800"/>
              <a:buFont typeface="Arial"/>
              <a:buChar char="•"/>
            </a:pPr>
            <a:r>
              <a:rPr lang="en-US" sz="2200" b="0" i="0" u="none" strike="noStrike" cap="none" dirty="0">
                <a:solidFill>
                  <a:srgbClr val="000000"/>
                </a:solidFill>
                <a:latin typeface="Times New Roman" pitchFamily="18" charset="0"/>
                <a:ea typeface="Calibri"/>
                <a:cs typeface="Times New Roman" pitchFamily="18" charset="0"/>
                <a:sym typeface="Calibri"/>
              </a:rPr>
              <a:t>As we want </a:t>
            </a:r>
            <a:r>
              <a:rPr lang="en-US" sz="2200" b="0" i="0" u="none" strike="noStrike" cap="none" dirty="0" err="1">
                <a:solidFill>
                  <a:srgbClr val="000000"/>
                </a:solidFill>
                <a:latin typeface="Times New Roman" pitchFamily="18" charset="0"/>
                <a:ea typeface="Calibri"/>
                <a:cs typeface="Times New Roman" pitchFamily="18" charset="0"/>
                <a:sym typeface="Calibri"/>
              </a:rPr>
              <a:t>tighest</a:t>
            </a:r>
            <a:r>
              <a:rPr lang="en-US" sz="2200" b="0" i="0" u="none" strike="noStrike" cap="none" dirty="0">
                <a:solidFill>
                  <a:srgbClr val="000000"/>
                </a:solidFill>
                <a:latin typeface="Times New Roman" pitchFamily="18" charset="0"/>
                <a:ea typeface="Calibri"/>
                <a:cs typeface="Times New Roman" pitchFamily="18" charset="0"/>
                <a:sym typeface="Calibri"/>
              </a:rPr>
              <a:t> bound we consider the nearest funs  i.e. f(n)=Ώ g(n) </a:t>
            </a:r>
            <a:endParaRPr sz="2200" b="0" i="0" u="none" strike="noStrike" cap="none" dirty="0">
              <a:solidFill>
                <a:srgbClr val="000000"/>
              </a:solidFill>
              <a:latin typeface="Times New Roman" pitchFamily="18" charset="0"/>
              <a:ea typeface="Calibri"/>
              <a:cs typeface="Times New Roman" pitchFamily="18" charset="0"/>
              <a:sym typeface="Calibri"/>
            </a:endParaRPr>
          </a:p>
          <a:p>
            <a:pPr marL="914400" marR="0" lvl="1" indent="-457200" algn="l" rtl="0">
              <a:lnSpc>
                <a:spcPct val="90000"/>
              </a:lnSpc>
              <a:spcBef>
                <a:spcPts val="700"/>
              </a:spcBef>
              <a:spcAft>
                <a:spcPts val="0"/>
              </a:spcAft>
              <a:buClr>
                <a:srgbClr val="000000"/>
              </a:buClr>
              <a:buSzPts val="2800"/>
              <a:buFont typeface="Arial"/>
              <a:buChar char="•"/>
            </a:pPr>
            <a:r>
              <a:rPr lang="en-US" sz="2200" b="0" i="0" u="none" strike="noStrike" cap="none" dirty="0">
                <a:solidFill>
                  <a:srgbClr val="000000"/>
                </a:solidFill>
                <a:latin typeface="Times New Roman" pitchFamily="18" charset="0"/>
                <a:ea typeface="Calibri"/>
                <a:cs typeface="Times New Roman" pitchFamily="18" charset="0"/>
                <a:sym typeface="Calibri"/>
              </a:rPr>
              <a:t>Thus this is Lower bound of a function.</a:t>
            </a:r>
            <a:endParaRPr sz="2200" b="0" i="0" u="none" strike="noStrike" cap="none" dirty="0">
              <a:solidFill>
                <a:srgbClr val="000000"/>
              </a:solidFill>
              <a:latin typeface="Times New Roman" pitchFamily="18" charset="0"/>
              <a:ea typeface="Calibri"/>
              <a:cs typeface="Times New Roman" pitchFamily="18" charset="0"/>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578221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268357" y="400050"/>
            <a:ext cx="8537714" cy="4360793"/>
          </a:xfrm>
        </p:spPr>
        <p:txBody>
          <a:bodyPr>
            <a:noAutofit/>
          </a:bodyPr>
          <a:lstStyle/>
          <a:p>
            <a:pPr eaLnBrk="1" hangingPunct="1">
              <a:buFontTx/>
              <a:buNone/>
            </a:pPr>
            <a:r>
              <a:rPr lang="en-US" sz="2200" b="1" dirty="0">
                <a:latin typeface="Times New Roman" pitchFamily="18" charset="0"/>
                <a:cs typeface="Times New Roman" pitchFamily="18" charset="0"/>
              </a:rPr>
              <a:t>Theta (</a:t>
            </a:r>
            <a:r>
              <a:rPr lang="el-GR" sz="2200" dirty="0">
                <a:latin typeface="Times New Roman" pitchFamily="18" charset="0"/>
                <a:cs typeface="Times New Roman" pitchFamily="18" charset="0"/>
              </a:rPr>
              <a:t>θ </a:t>
            </a:r>
            <a:r>
              <a:rPr lang="en-US" sz="2200" dirty="0">
                <a:latin typeface="Times New Roman" pitchFamily="18" charset="0"/>
                <a:cs typeface="Times New Roman" pitchFamily="18" charset="0"/>
              </a:rPr>
              <a:t>): The function f(n) = </a:t>
            </a:r>
            <a:r>
              <a:rPr lang="el-GR" sz="2200" dirty="0">
                <a:latin typeface="Times New Roman" pitchFamily="18" charset="0"/>
                <a:cs typeface="Times New Roman" pitchFamily="18" charset="0"/>
              </a:rPr>
              <a:t>θ</a:t>
            </a:r>
            <a:r>
              <a:rPr lang="en-US" sz="2200" dirty="0">
                <a:latin typeface="Times New Roman" pitchFamily="18" charset="0"/>
                <a:cs typeface="Times New Roman" pitchFamily="18" charset="0"/>
              </a:rPr>
              <a:t>(g(n)), to be read as “ f of n is theta of g of n, if and only if  there exist positive constants c</a:t>
            </a:r>
            <a:r>
              <a:rPr lang="en-US" sz="2200" baseline="-25000" dirty="0">
                <a:latin typeface="Times New Roman" pitchFamily="18" charset="0"/>
                <a:cs typeface="Times New Roman" pitchFamily="18" charset="0"/>
              </a:rPr>
              <a:t>1</a:t>
            </a:r>
            <a:r>
              <a:rPr lang="en-US" sz="2200" dirty="0">
                <a:latin typeface="Times New Roman" pitchFamily="18" charset="0"/>
                <a:cs typeface="Times New Roman" pitchFamily="18" charset="0"/>
              </a:rPr>
              <a:t> , c</a:t>
            </a:r>
            <a:r>
              <a:rPr lang="en-US" sz="2200" baseline="-25000" dirty="0">
                <a:latin typeface="Times New Roman" pitchFamily="18" charset="0"/>
                <a:cs typeface="Times New Roman" pitchFamily="18" charset="0"/>
              </a:rPr>
              <a:t>2</a:t>
            </a:r>
            <a:r>
              <a:rPr lang="en-US" sz="2200" dirty="0">
                <a:latin typeface="Times New Roman" pitchFamily="18" charset="0"/>
                <a:cs typeface="Times New Roman" pitchFamily="18" charset="0"/>
              </a:rPr>
              <a:t>  and n</a:t>
            </a:r>
            <a:r>
              <a:rPr lang="en-US" sz="2200" baseline="-25000" dirty="0">
                <a:latin typeface="Times New Roman" pitchFamily="18" charset="0"/>
                <a:cs typeface="Times New Roman" pitchFamily="18" charset="0"/>
              </a:rPr>
              <a:t>0</a:t>
            </a:r>
            <a:r>
              <a:rPr lang="en-US" sz="2200" dirty="0">
                <a:latin typeface="Times New Roman" pitchFamily="18" charset="0"/>
                <a:cs typeface="Times New Roman" pitchFamily="18" charset="0"/>
              </a:rPr>
              <a:t> such that,  c</a:t>
            </a:r>
            <a:r>
              <a:rPr lang="en-US" sz="2200" baseline="-25000" dirty="0">
                <a:latin typeface="Times New Roman" pitchFamily="18" charset="0"/>
                <a:cs typeface="Times New Roman" pitchFamily="18" charset="0"/>
              </a:rPr>
              <a:t>1</a:t>
            </a:r>
            <a:r>
              <a:rPr lang="en-US" sz="2200" dirty="0">
                <a:latin typeface="Times New Roman" pitchFamily="18" charset="0"/>
                <a:cs typeface="Times New Roman" pitchFamily="18" charset="0"/>
              </a:rPr>
              <a:t>g(n) ≤ f(n) ≤ c</a:t>
            </a:r>
            <a:r>
              <a:rPr lang="en-US" sz="2200" baseline="-25000" dirty="0">
                <a:latin typeface="Times New Roman" pitchFamily="18" charset="0"/>
                <a:cs typeface="Times New Roman" pitchFamily="18" charset="0"/>
              </a:rPr>
              <a:t>2</a:t>
            </a:r>
            <a:r>
              <a:rPr lang="en-US" sz="2200" dirty="0">
                <a:latin typeface="Times New Roman" pitchFamily="18" charset="0"/>
                <a:cs typeface="Times New Roman" pitchFamily="18" charset="0"/>
              </a:rPr>
              <a:t>*g(n) for all n≥n</a:t>
            </a:r>
            <a:r>
              <a:rPr lang="en-US" sz="2200" baseline="-25000" dirty="0">
                <a:latin typeface="Times New Roman" pitchFamily="18" charset="0"/>
                <a:cs typeface="Times New Roman" pitchFamily="18" charset="0"/>
              </a:rPr>
              <a:t>0</a:t>
            </a:r>
            <a:r>
              <a:rPr lang="en-US" sz="2200" dirty="0">
                <a:latin typeface="Times New Roman" pitchFamily="18" charset="0"/>
                <a:cs typeface="Times New Roman" pitchFamily="18" charset="0"/>
              </a:rPr>
              <a:t>, for example,</a:t>
            </a:r>
          </a:p>
          <a:p>
            <a:pPr eaLnBrk="1" hangingPunct="1">
              <a:buFontTx/>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f(n) = 3n + 2 then </a:t>
            </a:r>
          </a:p>
          <a:p>
            <a:pPr eaLnBrk="1" hangingPunct="1">
              <a:buFontTx/>
              <a:buNone/>
            </a:pPr>
            <a:r>
              <a:rPr lang="en-US" sz="2200" dirty="0">
                <a:latin typeface="Times New Roman" pitchFamily="18" charset="0"/>
                <a:cs typeface="Times New Roman" pitchFamily="18" charset="0"/>
              </a:rPr>
              <a:t>				3n ≤ 3n + 2 ≤ 4n for all n≥2</a:t>
            </a:r>
          </a:p>
          <a:p>
            <a:pPr eaLnBrk="1" hangingPunct="1">
              <a:buFontTx/>
              <a:buNone/>
            </a:pPr>
            <a:r>
              <a:rPr lang="en-US" sz="2200" dirty="0">
                <a:latin typeface="Times New Roman" pitchFamily="18" charset="0"/>
                <a:cs typeface="Times New Roman" pitchFamily="18" charset="0"/>
              </a:rPr>
              <a:t>				Here c</a:t>
            </a:r>
            <a:r>
              <a:rPr lang="en-US" sz="2200" baseline="-25000" dirty="0">
                <a:latin typeface="Times New Roman" pitchFamily="18" charset="0"/>
                <a:cs typeface="Times New Roman" pitchFamily="18" charset="0"/>
              </a:rPr>
              <a:t>1</a:t>
            </a:r>
            <a:r>
              <a:rPr lang="en-US" sz="2200" dirty="0">
                <a:latin typeface="Times New Roman" pitchFamily="18" charset="0"/>
                <a:cs typeface="Times New Roman" pitchFamily="18" charset="0"/>
              </a:rPr>
              <a:t> = 3, c</a:t>
            </a:r>
            <a:r>
              <a:rPr lang="en-US" sz="2200" baseline="-25000" dirty="0">
                <a:latin typeface="Times New Roman" pitchFamily="18" charset="0"/>
                <a:cs typeface="Times New Roman" pitchFamily="18" charset="0"/>
              </a:rPr>
              <a:t>2</a:t>
            </a:r>
            <a:r>
              <a:rPr lang="en-US" sz="2200" dirty="0">
                <a:latin typeface="Times New Roman" pitchFamily="18" charset="0"/>
                <a:cs typeface="Times New Roman" pitchFamily="18" charset="0"/>
              </a:rPr>
              <a:t> = 4,  g(n) = n and n</a:t>
            </a:r>
            <a:r>
              <a:rPr lang="en-US" sz="2200" baseline="-25000" dirty="0">
                <a:latin typeface="Times New Roman" pitchFamily="18" charset="0"/>
                <a:cs typeface="Times New Roman" pitchFamily="18" charset="0"/>
              </a:rPr>
              <a:t>0 =</a:t>
            </a:r>
            <a:r>
              <a:rPr lang="en-US" sz="2200" dirty="0">
                <a:latin typeface="Times New Roman" pitchFamily="18" charset="0"/>
                <a:cs typeface="Times New Roman" pitchFamily="18" charset="0"/>
              </a:rPr>
              <a:t> 2.</a:t>
            </a:r>
          </a:p>
          <a:p>
            <a:pPr eaLnBrk="1" hangingPunct="1">
              <a:buFontTx/>
              <a:buNone/>
            </a:pPr>
            <a:r>
              <a:rPr lang="en-US" sz="2200" dirty="0">
                <a:latin typeface="Times New Roman" pitchFamily="18" charset="0"/>
                <a:cs typeface="Times New Roman" pitchFamily="18" charset="0"/>
              </a:rPr>
              <a:t>			    ii.	f(n) = (n</a:t>
            </a:r>
            <a:r>
              <a:rPr lang="en-US" sz="2200" baseline="30000" dirty="0">
                <a:latin typeface="Times New Roman" pitchFamily="18" charset="0"/>
                <a:cs typeface="Times New Roman" pitchFamily="18" charset="0"/>
              </a:rPr>
              <a:t>3</a:t>
            </a:r>
            <a:r>
              <a:rPr lang="en-US" sz="2200" dirty="0">
                <a:latin typeface="Times New Roman" pitchFamily="18" charset="0"/>
                <a:cs typeface="Times New Roman" pitchFamily="18" charset="0"/>
              </a:rPr>
              <a:t> + 6n</a:t>
            </a:r>
            <a:r>
              <a:rPr lang="en-US" sz="2200" baseline="30000" dirty="0">
                <a:latin typeface="Times New Roman" pitchFamily="18" charset="0"/>
                <a:cs typeface="Times New Roman" pitchFamily="18" charset="0"/>
              </a:rPr>
              <a:t>2</a:t>
            </a:r>
            <a:r>
              <a:rPr lang="en-US" sz="2200" dirty="0">
                <a:latin typeface="Times New Roman" pitchFamily="18" charset="0"/>
                <a:cs typeface="Times New Roman" pitchFamily="18" charset="0"/>
              </a:rPr>
              <a:t> + 11n +3)  then</a:t>
            </a:r>
          </a:p>
          <a:p>
            <a:pPr eaLnBrk="1" hangingPunct="1">
              <a:buFontTx/>
              <a:buNone/>
            </a:pPr>
            <a:r>
              <a:rPr lang="en-US" sz="2200" dirty="0">
                <a:latin typeface="Times New Roman" pitchFamily="18" charset="0"/>
                <a:cs typeface="Times New Roman" pitchFamily="18" charset="0"/>
              </a:rPr>
              <a:t>				 n</a:t>
            </a:r>
            <a:r>
              <a:rPr lang="en-US" sz="2200" baseline="30000" dirty="0">
                <a:latin typeface="Times New Roman" pitchFamily="18" charset="0"/>
                <a:cs typeface="Times New Roman" pitchFamily="18" charset="0"/>
              </a:rPr>
              <a:t>3</a:t>
            </a:r>
            <a:r>
              <a:rPr lang="en-US" sz="2200" dirty="0">
                <a:latin typeface="Times New Roman" pitchFamily="18" charset="0"/>
                <a:cs typeface="Times New Roman" pitchFamily="18" charset="0"/>
              </a:rPr>
              <a:t>  ≤ (n</a:t>
            </a:r>
            <a:r>
              <a:rPr lang="en-US" sz="2200" baseline="30000" dirty="0">
                <a:latin typeface="Times New Roman" pitchFamily="18" charset="0"/>
                <a:cs typeface="Times New Roman" pitchFamily="18" charset="0"/>
              </a:rPr>
              <a:t>3</a:t>
            </a:r>
            <a:r>
              <a:rPr lang="en-US" sz="2200" dirty="0">
                <a:latin typeface="Times New Roman" pitchFamily="18" charset="0"/>
                <a:cs typeface="Times New Roman" pitchFamily="18" charset="0"/>
              </a:rPr>
              <a:t> + 6n</a:t>
            </a:r>
            <a:r>
              <a:rPr lang="en-US" sz="2200" baseline="30000" dirty="0">
                <a:latin typeface="Times New Roman" pitchFamily="18" charset="0"/>
                <a:cs typeface="Times New Roman" pitchFamily="18" charset="0"/>
              </a:rPr>
              <a:t>2</a:t>
            </a:r>
            <a:r>
              <a:rPr lang="en-US" sz="2200" dirty="0">
                <a:latin typeface="Times New Roman" pitchFamily="18" charset="0"/>
                <a:cs typeface="Times New Roman" pitchFamily="18" charset="0"/>
              </a:rPr>
              <a:t> + 11n +3) ≤ 2n</a:t>
            </a:r>
            <a:r>
              <a:rPr lang="en-US" sz="2200" baseline="30000" dirty="0">
                <a:latin typeface="Times New Roman" pitchFamily="18" charset="0"/>
                <a:cs typeface="Times New Roman" pitchFamily="18" charset="0"/>
              </a:rPr>
              <a:t>3</a:t>
            </a:r>
            <a:r>
              <a:rPr lang="en-US" sz="2200" dirty="0">
                <a:latin typeface="Times New Roman" pitchFamily="18" charset="0"/>
                <a:cs typeface="Times New Roman" pitchFamily="18" charset="0"/>
              </a:rPr>
              <a:t> for all n ≥ 8.</a:t>
            </a:r>
          </a:p>
          <a:p>
            <a:pPr eaLnBrk="1" hangingPunct="1">
              <a:buFontTx/>
              <a:buNone/>
            </a:pPr>
            <a:r>
              <a:rPr lang="en-US" sz="2200" dirty="0">
                <a:latin typeface="Times New Roman" pitchFamily="18" charset="0"/>
                <a:cs typeface="Times New Roman" pitchFamily="18" charset="0"/>
              </a:rPr>
              <a:t>				Here c</a:t>
            </a:r>
            <a:r>
              <a:rPr lang="en-US" sz="2200" baseline="-25000" dirty="0">
                <a:latin typeface="Times New Roman" pitchFamily="18" charset="0"/>
                <a:cs typeface="Times New Roman" pitchFamily="18" charset="0"/>
              </a:rPr>
              <a:t>1</a:t>
            </a:r>
            <a:r>
              <a:rPr lang="en-US" sz="2200" dirty="0">
                <a:latin typeface="Times New Roman" pitchFamily="18" charset="0"/>
                <a:cs typeface="Times New Roman" pitchFamily="18" charset="0"/>
              </a:rPr>
              <a:t> = 1, c</a:t>
            </a:r>
            <a:r>
              <a:rPr lang="en-US" sz="2200" baseline="-25000" dirty="0">
                <a:latin typeface="Times New Roman" pitchFamily="18" charset="0"/>
                <a:cs typeface="Times New Roman" pitchFamily="18" charset="0"/>
              </a:rPr>
              <a:t>2</a:t>
            </a:r>
            <a:r>
              <a:rPr lang="en-US" sz="2200" dirty="0">
                <a:latin typeface="Times New Roman" pitchFamily="18" charset="0"/>
                <a:cs typeface="Times New Roman" pitchFamily="18" charset="0"/>
              </a:rPr>
              <a:t> = 2,  g(n) = n</a:t>
            </a:r>
            <a:r>
              <a:rPr lang="en-US" sz="2200" baseline="30000" dirty="0">
                <a:latin typeface="Times New Roman" pitchFamily="18" charset="0"/>
                <a:cs typeface="Times New Roman" pitchFamily="18" charset="0"/>
              </a:rPr>
              <a:t>3</a:t>
            </a:r>
            <a:r>
              <a:rPr lang="en-US" sz="2200" dirty="0">
                <a:latin typeface="Times New Roman" pitchFamily="18" charset="0"/>
                <a:cs typeface="Times New Roman" pitchFamily="18" charset="0"/>
              </a:rPr>
              <a:t>  and n</a:t>
            </a:r>
            <a:r>
              <a:rPr lang="en-US" sz="2200" baseline="-25000" dirty="0">
                <a:latin typeface="Times New Roman" pitchFamily="18" charset="0"/>
                <a:cs typeface="Times New Roman" pitchFamily="18" charset="0"/>
              </a:rPr>
              <a:t>0 =</a:t>
            </a:r>
            <a:r>
              <a:rPr lang="en-US" sz="2200" dirty="0">
                <a:latin typeface="Times New Roman" pitchFamily="18" charset="0"/>
                <a:cs typeface="Times New Roman" pitchFamily="18" charset="0"/>
              </a:rPr>
              <a:t> 8.</a:t>
            </a:r>
          </a:p>
          <a:p>
            <a:pPr eaLnBrk="1" hangingPunct="1">
              <a:buFontTx/>
              <a:buNone/>
            </a:pPr>
            <a:r>
              <a:rPr lang="en-US" sz="2200" dirty="0">
                <a:latin typeface="Times New Roman" pitchFamily="18" charset="0"/>
                <a:cs typeface="Times New Roman" pitchFamily="18" charset="0"/>
              </a:rPr>
              <a:t>	Thus f(n) = </a:t>
            </a:r>
            <a:r>
              <a:rPr lang="el-GR" sz="2200" dirty="0">
                <a:latin typeface="Times New Roman" pitchFamily="18" charset="0"/>
                <a:cs typeface="Times New Roman" pitchFamily="18" charset="0"/>
              </a:rPr>
              <a:t>θ</a:t>
            </a:r>
            <a:r>
              <a:rPr lang="en-US" sz="2200" dirty="0">
                <a:latin typeface="Times New Roman" pitchFamily="18" charset="0"/>
                <a:cs typeface="Times New Roman" pitchFamily="18" charset="0"/>
              </a:rPr>
              <a:t>(g(n)) states that g(n) is both </a:t>
            </a:r>
            <a:r>
              <a:rPr lang="en-US" sz="2200" b="1" i="1" dirty="0">
                <a:solidFill>
                  <a:srgbClr val="FF0000"/>
                </a:solidFill>
                <a:latin typeface="Times New Roman" pitchFamily="18" charset="0"/>
                <a:cs typeface="Times New Roman" pitchFamily="18" charset="0"/>
              </a:rPr>
              <a:t>upper &amp;</a:t>
            </a:r>
            <a:r>
              <a:rPr lang="en-US" sz="2200"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b="1" i="1" dirty="0">
                <a:solidFill>
                  <a:srgbClr val="FF0000"/>
                </a:solidFill>
                <a:latin typeface="Times New Roman" pitchFamily="18" charset="0"/>
                <a:cs typeface="Times New Roman" pitchFamily="18" charset="0"/>
              </a:rPr>
              <a:t>lower bound </a:t>
            </a:r>
            <a:r>
              <a:rPr lang="en-US" sz="2200" dirty="0">
                <a:latin typeface="Times New Roman" pitchFamily="18" charset="0"/>
                <a:cs typeface="Times New Roman" pitchFamily="18" charset="0"/>
              </a:rPr>
              <a:t>on the value of f(n) for all n≥n</a:t>
            </a:r>
            <a:r>
              <a:rPr lang="en-US" sz="2200" baseline="-25000" dirty="0">
                <a:latin typeface="Times New Roman" pitchFamily="18" charset="0"/>
                <a:cs typeface="Times New Roman" pitchFamily="18" charset="0"/>
              </a:rPr>
              <a:t>0</a:t>
            </a:r>
            <a:r>
              <a:rPr lang="en-US" sz="2200" dirty="0">
                <a:latin typeface="Times New Roman" pitchFamily="18" charset="0"/>
                <a:cs typeface="Times New Roman" pitchFamily="18" charset="0"/>
              </a:rPr>
              <a:t>.</a:t>
            </a:r>
          </a:p>
          <a:p>
            <a:pPr eaLnBrk="1" hangingPunct="1">
              <a:buFontTx/>
              <a:buNone/>
            </a:pPr>
            <a:endParaRPr lang="en-US" sz="2200" dirty="0">
              <a:latin typeface="Times New Roman" pitchFamily="18" charset="0"/>
              <a:cs typeface="Times New Roman" pitchFamily="18" charset="0"/>
            </a:endParaRPr>
          </a:p>
          <a:p>
            <a:pPr eaLnBrk="1" hangingPunct="1">
              <a:buFontTx/>
              <a:buNone/>
            </a:pPr>
            <a:r>
              <a:rPr lang="en-US" sz="2200" dirty="0">
                <a:latin typeface="Times New Roman" pitchFamily="18" charset="0"/>
                <a:cs typeface="Times New Roman" pitchFamily="18" charset="0"/>
              </a:rPr>
              <a:t>	</a:t>
            </a:r>
          </a:p>
          <a:p>
            <a:pPr algn="just" eaLnBrk="1" hangingPunct="1">
              <a:buFontTx/>
              <a:buNone/>
            </a:pPr>
            <a:r>
              <a:rPr lang="en-US" sz="2200" b="1"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algn="just" eaLnBrk="1" hangingPunct="1">
              <a:buFontTx/>
              <a:buNone/>
            </a:pPr>
            <a:endParaRPr lang="en-US" sz="22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730201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45"/>
          <p:cNvPicPr preferRelativeResize="0"/>
          <p:nvPr/>
        </p:nvPicPr>
        <p:blipFill rotWithShape="1">
          <a:blip r:embed="rId3">
            <a:alphaModFix/>
          </a:blip>
          <a:srcRect l="4300" r="3217" b="3636"/>
          <a:stretch/>
        </p:blipFill>
        <p:spPr>
          <a:xfrm>
            <a:off x="212726" y="487681"/>
            <a:ext cx="3974465" cy="3218021"/>
          </a:xfrm>
          <a:prstGeom prst="rect">
            <a:avLst/>
          </a:prstGeom>
          <a:noFill/>
          <a:ln>
            <a:noFill/>
          </a:ln>
        </p:spPr>
      </p:pic>
      <p:sp>
        <p:nvSpPr>
          <p:cNvPr id="250" name="Google Shape;250;p45"/>
          <p:cNvSpPr txBox="1"/>
          <p:nvPr/>
        </p:nvSpPr>
        <p:spPr>
          <a:xfrm>
            <a:off x="4484371" y="501015"/>
            <a:ext cx="4243705" cy="29489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We say that f(n)=θ(g(n)) when there exist constants c1 and c2 that </a:t>
            </a:r>
            <a:endParaRPr sz="2800">
              <a:solidFill>
                <a:schemeClr val="dk1"/>
              </a:solidFill>
              <a:latin typeface="Arial"/>
              <a:ea typeface="Arial"/>
              <a:cs typeface="Arial"/>
              <a:sym typeface="Arial"/>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a:p>
            <a:pPr marL="0" marR="0" lvl="0" indent="0" algn="l" rtl="0">
              <a:spcBef>
                <a:spcPts val="0"/>
              </a:spcBef>
              <a:spcAft>
                <a:spcPts val="0"/>
              </a:spcAft>
              <a:buNone/>
            </a:pPr>
            <a:r>
              <a:rPr lang="en-US" sz="2800">
                <a:solidFill>
                  <a:schemeClr val="dk1"/>
                </a:solidFill>
                <a:latin typeface="Arial"/>
                <a:ea typeface="Arial"/>
                <a:cs typeface="Arial"/>
                <a:sym typeface="Arial"/>
              </a:rPr>
              <a:t>c1.g(n)⩽f(n)⩽c2.g(n) for all large value of n. Here n⩾1</a:t>
            </a:r>
            <a:endParaRPr sz="2800">
              <a:solidFill>
                <a:schemeClr val="dk1"/>
              </a:solidFill>
              <a:latin typeface="Arial"/>
              <a:ea typeface="Arial"/>
              <a:cs typeface="Arial"/>
              <a:sym typeface="Arial"/>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51" name="Google Shape;251;p45"/>
          <p:cNvSpPr txBox="1"/>
          <p:nvPr/>
        </p:nvSpPr>
        <p:spPr>
          <a:xfrm>
            <a:off x="286385" y="4161473"/>
            <a:ext cx="8185150" cy="3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it provides avg case complexity of an algorithm.</a:t>
            </a:r>
            <a:endParaRPr sz="2400">
              <a:solidFill>
                <a:schemeClr val="dk1"/>
              </a:solidFill>
              <a:latin typeface="Arial"/>
              <a:ea typeface="Arial"/>
              <a:cs typeface="Arial"/>
              <a:sym typeface="Arial"/>
            </a:endParaRPr>
          </a:p>
        </p:txBody>
      </p:sp>
      <p:sp>
        <p:nvSpPr>
          <p:cNvPr id="252" name="Google Shape;252;p45"/>
          <p:cNvSpPr txBox="1"/>
          <p:nvPr/>
        </p:nvSpPr>
        <p:spPr>
          <a:xfrm>
            <a:off x="1208405" y="162401"/>
            <a:ext cx="3572510" cy="4343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"θ" Theta Big(θ) </a:t>
            </a:r>
            <a:endParaRPr sz="3200">
              <a:solidFill>
                <a:schemeClr val="dk1"/>
              </a:solidFill>
              <a:latin typeface="Arial"/>
              <a:ea typeface="Arial"/>
              <a:cs typeface="Arial"/>
              <a:sym typeface="Aria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620758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08113" y="400050"/>
            <a:ext cx="8507896" cy="4539698"/>
          </a:xfrm>
        </p:spPr>
        <p:txBody>
          <a:bodyPr>
            <a:normAutofit fontScale="85000" lnSpcReduction="20000"/>
          </a:bodyPr>
          <a:lstStyle/>
          <a:p>
            <a:pPr eaLnBrk="1" hangingPunct="1">
              <a:buFontTx/>
              <a:buNone/>
            </a:pPr>
            <a:r>
              <a:rPr lang="en-US" sz="2800" b="1" dirty="0"/>
              <a:t>Little “oh” : </a:t>
            </a:r>
            <a:r>
              <a:rPr lang="en-US" sz="2800" dirty="0"/>
              <a:t>The function f(n) = o(g(n)), to be read as “ f of n is little oh of g of n, if and only if   	Lim f(n) / g(n) = 0</a:t>
            </a:r>
          </a:p>
          <a:p>
            <a:pPr eaLnBrk="1" hangingPunct="1">
              <a:spcBef>
                <a:spcPts val="0"/>
              </a:spcBef>
              <a:buFontTx/>
              <a:buNone/>
            </a:pPr>
            <a:r>
              <a:rPr lang="en-US" sz="2800" dirty="0"/>
              <a:t>						     	</a:t>
            </a:r>
            <a:r>
              <a:rPr lang="en-US" sz="2800" baseline="30000" dirty="0"/>
              <a:t>n → </a:t>
            </a:r>
            <a:r>
              <a:rPr lang="el-GR" sz="2800" baseline="30000" dirty="0"/>
              <a:t>∞</a:t>
            </a:r>
            <a:r>
              <a:rPr lang="en-US" sz="2800" dirty="0"/>
              <a:t> </a:t>
            </a:r>
          </a:p>
          <a:p>
            <a:pPr eaLnBrk="1" hangingPunct="1">
              <a:buFontTx/>
              <a:buNone/>
            </a:pPr>
            <a:r>
              <a:rPr lang="en-US" sz="2800" dirty="0"/>
              <a:t>			    </a:t>
            </a:r>
            <a:r>
              <a:rPr lang="en-US" sz="2800" dirty="0" err="1"/>
              <a:t>i</a:t>
            </a:r>
            <a:r>
              <a:rPr lang="en-US" sz="2800" dirty="0"/>
              <a:t>. 	f(n) = 3n + 2 = o(n</a:t>
            </a:r>
            <a:r>
              <a:rPr lang="en-US" sz="2800" baseline="30000" dirty="0"/>
              <a:t>2</a:t>
            </a:r>
            <a:r>
              <a:rPr lang="en-US" sz="2800" dirty="0"/>
              <a:t>) or o(</a:t>
            </a:r>
            <a:r>
              <a:rPr lang="en-US" sz="2800" dirty="0" err="1"/>
              <a:t>nlogn</a:t>
            </a:r>
            <a:r>
              <a:rPr lang="en-US" sz="2800" dirty="0"/>
              <a:t>)</a:t>
            </a:r>
          </a:p>
          <a:p>
            <a:pPr eaLnBrk="1" hangingPunct="1">
              <a:buFontTx/>
              <a:buNone/>
            </a:pPr>
            <a:r>
              <a:rPr lang="en-US" sz="2800" dirty="0"/>
              <a:t>			    ii.	f</a:t>
            </a:r>
            <a:r>
              <a:rPr lang="en-US" sz="2600" dirty="0"/>
              <a:t>(n) = (n</a:t>
            </a:r>
            <a:r>
              <a:rPr lang="en-US" sz="2600" baseline="30000" dirty="0"/>
              <a:t>3</a:t>
            </a:r>
            <a:r>
              <a:rPr lang="en-US" sz="2600" dirty="0"/>
              <a:t> + 6n</a:t>
            </a:r>
            <a:r>
              <a:rPr lang="en-US" sz="2600" baseline="30000" dirty="0"/>
              <a:t>2</a:t>
            </a:r>
            <a:r>
              <a:rPr lang="en-US" sz="2600" dirty="0"/>
              <a:t> + 11n +3) = o(n</a:t>
            </a:r>
            <a:r>
              <a:rPr lang="en-US" sz="2600" baseline="30000" dirty="0"/>
              <a:t>4</a:t>
            </a:r>
            <a:r>
              <a:rPr lang="en-US" sz="2600" dirty="0"/>
              <a:t>) or o(n</a:t>
            </a:r>
            <a:r>
              <a:rPr lang="en-US" sz="2600" baseline="30000" dirty="0"/>
              <a:t>3</a:t>
            </a:r>
            <a:r>
              <a:rPr lang="en-US" sz="2600" dirty="0"/>
              <a:t>logn) </a:t>
            </a:r>
            <a:endParaRPr lang="en-US" sz="2800" dirty="0"/>
          </a:p>
          <a:p>
            <a:pPr eaLnBrk="1" hangingPunct="1">
              <a:buFontTx/>
              <a:buNone/>
            </a:pPr>
            <a:r>
              <a:rPr lang="en-US" sz="2800" dirty="0"/>
              <a:t>	 </a:t>
            </a:r>
          </a:p>
          <a:p>
            <a:pPr eaLnBrk="1" hangingPunct="1">
              <a:spcBef>
                <a:spcPts val="0"/>
              </a:spcBef>
              <a:buFontTx/>
              <a:buNone/>
            </a:pPr>
            <a:r>
              <a:rPr lang="en-US" sz="2400" b="1" dirty="0"/>
              <a:t>Little omega</a:t>
            </a:r>
            <a:r>
              <a:rPr lang="el-GR" sz="2400" dirty="0"/>
              <a:t> </a:t>
            </a:r>
            <a:r>
              <a:rPr lang="en-US" sz="2400" b="1" dirty="0"/>
              <a:t>: </a:t>
            </a:r>
            <a:r>
              <a:rPr lang="en-US" sz="2400" dirty="0"/>
              <a:t>The function f(n) = </a:t>
            </a:r>
            <a:r>
              <a:rPr lang="el-GR" sz="2400" dirty="0"/>
              <a:t>ω</a:t>
            </a:r>
            <a:r>
              <a:rPr lang="en-US" sz="2400" dirty="0"/>
              <a:t>(g(n)), to be read as “ f of n is little 	omega of g of n, if and only if   	Lim g(n) / f(n) = 0</a:t>
            </a:r>
          </a:p>
          <a:p>
            <a:pPr eaLnBrk="1" hangingPunct="1">
              <a:spcBef>
                <a:spcPts val="0"/>
              </a:spcBef>
              <a:buFontTx/>
              <a:buNone/>
            </a:pPr>
            <a:r>
              <a:rPr lang="en-US" sz="2400" dirty="0"/>
              <a:t>						     	</a:t>
            </a:r>
            <a:r>
              <a:rPr lang="en-US" sz="2400" baseline="30000" dirty="0"/>
              <a:t>n → </a:t>
            </a:r>
            <a:r>
              <a:rPr lang="el-GR" sz="2400" baseline="30000" dirty="0"/>
              <a:t>∞</a:t>
            </a:r>
            <a:r>
              <a:rPr lang="en-US" sz="2400" dirty="0"/>
              <a:t> </a:t>
            </a:r>
          </a:p>
          <a:p>
            <a:pPr eaLnBrk="1" hangingPunct="1">
              <a:buFontTx/>
              <a:buNone/>
            </a:pPr>
            <a:r>
              <a:rPr lang="en-US" sz="2400" dirty="0"/>
              <a:t>			    </a:t>
            </a:r>
            <a:r>
              <a:rPr lang="en-US" sz="2400" dirty="0" err="1"/>
              <a:t>i</a:t>
            </a:r>
            <a:r>
              <a:rPr lang="en-US" sz="2400" dirty="0"/>
              <a:t>. 	f(n) = 3n + 2 = </a:t>
            </a:r>
            <a:r>
              <a:rPr lang="el-GR" sz="2400" dirty="0"/>
              <a:t>ω</a:t>
            </a:r>
            <a:r>
              <a:rPr lang="en-US" sz="2400" dirty="0"/>
              <a:t>(1)  </a:t>
            </a:r>
          </a:p>
          <a:p>
            <a:pPr eaLnBrk="1" hangingPunct="1">
              <a:buFontTx/>
              <a:buNone/>
            </a:pPr>
            <a:r>
              <a:rPr lang="en-US" sz="2400" dirty="0"/>
              <a:t>			    ii.	f(n) = (n</a:t>
            </a:r>
            <a:r>
              <a:rPr lang="en-US" sz="2400" baseline="30000" dirty="0"/>
              <a:t>3</a:t>
            </a:r>
            <a:r>
              <a:rPr lang="en-US" sz="2400" dirty="0"/>
              <a:t> + 6n</a:t>
            </a:r>
            <a:r>
              <a:rPr lang="en-US" sz="2400" baseline="30000" dirty="0"/>
              <a:t>2</a:t>
            </a:r>
            <a:r>
              <a:rPr lang="en-US" sz="2400" dirty="0"/>
              <a:t> + 11n +3) = </a:t>
            </a:r>
            <a:r>
              <a:rPr lang="el-GR" sz="2400" dirty="0"/>
              <a:t>ω</a:t>
            </a:r>
            <a:r>
              <a:rPr lang="en-US" sz="2400" dirty="0"/>
              <a:t>(n</a:t>
            </a:r>
            <a:r>
              <a:rPr lang="en-US" sz="2400" baseline="30000" dirty="0"/>
              <a:t>2</a:t>
            </a:r>
            <a:r>
              <a:rPr lang="en-US" sz="2400" dirty="0"/>
              <a:t>)  </a:t>
            </a:r>
          </a:p>
          <a:p>
            <a:pPr eaLnBrk="1" hangingPunct="1">
              <a:buFontTx/>
              <a:buNone/>
            </a:pPr>
            <a:r>
              <a:rPr lang="en-US" sz="2400" dirty="0"/>
              <a:t>	 </a:t>
            </a:r>
          </a:p>
          <a:p>
            <a:pPr eaLnBrk="1" hangingPunct="1">
              <a:buFontTx/>
              <a:buNone/>
            </a:pPr>
            <a:endParaRPr lang="en-US" sz="2400" dirty="0"/>
          </a:p>
          <a:p>
            <a:pPr eaLnBrk="1" hangingPunct="1">
              <a:buFontTx/>
              <a:buNone/>
            </a:pPr>
            <a:r>
              <a:rPr lang="en-US" sz="2400" dirty="0"/>
              <a:t>	</a:t>
            </a:r>
          </a:p>
          <a:p>
            <a:pPr algn="just" eaLnBrk="1" hangingPunct="1">
              <a:buFontTx/>
              <a:buNone/>
            </a:pPr>
            <a:r>
              <a:rPr lang="en-US" sz="2400" b="1" dirty="0"/>
              <a:t> </a:t>
            </a:r>
            <a:endParaRPr lang="en-US" sz="2400" dirty="0"/>
          </a:p>
          <a:p>
            <a:pPr algn="just" eaLnBrk="1" hangingPunct="1">
              <a:buFontTx/>
              <a:buNone/>
            </a:pP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19135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105102"/>
            <a:ext cx="7886700" cy="622901"/>
          </a:xfrm>
        </p:spPr>
        <p:txBody>
          <a:bodyPr>
            <a:noAutofit/>
          </a:bodyPr>
          <a:lstStyle/>
          <a:p>
            <a:r>
              <a:rPr lang="en-US" sz="2800" b="1" dirty="0">
                <a:solidFill>
                  <a:srgbClr val="0000CC"/>
                </a:solidFill>
                <a:latin typeface="Times New Roman" pitchFamily="18" charset="0"/>
                <a:cs typeface="Times New Roman" pitchFamily="18" charset="0"/>
              </a:rPr>
              <a:t>Definition [Algorithm]: </a:t>
            </a:r>
          </a:p>
        </p:txBody>
      </p:sp>
      <p:sp>
        <p:nvSpPr>
          <p:cNvPr id="3" name="Content Placeholder 2">
            <a:extLst>
              <a:ext uri="{FF2B5EF4-FFF2-40B4-BE49-F238E27FC236}">
                <a16:creationId xmlns:a16="http://schemas.microsoft.com/office/drawing/2014/main" id="{48F90B0E-ED9E-4B65-820F-8F4890616EC9}"/>
              </a:ext>
            </a:extLst>
          </p:cNvPr>
          <p:cNvSpPr>
            <a:spLocks noGrp="1"/>
          </p:cNvSpPr>
          <p:nvPr>
            <p:ph idx="1"/>
          </p:nvPr>
        </p:nvSpPr>
        <p:spPr>
          <a:xfrm>
            <a:off x="628650" y="728004"/>
            <a:ext cx="7886700" cy="4389120"/>
          </a:xfrm>
        </p:spPr>
        <p:txBody>
          <a:bodyPr>
            <a:normAutofit/>
          </a:bodyPr>
          <a:lstStyle/>
          <a:p>
            <a:pPr marL="0" indent="0">
              <a:buNone/>
            </a:pPr>
            <a:endParaRPr lang="en-IN" sz="1800" dirty="0">
              <a:solidFill>
                <a:schemeClr val="bg2">
                  <a:lumMod val="90000"/>
                </a:schemeClr>
              </a:solidFill>
            </a:endParaRPr>
          </a:p>
          <a:p>
            <a:pPr marL="0" indent="0">
              <a:buNone/>
            </a:pPr>
            <a:endParaRPr lang="en-IN" sz="1800" dirty="0"/>
          </a:p>
          <a:p>
            <a:pPr marL="0" indent="0">
              <a:buNone/>
            </a:pPr>
            <a:endParaRPr lang="en-IN" sz="18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8" name="Rectangle 17"/>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9"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4</a:t>
            </a:fld>
            <a:endParaRPr lang="en-IN" sz="1200" b="1" dirty="0">
              <a:solidFill>
                <a:schemeClr val="tx1"/>
              </a:solidFill>
            </a:endParaRPr>
          </a:p>
        </p:txBody>
      </p:sp>
      <p:sp>
        <p:nvSpPr>
          <p:cNvPr id="5" name="Rectangle 4"/>
          <p:cNvSpPr/>
          <p:nvPr/>
        </p:nvSpPr>
        <p:spPr>
          <a:xfrm>
            <a:off x="441433" y="956441"/>
            <a:ext cx="8292663" cy="3785652"/>
          </a:xfrm>
          <a:prstGeom prst="rect">
            <a:avLst/>
          </a:prstGeom>
        </p:spPr>
        <p:txBody>
          <a:bodyPr wrap="square">
            <a:spAutoFit/>
          </a:bodyPr>
          <a:lstStyle/>
          <a:p>
            <a:r>
              <a:rPr lang="en-US" sz="1600" dirty="0">
                <a:latin typeface="Times New Roman" pitchFamily="18" charset="0"/>
                <a:cs typeface="Times New Roman" pitchFamily="18" charset="0"/>
              </a:rPr>
              <a:t>An algorithm is a finite set of instructions that, if followed, accomplishes particular task. In addition, all algorithms must satisfy the following criteria/properties:</a:t>
            </a:r>
          </a:p>
          <a:p>
            <a:endParaRPr lang="en-US" sz="1600" dirty="0">
              <a:latin typeface="Times New Roman" pitchFamily="18" charset="0"/>
              <a:cs typeface="Times New Roman" pitchFamily="18" charset="0"/>
            </a:endParaRPr>
          </a:p>
          <a:p>
            <a:r>
              <a:rPr lang="en-US" sz="1600" b="1" dirty="0">
                <a:solidFill>
                  <a:srgbClr val="FF0000"/>
                </a:solidFill>
                <a:latin typeface="Times New Roman" pitchFamily="18" charset="0"/>
                <a:cs typeface="Times New Roman" pitchFamily="18" charset="0"/>
              </a:rPr>
              <a:t>1.Input:</a:t>
            </a:r>
            <a:r>
              <a:rPr lang="en-US" sz="1600" dirty="0">
                <a:latin typeface="Times New Roman" pitchFamily="18" charset="0"/>
                <a:cs typeface="Times New Roman" pitchFamily="18" charset="0"/>
              </a:rPr>
              <a:t>Zero or more quantities are externally supplied.</a:t>
            </a:r>
          </a:p>
          <a:p>
            <a:endParaRPr lang="en-US" sz="1600" b="1" dirty="0">
              <a:solidFill>
                <a:srgbClr val="FF0000"/>
              </a:solidFill>
              <a:latin typeface="Times New Roman" pitchFamily="18" charset="0"/>
              <a:cs typeface="Times New Roman" pitchFamily="18" charset="0"/>
            </a:endParaRPr>
          </a:p>
          <a:p>
            <a:r>
              <a:rPr lang="en-US" sz="1600" b="1" dirty="0">
                <a:solidFill>
                  <a:srgbClr val="FF0000"/>
                </a:solidFill>
                <a:latin typeface="Times New Roman" pitchFamily="18" charset="0"/>
                <a:cs typeface="Times New Roman" pitchFamily="18" charset="0"/>
              </a:rPr>
              <a:t>2. Output: </a:t>
            </a:r>
            <a:r>
              <a:rPr lang="en-US" sz="1600" dirty="0">
                <a:latin typeface="Times New Roman" pitchFamily="18" charset="0"/>
                <a:cs typeface="Times New Roman" pitchFamily="18" charset="0"/>
              </a:rPr>
              <a:t>At least one quantity is produced.</a:t>
            </a:r>
          </a:p>
          <a:p>
            <a:endParaRPr lang="en-US" sz="1600" b="1" dirty="0">
              <a:solidFill>
                <a:srgbClr val="FF0000"/>
              </a:solidFill>
              <a:latin typeface="Times New Roman" pitchFamily="18" charset="0"/>
              <a:cs typeface="Times New Roman" pitchFamily="18" charset="0"/>
            </a:endParaRPr>
          </a:p>
          <a:p>
            <a:r>
              <a:rPr lang="en-US" sz="1600" b="1" dirty="0">
                <a:solidFill>
                  <a:srgbClr val="FF0000"/>
                </a:solidFill>
                <a:latin typeface="Times New Roman" pitchFamily="18" charset="0"/>
                <a:cs typeface="Times New Roman" pitchFamily="18" charset="0"/>
              </a:rPr>
              <a:t>3.Definiteness</a:t>
            </a:r>
            <a:r>
              <a:rPr lang="en-US" sz="1600" dirty="0">
                <a:latin typeface="Times New Roman" pitchFamily="18" charset="0"/>
                <a:cs typeface="Times New Roman" pitchFamily="18" charset="0"/>
              </a:rPr>
              <a:t>: Each instruction is clear and unambiguous.</a:t>
            </a:r>
          </a:p>
          <a:p>
            <a:endParaRPr lang="en-US" sz="1600" b="1" dirty="0">
              <a:solidFill>
                <a:srgbClr val="FF0000"/>
              </a:solidFill>
              <a:latin typeface="Times New Roman" pitchFamily="18" charset="0"/>
              <a:cs typeface="Times New Roman" pitchFamily="18" charset="0"/>
            </a:endParaRPr>
          </a:p>
          <a:p>
            <a:r>
              <a:rPr lang="en-US" sz="1600" b="1" dirty="0">
                <a:solidFill>
                  <a:srgbClr val="FF0000"/>
                </a:solidFill>
                <a:latin typeface="Times New Roman" pitchFamily="18" charset="0"/>
                <a:cs typeface="Times New Roman" pitchFamily="18" charset="0"/>
              </a:rPr>
              <a:t>4.Finiteness:- </a:t>
            </a:r>
            <a:r>
              <a:rPr lang="en-US" sz="1600" dirty="0">
                <a:latin typeface="Times New Roman" pitchFamily="18" charset="0"/>
                <a:cs typeface="Times New Roman" pitchFamily="18" charset="0"/>
              </a:rPr>
              <a:t>If we trace out the instructions of an algorithm, then for all cases, the algorithm terminates after a finite number of steps.</a:t>
            </a:r>
          </a:p>
          <a:p>
            <a:endParaRPr lang="en-US" sz="1600" dirty="0">
              <a:latin typeface="Times New Roman" pitchFamily="18" charset="0"/>
              <a:cs typeface="Times New Roman" pitchFamily="18" charset="0"/>
            </a:endParaRPr>
          </a:p>
          <a:p>
            <a:r>
              <a:rPr lang="en-US" sz="1600" b="1" dirty="0">
                <a:solidFill>
                  <a:srgbClr val="FF0000"/>
                </a:solidFill>
                <a:latin typeface="Times New Roman" pitchFamily="18" charset="0"/>
                <a:cs typeface="Times New Roman" pitchFamily="18" charset="0"/>
              </a:rPr>
              <a:t>5.Effectiveness:</a:t>
            </a:r>
            <a:r>
              <a:rPr lang="en-US" sz="1600" dirty="0">
                <a:latin typeface="Times New Roman" pitchFamily="18" charset="0"/>
                <a:cs typeface="Times New Roman" pitchFamily="18" charset="0"/>
              </a:rPr>
              <a:t> Every instruction must be very basics so that it can be carried out, by a person using only pencil and paper. It is not enough that each operation be definite as in criterion3; it also must be feasible.</a:t>
            </a:r>
          </a:p>
        </p:txBody>
      </p:sp>
    </p:spTree>
    <p:extLst>
      <p:ext uri="{BB962C8B-B14F-4D97-AF65-F5344CB8AC3E}">
        <p14:creationId xmlns:p14="http://schemas.microsoft.com/office/powerpoint/2010/main" val="2752414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278296" y="400050"/>
            <a:ext cx="8507895" cy="4539698"/>
          </a:xfrm>
        </p:spPr>
        <p:txBody>
          <a:bodyPr>
            <a:normAutofit/>
          </a:bodyPr>
          <a:lstStyle/>
          <a:p>
            <a:pPr eaLnBrk="1" hangingPunct="1">
              <a:buFontTx/>
              <a:buNone/>
            </a:pPr>
            <a:r>
              <a:rPr lang="en-US" sz="2400" b="1" dirty="0"/>
              <a:t>      Nomenclature used to represent time and space complexity:</a:t>
            </a:r>
            <a:endParaRPr lang="en-US" sz="2400" dirty="0"/>
          </a:p>
          <a:p>
            <a:pPr eaLnBrk="1" hangingPunct="1">
              <a:buFontTx/>
              <a:buNone/>
            </a:pPr>
            <a:r>
              <a:rPr lang="en-US" sz="2400" dirty="0"/>
              <a:t>For a given size ‘n’ of a problem :</a:t>
            </a:r>
          </a:p>
          <a:p>
            <a:pPr eaLnBrk="1" hangingPunct="1">
              <a:buFontTx/>
              <a:buNone/>
            </a:pPr>
            <a:endParaRPr lang="en-US" sz="2400" dirty="0"/>
          </a:p>
          <a:p>
            <a:pPr eaLnBrk="1" hangingPunct="1">
              <a:buFontTx/>
              <a:buNone/>
            </a:pPr>
            <a:r>
              <a:rPr lang="en-US" sz="2400" dirty="0"/>
              <a:t>	</a:t>
            </a:r>
          </a:p>
          <a:p>
            <a:pPr algn="just" eaLnBrk="1" hangingPunct="1">
              <a:buFontTx/>
              <a:buNone/>
            </a:pPr>
            <a:r>
              <a:rPr lang="en-US" sz="2400" b="1" dirty="0"/>
              <a:t> </a:t>
            </a:r>
            <a:endParaRPr lang="en-US" sz="2400" dirty="0"/>
          </a:p>
          <a:p>
            <a:pPr algn="just" eaLnBrk="1" hangingPunct="1">
              <a:buFontTx/>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142812611"/>
              </p:ext>
            </p:extLst>
          </p:nvPr>
        </p:nvGraphicFramePr>
        <p:xfrm>
          <a:off x="1562100" y="1360171"/>
          <a:ext cx="4793974" cy="3145633"/>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533939">
                  <a:extLst>
                    <a:ext uri="{9D8B030D-6E8A-4147-A177-3AD203B41FA5}">
                      <a16:colId xmlns:a16="http://schemas.microsoft.com/office/drawing/2014/main" val="20001"/>
                    </a:ext>
                  </a:extLst>
                </a:gridCol>
                <a:gridCol w="1888435">
                  <a:extLst>
                    <a:ext uri="{9D8B030D-6E8A-4147-A177-3AD203B41FA5}">
                      <a16:colId xmlns:a16="http://schemas.microsoft.com/office/drawing/2014/main" val="20002"/>
                    </a:ext>
                  </a:extLst>
                </a:gridCol>
              </a:tblGrid>
              <a:tr h="378619">
                <a:tc>
                  <a:txBody>
                    <a:bodyPr/>
                    <a:lstStyle/>
                    <a:p>
                      <a:r>
                        <a:rPr lang="en-US" sz="1400" dirty="0">
                          <a:solidFill>
                            <a:schemeClr val="tx1"/>
                          </a:solidFill>
                        </a:rPr>
                        <a:t>Complexity</a:t>
                      </a:r>
                    </a:p>
                  </a:txBody>
                  <a:tcPr marT="34290" marB="34290"/>
                </a:tc>
                <a:tc>
                  <a:txBody>
                    <a:bodyPr/>
                    <a:lstStyle/>
                    <a:p>
                      <a:r>
                        <a:rPr lang="en-US" sz="1400" dirty="0">
                          <a:solidFill>
                            <a:schemeClr val="tx1"/>
                          </a:solidFill>
                        </a:rPr>
                        <a:t>Nomenclature</a:t>
                      </a:r>
                    </a:p>
                  </a:txBody>
                  <a:tcPr marT="34290" marB="34290"/>
                </a:tc>
                <a:tc>
                  <a:txBody>
                    <a:bodyPr/>
                    <a:lstStyle/>
                    <a:p>
                      <a:r>
                        <a:rPr lang="en-US" sz="1400" dirty="0">
                          <a:solidFill>
                            <a:schemeClr val="tx1"/>
                          </a:solidFill>
                        </a:rPr>
                        <a:t>Values for n = 32</a:t>
                      </a:r>
                    </a:p>
                  </a:txBody>
                  <a:tcPr marT="34290" marB="34290"/>
                </a:tc>
                <a:extLst>
                  <a:ext uri="{0D108BD9-81ED-4DB2-BD59-A6C34878D82A}">
                    <a16:rowId xmlns:a16="http://schemas.microsoft.com/office/drawing/2014/main" val="10000"/>
                  </a:ext>
                </a:extLst>
              </a:tr>
              <a:tr h="378619">
                <a:tc>
                  <a:txBody>
                    <a:bodyPr/>
                    <a:lstStyle/>
                    <a:p>
                      <a:pPr algn="ctr"/>
                      <a:r>
                        <a:rPr lang="en-US" sz="1400" b="1" dirty="0"/>
                        <a:t>O(1)</a:t>
                      </a:r>
                    </a:p>
                  </a:txBody>
                  <a:tcPr marT="34290" marB="34290"/>
                </a:tc>
                <a:tc>
                  <a:txBody>
                    <a:bodyPr/>
                    <a:lstStyle/>
                    <a:p>
                      <a:r>
                        <a:rPr lang="en-US" sz="1400" b="1" dirty="0"/>
                        <a:t>Constant</a:t>
                      </a:r>
                    </a:p>
                  </a:txBody>
                  <a:tcPr marT="34290" marB="34290"/>
                </a:tc>
                <a:tc>
                  <a:txBody>
                    <a:bodyPr/>
                    <a:lstStyle/>
                    <a:p>
                      <a:pPr algn="ctr"/>
                      <a:r>
                        <a:rPr lang="en-US" sz="1400" b="1" dirty="0"/>
                        <a:t>1</a:t>
                      </a:r>
                    </a:p>
                  </a:txBody>
                  <a:tcPr marT="34290" marB="34290"/>
                </a:tc>
                <a:extLst>
                  <a:ext uri="{0D108BD9-81ED-4DB2-BD59-A6C34878D82A}">
                    <a16:rowId xmlns:a16="http://schemas.microsoft.com/office/drawing/2014/main" val="10001"/>
                  </a:ext>
                </a:extLst>
              </a:tr>
              <a:tr h="378619">
                <a:tc>
                  <a:txBody>
                    <a:bodyPr/>
                    <a:lstStyle/>
                    <a:p>
                      <a:pPr algn="ctr"/>
                      <a:r>
                        <a:rPr lang="en-US" sz="1400" b="1" dirty="0"/>
                        <a:t>O(</a:t>
                      </a:r>
                      <a:r>
                        <a:rPr lang="en-US" sz="1400" b="1" dirty="0" err="1"/>
                        <a:t>logn</a:t>
                      </a:r>
                      <a:r>
                        <a:rPr lang="en-US" sz="1400" b="1" dirty="0"/>
                        <a:t>)</a:t>
                      </a:r>
                    </a:p>
                  </a:txBody>
                  <a:tcPr marT="34290" marB="34290"/>
                </a:tc>
                <a:tc>
                  <a:txBody>
                    <a:bodyPr/>
                    <a:lstStyle/>
                    <a:p>
                      <a:r>
                        <a:rPr lang="en-US" sz="1400" b="1" dirty="0"/>
                        <a:t>Logarithmic</a:t>
                      </a:r>
                    </a:p>
                  </a:txBody>
                  <a:tcPr marT="34290" marB="34290"/>
                </a:tc>
                <a:tc>
                  <a:txBody>
                    <a:bodyPr/>
                    <a:lstStyle/>
                    <a:p>
                      <a:pPr algn="ctr"/>
                      <a:r>
                        <a:rPr lang="en-US" sz="1400" b="1" dirty="0"/>
                        <a:t>5</a:t>
                      </a:r>
                    </a:p>
                  </a:txBody>
                  <a:tcPr marT="34290" marB="34290"/>
                </a:tc>
                <a:extLst>
                  <a:ext uri="{0D108BD9-81ED-4DB2-BD59-A6C34878D82A}">
                    <a16:rowId xmlns:a16="http://schemas.microsoft.com/office/drawing/2014/main" val="10002"/>
                  </a:ext>
                </a:extLst>
              </a:tr>
              <a:tr h="378619">
                <a:tc>
                  <a:txBody>
                    <a:bodyPr/>
                    <a:lstStyle/>
                    <a:p>
                      <a:pPr algn="ctr"/>
                      <a:r>
                        <a:rPr lang="en-US" sz="1400" b="1" dirty="0"/>
                        <a:t>O(n)</a:t>
                      </a:r>
                    </a:p>
                  </a:txBody>
                  <a:tcPr marT="34290" marB="34290"/>
                </a:tc>
                <a:tc>
                  <a:txBody>
                    <a:bodyPr/>
                    <a:lstStyle/>
                    <a:p>
                      <a:r>
                        <a:rPr lang="en-US" sz="1400" b="1" dirty="0"/>
                        <a:t>Linear</a:t>
                      </a:r>
                    </a:p>
                  </a:txBody>
                  <a:tcPr marT="34290" marB="34290"/>
                </a:tc>
                <a:tc>
                  <a:txBody>
                    <a:bodyPr/>
                    <a:lstStyle/>
                    <a:p>
                      <a:pPr algn="ctr"/>
                      <a:r>
                        <a:rPr lang="en-US" sz="1400" b="1" dirty="0"/>
                        <a:t>32</a:t>
                      </a:r>
                    </a:p>
                  </a:txBody>
                  <a:tcPr marT="34290" marB="34290"/>
                </a:tc>
                <a:extLst>
                  <a:ext uri="{0D108BD9-81ED-4DB2-BD59-A6C34878D82A}">
                    <a16:rowId xmlns:a16="http://schemas.microsoft.com/office/drawing/2014/main" val="10003"/>
                  </a:ext>
                </a:extLst>
              </a:tr>
              <a:tr h="378619">
                <a:tc>
                  <a:txBody>
                    <a:bodyPr/>
                    <a:lstStyle/>
                    <a:p>
                      <a:pPr algn="ctr"/>
                      <a:r>
                        <a:rPr lang="en-US" sz="1400" b="1" dirty="0"/>
                        <a:t>O(</a:t>
                      </a:r>
                      <a:r>
                        <a:rPr lang="en-US" sz="1400" b="1" dirty="0" err="1"/>
                        <a:t>nlogn</a:t>
                      </a:r>
                      <a:r>
                        <a:rPr lang="en-US" sz="1400" b="1" dirty="0"/>
                        <a:t>)</a:t>
                      </a:r>
                    </a:p>
                  </a:txBody>
                  <a:tcPr marT="34290" marB="34290"/>
                </a:tc>
                <a:tc>
                  <a:txBody>
                    <a:bodyPr/>
                    <a:lstStyle/>
                    <a:p>
                      <a:r>
                        <a:rPr lang="en-US" sz="1400" b="1" dirty="0"/>
                        <a:t>Linear Logarithmic</a:t>
                      </a:r>
                    </a:p>
                  </a:txBody>
                  <a:tcPr marT="34290" marB="34290"/>
                </a:tc>
                <a:tc>
                  <a:txBody>
                    <a:bodyPr/>
                    <a:lstStyle/>
                    <a:p>
                      <a:pPr algn="ctr"/>
                      <a:r>
                        <a:rPr lang="en-US" sz="1400" b="1" dirty="0"/>
                        <a:t>160</a:t>
                      </a:r>
                    </a:p>
                  </a:txBody>
                  <a:tcPr marT="34290" marB="34290"/>
                </a:tc>
                <a:extLst>
                  <a:ext uri="{0D108BD9-81ED-4DB2-BD59-A6C34878D82A}">
                    <a16:rowId xmlns:a16="http://schemas.microsoft.com/office/drawing/2014/main" val="10004"/>
                  </a:ext>
                </a:extLst>
              </a:tr>
              <a:tr h="378619">
                <a:tc>
                  <a:txBody>
                    <a:bodyPr/>
                    <a:lstStyle/>
                    <a:p>
                      <a:pPr algn="ctr"/>
                      <a:r>
                        <a:rPr lang="en-US" sz="1400" b="1" dirty="0"/>
                        <a:t>O(n</a:t>
                      </a:r>
                      <a:r>
                        <a:rPr lang="en-US" sz="1400" b="1" baseline="30000" dirty="0"/>
                        <a:t>2</a:t>
                      </a:r>
                      <a:r>
                        <a:rPr lang="en-US" sz="1400" b="1" dirty="0"/>
                        <a:t>)</a:t>
                      </a:r>
                    </a:p>
                  </a:txBody>
                  <a:tcPr marT="34290" marB="34290"/>
                </a:tc>
                <a:tc>
                  <a:txBody>
                    <a:bodyPr/>
                    <a:lstStyle/>
                    <a:p>
                      <a:r>
                        <a:rPr lang="en-US" sz="1400" b="1" dirty="0"/>
                        <a:t>Quadratic</a:t>
                      </a:r>
                    </a:p>
                  </a:txBody>
                  <a:tcPr marT="34290" marB="34290"/>
                </a:tc>
                <a:tc>
                  <a:txBody>
                    <a:bodyPr/>
                    <a:lstStyle/>
                    <a:p>
                      <a:pPr algn="ctr"/>
                      <a:r>
                        <a:rPr lang="en-US" sz="1400" b="1" dirty="0"/>
                        <a:t>1,024</a:t>
                      </a:r>
                    </a:p>
                  </a:txBody>
                  <a:tcPr marT="34290" marB="34290"/>
                </a:tc>
                <a:extLst>
                  <a:ext uri="{0D108BD9-81ED-4DB2-BD59-A6C34878D82A}">
                    <a16:rowId xmlns:a16="http://schemas.microsoft.com/office/drawing/2014/main" val="10005"/>
                  </a:ext>
                </a:extLst>
              </a:tr>
              <a:tr h="378619">
                <a:tc>
                  <a:txBody>
                    <a:bodyPr/>
                    <a:lstStyle/>
                    <a:p>
                      <a:pPr algn="ctr"/>
                      <a:r>
                        <a:rPr lang="en-US" sz="1400" b="1" dirty="0"/>
                        <a:t>O(n</a:t>
                      </a:r>
                      <a:r>
                        <a:rPr lang="en-US" sz="1400" b="1" baseline="30000" dirty="0"/>
                        <a:t>3</a:t>
                      </a:r>
                      <a:r>
                        <a:rPr lang="en-US" sz="1400" b="1" dirty="0"/>
                        <a:t>)</a:t>
                      </a:r>
                    </a:p>
                  </a:txBody>
                  <a:tcPr marT="34290" marB="34290"/>
                </a:tc>
                <a:tc>
                  <a:txBody>
                    <a:bodyPr/>
                    <a:lstStyle/>
                    <a:p>
                      <a:r>
                        <a:rPr lang="en-US" sz="1400" b="1" dirty="0"/>
                        <a:t>Cubic</a:t>
                      </a:r>
                    </a:p>
                  </a:txBody>
                  <a:tcPr marT="34290" marB="34290"/>
                </a:tc>
                <a:tc>
                  <a:txBody>
                    <a:bodyPr/>
                    <a:lstStyle/>
                    <a:p>
                      <a:pPr algn="ctr"/>
                      <a:r>
                        <a:rPr lang="en-US" sz="1400" b="1" dirty="0"/>
                        <a:t>32,768</a:t>
                      </a:r>
                    </a:p>
                  </a:txBody>
                  <a:tcPr marT="34290" marB="34290"/>
                </a:tc>
                <a:extLst>
                  <a:ext uri="{0D108BD9-81ED-4DB2-BD59-A6C34878D82A}">
                    <a16:rowId xmlns:a16="http://schemas.microsoft.com/office/drawing/2014/main" val="10006"/>
                  </a:ext>
                </a:extLst>
              </a:tr>
              <a:tr h="378619">
                <a:tc>
                  <a:txBody>
                    <a:bodyPr/>
                    <a:lstStyle/>
                    <a:p>
                      <a:pPr algn="ctr"/>
                      <a:r>
                        <a:rPr lang="en-US" sz="1400" b="1" dirty="0"/>
                        <a:t>O(2</a:t>
                      </a:r>
                      <a:r>
                        <a:rPr lang="en-US" sz="1400" b="1" baseline="30000" dirty="0"/>
                        <a:t>n</a:t>
                      </a:r>
                      <a:r>
                        <a:rPr lang="en-US" sz="1400" b="1" dirty="0"/>
                        <a:t>)</a:t>
                      </a:r>
                    </a:p>
                  </a:txBody>
                  <a:tcPr marT="34290" marB="34290"/>
                </a:tc>
                <a:tc>
                  <a:txBody>
                    <a:bodyPr/>
                    <a:lstStyle/>
                    <a:p>
                      <a:r>
                        <a:rPr lang="en-US" sz="1400" b="1" dirty="0"/>
                        <a:t>Exponential</a:t>
                      </a:r>
                    </a:p>
                  </a:txBody>
                  <a:tcPr marT="34290" marB="34290"/>
                </a:tc>
                <a:tc>
                  <a:txBody>
                    <a:bodyPr/>
                    <a:lstStyle/>
                    <a:p>
                      <a:pPr algn="ctr"/>
                      <a:r>
                        <a:rPr lang="en-US" sz="1400" b="1" dirty="0"/>
                        <a:t>2,147,483,648</a:t>
                      </a:r>
                    </a:p>
                  </a:txBody>
                  <a:tcPr marT="34290" marB="34290"/>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536805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253388"/>
            <a:ext cx="8261962" cy="474616"/>
          </a:xfrm>
        </p:spPr>
        <p:txBody>
          <a:bodyPr>
            <a:normAutofit fontScale="90000"/>
          </a:bodyPr>
          <a:lstStyle/>
          <a:p>
            <a:pPr marL="0" indent="0"/>
            <a:br>
              <a:rPr lang="en-IN" sz="2800" b="1" dirty="0">
                <a:solidFill>
                  <a:srgbClr val="FF0000"/>
                </a:solidFill>
                <a:latin typeface="Times New Roman" pitchFamily="18" charset="0"/>
                <a:cs typeface="Times New Roman" pitchFamily="18" charset="0"/>
              </a:rPr>
            </a:br>
            <a:r>
              <a:rPr lang="en-IN" sz="2800" b="1" dirty="0">
                <a:solidFill>
                  <a:srgbClr val="FF0000"/>
                </a:solidFill>
                <a:latin typeface="Times New Roman" pitchFamily="18" charset="0"/>
                <a:cs typeface="Times New Roman" pitchFamily="18" charset="0"/>
              </a:rPr>
              <a:t>Best, Average and Worst case running times of algorithm</a:t>
            </a:r>
            <a:br>
              <a:rPr lang="en-US" sz="2800" dirty="0"/>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1123719"/>
            <a:ext cx="7886700" cy="3856243"/>
          </a:xfrm>
        </p:spPr>
        <p:txBody>
          <a:bodyPr>
            <a:normAutofit/>
          </a:bodyPr>
          <a:lstStyle/>
          <a:p>
            <a:pPr marL="0" indent="0">
              <a:buNone/>
            </a:pPr>
            <a:r>
              <a:rPr lang="en-IN" b="1" dirty="0"/>
              <a:t>We have 3 cases to analyze </a:t>
            </a:r>
            <a:r>
              <a:rPr lang="en-IN" dirty="0"/>
              <a:t>an algorithm:</a:t>
            </a:r>
          </a:p>
          <a:p>
            <a:pPr marL="0" indent="0">
              <a:buNone/>
            </a:pPr>
            <a:endParaRPr lang="en-IN" dirty="0"/>
          </a:p>
          <a:p>
            <a:pPr marL="457200" indent="-457200">
              <a:buAutoNum type="alphaLcParenR"/>
            </a:pPr>
            <a:r>
              <a:rPr lang="en-IN" sz="2400" dirty="0">
                <a:latin typeface="Times New Roman" pitchFamily="18" charset="0"/>
                <a:cs typeface="Times New Roman" pitchFamily="18" charset="0"/>
              </a:rPr>
              <a:t>Best case</a:t>
            </a:r>
          </a:p>
          <a:p>
            <a:pPr marL="457200" indent="-457200">
              <a:buAutoNum type="alphaLcParenR"/>
            </a:pPr>
            <a:r>
              <a:rPr lang="en-IN" sz="2400" dirty="0">
                <a:latin typeface="Times New Roman" pitchFamily="18" charset="0"/>
                <a:cs typeface="Times New Roman" pitchFamily="18" charset="0"/>
              </a:rPr>
              <a:t>Average case</a:t>
            </a:r>
          </a:p>
          <a:p>
            <a:pPr marL="457200" indent="-457200">
              <a:buAutoNum type="alphaLcParenR"/>
            </a:pPr>
            <a:r>
              <a:rPr lang="en-IN" sz="2400" dirty="0">
                <a:latin typeface="Times New Roman" pitchFamily="18" charset="0"/>
                <a:cs typeface="Times New Roman" pitchFamily="18" charset="0"/>
              </a:rPr>
              <a:t>Worst case </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41</a:t>
            </a:fld>
            <a:endParaRPr lang="en-IN" sz="1200" b="1" dirty="0">
              <a:solidFill>
                <a:schemeClr val="tx1"/>
              </a:solidFill>
            </a:endParaRPr>
          </a:p>
        </p:txBody>
      </p:sp>
    </p:spTree>
    <p:extLst>
      <p:ext uri="{BB962C8B-B14F-4D97-AF65-F5344CB8AC3E}">
        <p14:creationId xmlns:p14="http://schemas.microsoft.com/office/powerpoint/2010/main" val="3568572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626164" y="467139"/>
            <a:ext cx="8070575" cy="4248978"/>
          </a:xfrm>
        </p:spPr>
        <p:txBody>
          <a:bodyPr>
            <a:noAutofit/>
          </a:bodyPr>
          <a:lstStyle/>
          <a:p>
            <a:pPr eaLnBrk="1" hangingPunct="1">
              <a:buFontTx/>
              <a:buNone/>
            </a:pPr>
            <a:r>
              <a:rPr lang="en-US" sz="2200" b="1" dirty="0">
                <a:solidFill>
                  <a:srgbClr val="FF3300"/>
                </a:solidFill>
                <a:latin typeface="Times New Roman" pitchFamily="18" charset="0"/>
                <a:cs typeface="Times New Roman" pitchFamily="18" charset="0"/>
              </a:rPr>
              <a:t>Best, Worst and Average case analysis of an algorithm</a:t>
            </a:r>
            <a:r>
              <a:rPr lang="en-US" sz="2200" b="1" dirty="0">
                <a:solidFill>
                  <a:srgbClr val="FF0000"/>
                </a:solidFill>
                <a:latin typeface="Times New Roman" pitchFamily="18" charset="0"/>
                <a:cs typeface="Times New Roman" pitchFamily="18" charset="0"/>
              </a:rPr>
              <a:t>: </a:t>
            </a:r>
          </a:p>
          <a:p>
            <a:pPr algn="just" eaLnBrk="1" hangingPunct="1">
              <a:spcBef>
                <a:spcPts val="0"/>
              </a:spcBef>
              <a:buFontTx/>
              <a:buNone/>
            </a:pPr>
            <a:r>
              <a:rPr lang="en-US" sz="2200" b="1" dirty="0">
                <a:latin typeface="Times New Roman" pitchFamily="18" charset="0"/>
                <a:cs typeface="Times New Roman" pitchFamily="18" charset="0"/>
              </a:rPr>
              <a:t>Best Case analysis : </a:t>
            </a:r>
            <a:r>
              <a:rPr lang="en-US" sz="2200" dirty="0">
                <a:latin typeface="Times New Roman" pitchFamily="18" charset="0"/>
                <a:cs typeface="Times New Roman" pitchFamily="18" charset="0"/>
              </a:rPr>
              <a:t>Best case is that input to the algorithm which takes minimum time for execution of it. Best case analysis of an algorithm is the asymptotic analysis of an algorithm for best case input. </a:t>
            </a:r>
          </a:p>
          <a:p>
            <a:pPr algn="just" eaLnBrk="1" hangingPunct="1">
              <a:spcBef>
                <a:spcPts val="0"/>
              </a:spcBef>
              <a:buFontTx/>
              <a:buNone/>
            </a:pPr>
            <a:r>
              <a:rPr lang="en-US" sz="2200" b="1" dirty="0">
                <a:latin typeface="Times New Roman" pitchFamily="18" charset="0"/>
                <a:cs typeface="Times New Roman" pitchFamily="18" charset="0"/>
              </a:rPr>
              <a:t>Examples :</a:t>
            </a:r>
            <a:r>
              <a:rPr lang="en-US" sz="2200" dirty="0">
                <a:latin typeface="Times New Roman" pitchFamily="18" charset="0"/>
                <a:cs typeface="Times New Roman" pitchFamily="18" charset="0"/>
              </a:rPr>
              <a:t> </a:t>
            </a:r>
          </a:p>
          <a:p>
            <a:pPr lvl="1" algn="just" eaLnBrk="1" hangingPunct="1">
              <a:spcBef>
                <a:spcPts val="0"/>
              </a:spcBef>
              <a:buFont typeface="Arial" pitchFamily="34" charset="0"/>
              <a:buChar char="•"/>
            </a:pPr>
            <a:r>
              <a:rPr lang="en-US" sz="2200" dirty="0">
                <a:latin typeface="Times New Roman" pitchFamily="18" charset="0"/>
                <a:cs typeface="Times New Roman" pitchFamily="18" charset="0"/>
              </a:rPr>
              <a:t>Binary search algorithm : Best case is to search the element positioned at the middle of the sorted array and Asymptotic time (Time complexity) required is O(1)</a:t>
            </a:r>
          </a:p>
          <a:p>
            <a:pPr lvl="1" algn="just" eaLnBrk="1" hangingPunct="1">
              <a:spcBef>
                <a:spcPts val="0"/>
              </a:spcBef>
              <a:buFont typeface="Arial" pitchFamily="34" charset="0"/>
              <a:buChar char="•"/>
            </a:pPr>
            <a:r>
              <a:rPr lang="en-US" sz="2200" dirty="0">
                <a:latin typeface="Times New Roman" pitchFamily="18" charset="0"/>
                <a:cs typeface="Times New Roman" pitchFamily="18" charset="0"/>
              </a:rPr>
              <a:t>Insertion sort algorithm : Best case is sorted input in the required order and Asymptotic time (Time complexity) required is O(n)</a:t>
            </a:r>
          </a:p>
          <a:p>
            <a:pPr eaLnBrk="1" hangingPunct="1">
              <a:buFontTx/>
              <a:buNone/>
            </a:pPr>
            <a:r>
              <a:rPr lang="en-US" sz="2200" dirty="0">
                <a:latin typeface="Times New Roman" pitchFamily="18" charset="0"/>
                <a:cs typeface="Times New Roman" pitchFamily="18" charset="0"/>
              </a:rPr>
              <a:t>	 </a:t>
            </a:r>
          </a:p>
          <a:p>
            <a:pPr eaLnBrk="1" hangingPunct="1">
              <a:buFontTx/>
              <a:buNone/>
            </a:pPr>
            <a:endParaRPr lang="en-US" sz="2200" dirty="0">
              <a:latin typeface="Times New Roman" pitchFamily="18" charset="0"/>
              <a:cs typeface="Times New Roman" pitchFamily="18" charset="0"/>
            </a:endParaRPr>
          </a:p>
          <a:p>
            <a:pPr eaLnBrk="1" hangingPunct="1">
              <a:buFontTx/>
              <a:buNone/>
            </a:pPr>
            <a:r>
              <a:rPr lang="en-US" sz="2200" dirty="0">
                <a:latin typeface="Times New Roman" pitchFamily="18" charset="0"/>
                <a:cs typeface="Times New Roman" pitchFamily="18" charset="0"/>
              </a:rPr>
              <a:t>	</a:t>
            </a:r>
          </a:p>
          <a:p>
            <a:pPr algn="just" eaLnBrk="1" hangingPunct="1">
              <a:buFontTx/>
              <a:buNone/>
            </a:pPr>
            <a:r>
              <a:rPr lang="en-US" sz="2200" b="1"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algn="just" eaLnBrk="1" hangingPunct="1">
              <a:buFontTx/>
              <a:buNone/>
            </a:pPr>
            <a:endParaRPr lang="en-US" sz="22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66257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248478" y="785190"/>
            <a:ext cx="8577470" cy="3886201"/>
          </a:xfrm>
        </p:spPr>
        <p:txBody>
          <a:bodyPr>
            <a:noAutofit/>
          </a:bodyPr>
          <a:lstStyle/>
          <a:p>
            <a:pPr algn="just" eaLnBrk="1" hangingPunct="1">
              <a:spcBef>
                <a:spcPts val="0"/>
              </a:spcBef>
              <a:buFontTx/>
              <a:buNone/>
            </a:pPr>
            <a:r>
              <a:rPr lang="en-US" sz="1800" b="1" dirty="0">
                <a:latin typeface="Times New Roman" pitchFamily="18" charset="0"/>
                <a:cs typeface="Times New Roman" pitchFamily="18" charset="0"/>
              </a:rPr>
              <a:t>Worst Case analysis : </a:t>
            </a:r>
            <a:r>
              <a:rPr lang="en-US" sz="1800" dirty="0">
                <a:latin typeface="Times New Roman" pitchFamily="18" charset="0"/>
                <a:cs typeface="Times New Roman" pitchFamily="18" charset="0"/>
              </a:rPr>
              <a:t>Worst case is that input to the algorithm which takes maximum time for execution of it. Worst case analysis of an algorithm is the asymptotic analysis of an algorithm for worst case input. </a:t>
            </a:r>
          </a:p>
          <a:p>
            <a:pPr algn="just" eaLnBrk="1" hangingPunct="1">
              <a:spcBef>
                <a:spcPts val="0"/>
              </a:spcBef>
              <a:buFontTx/>
              <a:buNone/>
            </a:pPr>
            <a:endParaRPr lang="en-US" sz="1800" dirty="0">
              <a:latin typeface="Times New Roman" pitchFamily="18" charset="0"/>
              <a:cs typeface="Times New Roman" pitchFamily="18" charset="0"/>
            </a:endParaRPr>
          </a:p>
          <a:p>
            <a:pPr algn="just" eaLnBrk="1" hangingPunct="1">
              <a:spcBef>
                <a:spcPts val="0"/>
              </a:spcBef>
              <a:buFontTx/>
              <a:buNone/>
            </a:pPr>
            <a:endParaRPr lang="en-US" sz="1800" dirty="0">
              <a:latin typeface="Times New Roman" pitchFamily="18" charset="0"/>
              <a:cs typeface="Times New Roman" pitchFamily="18" charset="0"/>
            </a:endParaRPr>
          </a:p>
          <a:p>
            <a:pPr algn="just" eaLnBrk="1" hangingPunct="1">
              <a:spcBef>
                <a:spcPts val="0"/>
              </a:spcBef>
              <a:buFontTx/>
              <a:buNone/>
            </a:pPr>
            <a:r>
              <a:rPr lang="en-US" sz="1800" b="1" dirty="0">
                <a:latin typeface="Times New Roman" pitchFamily="18" charset="0"/>
                <a:cs typeface="Times New Roman" pitchFamily="18" charset="0"/>
              </a:rPr>
              <a:t>Examples :</a:t>
            </a:r>
            <a:r>
              <a:rPr lang="en-US" sz="1800" dirty="0">
                <a:latin typeface="Times New Roman" pitchFamily="18" charset="0"/>
                <a:cs typeface="Times New Roman" pitchFamily="18" charset="0"/>
              </a:rPr>
              <a:t> </a:t>
            </a:r>
          </a:p>
          <a:p>
            <a:pPr lvl="1" algn="just" eaLnBrk="1" hangingPunct="1">
              <a:spcBef>
                <a:spcPts val="0"/>
              </a:spcBef>
              <a:buFont typeface="Arial" pitchFamily="34" charset="0"/>
              <a:buChar char="•"/>
            </a:pPr>
            <a:r>
              <a:rPr lang="en-US" dirty="0">
                <a:latin typeface="Times New Roman" pitchFamily="18" charset="0"/>
                <a:cs typeface="Times New Roman" pitchFamily="18" charset="0"/>
              </a:rPr>
              <a:t>Binary search algorithm : Worst case is to search the last element  or the element which is absent in sorted array and Asymptotic time (Time complexity) required is O(</a:t>
            </a:r>
            <a:r>
              <a:rPr lang="en-US" dirty="0" err="1">
                <a:latin typeface="Times New Roman" pitchFamily="18" charset="0"/>
                <a:cs typeface="Times New Roman" pitchFamily="18" charset="0"/>
              </a:rPr>
              <a:t>logn</a:t>
            </a:r>
            <a:r>
              <a:rPr lang="en-US" dirty="0">
                <a:latin typeface="Times New Roman" pitchFamily="18" charset="0"/>
                <a:cs typeface="Times New Roman" pitchFamily="18" charset="0"/>
              </a:rPr>
              <a:t>)</a:t>
            </a:r>
          </a:p>
          <a:p>
            <a:pPr lvl="1" algn="just" eaLnBrk="1" hangingPunct="1">
              <a:spcBef>
                <a:spcPts val="0"/>
              </a:spcBef>
              <a:buFont typeface="Arial" pitchFamily="34" charset="0"/>
              <a:buChar char="•"/>
            </a:pPr>
            <a:r>
              <a:rPr lang="en-US" dirty="0">
                <a:latin typeface="Times New Roman" pitchFamily="18" charset="0"/>
                <a:cs typeface="Times New Roman" pitchFamily="18" charset="0"/>
              </a:rPr>
              <a:t>Insertion sort algorithm : Worst case is sorted input in the reverse  order and Asymptotic time (Time complexity) required is O(n</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a:t>
            </a:r>
          </a:p>
          <a:p>
            <a:pPr eaLnBrk="1" hangingPunct="1">
              <a:buFontTx/>
              <a:buNone/>
            </a:pPr>
            <a:r>
              <a:rPr lang="en-US" sz="1800" dirty="0">
                <a:latin typeface="Times New Roman" pitchFamily="18" charset="0"/>
                <a:cs typeface="Times New Roman" pitchFamily="18" charset="0"/>
              </a:rPr>
              <a:t>	 </a:t>
            </a:r>
          </a:p>
          <a:p>
            <a:pPr eaLnBrk="1" hangingPunct="1">
              <a:buFontTx/>
              <a:buNone/>
            </a:pPr>
            <a:endParaRPr lang="en-US" sz="1800" dirty="0">
              <a:latin typeface="Times New Roman" pitchFamily="18" charset="0"/>
              <a:cs typeface="Times New Roman" pitchFamily="18" charset="0"/>
            </a:endParaRPr>
          </a:p>
          <a:p>
            <a:pPr eaLnBrk="1" hangingPunct="1">
              <a:buFontTx/>
              <a:buNone/>
            </a:pPr>
            <a:r>
              <a:rPr lang="en-US" sz="1800" dirty="0">
                <a:latin typeface="Times New Roman" pitchFamily="18" charset="0"/>
                <a:cs typeface="Times New Roman" pitchFamily="18" charset="0"/>
              </a:rPr>
              <a:t>	</a:t>
            </a:r>
          </a:p>
          <a:p>
            <a:pPr algn="just" eaLnBrk="1" hangingPunct="1">
              <a:buFontTx/>
              <a:buNone/>
            </a:pPr>
            <a:r>
              <a:rPr lang="en-US" sz="1800" b="1"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algn="just" eaLnBrk="1" hangingPunct="1">
              <a:buFontTx/>
              <a:buNone/>
            </a:pPr>
            <a:endParaRPr lang="en-US" sz="18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053455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248478" y="400050"/>
            <a:ext cx="8607287" cy="4360793"/>
          </a:xfrm>
        </p:spPr>
        <p:txBody>
          <a:bodyPr>
            <a:noAutofit/>
          </a:bodyPr>
          <a:lstStyle/>
          <a:p>
            <a:pPr eaLnBrk="1" hangingPunct="1">
              <a:spcBef>
                <a:spcPts val="0"/>
              </a:spcBef>
              <a:buFontTx/>
              <a:buNone/>
            </a:pPr>
            <a:r>
              <a:rPr lang="en-US" sz="1800" b="1" dirty="0"/>
              <a:t>Average Case analysis : </a:t>
            </a:r>
            <a:r>
              <a:rPr lang="en-US" sz="1800" dirty="0"/>
              <a:t>For average case analysis all possible sequences of size ‘n’ are input to the algorithm and average asymptotic time of the algorithm is computed. </a:t>
            </a:r>
          </a:p>
          <a:p>
            <a:pPr eaLnBrk="1" hangingPunct="1">
              <a:spcBef>
                <a:spcPts val="0"/>
              </a:spcBef>
              <a:buFontTx/>
              <a:buNone/>
            </a:pPr>
            <a:endParaRPr lang="en-US" sz="1800" dirty="0"/>
          </a:p>
          <a:p>
            <a:pPr eaLnBrk="1" hangingPunct="1">
              <a:spcBef>
                <a:spcPts val="0"/>
              </a:spcBef>
              <a:buFontTx/>
              <a:buNone/>
            </a:pPr>
            <a:r>
              <a:rPr lang="en-US" sz="1800" b="1" dirty="0"/>
              <a:t>Examples :</a:t>
            </a:r>
            <a:r>
              <a:rPr lang="en-US" sz="1800" dirty="0"/>
              <a:t> </a:t>
            </a:r>
          </a:p>
          <a:p>
            <a:pPr lvl="1" algn="just" eaLnBrk="1" hangingPunct="1">
              <a:spcBef>
                <a:spcPts val="0"/>
              </a:spcBef>
              <a:buFont typeface="Arial" pitchFamily="34" charset="0"/>
              <a:buChar char="•"/>
            </a:pPr>
            <a:r>
              <a:rPr lang="en-US" b="1" dirty="0"/>
              <a:t>Binary search algorithm </a:t>
            </a:r>
            <a:r>
              <a:rPr lang="en-US" dirty="0"/>
              <a:t>: For average  case analysis all elements of sorted array of size ‘n’ are searched one by one and total number of comparisons are computed. Average computation time = Total time / n is represented using asymptotic notation. Asymptotic time (Time complexity) required is O(</a:t>
            </a:r>
            <a:r>
              <a:rPr lang="en-US" dirty="0" err="1"/>
              <a:t>logn</a:t>
            </a:r>
            <a:r>
              <a:rPr lang="en-US" dirty="0"/>
              <a:t>).			</a:t>
            </a:r>
            <a:r>
              <a:rPr lang="en-US" b="1" dirty="0">
                <a:solidFill>
                  <a:srgbClr val="FF0000"/>
                </a:solidFill>
              </a:rPr>
              <a:t>Proof</a:t>
            </a:r>
          </a:p>
          <a:p>
            <a:pPr marL="342900" lvl="1" indent="0" algn="just" eaLnBrk="1" hangingPunct="1">
              <a:spcBef>
                <a:spcPts val="0"/>
              </a:spcBef>
              <a:buNone/>
            </a:pPr>
            <a:endParaRPr lang="en-US" b="1" dirty="0">
              <a:solidFill>
                <a:srgbClr val="FF0000"/>
              </a:solidFill>
            </a:endParaRPr>
          </a:p>
          <a:p>
            <a:pPr lvl="1" algn="just" eaLnBrk="1" hangingPunct="1">
              <a:spcBef>
                <a:spcPts val="0"/>
              </a:spcBef>
              <a:buFont typeface="Arial" pitchFamily="34" charset="0"/>
              <a:buChar char="•"/>
            </a:pPr>
            <a:r>
              <a:rPr lang="en-US" dirty="0"/>
              <a:t> Example, </a:t>
            </a:r>
          </a:p>
          <a:p>
            <a:pPr marL="342900" lvl="1" indent="0" algn="just" eaLnBrk="1" hangingPunct="1">
              <a:spcBef>
                <a:spcPts val="0"/>
              </a:spcBef>
              <a:buNone/>
            </a:pPr>
            <a:endParaRPr lang="en-US" dirty="0"/>
          </a:p>
          <a:p>
            <a:pPr marL="0" lvl="1" algn="just" eaLnBrk="1" hangingPunct="1">
              <a:spcBef>
                <a:spcPts val="0"/>
              </a:spcBef>
              <a:buNone/>
            </a:pPr>
            <a:r>
              <a:rPr lang="en-US" dirty="0"/>
              <a:t>Position          :    1   2    3    4    5    6    7    8      9   10    11   12    13   14</a:t>
            </a:r>
          </a:p>
          <a:p>
            <a:pPr eaLnBrk="1" hangingPunct="1">
              <a:buFontTx/>
              <a:buNone/>
            </a:pPr>
            <a:r>
              <a:rPr lang="en-US" sz="1800" dirty="0"/>
              <a:t>Numbers        :   -15  -6     0     7      9   23   54    82   101   112   125   131   142   151</a:t>
            </a:r>
          </a:p>
          <a:p>
            <a:pPr eaLnBrk="1" hangingPunct="1">
              <a:buFontTx/>
              <a:buNone/>
            </a:pPr>
            <a:r>
              <a:rPr lang="en-US" sz="1800" dirty="0"/>
              <a:t>Comparisons :      3    4    2     4      3     4     1      4       3       4       2       4       3       4</a:t>
            </a:r>
          </a:p>
          <a:p>
            <a:pPr eaLnBrk="1" hangingPunct="1">
              <a:buFontTx/>
              <a:buNone/>
            </a:pPr>
            <a:endParaRPr lang="en-US" sz="1800" dirty="0"/>
          </a:p>
          <a:p>
            <a:pPr eaLnBrk="1" hangingPunct="1">
              <a:buFontTx/>
              <a:buNone/>
            </a:pPr>
            <a:r>
              <a:rPr lang="en-US" sz="1800" dirty="0"/>
              <a:t>	</a:t>
            </a:r>
          </a:p>
          <a:p>
            <a:pPr algn="just" eaLnBrk="1" hangingPunct="1">
              <a:buFontTx/>
              <a:buNone/>
            </a:pPr>
            <a:r>
              <a:rPr lang="en-US" sz="1800" b="1" dirty="0"/>
              <a:t> </a:t>
            </a:r>
            <a:endParaRPr lang="en-US" sz="1800" dirty="0"/>
          </a:p>
          <a:p>
            <a:pPr algn="just" eaLnBrk="1" hangingPunct="1">
              <a:buFontTx/>
              <a:buNone/>
            </a:pPr>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771309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marL="0" indent="0"/>
            <a:br>
              <a:rPr lang="en-IN" sz="2800" b="1" dirty="0">
                <a:solidFill>
                  <a:srgbClr val="FF0000"/>
                </a:solidFill>
                <a:latin typeface="Times New Roman" pitchFamily="18" charset="0"/>
                <a:cs typeface="Times New Roman" pitchFamily="18" charset="0"/>
              </a:rPr>
            </a:br>
            <a:br>
              <a:rPr lang="en-IN" sz="2800" b="1" dirty="0">
                <a:solidFill>
                  <a:srgbClr val="FF0000"/>
                </a:solidFill>
                <a:latin typeface="Times New Roman" pitchFamily="18" charset="0"/>
                <a:cs typeface="Times New Roman" pitchFamily="18" charset="0"/>
              </a:rPr>
            </a:br>
            <a:r>
              <a:rPr lang="en-IN" sz="2800" b="1" dirty="0">
                <a:solidFill>
                  <a:srgbClr val="FF0000"/>
                </a:solidFill>
                <a:latin typeface="Times New Roman" pitchFamily="18" charset="0"/>
                <a:cs typeface="Times New Roman" pitchFamily="18" charset="0"/>
              </a:rPr>
              <a:t>Divide and Conquer strategy: Quick Sort</a:t>
            </a:r>
            <a:br>
              <a:rPr lang="en-IN" sz="2800" b="1" dirty="0">
                <a:solidFill>
                  <a:srgbClr val="FF0000"/>
                </a:solidFill>
                <a:latin typeface="Times New Roman" pitchFamily="18" charset="0"/>
                <a:cs typeface="Times New Roman" pitchFamily="18" charset="0"/>
              </a:rPr>
            </a:br>
            <a:br>
              <a:rPr lang="en-US"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295275" y="844061"/>
            <a:ext cx="8696325" cy="4135902"/>
          </a:xfrm>
        </p:spPr>
        <p:txBody>
          <a:bodyPr>
            <a:normAutofit/>
          </a:bodyPr>
          <a:lstStyle/>
          <a:p>
            <a:r>
              <a:rPr lang="en-US" sz="1900" dirty="0">
                <a:latin typeface="Times New Roman" pitchFamily="18" charset="0"/>
                <a:cs typeface="Times New Roman" pitchFamily="18" charset="0"/>
              </a:rPr>
              <a:t>Given a function to compute on </a:t>
            </a:r>
            <a:r>
              <a:rPr lang="en-US" sz="1900" i="1" dirty="0">
                <a:latin typeface="Times New Roman" pitchFamily="18" charset="0"/>
                <a:cs typeface="Times New Roman" pitchFamily="18" charset="0"/>
              </a:rPr>
              <a:t>n </a:t>
            </a:r>
            <a:r>
              <a:rPr lang="en-US" sz="1900" dirty="0">
                <a:latin typeface="Times New Roman" pitchFamily="18" charset="0"/>
                <a:cs typeface="Times New Roman" pitchFamily="18" charset="0"/>
              </a:rPr>
              <a:t>inputs the </a:t>
            </a:r>
            <a:r>
              <a:rPr lang="en-US" sz="1900" i="1" dirty="0">
                <a:latin typeface="Times New Roman" pitchFamily="18" charset="0"/>
                <a:cs typeface="Times New Roman" pitchFamily="18" charset="0"/>
              </a:rPr>
              <a:t>divide-and-conquer </a:t>
            </a:r>
            <a:r>
              <a:rPr lang="en-US" sz="1900" dirty="0">
                <a:latin typeface="Times New Roman" pitchFamily="18" charset="0"/>
                <a:cs typeface="Times New Roman" pitchFamily="18" charset="0"/>
              </a:rPr>
              <a:t>strategy suggests splitting the inputs into </a:t>
            </a:r>
            <a:r>
              <a:rPr lang="en-US" sz="1900" i="1" dirty="0">
                <a:latin typeface="Times New Roman" pitchFamily="18" charset="0"/>
                <a:cs typeface="Times New Roman" pitchFamily="18" charset="0"/>
              </a:rPr>
              <a:t>k </a:t>
            </a:r>
            <a:r>
              <a:rPr lang="en-US" sz="1900" dirty="0">
                <a:latin typeface="Times New Roman" pitchFamily="18" charset="0"/>
                <a:cs typeface="Times New Roman" pitchFamily="18" charset="0"/>
              </a:rPr>
              <a:t>distinct subsets, 1 &lt; </a:t>
            </a:r>
            <a:r>
              <a:rPr lang="en-US" sz="1900" i="1" dirty="0">
                <a:latin typeface="Times New Roman" pitchFamily="18" charset="0"/>
                <a:cs typeface="Times New Roman" pitchFamily="18" charset="0"/>
              </a:rPr>
              <a:t>k </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n </a:t>
            </a:r>
            <a:r>
              <a:rPr lang="en-US" sz="1900" dirty="0">
                <a:latin typeface="Times New Roman" pitchFamily="18" charset="0"/>
                <a:cs typeface="Times New Roman" pitchFamily="18" charset="0"/>
              </a:rPr>
              <a:t>yielding </a:t>
            </a:r>
            <a:r>
              <a:rPr lang="en-US" sz="1900" i="1" dirty="0">
                <a:latin typeface="Times New Roman" pitchFamily="18" charset="0"/>
                <a:cs typeface="Times New Roman" pitchFamily="18" charset="0"/>
              </a:rPr>
              <a:t>k </a:t>
            </a:r>
            <a:r>
              <a:rPr lang="en-US" sz="1900" dirty="0" err="1">
                <a:latin typeface="Times New Roman" pitchFamily="18" charset="0"/>
                <a:cs typeface="Times New Roman" pitchFamily="18" charset="0"/>
              </a:rPr>
              <a:t>subproblems</a:t>
            </a:r>
            <a:r>
              <a:rPr lang="en-US" sz="1900" dirty="0">
                <a:latin typeface="Times New Roman" pitchFamily="18" charset="0"/>
                <a:cs typeface="Times New Roman" pitchFamily="18" charset="0"/>
              </a:rPr>
              <a:t>. </a:t>
            </a:r>
          </a:p>
          <a:p>
            <a:r>
              <a:rPr lang="en-US" sz="1900" dirty="0">
                <a:latin typeface="Times New Roman" pitchFamily="18" charset="0"/>
                <a:cs typeface="Times New Roman" pitchFamily="18" charset="0"/>
              </a:rPr>
              <a:t>These </a:t>
            </a:r>
            <a:r>
              <a:rPr lang="en-US" sz="1900" dirty="0" err="1">
                <a:latin typeface="Times New Roman" pitchFamily="18" charset="0"/>
                <a:cs typeface="Times New Roman" pitchFamily="18" charset="0"/>
              </a:rPr>
              <a:t>subproblems</a:t>
            </a:r>
            <a:r>
              <a:rPr lang="en-US" sz="1900" dirty="0">
                <a:latin typeface="Times New Roman" pitchFamily="18" charset="0"/>
                <a:cs typeface="Times New Roman" pitchFamily="18" charset="0"/>
              </a:rPr>
              <a:t> must be solved and then a method must be found to combine </a:t>
            </a:r>
            <a:r>
              <a:rPr lang="en-US" sz="1900" dirty="0" err="1">
                <a:latin typeface="Times New Roman" pitchFamily="18" charset="0"/>
                <a:cs typeface="Times New Roman" pitchFamily="18" charset="0"/>
              </a:rPr>
              <a:t>subsolutions</a:t>
            </a:r>
            <a:r>
              <a:rPr lang="en-US" sz="1900" dirty="0">
                <a:latin typeface="Times New Roman" pitchFamily="18" charset="0"/>
                <a:cs typeface="Times New Roman" pitchFamily="18" charset="0"/>
              </a:rPr>
              <a:t> into a solution of the whole. </a:t>
            </a:r>
          </a:p>
          <a:p>
            <a:r>
              <a:rPr lang="en-US" sz="1900" dirty="0">
                <a:latin typeface="Times New Roman" pitchFamily="18" charset="0"/>
                <a:cs typeface="Times New Roman" pitchFamily="18" charset="0"/>
              </a:rPr>
              <a:t>If the </a:t>
            </a:r>
            <a:r>
              <a:rPr lang="en-US" sz="1900" dirty="0" err="1">
                <a:latin typeface="Times New Roman" pitchFamily="18" charset="0"/>
                <a:cs typeface="Times New Roman" pitchFamily="18" charset="0"/>
              </a:rPr>
              <a:t>subproblems</a:t>
            </a:r>
            <a:r>
              <a:rPr lang="en-US" sz="1900" dirty="0">
                <a:latin typeface="Times New Roman" pitchFamily="18" charset="0"/>
                <a:cs typeface="Times New Roman" pitchFamily="18" charset="0"/>
              </a:rPr>
              <a:t> are still relatively large, then the divide-and-conquer strategy may possibly be reapplied. </a:t>
            </a:r>
          </a:p>
          <a:p>
            <a:r>
              <a:rPr lang="en-US" sz="1900" dirty="0">
                <a:latin typeface="Times New Roman" pitchFamily="18" charset="0"/>
                <a:cs typeface="Times New Roman" pitchFamily="18" charset="0"/>
              </a:rPr>
              <a:t>Often the </a:t>
            </a:r>
            <a:r>
              <a:rPr lang="en-US" sz="1900" dirty="0" err="1">
                <a:latin typeface="Times New Roman" pitchFamily="18" charset="0"/>
                <a:cs typeface="Times New Roman" pitchFamily="18" charset="0"/>
              </a:rPr>
              <a:t>subproblems</a:t>
            </a:r>
            <a:r>
              <a:rPr lang="en-US" sz="1900" dirty="0">
                <a:latin typeface="Times New Roman" pitchFamily="18" charset="0"/>
                <a:cs typeface="Times New Roman" pitchFamily="18" charset="0"/>
              </a:rPr>
              <a:t> resulting from a divide and- conquer design are of the </a:t>
            </a:r>
            <a:r>
              <a:rPr lang="en-US" sz="1900" i="1" dirty="0">
                <a:latin typeface="Times New Roman" pitchFamily="18" charset="0"/>
                <a:cs typeface="Times New Roman" pitchFamily="18" charset="0"/>
              </a:rPr>
              <a:t>same </a:t>
            </a:r>
            <a:r>
              <a:rPr lang="en-US" sz="1900" dirty="0">
                <a:latin typeface="Times New Roman" pitchFamily="18" charset="0"/>
                <a:cs typeface="Times New Roman" pitchFamily="18" charset="0"/>
              </a:rPr>
              <a:t>type as the original problem. </a:t>
            </a:r>
          </a:p>
          <a:p>
            <a:r>
              <a:rPr lang="en-US" sz="1900" dirty="0">
                <a:latin typeface="Times New Roman" pitchFamily="18" charset="0"/>
                <a:cs typeface="Times New Roman" pitchFamily="18" charset="0"/>
              </a:rPr>
              <a:t>For those cases the reapplication of the divide-and-conquer principle is naturally expressed by a recursive procedure. </a:t>
            </a:r>
          </a:p>
          <a:p>
            <a:r>
              <a:rPr lang="en-US" sz="1900" dirty="0">
                <a:latin typeface="Times New Roman" pitchFamily="18" charset="0"/>
                <a:cs typeface="Times New Roman" pitchFamily="18" charset="0"/>
              </a:rPr>
              <a:t>Now smaller and smaller </a:t>
            </a:r>
            <a:r>
              <a:rPr lang="en-US" sz="1900" dirty="0" err="1">
                <a:latin typeface="Times New Roman" pitchFamily="18" charset="0"/>
                <a:cs typeface="Times New Roman" pitchFamily="18" charset="0"/>
              </a:rPr>
              <a:t>subproblems</a:t>
            </a:r>
            <a:r>
              <a:rPr lang="en-US" sz="1900" dirty="0">
                <a:latin typeface="Times New Roman" pitchFamily="18" charset="0"/>
                <a:cs typeface="Times New Roman" pitchFamily="18" charset="0"/>
              </a:rPr>
              <a:t> of the same kind are generated, eventually producing </a:t>
            </a:r>
            <a:r>
              <a:rPr lang="en-US" sz="1900" dirty="0" err="1">
                <a:latin typeface="Times New Roman" pitchFamily="18" charset="0"/>
                <a:cs typeface="Times New Roman" pitchFamily="18" charset="0"/>
              </a:rPr>
              <a:t>subproblems</a:t>
            </a:r>
            <a:r>
              <a:rPr lang="en-US" sz="1900" dirty="0">
                <a:latin typeface="Times New Roman" pitchFamily="18" charset="0"/>
                <a:cs typeface="Times New Roman" pitchFamily="18" charset="0"/>
              </a:rPr>
              <a:t> that are small enough to be solved without splitting.</a:t>
            </a:r>
            <a:endParaRPr lang="en-IN" sz="19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45</a:t>
            </a:fld>
            <a:endParaRPr lang="en-IN" sz="1200" b="1" dirty="0">
              <a:solidFill>
                <a:schemeClr val="tx1"/>
              </a:solidFill>
            </a:endParaRPr>
          </a:p>
        </p:txBody>
      </p:sp>
    </p:spTree>
    <p:extLst>
      <p:ext uri="{BB962C8B-B14F-4D97-AF65-F5344CB8AC3E}">
        <p14:creationId xmlns:p14="http://schemas.microsoft.com/office/powerpoint/2010/main" val="3568572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401901"/>
            <a:ext cx="7886700" cy="4570291"/>
          </a:xfrm>
        </p:spPr>
        <p:txBody>
          <a:bodyPr>
            <a:noAutofit/>
          </a:bodyPr>
          <a:lstStyle/>
          <a:p>
            <a:pPr>
              <a:buFont typeface="Wingdings" pitchFamily="2" charset="2"/>
              <a:buChar char="Ø"/>
            </a:pPr>
            <a:r>
              <a:rPr lang="en-US" sz="1800" b="1" dirty="0">
                <a:solidFill>
                  <a:srgbClr val="FF0000"/>
                </a:solidFill>
                <a:latin typeface="Times New Roman" pitchFamily="18" charset="0"/>
                <a:cs typeface="Times New Roman" pitchFamily="18" charset="0"/>
              </a:rPr>
              <a:t>Generally, divide-and-conquer algorithms have three parts −</a:t>
            </a:r>
          </a:p>
          <a:p>
            <a:r>
              <a:rPr lang="en-US" sz="1800" b="1" dirty="0">
                <a:latin typeface="Times New Roman" pitchFamily="18" charset="0"/>
                <a:cs typeface="Times New Roman" pitchFamily="18" charset="0"/>
              </a:rPr>
              <a:t>Divide the problem</a:t>
            </a:r>
            <a:r>
              <a:rPr lang="en-US" sz="1800" dirty="0">
                <a:latin typeface="Times New Roman" pitchFamily="18" charset="0"/>
                <a:cs typeface="Times New Roman" pitchFamily="18" charset="0"/>
              </a:rPr>
              <a:t> into a number of sub-problems that are smaller instances of the same problem.</a:t>
            </a:r>
          </a:p>
          <a:p>
            <a:r>
              <a:rPr lang="en-US" sz="1800" b="1" dirty="0">
                <a:latin typeface="Times New Roman" pitchFamily="18" charset="0"/>
                <a:cs typeface="Times New Roman" pitchFamily="18" charset="0"/>
              </a:rPr>
              <a:t>Conquer the sub-problems</a:t>
            </a:r>
            <a:r>
              <a:rPr lang="en-US" sz="1800" dirty="0">
                <a:latin typeface="Times New Roman" pitchFamily="18" charset="0"/>
                <a:cs typeface="Times New Roman" pitchFamily="18" charset="0"/>
              </a:rPr>
              <a:t> by solving them recursively. If they are small enough, solve the sub-problems as base cases.</a:t>
            </a:r>
          </a:p>
          <a:p>
            <a:r>
              <a:rPr lang="en-US" sz="1800" b="1" dirty="0">
                <a:latin typeface="Times New Roman" pitchFamily="18" charset="0"/>
                <a:cs typeface="Times New Roman" pitchFamily="18" charset="0"/>
              </a:rPr>
              <a:t>Combine the solutions</a:t>
            </a:r>
            <a:r>
              <a:rPr lang="en-US" sz="1800" dirty="0">
                <a:latin typeface="Times New Roman" pitchFamily="18" charset="0"/>
                <a:cs typeface="Times New Roman" pitchFamily="18" charset="0"/>
              </a:rPr>
              <a:t> to the sub-problems into the solution for the original problem.</a:t>
            </a:r>
          </a:p>
          <a:p>
            <a:pPr>
              <a:buFont typeface="Wingdings" pitchFamily="2" charset="2"/>
              <a:buChar char="Ø"/>
            </a:pPr>
            <a:r>
              <a:rPr lang="en-US" sz="1800" b="1" dirty="0">
                <a:solidFill>
                  <a:srgbClr val="FF0000"/>
                </a:solidFill>
                <a:latin typeface="Times New Roman" pitchFamily="18" charset="0"/>
                <a:cs typeface="Times New Roman" pitchFamily="18" charset="0"/>
              </a:rPr>
              <a:t>Pros and cons of Divide and Conquer Approach</a:t>
            </a:r>
          </a:p>
          <a:p>
            <a:r>
              <a:rPr lang="en-US" sz="1800" dirty="0">
                <a:latin typeface="Times New Roman" pitchFamily="18" charset="0"/>
                <a:cs typeface="Times New Roman" pitchFamily="18" charset="0"/>
              </a:rPr>
              <a:t>Divide and conquer approach supports parallelism as sub-problems are independent. Hence, an algorithm, which is designed using this technique, can run on the multiprocessor system or in different machines simultaneously.</a:t>
            </a:r>
          </a:p>
          <a:p>
            <a:r>
              <a:rPr lang="en-US" sz="1800" dirty="0">
                <a:latin typeface="Times New Roman" pitchFamily="18" charset="0"/>
                <a:cs typeface="Times New Roman" pitchFamily="18" charset="0"/>
              </a:rPr>
              <a:t>In this approach, most of the algorithms are designed using recursion, hence memory management is very high. For recursive function stack is used, where function state needs to be stored.</a:t>
            </a:r>
          </a:p>
          <a:p>
            <a:endParaRPr lang="en-US"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46</a:t>
            </a:fld>
            <a:endParaRPr lang="en-IN" sz="1200" b="1" dirty="0">
              <a:solidFill>
                <a:schemeClr val="tx1"/>
              </a:solidFill>
            </a:endParaRPr>
          </a:p>
        </p:txBody>
      </p:sp>
    </p:spTree>
    <p:extLst>
      <p:ext uri="{BB962C8B-B14F-4D97-AF65-F5344CB8AC3E}">
        <p14:creationId xmlns:p14="http://schemas.microsoft.com/office/powerpoint/2010/main" val="3512620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p:nvPr/>
        </p:nvSpPr>
        <p:spPr>
          <a:xfrm>
            <a:off x="622300" y="183356"/>
            <a:ext cx="7772400" cy="488633"/>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n-US" sz="3600" dirty="0">
                <a:solidFill>
                  <a:srgbClr val="FF0000"/>
                </a:solidFill>
                <a:latin typeface="Calibri"/>
                <a:ea typeface="Calibri"/>
                <a:cs typeface="Calibri"/>
                <a:sym typeface="Calibri"/>
              </a:rPr>
              <a:t>Divide-and-Conquer</a:t>
            </a:r>
            <a:endParaRPr sz="3600" dirty="0">
              <a:solidFill>
                <a:srgbClr val="FF0000"/>
              </a:solidFill>
              <a:latin typeface="Calibri"/>
              <a:ea typeface="Calibri"/>
              <a:cs typeface="Calibri"/>
              <a:sym typeface="Calibri"/>
            </a:endParaRPr>
          </a:p>
        </p:txBody>
      </p:sp>
      <p:sp>
        <p:nvSpPr>
          <p:cNvPr id="258" name="Google Shape;258;p46"/>
          <p:cNvSpPr txBox="1"/>
          <p:nvPr/>
        </p:nvSpPr>
        <p:spPr>
          <a:xfrm>
            <a:off x="334011" y="913447"/>
            <a:ext cx="8392546" cy="38473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300" dirty="0">
                <a:solidFill>
                  <a:schemeClr val="dk1"/>
                </a:solidFill>
                <a:latin typeface="Times New Roman" pitchFamily="18" charset="0"/>
                <a:ea typeface="Arial"/>
                <a:cs typeface="Times New Roman" pitchFamily="18" charset="0"/>
                <a:sym typeface="Arial"/>
              </a:rPr>
              <a:t>Divide and Conquer technique mostly use for recursive algorithms</a:t>
            </a:r>
            <a:endParaRPr sz="2300" dirty="0">
              <a:solidFill>
                <a:schemeClr val="dk1"/>
              </a:solidFill>
              <a:latin typeface="Times New Roman" pitchFamily="18" charset="0"/>
              <a:ea typeface="Arial"/>
              <a:cs typeface="Times New Roman" pitchFamily="18" charset="0"/>
              <a:sym typeface="Arial"/>
            </a:endParaRPr>
          </a:p>
          <a:p>
            <a:pPr marL="457200" marR="0" lvl="0" indent="-457200" algn="l" rtl="0">
              <a:spcBef>
                <a:spcPts val="0"/>
              </a:spcBef>
              <a:spcAft>
                <a:spcPts val="0"/>
              </a:spcAft>
              <a:buClr>
                <a:schemeClr val="dk1"/>
              </a:buClr>
              <a:buSzPts val="2800"/>
              <a:buFont typeface="Arial"/>
              <a:buChar char="•"/>
            </a:pPr>
            <a:r>
              <a:rPr lang="en-US" sz="2300" dirty="0">
                <a:solidFill>
                  <a:schemeClr val="dk1"/>
                </a:solidFill>
                <a:latin typeface="Times New Roman" pitchFamily="18" charset="0"/>
                <a:ea typeface="Arial"/>
                <a:cs typeface="Times New Roman" pitchFamily="18" charset="0"/>
                <a:sym typeface="Arial"/>
              </a:rPr>
              <a:t>Binary Search</a:t>
            </a:r>
            <a:endParaRPr sz="2300" dirty="0">
              <a:solidFill>
                <a:schemeClr val="dk1"/>
              </a:solidFill>
              <a:latin typeface="Times New Roman" pitchFamily="18" charset="0"/>
              <a:ea typeface="Arial"/>
              <a:cs typeface="Times New Roman" pitchFamily="18" charset="0"/>
              <a:sym typeface="Arial"/>
            </a:endParaRPr>
          </a:p>
          <a:p>
            <a:pPr marL="457200" marR="0" lvl="0" indent="-457200" algn="l" rtl="0">
              <a:spcBef>
                <a:spcPts val="0"/>
              </a:spcBef>
              <a:spcAft>
                <a:spcPts val="0"/>
              </a:spcAft>
              <a:buClr>
                <a:schemeClr val="dk1"/>
              </a:buClr>
              <a:buSzPts val="2800"/>
              <a:buFont typeface="Arial"/>
              <a:buChar char="•"/>
            </a:pPr>
            <a:r>
              <a:rPr lang="en-US" sz="2300" dirty="0">
                <a:solidFill>
                  <a:schemeClr val="dk1"/>
                </a:solidFill>
                <a:latin typeface="Times New Roman" pitchFamily="18" charset="0"/>
                <a:ea typeface="Arial"/>
                <a:cs typeface="Times New Roman" pitchFamily="18" charset="0"/>
                <a:sym typeface="Arial"/>
              </a:rPr>
              <a:t>Merge Sort </a:t>
            </a:r>
            <a:endParaRPr sz="2300" dirty="0">
              <a:solidFill>
                <a:schemeClr val="dk1"/>
              </a:solidFill>
              <a:latin typeface="Times New Roman" pitchFamily="18" charset="0"/>
              <a:ea typeface="Arial"/>
              <a:cs typeface="Times New Roman" pitchFamily="18" charset="0"/>
              <a:sym typeface="Arial"/>
            </a:endParaRPr>
          </a:p>
          <a:p>
            <a:pPr marL="457200" marR="0" lvl="0" indent="-457200" algn="l" rtl="0">
              <a:spcBef>
                <a:spcPts val="0"/>
              </a:spcBef>
              <a:spcAft>
                <a:spcPts val="0"/>
              </a:spcAft>
              <a:buClr>
                <a:schemeClr val="dk1"/>
              </a:buClr>
              <a:buSzPts val="2800"/>
              <a:buFont typeface="Arial"/>
              <a:buChar char="•"/>
            </a:pPr>
            <a:r>
              <a:rPr lang="en-US" sz="2300" dirty="0">
                <a:solidFill>
                  <a:schemeClr val="dk1"/>
                </a:solidFill>
                <a:latin typeface="Times New Roman" pitchFamily="18" charset="0"/>
                <a:ea typeface="Arial"/>
                <a:cs typeface="Times New Roman" pitchFamily="18" charset="0"/>
                <a:sym typeface="Arial"/>
              </a:rPr>
              <a:t>Quick Sort</a:t>
            </a:r>
            <a:endParaRPr sz="2300" dirty="0">
              <a:solidFill>
                <a:schemeClr val="dk1"/>
              </a:solidFill>
              <a:latin typeface="Times New Roman" pitchFamily="18" charset="0"/>
              <a:ea typeface="Arial"/>
              <a:cs typeface="Times New Roman" pitchFamily="18" charset="0"/>
              <a:sym typeface="Arial"/>
            </a:endParaRPr>
          </a:p>
          <a:p>
            <a:pPr marL="0" marR="0" lvl="0" indent="0" algn="just" rtl="0">
              <a:spcBef>
                <a:spcPts val="0"/>
              </a:spcBef>
              <a:spcAft>
                <a:spcPts val="0"/>
              </a:spcAft>
              <a:buClr>
                <a:schemeClr val="dk1"/>
              </a:buClr>
              <a:buSzPts val="2000"/>
              <a:buFont typeface="Arial"/>
              <a:buNone/>
            </a:pPr>
            <a:endParaRPr sz="2300" dirty="0">
              <a:solidFill>
                <a:schemeClr val="dk1"/>
              </a:solidFill>
              <a:latin typeface="Times New Roman" pitchFamily="18" charset="0"/>
              <a:ea typeface="Arial"/>
              <a:cs typeface="Times New Roman" pitchFamily="18" charset="0"/>
              <a:sym typeface="Arial"/>
            </a:endParaRPr>
          </a:p>
          <a:p>
            <a:pPr marL="0" marR="0" lvl="0" indent="0" algn="just" rtl="0">
              <a:spcBef>
                <a:spcPts val="0"/>
              </a:spcBef>
              <a:spcAft>
                <a:spcPts val="0"/>
              </a:spcAft>
              <a:buClr>
                <a:schemeClr val="dk1"/>
              </a:buClr>
              <a:buSzPts val="2800"/>
              <a:buFont typeface="Arial"/>
              <a:buNone/>
            </a:pPr>
            <a:r>
              <a:rPr lang="en-US" sz="2300" dirty="0">
                <a:solidFill>
                  <a:schemeClr val="dk1"/>
                </a:solidFill>
                <a:latin typeface="Times New Roman" pitchFamily="18" charset="0"/>
                <a:ea typeface="Arial"/>
                <a:cs typeface="Times New Roman" pitchFamily="18" charset="0"/>
                <a:sym typeface="Arial"/>
              </a:rPr>
              <a:t>The Problem is decomposed into number of smaller subinstances of same Problem solving them independent and combine a solution to get solution of original problem.</a:t>
            </a:r>
            <a:endParaRPr sz="2300" dirty="0">
              <a:solidFill>
                <a:schemeClr val="dk1"/>
              </a:solidFill>
              <a:latin typeface="Times New Roman" pitchFamily="18" charset="0"/>
              <a:ea typeface="Arial"/>
              <a:cs typeface="Times New Roman" pitchFamily="18" charset="0"/>
              <a:sym typeface="Arial"/>
            </a:endParaRPr>
          </a:p>
          <a:p>
            <a:pPr marL="0" marR="0" lvl="0" indent="0" algn="l" rtl="0">
              <a:spcBef>
                <a:spcPts val="0"/>
              </a:spcBef>
              <a:spcAft>
                <a:spcPts val="0"/>
              </a:spcAft>
              <a:buNone/>
            </a:pPr>
            <a:r>
              <a:rPr lang="en-US" sz="2300" dirty="0">
                <a:solidFill>
                  <a:schemeClr val="dk1"/>
                </a:solidFill>
                <a:latin typeface="Times New Roman" pitchFamily="18" charset="0"/>
                <a:ea typeface="Arial"/>
                <a:cs typeface="Times New Roman" pitchFamily="18" charset="0"/>
                <a:sym typeface="Arial"/>
              </a:rPr>
              <a:t>	</a:t>
            </a:r>
            <a:endParaRPr sz="2300" dirty="0">
              <a:solidFill>
                <a:schemeClr val="dk1"/>
              </a:solidFill>
              <a:latin typeface="Times New Roman" pitchFamily="18" charset="0"/>
              <a:ea typeface="Arial"/>
              <a:cs typeface="Times New Roman" pitchFamily="18" charset="0"/>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283849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72278" y="221146"/>
            <a:ext cx="8763000" cy="4572000"/>
          </a:xfrm>
        </p:spPr>
        <p:txBody>
          <a:bodyPr>
            <a:noAutofit/>
          </a:bodyPr>
          <a:lstStyle/>
          <a:p>
            <a:pPr eaLnBrk="1" hangingPunct="1">
              <a:buFontTx/>
              <a:buNone/>
            </a:pPr>
            <a:r>
              <a:rPr lang="en-US" sz="2400" b="1" dirty="0">
                <a:solidFill>
                  <a:srgbClr val="000000"/>
                </a:solidFill>
                <a:latin typeface="Times New Roman" pitchFamily="18" charset="0"/>
                <a:cs typeface="Times New Roman" pitchFamily="18" charset="0"/>
              </a:rPr>
              <a:t>Control Abstraction for Divide and Conquer : </a:t>
            </a:r>
          </a:p>
          <a:p>
            <a:pPr algn="just" eaLnBrk="1" hangingPunct="1">
              <a:buFontTx/>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Algorithm </a:t>
            </a:r>
            <a:r>
              <a:rPr lang="en-US" sz="2400" dirty="0" err="1">
                <a:latin typeface="Times New Roman" pitchFamily="18" charset="0"/>
                <a:cs typeface="Times New Roman" pitchFamily="18" charset="0"/>
              </a:rPr>
              <a:t>DandC</a:t>
            </a:r>
            <a:r>
              <a:rPr lang="en-US" sz="2400" dirty="0">
                <a:latin typeface="Times New Roman" pitchFamily="18" charset="0"/>
                <a:cs typeface="Times New Roman" pitchFamily="18" charset="0"/>
              </a:rPr>
              <a:t> (P)</a:t>
            </a:r>
          </a:p>
          <a:p>
            <a:pPr algn="just" eaLnBrk="1" hangingPunct="1">
              <a:buFontTx/>
              <a:buNone/>
            </a:pPr>
            <a:r>
              <a:rPr lang="en-US" sz="2400" dirty="0">
                <a:latin typeface="Times New Roman" pitchFamily="18" charset="0"/>
                <a:cs typeface="Times New Roman" pitchFamily="18" charset="0"/>
              </a:rPr>
              <a:t>	{	if	small (P) then return S(P);</a:t>
            </a:r>
          </a:p>
          <a:p>
            <a:pPr algn="just" eaLnBrk="1" hangingPunct="1">
              <a:buFontTx/>
              <a:buNone/>
            </a:pPr>
            <a:r>
              <a:rPr lang="en-US" sz="2400" dirty="0">
                <a:latin typeface="Times New Roman" pitchFamily="18" charset="0"/>
                <a:cs typeface="Times New Roman" pitchFamily="18" charset="0"/>
              </a:rPr>
              <a:t>		else</a:t>
            </a:r>
          </a:p>
          <a:p>
            <a:pPr algn="just" eaLnBrk="1" hangingPunct="1">
              <a:buFontTx/>
              <a:buNone/>
            </a:pPr>
            <a:r>
              <a:rPr lang="en-US" sz="2400" dirty="0">
                <a:latin typeface="Times New Roman" pitchFamily="18" charset="0"/>
                <a:cs typeface="Times New Roman" pitchFamily="18" charset="0"/>
              </a:rPr>
              <a:t>		{	divide P into smaller instances </a:t>
            </a:r>
          </a:p>
          <a:p>
            <a:pPr algn="just" eaLnBrk="1" hangingPunct="1">
              <a:buFontTx/>
              <a:buNone/>
            </a:pPr>
            <a:r>
              <a:rPr lang="en-US" sz="2400" dirty="0">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P</a:t>
            </a:r>
            <a:r>
              <a:rPr lang="en-US" sz="2400" baseline="-25000" dirty="0">
                <a:solidFill>
                  <a:srgbClr val="000000"/>
                </a:solidFill>
                <a:latin typeface="Times New Roman" pitchFamily="18" charset="0"/>
                <a:cs typeface="Times New Roman" pitchFamily="18" charset="0"/>
              </a:rPr>
              <a:t>1</a:t>
            </a:r>
            <a:r>
              <a:rPr lang="en-US" sz="2400" dirty="0">
                <a:latin typeface="Times New Roman" pitchFamily="18" charset="0"/>
                <a:cs typeface="Times New Roman" pitchFamily="18" charset="0"/>
              </a:rPr>
              <a:t>,</a:t>
            </a:r>
            <a:r>
              <a:rPr lang="en-US" sz="2400" dirty="0">
                <a:solidFill>
                  <a:srgbClr val="000000"/>
                </a:solidFill>
                <a:latin typeface="Times New Roman" pitchFamily="18" charset="0"/>
                <a:cs typeface="Times New Roman" pitchFamily="18" charset="0"/>
              </a:rPr>
              <a:t> P</a:t>
            </a:r>
            <a:r>
              <a:rPr lang="en-US" sz="2400" baseline="-25000" dirty="0">
                <a:solidFill>
                  <a:srgbClr val="000000"/>
                </a:solidFill>
                <a:latin typeface="Times New Roman" pitchFamily="18" charset="0"/>
                <a:cs typeface="Times New Roman" pitchFamily="18" charset="0"/>
              </a:rPr>
              <a:t>2</a:t>
            </a:r>
            <a:r>
              <a:rPr lang="en-US" sz="2400" dirty="0">
                <a:latin typeface="Times New Roman" pitchFamily="18" charset="0"/>
                <a:cs typeface="Times New Roman" pitchFamily="18" charset="0"/>
              </a:rPr>
              <a:t>, … </a:t>
            </a:r>
            <a:r>
              <a:rPr lang="en-US" sz="2400" dirty="0" err="1">
                <a:solidFill>
                  <a:srgbClr val="000000"/>
                </a:solidFill>
                <a:latin typeface="Times New Roman" pitchFamily="18" charset="0"/>
                <a:cs typeface="Times New Roman" pitchFamily="18" charset="0"/>
              </a:rPr>
              <a:t>P</a:t>
            </a:r>
            <a:r>
              <a:rPr lang="en-US" sz="2400" baseline="-25000" dirty="0" err="1">
                <a:solidFill>
                  <a:srgbClr val="000000"/>
                </a:solidFill>
                <a:latin typeface="Times New Roman" pitchFamily="18" charset="0"/>
                <a:cs typeface="Times New Roman" pitchFamily="18" charset="0"/>
              </a:rPr>
              <a:t>k</a:t>
            </a:r>
            <a:r>
              <a:rPr lang="en-US" sz="2400" dirty="0">
                <a:latin typeface="Times New Roman" pitchFamily="18" charset="0"/>
                <a:cs typeface="Times New Roman" pitchFamily="18" charset="0"/>
              </a:rPr>
              <a:t>,</a:t>
            </a:r>
            <a:r>
              <a:rPr lang="en-US" sz="2400" dirty="0">
                <a:solidFill>
                  <a:srgbClr val="000000"/>
                </a:solidFill>
                <a:latin typeface="Times New Roman" pitchFamily="18" charset="0"/>
                <a:cs typeface="Times New Roman" pitchFamily="18" charset="0"/>
              </a:rPr>
              <a:t>   where k ≥1;</a:t>
            </a:r>
          </a:p>
          <a:p>
            <a:pPr algn="just" eaLnBrk="1" hangingPunct="1">
              <a:buFontTx/>
              <a:buNone/>
            </a:pPr>
            <a:r>
              <a:rPr lang="en-US" sz="2400" dirty="0">
                <a:solidFill>
                  <a:srgbClr val="000000"/>
                </a:solidFill>
                <a:latin typeface="Times New Roman" pitchFamily="18" charset="0"/>
                <a:cs typeface="Times New Roman" pitchFamily="18" charset="0"/>
              </a:rPr>
              <a:t>			apply </a:t>
            </a:r>
            <a:r>
              <a:rPr lang="en-US" sz="2400" dirty="0" err="1">
                <a:solidFill>
                  <a:srgbClr val="000000"/>
                </a:solidFill>
                <a:latin typeface="Times New Roman" pitchFamily="18" charset="0"/>
                <a:cs typeface="Times New Roman" pitchFamily="18" charset="0"/>
              </a:rPr>
              <a:t>DandC</a:t>
            </a:r>
            <a:r>
              <a:rPr lang="en-US" sz="2400" dirty="0">
                <a:solidFill>
                  <a:srgbClr val="000000"/>
                </a:solidFill>
                <a:latin typeface="Times New Roman" pitchFamily="18" charset="0"/>
                <a:cs typeface="Times New Roman" pitchFamily="18" charset="0"/>
              </a:rPr>
              <a:t> to each of these </a:t>
            </a:r>
            <a:r>
              <a:rPr lang="en-US" sz="2400" dirty="0" err="1">
                <a:solidFill>
                  <a:srgbClr val="000000"/>
                </a:solidFill>
                <a:latin typeface="Times New Roman" pitchFamily="18" charset="0"/>
                <a:cs typeface="Times New Roman" pitchFamily="18" charset="0"/>
              </a:rPr>
              <a:t>subproblems</a:t>
            </a:r>
            <a:r>
              <a:rPr lang="en-US" sz="2400" dirty="0">
                <a:solidFill>
                  <a:srgbClr val="000000"/>
                </a:solidFill>
                <a:latin typeface="Times New Roman" pitchFamily="18" charset="0"/>
                <a:cs typeface="Times New Roman" pitchFamily="18" charset="0"/>
              </a:rPr>
              <a:t>;</a:t>
            </a:r>
          </a:p>
          <a:p>
            <a:pPr algn="just" eaLnBrk="1" hangingPunct="1">
              <a:buFontTx/>
              <a:buNone/>
            </a:pPr>
            <a:r>
              <a:rPr lang="en-US" sz="2400" dirty="0">
                <a:solidFill>
                  <a:srgbClr val="000000"/>
                </a:solidFill>
                <a:latin typeface="Times New Roman" pitchFamily="18" charset="0"/>
                <a:cs typeface="Times New Roman" pitchFamily="18" charset="0"/>
              </a:rPr>
              <a:t>			return Combine (</a:t>
            </a:r>
            <a:r>
              <a:rPr lang="en-US" sz="2400" dirty="0" err="1">
                <a:solidFill>
                  <a:srgbClr val="000000"/>
                </a:solidFill>
                <a:latin typeface="Times New Roman" pitchFamily="18" charset="0"/>
                <a:cs typeface="Times New Roman" pitchFamily="18" charset="0"/>
              </a:rPr>
              <a:t>DandC</a:t>
            </a:r>
            <a:r>
              <a:rPr lang="en-US" sz="2400" dirty="0">
                <a:solidFill>
                  <a:srgbClr val="000000"/>
                </a:solidFill>
                <a:latin typeface="Times New Roman" pitchFamily="18" charset="0"/>
                <a:cs typeface="Times New Roman" pitchFamily="18" charset="0"/>
              </a:rPr>
              <a:t>(P</a:t>
            </a:r>
            <a:r>
              <a:rPr lang="en-US" sz="2400" baseline="-25000" dirty="0">
                <a:solidFill>
                  <a:srgbClr val="000000"/>
                </a:solidFill>
                <a:latin typeface="Times New Roman" pitchFamily="18" charset="0"/>
                <a:cs typeface="Times New Roman" pitchFamily="18" charset="0"/>
              </a:rPr>
              <a:t>1</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DandC</a:t>
            </a:r>
            <a:r>
              <a:rPr lang="en-US" sz="2400" dirty="0">
                <a:solidFill>
                  <a:srgbClr val="000000"/>
                </a:solidFill>
                <a:latin typeface="Times New Roman" pitchFamily="18" charset="0"/>
                <a:cs typeface="Times New Roman" pitchFamily="18" charset="0"/>
              </a:rPr>
              <a:t>(P</a:t>
            </a:r>
            <a:r>
              <a:rPr lang="en-US" sz="2400" baseline="-25000" dirty="0">
                <a:solidFill>
                  <a:srgbClr val="000000"/>
                </a:solidFill>
                <a:latin typeface="Times New Roman" pitchFamily="18" charset="0"/>
                <a:cs typeface="Times New Roman" pitchFamily="18" charset="0"/>
              </a:rPr>
              <a:t>2</a:t>
            </a:r>
            <a:r>
              <a:rPr lang="en-US" sz="2400" dirty="0">
                <a:solidFill>
                  <a:srgbClr val="000000"/>
                </a:solidFill>
                <a:latin typeface="Times New Roman" pitchFamily="18" charset="0"/>
                <a:cs typeface="Times New Roman" pitchFamily="18" charset="0"/>
              </a:rPr>
              <a:t>), …					       </a:t>
            </a:r>
            <a:r>
              <a:rPr lang="en-US" sz="2400" dirty="0" err="1">
                <a:solidFill>
                  <a:srgbClr val="000000"/>
                </a:solidFill>
                <a:latin typeface="Times New Roman" pitchFamily="18" charset="0"/>
                <a:cs typeface="Times New Roman" pitchFamily="18" charset="0"/>
              </a:rPr>
              <a:t>DandC</a:t>
            </a:r>
            <a:r>
              <a:rPr lang="en-US" sz="2400" dirty="0">
                <a:solidFill>
                  <a:srgbClr val="000000"/>
                </a:solidFill>
                <a:latin typeface="Times New Roman" pitchFamily="18" charset="0"/>
                <a:cs typeface="Times New Roman" pitchFamily="18" charset="0"/>
              </a:rPr>
              <a:t>(</a:t>
            </a:r>
            <a:r>
              <a:rPr lang="en-US" sz="2400" dirty="0" err="1">
                <a:solidFill>
                  <a:srgbClr val="000000"/>
                </a:solidFill>
                <a:latin typeface="Times New Roman" pitchFamily="18" charset="0"/>
                <a:cs typeface="Times New Roman" pitchFamily="18" charset="0"/>
              </a:rPr>
              <a:t>P</a:t>
            </a:r>
            <a:r>
              <a:rPr lang="en-US" sz="2400" baseline="-25000" dirty="0" err="1">
                <a:solidFill>
                  <a:srgbClr val="000000"/>
                </a:solidFill>
                <a:latin typeface="Times New Roman" pitchFamily="18" charset="0"/>
                <a:cs typeface="Times New Roman" pitchFamily="18" charset="0"/>
              </a:rPr>
              <a:t>k</a:t>
            </a:r>
            <a:r>
              <a:rPr lang="en-US" sz="2400" dirty="0">
                <a:solidFill>
                  <a:srgbClr val="000000"/>
                </a:solidFill>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eaLnBrk="1" hangingPunct="1">
              <a:buFontTx/>
              <a:buNone/>
            </a:pPr>
            <a:r>
              <a:rPr lang="en-US" sz="2400" dirty="0">
                <a:latin typeface="Times New Roman" pitchFamily="18" charset="0"/>
                <a:cs typeface="Times New Roman" pitchFamily="18" charset="0"/>
              </a:rPr>
              <a:t>		}</a:t>
            </a:r>
          </a:p>
          <a:p>
            <a:pPr algn="just" eaLnBrk="1" hangingPunct="1">
              <a:buFontTx/>
              <a:buNone/>
            </a:pPr>
            <a:r>
              <a:rPr lang="en-US" sz="2400" dirty="0">
                <a:latin typeface="Times New Roman" pitchFamily="18" charset="0"/>
                <a:cs typeface="Times New Roman" pitchFamily="18" charset="0"/>
              </a:rPr>
              <a:t>	}</a:t>
            </a:r>
          </a:p>
          <a:p>
            <a:pPr algn="just" eaLnBrk="1" hangingPunct="1">
              <a:buFontTx/>
              <a:buNone/>
            </a:pPr>
            <a:endParaRPr lang="en-US" sz="24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92490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17442" y="315567"/>
            <a:ext cx="8358810" cy="4673876"/>
          </a:xfrm>
        </p:spPr>
        <p:txBody>
          <a:bodyPr>
            <a:normAutofit fontScale="85000" lnSpcReduction="20000"/>
          </a:bodyPr>
          <a:lstStyle/>
          <a:p>
            <a:pPr eaLnBrk="1" hangingPunct="1">
              <a:spcBef>
                <a:spcPts val="0"/>
              </a:spcBef>
              <a:buFontTx/>
              <a:buNone/>
            </a:pPr>
            <a:r>
              <a:rPr lang="en-US" sz="3000" b="1" dirty="0">
                <a:solidFill>
                  <a:srgbClr val="FF0000"/>
                </a:solidFill>
                <a:latin typeface="Times New Roman" pitchFamily="18" charset="0"/>
                <a:cs typeface="Times New Roman" pitchFamily="18" charset="0"/>
              </a:rPr>
              <a:t>Merge Sort :</a:t>
            </a:r>
            <a:r>
              <a:rPr lang="en-US" sz="3000" b="1" dirty="0">
                <a:latin typeface="Times New Roman" pitchFamily="18" charset="0"/>
                <a:cs typeface="Times New Roman" pitchFamily="18" charset="0"/>
              </a:rPr>
              <a:t> </a:t>
            </a:r>
          </a:p>
          <a:p>
            <a:pPr marL="0" algn="just" eaLnBrk="1" hangingPunct="1">
              <a:spcBef>
                <a:spcPts val="0"/>
              </a:spcBef>
              <a:buFontTx/>
              <a:buNone/>
            </a:pPr>
            <a:endParaRPr lang="en-US" sz="2600" b="1" dirty="0">
              <a:latin typeface="Times New Roman" pitchFamily="18" charset="0"/>
              <a:cs typeface="Times New Roman" pitchFamily="18" charset="0"/>
            </a:endParaRPr>
          </a:p>
          <a:p>
            <a:pPr marL="0" algn="just" eaLnBrk="1" hangingPunct="1">
              <a:spcBef>
                <a:spcPts val="0"/>
              </a:spcBef>
              <a:buFontTx/>
              <a:buNone/>
            </a:pPr>
            <a:r>
              <a:rPr lang="en-US" sz="2600" b="1" dirty="0">
                <a:latin typeface="Times New Roman" pitchFamily="18" charset="0"/>
                <a:cs typeface="Times New Roman" pitchFamily="18" charset="0"/>
              </a:rPr>
              <a:t>Basic step of Merge sort : </a:t>
            </a:r>
            <a:r>
              <a:rPr lang="en-US" sz="2600" dirty="0">
                <a:latin typeface="Times New Roman" pitchFamily="18" charset="0"/>
                <a:cs typeface="Times New Roman" pitchFamily="18" charset="0"/>
              </a:rPr>
              <a:t> </a:t>
            </a:r>
          </a:p>
          <a:p>
            <a:pPr marL="285750" indent="-457200" algn="just" eaLnBrk="1" hangingPunct="1">
              <a:spcBef>
                <a:spcPts val="0"/>
              </a:spcBef>
            </a:pPr>
            <a:r>
              <a:rPr lang="en-US" sz="2600" dirty="0">
                <a:latin typeface="Times New Roman" pitchFamily="18" charset="0"/>
                <a:cs typeface="Times New Roman" pitchFamily="18" charset="0"/>
              </a:rPr>
              <a:t>In merge sort, a partition is divided </a:t>
            </a:r>
            <a:r>
              <a:rPr lang="en-US" sz="2600" b="1" dirty="0">
                <a:latin typeface="Times New Roman" pitchFamily="18" charset="0"/>
                <a:cs typeface="Times New Roman" pitchFamily="18" charset="0"/>
              </a:rPr>
              <a:t>(divide) </a:t>
            </a:r>
            <a:r>
              <a:rPr lang="en-US" sz="2600" dirty="0">
                <a:latin typeface="Times New Roman" pitchFamily="18" charset="0"/>
                <a:cs typeface="Times New Roman" pitchFamily="18" charset="0"/>
              </a:rPr>
              <a:t>into two partitions of equal size. </a:t>
            </a:r>
          </a:p>
          <a:p>
            <a:pPr marL="285750" indent="-457200" algn="just" eaLnBrk="1" hangingPunct="1">
              <a:spcBef>
                <a:spcPts val="0"/>
              </a:spcBef>
            </a:pPr>
            <a:endParaRPr lang="en-US" sz="2600" dirty="0">
              <a:latin typeface="Times New Roman" pitchFamily="18" charset="0"/>
              <a:cs typeface="Times New Roman" pitchFamily="18" charset="0"/>
            </a:endParaRPr>
          </a:p>
          <a:p>
            <a:pPr marL="285750" indent="-457200" algn="just" eaLnBrk="1" hangingPunct="1">
              <a:spcBef>
                <a:spcPts val="0"/>
              </a:spcBef>
            </a:pPr>
            <a:r>
              <a:rPr lang="en-US" sz="2600" dirty="0">
                <a:latin typeface="Times New Roman" pitchFamily="18" charset="0"/>
                <a:cs typeface="Times New Roman" pitchFamily="18" charset="0"/>
              </a:rPr>
              <a:t>This process of division is continued until partition size is 1, i.e. finally we get all partitions of size 1 which are already sorted </a:t>
            </a:r>
            <a:r>
              <a:rPr lang="en-US" sz="2600" b="1" dirty="0">
                <a:latin typeface="Times New Roman" pitchFamily="18" charset="0"/>
                <a:cs typeface="Times New Roman" pitchFamily="18" charset="0"/>
              </a:rPr>
              <a:t>(conquer). </a:t>
            </a:r>
          </a:p>
          <a:p>
            <a:pPr marL="285750" indent="-457200" algn="just" eaLnBrk="1" hangingPunct="1">
              <a:spcBef>
                <a:spcPts val="0"/>
              </a:spcBef>
            </a:pPr>
            <a:endParaRPr lang="en-US" sz="2600" b="1" dirty="0">
              <a:latin typeface="Times New Roman" pitchFamily="18" charset="0"/>
              <a:cs typeface="Times New Roman" pitchFamily="18" charset="0"/>
            </a:endParaRPr>
          </a:p>
          <a:p>
            <a:pPr marL="285750" indent="-457200" algn="just" eaLnBrk="1" hangingPunct="1">
              <a:spcBef>
                <a:spcPts val="0"/>
              </a:spcBef>
            </a:pPr>
            <a:r>
              <a:rPr lang="en-US" sz="2600" dirty="0">
                <a:latin typeface="Times New Roman" pitchFamily="18" charset="0"/>
                <a:cs typeface="Times New Roman" pitchFamily="18" charset="0"/>
              </a:rPr>
              <a:t>Then the solution to original problem is obtained by combining </a:t>
            </a:r>
            <a:r>
              <a:rPr lang="en-US" sz="2600" b="1" dirty="0">
                <a:latin typeface="Times New Roman" pitchFamily="18" charset="0"/>
                <a:cs typeface="Times New Roman" pitchFamily="18" charset="0"/>
              </a:rPr>
              <a:t>(combine) </a:t>
            </a:r>
            <a:r>
              <a:rPr lang="en-US" sz="2600" dirty="0">
                <a:latin typeface="Times New Roman" pitchFamily="18" charset="0"/>
                <a:cs typeface="Times New Roman" pitchFamily="18" charset="0"/>
              </a:rPr>
              <a:t>these sorted partitions recursively, to get the final partition of size n in sorted order. </a:t>
            </a:r>
            <a:r>
              <a:rPr lang="en-US" sz="2400" b="1" dirty="0">
                <a:latin typeface="Times New Roman" pitchFamily="18" charset="0"/>
                <a:cs typeface="Times New Roman" pitchFamily="18" charset="0"/>
              </a:rPr>
              <a:t>Merge sort is an example of Divide and Conquer strategy.</a:t>
            </a:r>
            <a:endParaRPr lang="en-US" sz="2400" dirty="0">
              <a:latin typeface="Times New Roman" pitchFamily="18" charset="0"/>
              <a:cs typeface="Times New Roman" pitchFamily="18" charset="0"/>
            </a:endParaRPr>
          </a:p>
          <a:p>
            <a:pPr marL="0" eaLnBrk="1" hangingPunct="1">
              <a:spcBef>
                <a:spcPts val="0"/>
              </a:spcBef>
              <a:buFontTx/>
              <a:buNone/>
            </a:pPr>
            <a:r>
              <a:rPr lang="en-US" sz="26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eaLnBrk="1" hangingPunct="1">
              <a:spcBef>
                <a:spcPts val="0"/>
              </a:spcBef>
              <a:buFontTx/>
              <a:buNone/>
            </a:pPr>
            <a:endParaRPr lang="en-US" dirty="0">
              <a:latin typeface="Times New Roman" pitchFamily="18" charset="0"/>
              <a:cs typeface="Times New Roman" pitchFamily="18" charset="0"/>
            </a:endParaRPr>
          </a:p>
          <a:p>
            <a:pPr eaLnBrk="1" hangingPunct="1">
              <a:spcBef>
                <a:spcPts val="0"/>
              </a:spcBef>
              <a:buFontTx/>
              <a:buNone/>
            </a:pPr>
            <a:endParaRPr lang="en-US" dirty="0">
              <a:latin typeface="Times New Roman" pitchFamily="18" charset="0"/>
              <a:cs typeface="Times New Roman" pitchFamily="18" charset="0"/>
            </a:endParaRPr>
          </a:p>
          <a:p>
            <a:pPr eaLnBrk="1" hangingPunct="1">
              <a:spcBef>
                <a:spcPts val="0"/>
              </a:spcBef>
              <a:buFontTx/>
              <a:buNone/>
            </a:pPr>
            <a:endParaRPr lang="en-US" dirty="0">
              <a:latin typeface="Times New Roman" pitchFamily="18" charset="0"/>
              <a:cs typeface="Times New Roman" pitchFamily="18" charset="0"/>
            </a:endParaRPr>
          </a:p>
          <a:p>
            <a:pPr eaLnBrk="1" hangingPunct="1">
              <a:spcBef>
                <a:spcPts val="0"/>
              </a:spcBef>
              <a:buFontTx/>
              <a:buNone/>
            </a:pPr>
            <a:r>
              <a:rPr lang="en-US" sz="2800" b="1" dirty="0">
                <a:latin typeface="Times New Roman" pitchFamily="18" charset="0"/>
                <a:cs typeface="Times New Roman" pitchFamily="18" charset="0"/>
              </a:rPr>
              <a:t> </a:t>
            </a:r>
          </a:p>
          <a:p>
            <a:pPr eaLnBrk="1" hangingPunct="1">
              <a:buFontTx/>
              <a:buNone/>
            </a:pPr>
            <a:endParaRPr lang="en-US" sz="2800" b="1" dirty="0">
              <a:latin typeface="Times New Roman" pitchFamily="18" charset="0"/>
              <a:cs typeface="Times New Roman" pitchFamily="18" charset="0"/>
            </a:endParaRPr>
          </a:p>
          <a:p>
            <a:pPr eaLnBrk="1" hangingPunct="1">
              <a:buFontTx/>
              <a:buNone/>
            </a:pPr>
            <a:endParaRPr lang="en-US" sz="28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66858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90B0E-ED9E-4B65-820F-8F4890616EC9}"/>
              </a:ext>
            </a:extLst>
          </p:cNvPr>
          <p:cNvSpPr>
            <a:spLocks noGrp="1"/>
          </p:cNvSpPr>
          <p:nvPr>
            <p:ph idx="1"/>
          </p:nvPr>
        </p:nvSpPr>
        <p:spPr>
          <a:xfrm>
            <a:off x="362311" y="819345"/>
            <a:ext cx="8495939" cy="3821236"/>
          </a:xfrm>
        </p:spPr>
        <p:txBody>
          <a:bodyPr>
            <a:normAutofit/>
          </a:bodyPr>
          <a:lstStyle/>
          <a:p>
            <a:pPr marL="0" indent="0">
              <a:buNone/>
            </a:pPr>
            <a:endParaRPr lang="en-IN" sz="1800" dirty="0">
              <a:solidFill>
                <a:schemeClr val="bg2">
                  <a:lumMod val="90000"/>
                </a:schemeClr>
              </a:solidFill>
            </a:endParaRPr>
          </a:p>
          <a:p>
            <a:pPr marL="0" indent="0">
              <a:buNone/>
            </a:pPr>
            <a:endParaRPr lang="en-IN" sz="1800" dirty="0"/>
          </a:p>
          <a:p>
            <a:pPr marL="0" indent="0">
              <a:buNone/>
            </a:pPr>
            <a:endParaRPr lang="en-IN" sz="18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8" name="Rectangle 17"/>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9"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5</a:t>
            </a:fld>
            <a:endParaRPr lang="en-IN" sz="1200" b="1" dirty="0">
              <a:solidFill>
                <a:schemeClr val="tx1"/>
              </a:solidFill>
            </a:endParaRPr>
          </a:p>
        </p:txBody>
      </p:sp>
      <p:sp>
        <p:nvSpPr>
          <p:cNvPr id="5" name="Rectangle 4"/>
          <p:cNvSpPr/>
          <p:nvPr/>
        </p:nvSpPr>
        <p:spPr>
          <a:xfrm>
            <a:off x="441433" y="956441"/>
            <a:ext cx="8292663" cy="3785652"/>
          </a:xfrm>
          <a:prstGeom prst="rect">
            <a:avLst/>
          </a:prstGeom>
        </p:spPr>
        <p:txBody>
          <a:bodyPr wrap="square">
            <a:spAutoFit/>
          </a:bodyPr>
          <a:lstStyle/>
          <a:p>
            <a:pPr marL="342900" indent="-342900">
              <a:buFont typeface="Arial" pitchFamily="34" charset="0"/>
              <a:buChar char="•"/>
            </a:pPr>
            <a:r>
              <a:rPr lang="en-US" sz="2000" dirty="0">
                <a:latin typeface="Times New Roman" pitchFamily="18" charset="0"/>
                <a:cs typeface="Times New Roman" pitchFamily="18" charset="0"/>
              </a:rPr>
              <a:t>An algorithm is composed of a finite set of steps, each of which may require one or more operations. </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The possibility of a computer carrying out these operations necessitates that certain constraints be placed on the type of operations an algorithm can include.</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A program is the expression of an algorithm in a programming language.</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Sometimes words such as procedure, function, and subroutine are used synonymously for program.</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524307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77686" y="367749"/>
            <a:ext cx="8309114" cy="4621694"/>
          </a:xfrm>
        </p:spPr>
        <p:txBody>
          <a:bodyPr>
            <a:normAutofit fontScale="70000" lnSpcReduction="20000"/>
          </a:bodyPr>
          <a:lstStyle/>
          <a:p>
            <a:pPr eaLnBrk="1" hangingPunct="1">
              <a:spcBef>
                <a:spcPts val="0"/>
              </a:spcBef>
              <a:buFontTx/>
              <a:buNone/>
            </a:pPr>
            <a:r>
              <a:rPr lang="en-US" sz="3000" b="1" dirty="0">
                <a:solidFill>
                  <a:srgbClr val="FF0000"/>
                </a:solidFill>
              </a:rPr>
              <a:t>Merge Sort : Algorithm</a:t>
            </a:r>
          </a:p>
          <a:p>
            <a:pPr marL="0" algn="just" eaLnBrk="1" hangingPunct="1">
              <a:spcBef>
                <a:spcPts val="0"/>
              </a:spcBef>
              <a:buFontTx/>
              <a:buNone/>
            </a:pPr>
            <a:r>
              <a:rPr lang="en-US" sz="2600" b="1" dirty="0"/>
              <a:t>Algorithm merge (low, mid, high) </a:t>
            </a:r>
            <a:r>
              <a:rPr lang="en-US" sz="2600" dirty="0"/>
              <a:t> </a:t>
            </a:r>
          </a:p>
          <a:p>
            <a:pPr marL="0" algn="just" eaLnBrk="1" hangingPunct="1">
              <a:spcBef>
                <a:spcPts val="0"/>
              </a:spcBef>
              <a:buFontTx/>
              <a:buNone/>
            </a:pPr>
            <a:endParaRPr lang="en-US" sz="2600" dirty="0"/>
          </a:p>
          <a:p>
            <a:pPr marL="0" algn="just" eaLnBrk="1" hangingPunct="1">
              <a:spcBef>
                <a:spcPts val="0"/>
              </a:spcBef>
              <a:buFontTx/>
              <a:buNone/>
            </a:pPr>
            <a:r>
              <a:rPr lang="en-US" sz="2600" dirty="0"/>
              <a:t>// array a[low : high] is a global array containing two sorted  subsets in  a[low : mid] and a[mid+1 : high]. This algorithm merges these sets into a  single set residing in a[low : high]. B[ ]  is an auxiliary global array.</a:t>
            </a:r>
          </a:p>
          <a:p>
            <a:pPr marL="0" algn="just" eaLnBrk="1" hangingPunct="1">
              <a:spcBef>
                <a:spcPts val="0"/>
              </a:spcBef>
              <a:buFontTx/>
              <a:buNone/>
            </a:pPr>
            <a:endParaRPr lang="en-US" sz="2600" dirty="0"/>
          </a:p>
          <a:p>
            <a:pPr marL="0" algn="just" eaLnBrk="1" hangingPunct="1">
              <a:spcBef>
                <a:spcPts val="0"/>
              </a:spcBef>
              <a:buFontTx/>
              <a:buNone/>
            </a:pPr>
            <a:endParaRPr lang="en-US" sz="2600" dirty="0"/>
          </a:p>
          <a:p>
            <a:pPr eaLnBrk="1" hangingPunct="1">
              <a:spcBef>
                <a:spcPts val="0"/>
              </a:spcBef>
              <a:buFontTx/>
              <a:buNone/>
            </a:pPr>
            <a:r>
              <a:rPr lang="en-US" sz="2600" dirty="0"/>
              <a:t>{ 		h = low; </a:t>
            </a:r>
            <a:r>
              <a:rPr lang="en-US" sz="2600" dirty="0" err="1"/>
              <a:t>i</a:t>
            </a:r>
            <a:r>
              <a:rPr lang="en-US" sz="2600" dirty="0"/>
              <a:t> = low; j = mid + 1;</a:t>
            </a:r>
          </a:p>
          <a:p>
            <a:pPr eaLnBrk="1" hangingPunct="1">
              <a:spcBef>
                <a:spcPts val="0"/>
              </a:spcBef>
              <a:buFontTx/>
              <a:buNone/>
            </a:pPr>
            <a:r>
              <a:rPr lang="en-US" sz="2600" dirty="0"/>
              <a:t>		while	((h ≤ mid) and (j ≤ high)) do</a:t>
            </a:r>
          </a:p>
          <a:p>
            <a:pPr eaLnBrk="1" hangingPunct="1">
              <a:spcBef>
                <a:spcPts val="0"/>
              </a:spcBef>
              <a:buFontTx/>
              <a:buNone/>
            </a:pPr>
            <a:r>
              <a:rPr lang="en-US" sz="2600" dirty="0"/>
              <a:t>		{	if	a[h] ≤ a[j]</a:t>
            </a:r>
          </a:p>
          <a:p>
            <a:pPr eaLnBrk="1" hangingPunct="1">
              <a:spcBef>
                <a:spcPts val="0"/>
              </a:spcBef>
              <a:buFontTx/>
              <a:buNone/>
            </a:pPr>
            <a:r>
              <a:rPr lang="en-US" sz="2600" dirty="0"/>
              <a:t>			{	b[</a:t>
            </a:r>
            <a:r>
              <a:rPr lang="en-US" sz="2600" dirty="0" err="1"/>
              <a:t>i</a:t>
            </a:r>
            <a:r>
              <a:rPr lang="en-US" sz="2600" dirty="0"/>
              <a:t>] = a[h];</a:t>
            </a:r>
          </a:p>
          <a:p>
            <a:pPr eaLnBrk="1" hangingPunct="1">
              <a:spcBef>
                <a:spcPts val="0"/>
              </a:spcBef>
              <a:buFontTx/>
              <a:buNone/>
            </a:pPr>
            <a:r>
              <a:rPr lang="en-US" sz="2600" dirty="0"/>
              <a:t>				h = h + 1; }</a:t>
            </a:r>
          </a:p>
          <a:p>
            <a:pPr eaLnBrk="1" hangingPunct="1">
              <a:spcBef>
                <a:spcPts val="0"/>
              </a:spcBef>
              <a:buFontTx/>
              <a:buNone/>
            </a:pPr>
            <a:r>
              <a:rPr lang="en-US" sz="2600" dirty="0"/>
              <a:t>			else</a:t>
            </a:r>
          </a:p>
          <a:p>
            <a:pPr eaLnBrk="1" hangingPunct="1">
              <a:spcBef>
                <a:spcPts val="0"/>
              </a:spcBef>
              <a:buFontTx/>
              <a:buNone/>
            </a:pPr>
            <a:r>
              <a:rPr lang="en-US" sz="2600" dirty="0"/>
              <a:t>			{	b[</a:t>
            </a:r>
            <a:r>
              <a:rPr lang="en-US" sz="2600" dirty="0" err="1"/>
              <a:t>i</a:t>
            </a:r>
            <a:r>
              <a:rPr lang="en-US" sz="2600" dirty="0"/>
              <a:t>] = a[j]</a:t>
            </a:r>
          </a:p>
          <a:p>
            <a:pPr eaLnBrk="1" hangingPunct="1">
              <a:spcBef>
                <a:spcPts val="0"/>
              </a:spcBef>
              <a:buFontTx/>
              <a:buNone/>
            </a:pPr>
            <a:r>
              <a:rPr lang="en-US" sz="2600" dirty="0"/>
              <a:t>				j = j + 1; }</a:t>
            </a:r>
          </a:p>
          <a:p>
            <a:pPr eaLnBrk="1" hangingPunct="1">
              <a:spcBef>
                <a:spcPts val="0"/>
              </a:spcBef>
              <a:buFontTx/>
              <a:buNone/>
            </a:pPr>
            <a:r>
              <a:rPr lang="en-US" sz="2600" dirty="0"/>
              <a:t>				</a:t>
            </a:r>
            <a:r>
              <a:rPr lang="en-US" sz="2600" dirty="0" err="1"/>
              <a:t>i</a:t>
            </a:r>
            <a:r>
              <a:rPr lang="en-US" sz="2600" dirty="0"/>
              <a:t> = </a:t>
            </a:r>
            <a:r>
              <a:rPr lang="en-US" sz="2600" dirty="0" err="1"/>
              <a:t>i</a:t>
            </a:r>
            <a:r>
              <a:rPr lang="en-US" sz="2600" dirty="0"/>
              <a:t> + 1;</a:t>
            </a:r>
          </a:p>
          <a:p>
            <a:pPr eaLnBrk="1" hangingPunct="1">
              <a:spcBef>
                <a:spcPts val="0"/>
              </a:spcBef>
              <a:buFontTx/>
              <a:buNone/>
            </a:pPr>
            <a:r>
              <a:rPr lang="en-US" sz="2600" dirty="0"/>
              <a:t>			}</a:t>
            </a:r>
          </a:p>
          <a:p>
            <a:pPr eaLnBrk="1" hangingPunct="1">
              <a:spcBef>
                <a:spcPts val="0"/>
              </a:spcBef>
              <a:buFontTx/>
              <a:buNone/>
            </a:pPr>
            <a:r>
              <a:rPr lang="en-US" sz="2600" dirty="0"/>
              <a:t>			</a:t>
            </a:r>
          </a:p>
          <a:p>
            <a:pPr eaLnBrk="1" hangingPunct="1">
              <a:spcBef>
                <a:spcPts val="0"/>
              </a:spcBef>
              <a:buFontTx/>
              <a:buNone/>
            </a:pPr>
            <a:endParaRPr lang="en-US" sz="2600" dirty="0"/>
          </a:p>
          <a:p>
            <a:pPr eaLnBrk="1" hangingPunct="1">
              <a:spcBef>
                <a:spcPts val="0"/>
              </a:spcBef>
              <a:buFontTx/>
              <a:buNone/>
            </a:pPr>
            <a:endParaRPr lang="en-US" sz="2600" dirty="0"/>
          </a:p>
          <a:p>
            <a:pPr eaLnBrk="1" hangingPunct="1">
              <a:spcBef>
                <a:spcPts val="0"/>
              </a:spcBef>
              <a:buFontTx/>
              <a:buNone/>
            </a:pPr>
            <a:r>
              <a:rPr lang="en-US" sz="2600" b="1" dirty="0"/>
              <a:t> </a:t>
            </a:r>
          </a:p>
          <a:p>
            <a:pPr eaLnBrk="1" hangingPunct="1">
              <a:buFontTx/>
              <a:buNone/>
            </a:pPr>
            <a:endParaRPr lang="en-US" sz="2600" b="1" dirty="0"/>
          </a:p>
          <a:p>
            <a:pPr eaLnBrk="1" hangingPunct="1">
              <a:buFontTx/>
              <a:buNone/>
            </a:pPr>
            <a:endParaRPr lang="en-US" sz="2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6723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02704" y="206237"/>
            <a:ext cx="8454887" cy="4753389"/>
          </a:xfrm>
        </p:spPr>
        <p:txBody>
          <a:bodyPr>
            <a:noAutofit/>
          </a:bodyPr>
          <a:lstStyle/>
          <a:p>
            <a:pPr eaLnBrk="1" hangingPunct="1">
              <a:spcBef>
                <a:spcPts val="0"/>
              </a:spcBef>
              <a:buFontTx/>
              <a:buNone/>
            </a:pPr>
            <a:r>
              <a:rPr lang="en-US" b="1" dirty="0">
                <a:solidFill>
                  <a:srgbClr val="FF0000"/>
                </a:solidFill>
                <a:latin typeface="Times New Roman" pitchFamily="18" charset="0"/>
                <a:cs typeface="Times New Roman" pitchFamily="18" charset="0"/>
              </a:rPr>
              <a:t>Merge Sort : Algorithm</a:t>
            </a:r>
          </a:p>
          <a:p>
            <a:pPr marL="0" algn="just" eaLnBrk="1" hangingPunct="1">
              <a:spcBef>
                <a:spcPts val="0"/>
              </a:spcBef>
              <a:buFontTx/>
              <a:buNone/>
            </a:pPr>
            <a:r>
              <a:rPr lang="en-US" b="1" dirty="0">
                <a:latin typeface="Times New Roman" pitchFamily="18" charset="0"/>
                <a:cs typeface="Times New Roman" pitchFamily="18" charset="0"/>
              </a:rPr>
              <a:t>Algorithm merge (low, mid, high) </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 contd.</a:t>
            </a:r>
          </a:p>
          <a:p>
            <a:pPr marL="0" algn="just" eaLnBrk="1" hangingPunct="1">
              <a:spcBef>
                <a:spcPts val="0"/>
              </a:spcBef>
              <a:buFontTx/>
              <a:buNone/>
            </a:pPr>
            <a:endParaRPr lang="en-US" b="1" dirty="0">
              <a:latin typeface="Times New Roman" pitchFamily="18" charset="0"/>
              <a:cs typeface="Times New Roman" pitchFamily="18" charset="0"/>
            </a:endParaRPr>
          </a:p>
          <a:p>
            <a:pPr eaLnBrk="1" hangingPunct="1">
              <a:spcBef>
                <a:spcPts val="0"/>
              </a:spcBef>
              <a:buFontTx/>
              <a:buNone/>
            </a:pPr>
            <a:r>
              <a:rPr lang="en-US" dirty="0">
                <a:latin typeface="Times New Roman" pitchFamily="18" charset="0"/>
                <a:cs typeface="Times New Roman" pitchFamily="18" charset="0"/>
              </a:rPr>
              <a:t>			if 	(h &gt; mid)</a:t>
            </a:r>
          </a:p>
          <a:p>
            <a:pPr eaLnBrk="1" hangingPunct="1">
              <a:spcBef>
                <a:spcPts val="0"/>
              </a:spcBef>
              <a:buFontTx/>
              <a:buNone/>
            </a:pPr>
            <a:r>
              <a:rPr lang="en-US" dirty="0">
                <a:latin typeface="Times New Roman" pitchFamily="18" charset="0"/>
                <a:cs typeface="Times New Roman" pitchFamily="18" charset="0"/>
              </a:rPr>
              <a:t>			{	for   k = j to high do</a:t>
            </a:r>
          </a:p>
          <a:p>
            <a:pPr eaLnBrk="1" hangingPunct="1">
              <a:spcBef>
                <a:spcPts val="0"/>
              </a:spcBef>
              <a:buFontTx/>
              <a:buNone/>
            </a:pPr>
            <a:r>
              <a:rPr lang="en-US" dirty="0">
                <a:latin typeface="Times New Roman" pitchFamily="18" charset="0"/>
                <a:cs typeface="Times New Roman" pitchFamily="18" charset="0"/>
              </a:rPr>
              <a:t>				{	b[</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a[k];</a:t>
            </a:r>
          </a:p>
          <a:p>
            <a:pPr eaLnBrk="1" hangingPunct="1">
              <a:spcBef>
                <a:spcPts val="0"/>
              </a:spcBef>
              <a:buFontTx/>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+1; }</a:t>
            </a:r>
          </a:p>
          <a:p>
            <a:pPr eaLnBrk="1" hangingPunct="1">
              <a:spcBef>
                <a:spcPts val="0"/>
              </a:spcBef>
              <a:buFontTx/>
              <a:buNone/>
            </a:pPr>
            <a:r>
              <a:rPr lang="en-US" dirty="0">
                <a:latin typeface="Times New Roman" pitchFamily="18" charset="0"/>
                <a:cs typeface="Times New Roman" pitchFamily="18" charset="0"/>
              </a:rPr>
              <a:t>			}</a:t>
            </a:r>
          </a:p>
          <a:p>
            <a:pPr eaLnBrk="1" hangingPunct="1">
              <a:spcBef>
                <a:spcPts val="0"/>
              </a:spcBef>
              <a:buFontTx/>
              <a:buNone/>
            </a:pPr>
            <a:r>
              <a:rPr lang="en-US" dirty="0">
                <a:latin typeface="Times New Roman" pitchFamily="18" charset="0"/>
                <a:cs typeface="Times New Roman" pitchFamily="18" charset="0"/>
              </a:rPr>
              <a:t>			else </a:t>
            </a:r>
          </a:p>
          <a:p>
            <a:pPr eaLnBrk="1" hangingPunct="1">
              <a:spcBef>
                <a:spcPts val="0"/>
              </a:spcBef>
              <a:buFontTx/>
              <a:buNone/>
            </a:pPr>
            <a:r>
              <a:rPr lang="en-US" dirty="0">
                <a:latin typeface="Times New Roman" pitchFamily="18" charset="0"/>
                <a:cs typeface="Times New Roman" pitchFamily="18" charset="0"/>
              </a:rPr>
              <a:t>			{	for   k = h to mid do</a:t>
            </a:r>
          </a:p>
          <a:p>
            <a:pPr eaLnBrk="1" hangingPunct="1">
              <a:spcBef>
                <a:spcPts val="0"/>
              </a:spcBef>
              <a:buFontTx/>
              <a:buNone/>
            </a:pPr>
            <a:r>
              <a:rPr lang="en-US" dirty="0">
                <a:latin typeface="Times New Roman" pitchFamily="18" charset="0"/>
                <a:cs typeface="Times New Roman" pitchFamily="18" charset="0"/>
              </a:rPr>
              <a:t>				{	b[</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a[k];</a:t>
            </a:r>
          </a:p>
          <a:p>
            <a:pPr eaLnBrk="1" hangingPunct="1">
              <a:spcBef>
                <a:spcPts val="0"/>
              </a:spcBef>
              <a:buFontTx/>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+1; }</a:t>
            </a:r>
          </a:p>
          <a:p>
            <a:pPr eaLnBrk="1" hangingPunct="1">
              <a:spcBef>
                <a:spcPts val="0"/>
              </a:spcBef>
              <a:buFontTx/>
              <a:buNone/>
            </a:pPr>
            <a:r>
              <a:rPr lang="en-US" dirty="0">
                <a:latin typeface="Times New Roman" pitchFamily="18" charset="0"/>
                <a:cs typeface="Times New Roman" pitchFamily="18" charset="0"/>
              </a:rPr>
              <a:t>			}</a:t>
            </a:r>
          </a:p>
          <a:p>
            <a:pPr eaLnBrk="1" hangingPunct="1">
              <a:spcBef>
                <a:spcPts val="0"/>
              </a:spcBef>
              <a:buFontTx/>
              <a:buNone/>
            </a:pPr>
            <a:r>
              <a:rPr lang="en-US" dirty="0">
                <a:latin typeface="Times New Roman" pitchFamily="18" charset="0"/>
                <a:cs typeface="Times New Roman" pitchFamily="18" charset="0"/>
              </a:rPr>
              <a:t>			for  	k = low to high do</a:t>
            </a:r>
          </a:p>
          <a:p>
            <a:pPr eaLnBrk="1" hangingPunct="1">
              <a:spcBef>
                <a:spcPts val="0"/>
              </a:spcBef>
              <a:buFontTx/>
              <a:buNone/>
            </a:pPr>
            <a:r>
              <a:rPr lang="en-US" dirty="0">
                <a:latin typeface="Times New Roman" pitchFamily="18" charset="0"/>
                <a:cs typeface="Times New Roman" pitchFamily="18" charset="0"/>
              </a:rPr>
              <a:t>				a[k] = b[k];</a:t>
            </a:r>
          </a:p>
          <a:p>
            <a:pPr eaLnBrk="1" hangingPunct="1">
              <a:spcBef>
                <a:spcPts val="0"/>
              </a:spcBef>
              <a:buFontTx/>
              <a:buNone/>
            </a:pPr>
            <a:r>
              <a:rPr lang="en-US" dirty="0">
                <a:latin typeface="Times New Roman" pitchFamily="18" charset="0"/>
                <a:cs typeface="Times New Roman" pitchFamily="18" charset="0"/>
              </a:rPr>
              <a:t>		}</a:t>
            </a:r>
          </a:p>
          <a:p>
            <a:pPr eaLnBrk="1" hangingPunct="1">
              <a:spcBef>
                <a:spcPts val="0"/>
              </a:spcBef>
              <a:buFontTx/>
              <a:buNone/>
            </a:pPr>
            <a:r>
              <a:rPr lang="en-US" dirty="0">
                <a:latin typeface="Times New Roman" pitchFamily="18" charset="0"/>
                <a:cs typeface="Times New Roman" pitchFamily="18" charset="0"/>
              </a:rPr>
              <a:t>			</a:t>
            </a:r>
          </a:p>
          <a:p>
            <a:pPr eaLnBrk="1" hangingPunct="1">
              <a:spcBef>
                <a:spcPts val="0"/>
              </a:spcBef>
              <a:buFontTx/>
              <a:buNone/>
            </a:pPr>
            <a:endParaRPr lang="en-US" dirty="0">
              <a:latin typeface="Times New Roman" pitchFamily="18" charset="0"/>
              <a:cs typeface="Times New Roman" pitchFamily="18" charset="0"/>
            </a:endParaRPr>
          </a:p>
          <a:p>
            <a:pPr eaLnBrk="1" hangingPunct="1">
              <a:spcBef>
                <a:spcPts val="0"/>
              </a:spcBef>
              <a:buFontTx/>
              <a:buNone/>
            </a:pPr>
            <a:endParaRPr lang="en-US" dirty="0">
              <a:latin typeface="Times New Roman" pitchFamily="18" charset="0"/>
              <a:cs typeface="Times New Roman" pitchFamily="18" charset="0"/>
            </a:endParaRPr>
          </a:p>
          <a:p>
            <a:pPr eaLnBrk="1" hangingPunct="1">
              <a:spcBef>
                <a:spcPts val="0"/>
              </a:spcBef>
              <a:buFontTx/>
              <a:buNone/>
            </a:pPr>
            <a:r>
              <a:rPr lang="en-US" b="1" dirty="0">
                <a:latin typeface="Times New Roman" pitchFamily="18" charset="0"/>
                <a:cs typeface="Times New Roman" pitchFamily="18" charset="0"/>
              </a:rPr>
              <a:t> </a:t>
            </a:r>
          </a:p>
          <a:p>
            <a:pPr eaLnBrk="1" hangingPunct="1">
              <a:buFontTx/>
              <a:buNone/>
            </a:pPr>
            <a:endParaRPr lang="en-US" b="1" dirty="0">
              <a:latin typeface="Times New Roman" pitchFamily="18" charset="0"/>
              <a:cs typeface="Times New Roman" pitchFamily="18" charset="0"/>
            </a:endParaRPr>
          </a:p>
          <a:p>
            <a:pPr eaLnBrk="1" hangingPunct="1">
              <a:buFontTx/>
              <a:buNone/>
            </a:pPr>
            <a:endParaRPr lang="en-US"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822317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295689"/>
            <a:ext cx="8216348" cy="4703694"/>
          </a:xfrm>
        </p:spPr>
        <p:txBody>
          <a:bodyPr>
            <a:noAutofit/>
          </a:bodyPr>
          <a:lstStyle/>
          <a:p>
            <a:pPr marL="0" algn="just" eaLnBrk="1" hangingPunct="1">
              <a:spcBef>
                <a:spcPts val="0"/>
              </a:spcBef>
              <a:buFontTx/>
              <a:buNone/>
            </a:pPr>
            <a:r>
              <a:rPr lang="en-US" sz="2200" b="1" dirty="0">
                <a:solidFill>
                  <a:srgbClr val="FF0000"/>
                </a:solidFill>
                <a:latin typeface="Times New Roman" pitchFamily="18" charset="0"/>
                <a:cs typeface="Times New Roman" pitchFamily="18" charset="0"/>
              </a:rPr>
              <a:t>Algorithm </a:t>
            </a:r>
            <a:r>
              <a:rPr lang="en-US" sz="2200" b="1" dirty="0" err="1">
                <a:solidFill>
                  <a:srgbClr val="FF0000"/>
                </a:solidFill>
                <a:latin typeface="Times New Roman" pitchFamily="18" charset="0"/>
                <a:cs typeface="Times New Roman" pitchFamily="18" charset="0"/>
              </a:rPr>
              <a:t>mergesort</a:t>
            </a:r>
            <a:r>
              <a:rPr lang="en-US" sz="2200" b="1" dirty="0">
                <a:solidFill>
                  <a:srgbClr val="FF0000"/>
                </a:solidFill>
                <a:latin typeface="Times New Roman" pitchFamily="18" charset="0"/>
                <a:cs typeface="Times New Roman" pitchFamily="18" charset="0"/>
              </a:rPr>
              <a:t> (low, high) </a:t>
            </a:r>
          </a:p>
          <a:p>
            <a:pPr marL="0" algn="just" eaLnBrk="1" hangingPunct="1">
              <a:spcBef>
                <a:spcPts val="0"/>
              </a:spcBef>
              <a:buFontTx/>
              <a:buNone/>
            </a:pPr>
            <a:endParaRPr lang="en-US" sz="2200" b="1" dirty="0">
              <a:solidFill>
                <a:srgbClr val="FF0000"/>
              </a:solidFill>
              <a:latin typeface="Times New Roman" pitchFamily="18" charset="0"/>
              <a:cs typeface="Times New Roman" pitchFamily="18" charset="0"/>
            </a:endParaRPr>
          </a:p>
          <a:p>
            <a:pPr marL="0" algn="just" eaLnBrk="1" hangingPunct="1">
              <a:spcBef>
                <a:spcPts val="0"/>
              </a:spcBef>
              <a:buFontTx/>
              <a:buNone/>
            </a:pPr>
            <a:r>
              <a:rPr lang="en-US" sz="2200" dirty="0">
                <a:latin typeface="Times New Roman" pitchFamily="18" charset="0"/>
                <a:cs typeface="Times New Roman" pitchFamily="18" charset="0"/>
              </a:rPr>
              <a:t>// a[</a:t>
            </a:r>
            <a:r>
              <a:rPr lang="en-US" sz="2200" dirty="0" err="1">
                <a:latin typeface="Times New Roman" pitchFamily="18" charset="0"/>
                <a:cs typeface="Times New Roman" pitchFamily="18" charset="0"/>
              </a:rPr>
              <a:t>low:high</a:t>
            </a:r>
            <a:r>
              <a:rPr lang="en-US" sz="2200" dirty="0">
                <a:latin typeface="Times New Roman" pitchFamily="18" charset="0"/>
                <a:cs typeface="Times New Roman" pitchFamily="18" charset="0"/>
              </a:rPr>
              <a:t>]  is a global array to be sorted</a:t>
            </a:r>
          </a:p>
          <a:p>
            <a:pPr marL="0" algn="just" eaLnBrk="1" hangingPunct="1">
              <a:spcBef>
                <a:spcPts val="0"/>
              </a:spcBef>
              <a:buFontTx/>
              <a:buNone/>
            </a:pPr>
            <a:endParaRPr lang="en-US" sz="2200" dirty="0">
              <a:latin typeface="Times New Roman" pitchFamily="18" charset="0"/>
              <a:cs typeface="Times New Roman" pitchFamily="18" charset="0"/>
            </a:endParaRPr>
          </a:p>
          <a:p>
            <a:pPr marL="0" algn="just" eaLnBrk="1" hangingPunct="1">
              <a:spcBef>
                <a:spcPts val="0"/>
              </a:spcBef>
              <a:buFontTx/>
              <a:buNone/>
            </a:pPr>
            <a:endParaRPr lang="en-US" sz="2200" dirty="0">
              <a:latin typeface="Times New Roman" pitchFamily="18" charset="0"/>
              <a:cs typeface="Times New Roman" pitchFamily="18" charset="0"/>
            </a:endParaRPr>
          </a:p>
          <a:p>
            <a:pPr marL="0" algn="just" eaLnBrk="1" hangingPunct="1">
              <a:spcBef>
                <a:spcPts val="0"/>
              </a:spcBef>
              <a:buFontTx/>
              <a:buNone/>
            </a:pPr>
            <a:r>
              <a:rPr lang="en-US" sz="2200" dirty="0">
                <a:latin typeface="Times New Roman" pitchFamily="18" charset="0"/>
                <a:cs typeface="Times New Roman" pitchFamily="18" charset="0"/>
              </a:rPr>
              <a:t>{	if 	(low &lt; high)		// more than one element</a:t>
            </a:r>
          </a:p>
          <a:p>
            <a:pPr marL="0" algn="just" eaLnBrk="1" hangingPunct="1">
              <a:spcBef>
                <a:spcPts val="0"/>
              </a:spcBef>
              <a:buFontTx/>
              <a:buNone/>
            </a:pPr>
            <a:r>
              <a:rPr lang="en-US" sz="2200" dirty="0">
                <a:latin typeface="Times New Roman" pitchFamily="18" charset="0"/>
                <a:cs typeface="Times New Roman" pitchFamily="18" charset="0"/>
              </a:rPr>
              <a:t>	{	// create sub-partitions</a:t>
            </a:r>
          </a:p>
          <a:p>
            <a:pPr marL="0" algn="just" eaLnBrk="1" hangingPunct="1">
              <a:spcBef>
                <a:spcPts val="0"/>
              </a:spcBef>
              <a:buFontTx/>
              <a:buNone/>
            </a:pPr>
            <a:r>
              <a:rPr lang="en-US" sz="2200" dirty="0">
                <a:latin typeface="Times New Roman" pitchFamily="18" charset="0"/>
                <a:cs typeface="Times New Roman" pitchFamily="18" charset="0"/>
              </a:rPr>
              <a:t>		mid = lower ceil of (</a:t>
            </a:r>
            <a:r>
              <a:rPr lang="en-US" sz="2200" dirty="0" err="1">
                <a:latin typeface="Times New Roman" pitchFamily="18" charset="0"/>
                <a:cs typeface="Times New Roman" pitchFamily="18" charset="0"/>
              </a:rPr>
              <a:t>low+high</a:t>
            </a:r>
            <a:r>
              <a:rPr lang="en-US" sz="2200" dirty="0">
                <a:latin typeface="Times New Roman" pitchFamily="18" charset="0"/>
                <a:cs typeface="Times New Roman" pitchFamily="18" charset="0"/>
              </a:rPr>
              <a:t>)/2;</a:t>
            </a:r>
          </a:p>
          <a:p>
            <a:pPr marL="0" algn="just" eaLnBrk="1" hangingPunct="1">
              <a:spcBef>
                <a:spcPts val="0"/>
              </a:spcBef>
              <a:buFontTx/>
              <a:buNone/>
            </a:pPr>
            <a:r>
              <a:rPr lang="en-US" sz="2200" dirty="0">
                <a:latin typeface="Times New Roman" pitchFamily="18" charset="0"/>
                <a:cs typeface="Times New Roman" pitchFamily="18" charset="0"/>
              </a:rPr>
              <a:t>		// solve </a:t>
            </a:r>
            <a:r>
              <a:rPr lang="en-US" sz="2200" dirty="0" err="1">
                <a:latin typeface="Times New Roman" pitchFamily="18" charset="0"/>
                <a:cs typeface="Times New Roman" pitchFamily="18" charset="0"/>
              </a:rPr>
              <a:t>subproblems</a:t>
            </a:r>
            <a:endParaRPr lang="en-US" sz="2200" dirty="0">
              <a:latin typeface="Times New Roman" pitchFamily="18" charset="0"/>
              <a:cs typeface="Times New Roman" pitchFamily="18" charset="0"/>
            </a:endParaRPr>
          </a:p>
          <a:p>
            <a:pPr marL="0" algn="just" eaLnBrk="1" hangingPunct="1">
              <a:spcBef>
                <a:spcPts val="0"/>
              </a:spcBef>
              <a:buFontTx/>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mergesort</a:t>
            </a:r>
            <a:r>
              <a:rPr lang="en-US" sz="2200" dirty="0">
                <a:latin typeface="Times New Roman" pitchFamily="18" charset="0"/>
                <a:cs typeface="Times New Roman" pitchFamily="18" charset="0"/>
              </a:rPr>
              <a:t> (low, mid);	 </a:t>
            </a:r>
          </a:p>
          <a:p>
            <a:pPr marL="0" algn="just" eaLnBrk="1" hangingPunct="1">
              <a:spcBef>
                <a:spcPts val="0"/>
              </a:spcBef>
              <a:buFontTx/>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mergesort</a:t>
            </a:r>
            <a:r>
              <a:rPr lang="en-US" sz="2200" dirty="0">
                <a:latin typeface="Times New Roman" pitchFamily="18" charset="0"/>
                <a:cs typeface="Times New Roman" pitchFamily="18" charset="0"/>
              </a:rPr>
              <a:t> (mid+1, high);</a:t>
            </a:r>
          </a:p>
          <a:p>
            <a:pPr marL="0" algn="just" eaLnBrk="1" hangingPunct="1">
              <a:spcBef>
                <a:spcPts val="0"/>
              </a:spcBef>
              <a:buFontTx/>
              <a:buNone/>
            </a:pPr>
            <a:r>
              <a:rPr lang="en-US" sz="2200" dirty="0">
                <a:latin typeface="Times New Roman" pitchFamily="18" charset="0"/>
                <a:cs typeface="Times New Roman" pitchFamily="18" charset="0"/>
              </a:rPr>
              <a:t>		// combine</a:t>
            </a:r>
          </a:p>
          <a:p>
            <a:pPr marL="0" algn="just" eaLnBrk="1" hangingPunct="1">
              <a:spcBef>
                <a:spcPts val="0"/>
              </a:spcBef>
              <a:buFontTx/>
              <a:buNone/>
            </a:pPr>
            <a:r>
              <a:rPr lang="en-US" sz="2200" dirty="0">
                <a:latin typeface="Times New Roman" pitchFamily="18" charset="0"/>
                <a:cs typeface="Times New Roman" pitchFamily="18" charset="0"/>
              </a:rPr>
              <a:t>		merge (low, mid, high)</a:t>
            </a:r>
          </a:p>
          <a:p>
            <a:pPr marL="0" algn="just" eaLnBrk="1" hangingPunct="1">
              <a:spcBef>
                <a:spcPts val="0"/>
              </a:spcBef>
              <a:buFontTx/>
              <a:buNone/>
            </a:pPr>
            <a:r>
              <a:rPr lang="en-US" sz="2200" dirty="0">
                <a:latin typeface="Times New Roman" pitchFamily="18" charset="0"/>
                <a:cs typeface="Times New Roman" pitchFamily="18" charset="0"/>
              </a:rPr>
              <a:t>	}</a:t>
            </a:r>
          </a:p>
          <a:p>
            <a:pPr marL="0" algn="just" eaLnBrk="1" hangingPunct="1">
              <a:spcBef>
                <a:spcPts val="0"/>
              </a:spcBef>
              <a:buFontTx/>
              <a:buNone/>
            </a:pPr>
            <a:r>
              <a:rPr lang="en-US" sz="2200" dirty="0">
                <a:latin typeface="Times New Roman" pitchFamily="18" charset="0"/>
                <a:cs typeface="Times New Roman" pitchFamily="18" charset="0"/>
              </a:rPr>
              <a:t>}	 </a:t>
            </a:r>
          </a:p>
          <a:p>
            <a:pPr marL="0" algn="just" eaLnBrk="1" hangingPunct="1">
              <a:spcBef>
                <a:spcPts val="0"/>
              </a:spcBef>
              <a:buFontTx/>
              <a:buNone/>
            </a:pPr>
            <a:endParaRPr lang="en-US" sz="2200" dirty="0">
              <a:latin typeface="Times New Roman" pitchFamily="18" charset="0"/>
              <a:cs typeface="Times New Roman" pitchFamily="18" charset="0"/>
            </a:endParaRPr>
          </a:p>
          <a:p>
            <a:pPr marL="0" algn="just" eaLnBrk="1" hangingPunct="1">
              <a:spcBef>
                <a:spcPts val="0"/>
              </a:spcBef>
              <a:buFontTx/>
              <a:buNone/>
            </a:pPr>
            <a:r>
              <a:rPr lang="en-US" sz="2200" dirty="0">
                <a:latin typeface="Times New Roman" pitchFamily="18" charset="0"/>
                <a:cs typeface="Times New Roman" pitchFamily="18" charset="0"/>
              </a:rPr>
              <a:t>	</a:t>
            </a:r>
          </a:p>
          <a:p>
            <a:pPr eaLnBrk="1" hangingPunct="1">
              <a:spcBef>
                <a:spcPts val="0"/>
              </a:spcBef>
              <a:buFontTx/>
              <a:buNone/>
            </a:pPr>
            <a:r>
              <a:rPr lang="en-US" sz="2200" dirty="0">
                <a:latin typeface="Times New Roman" pitchFamily="18" charset="0"/>
                <a:cs typeface="Times New Roman" pitchFamily="18" charset="0"/>
              </a:rPr>
              <a:t>			 </a:t>
            </a:r>
          </a:p>
          <a:p>
            <a:pPr eaLnBrk="1" hangingPunct="1">
              <a:spcBef>
                <a:spcPts val="0"/>
              </a:spcBef>
              <a:buFontTx/>
              <a:buNone/>
            </a:pPr>
            <a:r>
              <a:rPr lang="en-US" sz="2200" dirty="0">
                <a:latin typeface="Times New Roman" pitchFamily="18" charset="0"/>
                <a:cs typeface="Times New Roman" pitchFamily="18" charset="0"/>
              </a:rPr>
              <a:t>			</a:t>
            </a:r>
          </a:p>
          <a:p>
            <a:pPr eaLnBrk="1" hangingPunct="1">
              <a:spcBef>
                <a:spcPts val="0"/>
              </a:spcBef>
              <a:buFontTx/>
              <a:buNone/>
            </a:pPr>
            <a:endParaRPr lang="en-US" sz="2200" dirty="0">
              <a:latin typeface="Times New Roman" pitchFamily="18" charset="0"/>
              <a:cs typeface="Times New Roman" pitchFamily="18" charset="0"/>
            </a:endParaRPr>
          </a:p>
          <a:p>
            <a:pPr eaLnBrk="1" hangingPunct="1">
              <a:spcBef>
                <a:spcPts val="0"/>
              </a:spcBef>
              <a:buFontTx/>
              <a:buNone/>
            </a:pPr>
            <a:endParaRPr lang="en-US" sz="2200" dirty="0">
              <a:latin typeface="Times New Roman" pitchFamily="18" charset="0"/>
              <a:cs typeface="Times New Roman" pitchFamily="18" charset="0"/>
            </a:endParaRPr>
          </a:p>
          <a:p>
            <a:pPr eaLnBrk="1" hangingPunct="1">
              <a:spcBef>
                <a:spcPts val="0"/>
              </a:spcBef>
              <a:buFontTx/>
              <a:buNone/>
            </a:pPr>
            <a:r>
              <a:rPr lang="en-US" sz="2200" b="1" dirty="0">
                <a:latin typeface="Times New Roman" pitchFamily="18" charset="0"/>
                <a:cs typeface="Times New Roman" pitchFamily="18" charset="0"/>
              </a:rPr>
              <a:t> </a:t>
            </a:r>
          </a:p>
          <a:p>
            <a:pPr eaLnBrk="1" hangingPunct="1">
              <a:buFontTx/>
              <a:buNone/>
            </a:pPr>
            <a:endParaRPr lang="en-US" sz="2200" b="1" dirty="0">
              <a:latin typeface="Times New Roman" pitchFamily="18" charset="0"/>
              <a:cs typeface="Times New Roman" pitchFamily="18" charset="0"/>
            </a:endParaRPr>
          </a:p>
          <a:p>
            <a:pPr eaLnBrk="1" hangingPunct="1">
              <a:buFontTx/>
              <a:buNone/>
            </a:pPr>
            <a:endParaRPr lang="en-US" sz="22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045773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algn="ctr"/>
            <a:br>
              <a:rPr lang="en-IN" sz="2800" b="1" dirty="0">
                <a:solidFill>
                  <a:srgbClr val="FF0000"/>
                </a:solidFill>
                <a:latin typeface="Times New Roman" pitchFamily="18" charset="0"/>
                <a:cs typeface="Times New Roman" pitchFamily="18" charset="0"/>
              </a:rPr>
            </a:br>
            <a:endParaRPr lang="en-IN" sz="2700"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53</a:t>
            </a:fld>
            <a:endParaRPr lang="en-IN" sz="1200" b="1" dirty="0">
              <a:solidFill>
                <a:schemeClr val="tx1"/>
              </a:solidFill>
            </a:endParaRPr>
          </a:p>
        </p:txBody>
      </p:sp>
      <p:pic>
        <p:nvPicPr>
          <p:cNvPr id="2050" name="Picture 2" descr="C:\Users\DELL\Desktop\divide-and-conquer-approach-in-programming-merge-sort-2f4c31d2226427d8.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48663" y="258141"/>
            <a:ext cx="3847891" cy="413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7626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258416" y="206237"/>
            <a:ext cx="8378687" cy="4813024"/>
          </a:xfrm>
        </p:spPr>
        <p:txBody>
          <a:bodyPr>
            <a:noAutofit/>
          </a:bodyPr>
          <a:lstStyle/>
          <a:p>
            <a:pPr eaLnBrk="1" hangingPunct="1">
              <a:spcBef>
                <a:spcPts val="0"/>
              </a:spcBef>
              <a:buNone/>
            </a:pPr>
            <a:r>
              <a:rPr lang="en-US" sz="1800" b="1" dirty="0">
                <a:solidFill>
                  <a:srgbClr val="FF0000"/>
                </a:solidFill>
                <a:latin typeface="Times New Roman" pitchFamily="18" charset="0"/>
                <a:cs typeface="Times New Roman" pitchFamily="18" charset="0"/>
              </a:rPr>
              <a:t>Merge Sort : Analysis  </a:t>
            </a:r>
          </a:p>
          <a:p>
            <a:pPr eaLnBrk="1" hangingPunct="1">
              <a:spcBef>
                <a:spcPts val="0"/>
              </a:spcBef>
              <a:buNone/>
            </a:pPr>
            <a:endParaRPr lang="en-US" sz="1800" b="1" dirty="0">
              <a:latin typeface="Times New Roman" pitchFamily="18" charset="0"/>
              <a:cs typeface="Times New Roman" pitchFamily="18" charset="0"/>
            </a:endParaRPr>
          </a:p>
          <a:p>
            <a:pPr marL="0" algn="just" eaLnBrk="1" hangingPunct="1">
              <a:spcBef>
                <a:spcPts val="0"/>
              </a:spcBef>
              <a:buFontTx/>
              <a:buNone/>
            </a:pPr>
            <a:r>
              <a:rPr lang="en-US" sz="1800" dirty="0" err="1">
                <a:latin typeface="Times New Roman" pitchFamily="18" charset="0"/>
                <a:cs typeface="Times New Roman" pitchFamily="18" charset="0"/>
              </a:rPr>
              <a:t>Mergesort</a:t>
            </a:r>
            <a:r>
              <a:rPr lang="en-US" sz="1800" dirty="0">
                <a:latin typeface="Times New Roman" pitchFamily="18" charset="0"/>
                <a:cs typeface="Times New Roman" pitchFamily="18" charset="0"/>
              </a:rPr>
              <a:t> works blindly while dividing, conquering and combining the solution. Order of elements in a instance is immaterial. Therefore there is no best, worst or average case and computation time remains same in all cases and it is </a:t>
            </a:r>
            <a:r>
              <a:rPr lang="en-US" sz="1800" b="1" dirty="0">
                <a:latin typeface="Times New Roman" pitchFamily="18" charset="0"/>
                <a:cs typeface="Times New Roman" pitchFamily="18" charset="0"/>
              </a:rPr>
              <a:t>stable</a:t>
            </a:r>
            <a:r>
              <a:rPr lang="en-US" sz="1800" dirty="0">
                <a:latin typeface="Times New Roman" pitchFamily="18" charset="0"/>
                <a:cs typeface="Times New Roman" pitchFamily="18" charset="0"/>
              </a:rPr>
              <a:t>.</a:t>
            </a:r>
          </a:p>
          <a:p>
            <a:pPr marL="0" algn="just" eaLnBrk="1" hangingPunct="1">
              <a:spcBef>
                <a:spcPts val="0"/>
              </a:spcBef>
              <a:buFontTx/>
              <a:buNone/>
            </a:pPr>
            <a:r>
              <a:rPr lang="en-US" sz="1800" dirty="0">
                <a:latin typeface="Times New Roman" pitchFamily="18" charset="0"/>
                <a:cs typeface="Times New Roman" pitchFamily="18" charset="0"/>
              </a:rPr>
              <a:t>The recurrence  equation  for  </a:t>
            </a:r>
            <a:r>
              <a:rPr lang="en-US" sz="1800" dirty="0" err="1">
                <a:latin typeface="Times New Roman" pitchFamily="18" charset="0"/>
                <a:cs typeface="Times New Roman" pitchFamily="18" charset="0"/>
              </a:rPr>
              <a:t>mergesort</a:t>
            </a:r>
            <a:r>
              <a:rPr lang="en-US" sz="1800" dirty="0">
                <a:latin typeface="Times New Roman" pitchFamily="18" charset="0"/>
                <a:cs typeface="Times New Roman" pitchFamily="18" charset="0"/>
              </a:rPr>
              <a:t> is:</a:t>
            </a:r>
          </a:p>
          <a:p>
            <a:pPr marL="0" algn="just" eaLnBrk="1" hangingPunct="1">
              <a:spcBef>
                <a:spcPts val="0"/>
              </a:spcBef>
              <a:buFontTx/>
              <a:buNone/>
            </a:pPr>
            <a:endParaRPr lang="en-US" sz="1800" dirty="0">
              <a:latin typeface="Times New Roman" pitchFamily="18" charset="0"/>
              <a:cs typeface="Times New Roman" pitchFamily="18" charset="0"/>
            </a:endParaRPr>
          </a:p>
          <a:p>
            <a:pPr marL="0" algn="just" eaLnBrk="1" hangingPunct="1">
              <a:spcBef>
                <a:spcPts val="0"/>
              </a:spcBef>
              <a:buFontTx/>
              <a:buNone/>
            </a:pPr>
            <a:r>
              <a:rPr lang="en-US" sz="1800" b="1" dirty="0">
                <a:latin typeface="Times New Roman" pitchFamily="18" charset="0"/>
                <a:cs typeface="Times New Roman" pitchFamily="18" charset="0"/>
              </a:rPr>
              <a:t>Time Complexity :	</a:t>
            </a:r>
          </a:p>
          <a:p>
            <a:pPr marL="0" algn="just" eaLnBrk="1" hangingPunct="1">
              <a:spcBef>
                <a:spcPts val="0"/>
              </a:spcBef>
              <a:buFontTx/>
              <a:buNone/>
            </a:pPr>
            <a:r>
              <a:rPr lang="en-US" sz="1800" dirty="0">
                <a:latin typeface="Times New Roman" pitchFamily="18" charset="0"/>
                <a:cs typeface="Times New Roman" pitchFamily="18" charset="0"/>
              </a:rPr>
              <a:t>	T(n) = 2 T(n/2) + n 		given that T(1) = 0</a:t>
            </a:r>
          </a:p>
          <a:p>
            <a:pPr marL="0" algn="just" eaLnBrk="1" hangingPunct="1">
              <a:spcBef>
                <a:spcPts val="0"/>
              </a:spcBef>
              <a:buFontTx/>
              <a:buNone/>
            </a:pPr>
            <a:r>
              <a:rPr lang="en-US" sz="1800" dirty="0">
                <a:latin typeface="Times New Roman" pitchFamily="18" charset="0"/>
                <a:cs typeface="Times New Roman" pitchFamily="18" charset="0"/>
              </a:rPr>
              <a:t>	Replace n with 2</a:t>
            </a:r>
            <a:r>
              <a:rPr lang="en-US" sz="1800" baseline="30000" dirty="0">
                <a:latin typeface="Times New Roman" pitchFamily="18" charset="0"/>
                <a:cs typeface="Times New Roman" pitchFamily="18" charset="0"/>
              </a:rPr>
              <a:t>i</a:t>
            </a:r>
            <a:r>
              <a:rPr lang="en-US" sz="1800" dirty="0">
                <a:latin typeface="Times New Roman" pitchFamily="18" charset="0"/>
                <a:cs typeface="Times New Roman" pitchFamily="18" charset="0"/>
              </a:rPr>
              <a:t> reduces it to:</a:t>
            </a:r>
          </a:p>
          <a:p>
            <a:pPr marL="0" algn="just" eaLnBrk="1" hangingPunct="1">
              <a:spcBef>
                <a:spcPts val="0"/>
              </a:spcBef>
              <a:buFontTx/>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t>
            </a:r>
            <a:r>
              <a:rPr lang="en-US" sz="1800" baseline="-25000" dirty="0" err="1">
                <a:latin typeface="Times New Roman" pitchFamily="18" charset="0"/>
                <a:cs typeface="Times New Roman" pitchFamily="18" charset="0"/>
              </a:rPr>
              <a:t>i</a:t>
            </a:r>
            <a:r>
              <a:rPr lang="en-US" sz="1800" dirty="0">
                <a:latin typeface="Times New Roman" pitchFamily="18" charset="0"/>
                <a:cs typeface="Times New Roman" pitchFamily="18" charset="0"/>
              </a:rPr>
              <a:t> = 2t</a:t>
            </a:r>
            <a:r>
              <a:rPr lang="en-US" sz="1800" baseline="-25000" dirty="0">
                <a:latin typeface="Times New Roman" pitchFamily="18" charset="0"/>
                <a:cs typeface="Times New Roman" pitchFamily="18" charset="0"/>
              </a:rPr>
              <a:t>i-1</a:t>
            </a:r>
            <a:r>
              <a:rPr lang="en-US" sz="1800" dirty="0">
                <a:latin typeface="Times New Roman" pitchFamily="18" charset="0"/>
                <a:cs typeface="Times New Roman" pitchFamily="18" charset="0"/>
              </a:rPr>
              <a:t> + 2</a:t>
            </a:r>
            <a:r>
              <a:rPr lang="en-US" sz="1800" baseline="30000" dirty="0">
                <a:latin typeface="Times New Roman" pitchFamily="18" charset="0"/>
                <a:cs typeface="Times New Roman" pitchFamily="18" charset="0"/>
              </a:rPr>
              <a:t>i</a:t>
            </a:r>
            <a:r>
              <a:rPr lang="en-US" sz="1800" dirty="0">
                <a:latin typeface="Times New Roman" pitchFamily="18" charset="0"/>
                <a:cs typeface="Times New Roman" pitchFamily="18" charset="0"/>
              </a:rPr>
              <a:t>, char. equation is x</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 – 4x + 4 = 0 = (x-2)</a:t>
            </a:r>
            <a:r>
              <a:rPr lang="en-US" sz="1800" baseline="30000" dirty="0">
                <a:latin typeface="Times New Roman" pitchFamily="18" charset="0"/>
                <a:cs typeface="Times New Roman" pitchFamily="18" charset="0"/>
              </a:rPr>
              <a:t>2</a:t>
            </a:r>
            <a:endParaRPr lang="en-US" sz="1800" dirty="0">
              <a:latin typeface="Times New Roman" pitchFamily="18" charset="0"/>
              <a:cs typeface="Times New Roman" pitchFamily="18" charset="0"/>
            </a:endParaRPr>
          </a:p>
          <a:p>
            <a:pPr marL="0" algn="just" eaLnBrk="1" hangingPunct="1">
              <a:spcBef>
                <a:spcPts val="0"/>
              </a:spcBef>
              <a:buFontTx/>
              <a:buNone/>
            </a:pPr>
            <a:r>
              <a:rPr lang="en-US" sz="1800" dirty="0">
                <a:latin typeface="Times New Roman" pitchFamily="18" charset="0"/>
                <a:cs typeface="Times New Roman" pitchFamily="18" charset="0"/>
              </a:rPr>
              <a:t>	General solution is:  </a:t>
            </a:r>
            <a:r>
              <a:rPr lang="en-US" sz="1800" dirty="0" err="1">
                <a:latin typeface="Times New Roman" pitchFamily="18" charset="0"/>
                <a:cs typeface="Times New Roman" pitchFamily="18" charset="0"/>
              </a:rPr>
              <a:t>t</a:t>
            </a:r>
            <a:r>
              <a:rPr lang="en-US" sz="1800" baseline="-25000" dirty="0" err="1">
                <a:latin typeface="Times New Roman" pitchFamily="18" charset="0"/>
                <a:cs typeface="Times New Roman" pitchFamily="18" charset="0"/>
              </a:rPr>
              <a:t>i</a:t>
            </a:r>
            <a:r>
              <a:rPr lang="en-US" sz="1800" dirty="0">
                <a:latin typeface="Times New Roman" pitchFamily="18" charset="0"/>
                <a:cs typeface="Times New Roman" pitchFamily="18" charset="0"/>
              </a:rPr>
              <a:t> = c</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2</a:t>
            </a:r>
            <a:r>
              <a:rPr lang="en-US" sz="1800" baseline="30000" dirty="0">
                <a:latin typeface="Times New Roman" pitchFamily="18" charset="0"/>
                <a:cs typeface="Times New Roman" pitchFamily="18" charset="0"/>
              </a:rPr>
              <a:t>i</a:t>
            </a:r>
            <a:r>
              <a:rPr lang="en-US" sz="1800" dirty="0">
                <a:latin typeface="Times New Roman" pitchFamily="18" charset="0"/>
                <a:cs typeface="Times New Roman" pitchFamily="18" charset="0"/>
              </a:rPr>
              <a:t> + c</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.i.2</a:t>
            </a:r>
            <a:r>
              <a:rPr lang="en-US" sz="1800" baseline="30000" dirty="0">
                <a:latin typeface="Times New Roman" pitchFamily="18" charset="0"/>
                <a:cs typeface="Times New Roman" pitchFamily="18" charset="0"/>
              </a:rPr>
              <a:t>i</a:t>
            </a:r>
            <a:r>
              <a:rPr lang="en-US" sz="1800" dirty="0">
                <a:latin typeface="Times New Roman" pitchFamily="18" charset="0"/>
                <a:cs typeface="Times New Roman" pitchFamily="18" charset="0"/>
              </a:rPr>
              <a:t> </a:t>
            </a:r>
          </a:p>
          <a:p>
            <a:pPr marL="0" algn="just" eaLnBrk="1" hangingPunct="1">
              <a:spcBef>
                <a:spcPts val="0"/>
              </a:spcBef>
              <a:buFontTx/>
              <a:buNone/>
            </a:pPr>
            <a:r>
              <a:rPr lang="en-US" sz="1800" dirty="0">
                <a:latin typeface="Times New Roman" pitchFamily="18" charset="0"/>
                <a:cs typeface="Times New Roman" pitchFamily="18" charset="0"/>
              </a:rPr>
              <a:t>	T(n) = c</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n + c</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.logn.n 	c</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 0 and c</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1</a:t>
            </a:r>
          </a:p>
          <a:p>
            <a:pPr marL="0" algn="just" eaLnBrk="1" hangingPunct="1">
              <a:spcBef>
                <a:spcPts val="0"/>
              </a:spcBef>
              <a:buFontTx/>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T(n) = O(</a:t>
            </a:r>
            <a:r>
              <a:rPr lang="en-US" sz="1800" b="1" dirty="0" err="1">
                <a:latin typeface="Times New Roman" pitchFamily="18" charset="0"/>
                <a:cs typeface="Times New Roman" pitchFamily="18" charset="0"/>
              </a:rPr>
              <a:t>nlog</a:t>
            </a:r>
            <a:r>
              <a:rPr lang="en-US" sz="1800" b="1" dirty="0">
                <a:latin typeface="Times New Roman" pitchFamily="18" charset="0"/>
                <a:cs typeface="Times New Roman" pitchFamily="18" charset="0"/>
              </a:rPr>
              <a:t> n)	</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best, worst and average case </a:t>
            </a:r>
          </a:p>
          <a:p>
            <a:pPr marL="0" algn="just" eaLnBrk="1" hangingPunct="1">
              <a:spcBef>
                <a:spcPts val="0"/>
              </a:spcBef>
              <a:buFontTx/>
              <a:buNone/>
            </a:pPr>
            <a:endParaRPr lang="en-US" sz="1800" b="1" dirty="0">
              <a:latin typeface="Times New Roman" pitchFamily="18" charset="0"/>
              <a:cs typeface="Times New Roman" pitchFamily="18" charset="0"/>
            </a:endParaRPr>
          </a:p>
          <a:p>
            <a:pPr marL="0" algn="just" eaLnBrk="1" hangingPunct="1">
              <a:spcBef>
                <a:spcPts val="0"/>
              </a:spcBef>
              <a:buFontTx/>
              <a:buNone/>
            </a:pPr>
            <a:r>
              <a:rPr lang="en-US" sz="1800" b="1" dirty="0">
                <a:latin typeface="Times New Roman" pitchFamily="18" charset="0"/>
                <a:cs typeface="Times New Roman" pitchFamily="18" charset="0"/>
              </a:rPr>
              <a:t>Space Complexity : </a:t>
            </a:r>
          </a:p>
          <a:p>
            <a:pPr marL="0" algn="just" eaLnBrk="1" hangingPunct="1">
              <a:spcBef>
                <a:spcPts val="0"/>
              </a:spcBef>
              <a:buFontTx/>
              <a:buNone/>
            </a:pPr>
            <a:r>
              <a:rPr lang="en-US" sz="1800" b="1" dirty="0">
                <a:latin typeface="Times New Roman" pitchFamily="18" charset="0"/>
                <a:cs typeface="Times New Roman" pitchFamily="18" charset="0"/>
              </a:rPr>
              <a:t>	O(</a:t>
            </a:r>
            <a:r>
              <a:rPr lang="en-US" sz="1800" b="1" dirty="0" err="1">
                <a:latin typeface="Times New Roman" pitchFamily="18" charset="0"/>
                <a:cs typeface="Times New Roman" pitchFamily="18" charset="0"/>
              </a:rPr>
              <a:t>logn</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 space required for implicit stack (Recursive)</a:t>
            </a:r>
            <a:endParaRPr lang="en-US" sz="1800" b="1" dirty="0">
              <a:latin typeface="Times New Roman" pitchFamily="18" charset="0"/>
              <a:cs typeface="Times New Roman" pitchFamily="18" charset="0"/>
            </a:endParaRPr>
          </a:p>
          <a:p>
            <a:pPr marL="0" algn="just" eaLnBrk="1" hangingPunct="1">
              <a:spcBef>
                <a:spcPts val="0"/>
              </a:spcBef>
              <a:buFontTx/>
              <a:buNone/>
            </a:pPr>
            <a:r>
              <a:rPr lang="en-US" sz="1800" dirty="0">
                <a:latin typeface="Times New Roman" pitchFamily="18" charset="0"/>
                <a:cs typeface="Times New Roman" pitchFamily="18" charset="0"/>
              </a:rPr>
              <a:t>	</a:t>
            </a:r>
          </a:p>
          <a:p>
            <a:pPr eaLnBrk="1" hangingPunct="1">
              <a:spcBef>
                <a:spcPts val="0"/>
              </a:spcBef>
              <a:buFontTx/>
              <a:buNone/>
            </a:pPr>
            <a:r>
              <a:rPr lang="en-US" sz="1800" dirty="0">
                <a:latin typeface="Times New Roman" pitchFamily="18" charset="0"/>
                <a:cs typeface="Times New Roman" pitchFamily="18" charset="0"/>
              </a:rPr>
              <a:t>			 </a:t>
            </a:r>
          </a:p>
          <a:p>
            <a:pPr eaLnBrk="1" hangingPunct="1">
              <a:spcBef>
                <a:spcPts val="0"/>
              </a:spcBef>
              <a:buFontTx/>
              <a:buNone/>
            </a:pPr>
            <a:r>
              <a:rPr lang="en-US" sz="1800" dirty="0">
                <a:latin typeface="Times New Roman" pitchFamily="18" charset="0"/>
                <a:cs typeface="Times New Roman" pitchFamily="18" charset="0"/>
              </a:rPr>
              <a:t>			</a:t>
            </a:r>
          </a:p>
          <a:p>
            <a:pPr eaLnBrk="1" hangingPunct="1">
              <a:spcBef>
                <a:spcPts val="0"/>
              </a:spcBef>
              <a:buFontTx/>
              <a:buNone/>
            </a:pPr>
            <a:endParaRPr lang="en-US" sz="1800" dirty="0">
              <a:latin typeface="Times New Roman" pitchFamily="18" charset="0"/>
              <a:cs typeface="Times New Roman" pitchFamily="18" charset="0"/>
            </a:endParaRPr>
          </a:p>
          <a:p>
            <a:pPr eaLnBrk="1" hangingPunct="1">
              <a:spcBef>
                <a:spcPts val="0"/>
              </a:spcBef>
              <a:buFontTx/>
              <a:buNone/>
            </a:pPr>
            <a:endParaRPr lang="en-US" sz="1800" dirty="0">
              <a:latin typeface="Times New Roman" pitchFamily="18" charset="0"/>
              <a:cs typeface="Times New Roman" pitchFamily="18" charset="0"/>
            </a:endParaRPr>
          </a:p>
          <a:p>
            <a:pPr eaLnBrk="1" hangingPunct="1">
              <a:spcBef>
                <a:spcPts val="0"/>
              </a:spcBef>
              <a:buFontTx/>
              <a:buNone/>
            </a:pPr>
            <a:r>
              <a:rPr lang="en-US" sz="1800" b="1" dirty="0">
                <a:latin typeface="Times New Roman" pitchFamily="18" charset="0"/>
                <a:cs typeface="Times New Roman" pitchFamily="18" charset="0"/>
              </a:rPr>
              <a:t> </a:t>
            </a:r>
          </a:p>
          <a:p>
            <a:pPr eaLnBrk="1" hangingPunct="1">
              <a:buFontTx/>
              <a:buNone/>
            </a:pPr>
            <a:endParaRPr lang="en-US" sz="1800" b="1" dirty="0">
              <a:latin typeface="Times New Roman" pitchFamily="18" charset="0"/>
              <a:cs typeface="Times New Roman" pitchFamily="18" charset="0"/>
            </a:endParaRPr>
          </a:p>
          <a:p>
            <a:pPr eaLnBrk="1" hangingPunct="1">
              <a:buFontTx/>
              <a:buNone/>
            </a:pPr>
            <a:endParaRPr lang="en-US" sz="18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268313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algn="ctr"/>
            <a:br>
              <a:rPr lang="en-IN" sz="2800" b="1" dirty="0">
                <a:solidFill>
                  <a:srgbClr val="FF0000"/>
                </a:solidFill>
                <a:latin typeface="Times New Roman" pitchFamily="18" charset="0"/>
                <a:cs typeface="Times New Roman" pitchFamily="18" charset="0"/>
              </a:rPr>
            </a:br>
            <a:endParaRPr lang="en-IN" sz="2700"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55</a:t>
            </a:fld>
            <a:endParaRPr lang="en-IN" sz="1200" b="1" dirty="0">
              <a:solidFill>
                <a:schemeClr val="tx1"/>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113" y="318052"/>
            <a:ext cx="5057775" cy="443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871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algn="ct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724623" y="496192"/>
            <a:ext cx="7886700" cy="4135902"/>
          </a:xfrm>
        </p:spPr>
        <p:txBody>
          <a:bodyPr>
            <a:normAutofit/>
          </a:bodyPr>
          <a:lstStyle/>
          <a:p>
            <a:pPr marL="0" indent="0" algn="ctr">
              <a:buNone/>
            </a:pPr>
            <a:r>
              <a:rPr lang="en-US" sz="2400" b="1" dirty="0">
                <a:solidFill>
                  <a:srgbClr val="FF0000"/>
                </a:solidFill>
                <a:latin typeface="Times New Roman" pitchFamily="18" charset="0"/>
                <a:cs typeface="Times New Roman" pitchFamily="18" charset="0"/>
              </a:rPr>
              <a:t>Divide and Conquer –Applications</a:t>
            </a:r>
          </a:p>
          <a:p>
            <a:pPr marL="0" indent="0" algn="ctr">
              <a:buNone/>
            </a:pPr>
            <a:endParaRPr lang="en-US" sz="2400" b="1" dirty="0"/>
          </a:p>
          <a:p>
            <a:r>
              <a:rPr lang="en-US" sz="2400" dirty="0"/>
              <a:t>Binary search</a:t>
            </a:r>
          </a:p>
          <a:p>
            <a:r>
              <a:rPr lang="en-US" sz="2400" dirty="0"/>
              <a:t>Merge sort</a:t>
            </a:r>
          </a:p>
          <a:p>
            <a:r>
              <a:rPr lang="en-US" sz="2400" dirty="0"/>
              <a:t>Quick sort</a:t>
            </a:r>
          </a:p>
          <a:p>
            <a:r>
              <a:rPr lang="en-US" sz="2400" dirty="0"/>
              <a:t>Finding convex hull</a:t>
            </a:r>
          </a:p>
          <a:p>
            <a:r>
              <a:rPr lang="en-US" sz="2400" dirty="0"/>
              <a:t>Algorithm for fast Fourier transform</a:t>
            </a:r>
          </a:p>
          <a:p>
            <a:r>
              <a:rPr lang="en-US" sz="2400" dirty="0"/>
              <a:t>Find the closest pair of points</a:t>
            </a:r>
          </a:p>
          <a:p>
            <a:pPr marL="0" indent="0">
              <a:buNone/>
            </a:pPr>
            <a:endParaRPr lang="en-IN"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56</a:t>
            </a:fld>
            <a:endParaRPr lang="en-IN" sz="1200" b="1" dirty="0">
              <a:solidFill>
                <a:schemeClr val="tx1"/>
              </a:solidFill>
            </a:endParaRPr>
          </a:p>
        </p:txBody>
      </p:sp>
    </p:spTree>
    <p:extLst>
      <p:ext uri="{BB962C8B-B14F-4D97-AF65-F5344CB8AC3E}">
        <p14:creationId xmlns:p14="http://schemas.microsoft.com/office/powerpoint/2010/main" val="2796668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71449"/>
            <a:ext cx="8763000" cy="405021"/>
          </a:xfrm>
        </p:spPr>
        <p:txBody>
          <a:bodyPr>
            <a:noAutofit/>
          </a:bodyPr>
          <a:lstStyle/>
          <a:p>
            <a:pPr algn="ctr"/>
            <a:br>
              <a:rPr lang="en-US" sz="2800" b="1" dirty="0">
                <a:solidFill>
                  <a:srgbClr val="FF0000"/>
                </a:solidFill>
                <a:latin typeface="Times New Roman" pitchFamily="18" charset="0"/>
                <a:cs typeface="Times New Roman" pitchFamily="18" charset="0"/>
              </a:rPr>
            </a:br>
            <a:r>
              <a:rPr lang="en-US" sz="2800" b="1" dirty="0">
                <a:solidFill>
                  <a:srgbClr val="FF0000"/>
                </a:solidFill>
                <a:latin typeface="Times New Roman" pitchFamily="18" charset="0"/>
                <a:cs typeface="Times New Roman" pitchFamily="18" charset="0"/>
              </a:rPr>
              <a:t>Quick Sort </a:t>
            </a:r>
            <a:br>
              <a:rPr lang="en-US" sz="2800" dirty="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12291" name="Rectangle 3"/>
          <p:cNvSpPr>
            <a:spLocks noGrp="1" noChangeArrowheads="1"/>
          </p:cNvSpPr>
          <p:nvPr>
            <p:ph idx="1"/>
          </p:nvPr>
        </p:nvSpPr>
        <p:spPr>
          <a:xfrm>
            <a:off x="377686" y="514349"/>
            <a:ext cx="8488018" cy="4415459"/>
          </a:xfrm>
        </p:spPr>
        <p:txBody>
          <a:bodyPr>
            <a:noAutofit/>
          </a:bodyPr>
          <a:lstStyle/>
          <a:p>
            <a:pPr eaLnBrk="1" hangingPunct="1">
              <a:spcBef>
                <a:spcPts val="0"/>
              </a:spcBef>
              <a:buFontTx/>
              <a:buNone/>
            </a:pPr>
            <a:r>
              <a:rPr lang="en-US" sz="2000" b="1" dirty="0"/>
              <a:t>Basic step of Quick sort : </a:t>
            </a:r>
            <a:r>
              <a:rPr lang="en-US" sz="2000" dirty="0"/>
              <a:t> </a:t>
            </a:r>
          </a:p>
          <a:p>
            <a:pPr marL="285750" indent="-457200" algn="just" eaLnBrk="1" hangingPunct="1">
              <a:spcBef>
                <a:spcPts val="0"/>
              </a:spcBef>
            </a:pPr>
            <a:r>
              <a:rPr lang="en-US" sz="2000" dirty="0"/>
              <a:t>Generally 1</a:t>
            </a:r>
            <a:r>
              <a:rPr lang="en-US" sz="2000" baseline="30000" dirty="0"/>
              <a:t>st</a:t>
            </a:r>
            <a:r>
              <a:rPr lang="en-US" sz="2000" dirty="0"/>
              <a:t> element is selected as pivot. Pivot is compared with the elements from 2</a:t>
            </a:r>
            <a:r>
              <a:rPr lang="en-US" sz="2000" baseline="30000" dirty="0"/>
              <a:t>nd</a:t>
            </a:r>
            <a:r>
              <a:rPr lang="en-US" sz="2000" dirty="0"/>
              <a:t> position onwards until pivot ≥ </a:t>
            </a:r>
            <a:r>
              <a:rPr lang="en-US" sz="2000" dirty="0" err="1"/>
              <a:t>i</a:t>
            </a:r>
            <a:r>
              <a:rPr lang="en-US" sz="2000" baseline="30000" dirty="0" err="1"/>
              <a:t>th</a:t>
            </a:r>
            <a:r>
              <a:rPr lang="en-US" sz="2000" baseline="30000" dirty="0"/>
              <a:t> </a:t>
            </a:r>
            <a:r>
              <a:rPr lang="en-US" sz="2000" dirty="0"/>
              <a:t> element in array. Then pivot is compared with elements starting from end of the partition backward until pivot ≤ </a:t>
            </a:r>
            <a:r>
              <a:rPr lang="en-US" sz="2000" dirty="0" err="1"/>
              <a:t>j</a:t>
            </a:r>
            <a:r>
              <a:rPr lang="en-US" sz="2000" baseline="30000" dirty="0" err="1"/>
              <a:t>th</a:t>
            </a:r>
            <a:r>
              <a:rPr lang="en-US" sz="2000" dirty="0"/>
              <a:t> element. </a:t>
            </a:r>
          </a:p>
          <a:p>
            <a:pPr marL="285750" indent="-457200" algn="just" eaLnBrk="1" hangingPunct="1">
              <a:spcBef>
                <a:spcPts val="0"/>
              </a:spcBef>
            </a:pPr>
            <a:endParaRPr lang="en-US" sz="2000" dirty="0"/>
          </a:p>
          <a:p>
            <a:pPr marL="285750" indent="-457200" algn="just" eaLnBrk="1" hangingPunct="1">
              <a:spcBef>
                <a:spcPts val="0"/>
              </a:spcBef>
            </a:pPr>
            <a:r>
              <a:rPr lang="en-US" sz="2000" dirty="0"/>
              <a:t>Then </a:t>
            </a:r>
            <a:r>
              <a:rPr lang="en-US" sz="2000" dirty="0" err="1"/>
              <a:t>i</a:t>
            </a:r>
            <a:r>
              <a:rPr lang="en-US" sz="2000" baseline="30000" dirty="0" err="1"/>
              <a:t>th</a:t>
            </a:r>
            <a:r>
              <a:rPr lang="en-US" sz="2000" dirty="0"/>
              <a:t>  and </a:t>
            </a:r>
            <a:r>
              <a:rPr lang="en-US" sz="2000" dirty="0" err="1"/>
              <a:t>j</a:t>
            </a:r>
            <a:r>
              <a:rPr lang="en-US" sz="2000" baseline="30000" dirty="0" err="1"/>
              <a:t>th</a:t>
            </a:r>
            <a:r>
              <a:rPr lang="en-US" sz="2000" dirty="0"/>
              <a:t> elements are interchanged if  i &lt; j, otherwise process is continued until i &gt; j. Finally pivot and </a:t>
            </a:r>
            <a:r>
              <a:rPr lang="en-US" sz="2000" dirty="0" err="1"/>
              <a:t>j</a:t>
            </a:r>
            <a:r>
              <a:rPr lang="en-US" sz="2000" baseline="30000" dirty="0" err="1"/>
              <a:t>th</a:t>
            </a:r>
            <a:r>
              <a:rPr lang="en-US" sz="2000" dirty="0"/>
              <a:t> elements are interchanged, thus positioning pivot at its final position in sorted output and dividing the input in two partitions [1: j-1] and [( j+1):n]. </a:t>
            </a:r>
          </a:p>
          <a:p>
            <a:pPr marL="285750" indent="-457200" algn="just" eaLnBrk="1" hangingPunct="1">
              <a:spcBef>
                <a:spcPts val="0"/>
              </a:spcBef>
            </a:pPr>
            <a:endParaRPr lang="en-US" sz="2000" dirty="0"/>
          </a:p>
          <a:p>
            <a:pPr marL="285750" indent="-457200" algn="just" eaLnBrk="1" hangingPunct="1">
              <a:spcBef>
                <a:spcPts val="0"/>
              </a:spcBef>
            </a:pPr>
            <a:r>
              <a:rPr lang="en-US" sz="2000" dirty="0"/>
              <a:t>Same procedure is applied recursively to sort these partitions independently so that we get the final output in sorted order. </a:t>
            </a:r>
          </a:p>
          <a:p>
            <a:pPr marL="285750" indent="-457200" algn="just" eaLnBrk="1" hangingPunct="1">
              <a:spcBef>
                <a:spcPts val="0"/>
              </a:spcBef>
            </a:pPr>
            <a:endParaRPr lang="en-US" sz="2000" b="1" dirty="0"/>
          </a:p>
          <a:p>
            <a:pPr marL="285750" indent="-457200" algn="just" eaLnBrk="1" hangingPunct="1">
              <a:spcBef>
                <a:spcPts val="0"/>
              </a:spcBef>
            </a:pPr>
            <a:r>
              <a:rPr lang="en-US" sz="2000" b="1" dirty="0">
                <a:solidFill>
                  <a:srgbClr val="000099"/>
                </a:solidFill>
              </a:rPr>
              <a:t>Quick sort is an example of Divide and Conquer strategy.</a:t>
            </a:r>
          </a:p>
          <a:p>
            <a:pPr marL="0" eaLnBrk="1" hangingPunct="1">
              <a:spcBef>
                <a:spcPts val="0"/>
              </a:spcBef>
              <a:buFontTx/>
              <a:buNone/>
            </a:pPr>
            <a:r>
              <a:rPr lang="en-US" sz="2000" dirty="0"/>
              <a:t> </a:t>
            </a:r>
          </a:p>
          <a:p>
            <a:pPr eaLnBrk="1" hangingPunct="1">
              <a:spcBef>
                <a:spcPts val="0"/>
              </a:spcBef>
              <a:buFontTx/>
              <a:buNone/>
            </a:pPr>
            <a:endParaRPr lang="en-US" sz="2000" dirty="0"/>
          </a:p>
          <a:p>
            <a:pPr eaLnBrk="1" hangingPunct="1">
              <a:spcBef>
                <a:spcPts val="0"/>
              </a:spcBef>
              <a:buFontTx/>
              <a:buNone/>
            </a:pPr>
            <a:endParaRPr lang="en-US" sz="2000" dirty="0"/>
          </a:p>
          <a:p>
            <a:pPr eaLnBrk="1" hangingPunct="1">
              <a:spcBef>
                <a:spcPts val="0"/>
              </a:spcBef>
              <a:buFontTx/>
              <a:buNone/>
            </a:pPr>
            <a:endParaRPr lang="en-US" sz="2000" dirty="0"/>
          </a:p>
          <a:p>
            <a:pPr eaLnBrk="1" hangingPunct="1">
              <a:spcBef>
                <a:spcPts val="0"/>
              </a:spcBef>
              <a:buFontTx/>
              <a:buNone/>
            </a:pPr>
            <a:r>
              <a:rPr lang="en-US" sz="2000" b="1" dirty="0"/>
              <a:t> </a:t>
            </a:r>
          </a:p>
          <a:p>
            <a:pPr eaLnBrk="1" hangingPunct="1">
              <a:buFontTx/>
              <a:buNone/>
            </a:pPr>
            <a:endParaRPr lang="en-US" sz="2000" b="1" dirty="0"/>
          </a:p>
          <a:p>
            <a:pPr eaLnBrk="1" hangingPunct="1">
              <a:buFontTx/>
              <a:buNone/>
            </a:pP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130477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9"/>
          <p:cNvSpPr txBox="1"/>
          <p:nvPr/>
        </p:nvSpPr>
        <p:spPr>
          <a:xfrm>
            <a:off x="415925" y="269558"/>
            <a:ext cx="7467600" cy="4292503"/>
          </a:xfrm>
          <a:prstGeom prst="rect">
            <a:avLst/>
          </a:prstGeom>
          <a:noFill/>
          <a:ln>
            <a:noFill/>
          </a:ln>
        </p:spPr>
        <p:txBody>
          <a:bodyPr spcFirstLastPara="1" wrap="square" lIns="91425" tIns="45700" rIns="91425" bIns="45700" anchor="t" anchorCtr="0">
            <a:noAutofit/>
          </a:bodyPr>
          <a:lstStyle/>
          <a:p>
            <a:pPr marL="273050" marR="0" lvl="0" indent="-266700" algn="l" rtl="0">
              <a:lnSpc>
                <a:spcPct val="100000"/>
              </a:lnSpc>
              <a:spcBef>
                <a:spcPts val="0"/>
              </a:spcBef>
              <a:spcAft>
                <a:spcPts val="0"/>
              </a:spcAft>
              <a:buClr>
                <a:srgbClr val="000000"/>
              </a:buClr>
              <a:buSzPts val="1960"/>
              <a:buFont typeface="Century Schoolbook"/>
              <a:buNone/>
            </a:pPr>
            <a:endParaRPr lang="en-US" sz="2000" dirty="0">
              <a:solidFill>
                <a:srgbClr val="000000"/>
              </a:solidFill>
              <a:latin typeface="Century Schoolbook"/>
              <a:ea typeface="Century Schoolbook"/>
              <a:cs typeface="Century Schoolbook"/>
              <a:sym typeface="Century Schoolbook"/>
            </a:endParaRPr>
          </a:p>
          <a:p>
            <a:pPr marL="273050" marR="0" lvl="0" indent="-266700" algn="l" rtl="0">
              <a:lnSpc>
                <a:spcPct val="100000"/>
              </a:lnSpc>
              <a:spcBef>
                <a:spcPts val="0"/>
              </a:spcBef>
              <a:spcAft>
                <a:spcPts val="0"/>
              </a:spcAft>
              <a:buClr>
                <a:srgbClr val="000000"/>
              </a:buClr>
              <a:buSzPts val="1960"/>
              <a:buFont typeface="Century Schoolbook"/>
              <a:buNone/>
            </a:pPr>
            <a:endParaRPr lang="en-US" sz="2000" dirty="0">
              <a:solidFill>
                <a:srgbClr val="000000"/>
              </a:solidFill>
              <a:latin typeface="Century Schoolbook"/>
              <a:ea typeface="Century Schoolbook"/>
              <a:cs typeface="Century Schoolbook"/>
              <a:sym typeface="Century Schoolbook"/>
            </a:endParaRPr>
          </a:p>
          <a:p>
            <a:pPr marL="273050" marR="0" lvl="0" indent="-266700" algn="l" rtl="0">
              <a:lnSpc>
                <a:spcPct val="100000"/>
              </a:lnSpc>
              <a:spcBef>
                <a:spcPts val="0"/>
              </a:spcBef>
              <a:spcAft>
                <a:spcPts val="0"/>
              </a:spcAft>
              <a:buClr>
                <a:srgbClr val="000000"/>
              </a:buClr>
              <a:buSzPts val="1960"/>
              <a:buFont typeface="Century Schoolbook"/>
              <a:buNone/>
            </a:pPr>
            <a:r>
              <a:rPr lang="en-US" sz="2000" dirty="0">
                <a:solidFill>
                  <a:srgbClr val="000000"/>
                </a:solidFill>
                <a:latin typeface="Century Schoolbook"/>
                <a:ea typeface="Century Schoolbook"/>
                <a:cs typeface="Century Schoolbook"/>
                <a:sym typeface="Century Schoolbook"/>
              </a:rPr>
              <a:t>Given an array of </a:t>
            </a:r>
            <a:r>
              <a:rPr lang="en-US" sz="2000" i="1" dirty="0">
                <a:solidFill>
                  <a:srgbClr val="000000"/>
                </a:solidFill>
                <a:latin typeface="Century Schoolbook"/>
                <a:ea typeface="Century Schoolbook"/>
                <a:cs typeface="Century Schoolbook"/>
                <a:sym typeface="Century Schoolbook"/>
              </a:rPr>
              <a:t>n</a:t>
            </a:r>
            <a:r>
              <a:rPr lang="en-US" sz="2000" dirty="0">
                <a:solidFill>
                  <a:srgbClr val="000000"/>
                </a:solidFill>
                <a:latin typeface="Century Schoolbook"/>
                <a:ea typeface="Century Schoolbook"/>
                <a:cs typeface="Century Schoolbook"/>
                <a:sym typeface="Century Schoolbook"/>
              </a:rPr>
              <a:t> elements (e.g., integers):</a:t>
            </a:r>
            <a:endParaRPr sz="2000" dirty="0">
              <a:solidFill>
                <a:srgbClr val="000000"/>
              </a:solidFill>
              <a:latin typeface="Century Schoolbook"/>
              <a:ea typeface="Century Schoolbook"/>
              <a:cs typeface="Century Schoolbook"/>
              <a:sym typeface="Century Schoolbook"/>
            </a:endParaRPr>
          </a:p>
          <a:p>
            <a:pPr marL="463550" marR="0" lvl="0" indent="-457200" algn="l" rtl="0">
              <a:lnSpc>
                <a:spcPct val="100000"/>
              </a:lnSpc>
              <a:spcBef>
                <a:spcPts val="600"/>
              </a:spcBef>
              <a:spcAft>
                <a:spcPts val="0"/>
              </a:spcAft>
              <a:buClr>
                <a:srgbClr val="FE8637"/>
              </a:buClr>
              <a:buSzPts val="1960"/>
              <a:buFont typeface="Arial"/>
              <a:buChar char="•"/>
            </a:pPr>
            <a:r>
              <a:rPr lang="en-US" sz="2000" dirty="0">
                <a:solidFill>
                  <a:srgbClr val="000000"/>
                </a:solidFill>
                <a:latin typeface="Century Schoolbook"/>
                <a:ea typeface="Century Schoolbook"/>
                <a:cs typeface="Century Schoolbook"/>
                <a:sym typeface="Century Schoolbook"/>
              </a:rPr>
              <a:t>If array contains only one element, return</a:t>
            </a:r>
            <a:endParaRPr sz="2000" dirty="0">
              <a:solidFill>
                <a:srgbClr val="000000"/>
              </a:solidFill>
              <a:latin typeface="Century Schoolbook"/>
              <a:ea typeface="Century Schoolbook"/>
              <a:cs typeface="Century Schoolbook"/>
              <a:sym typeface="Century Schoolbook"/>
            </a:endParaRPr>
          </a:p>
          <a:p>
            <a:pPr marL="463550" marR="0" lvl="0" indent="-457200" algn="l" rtl="0">
              <a:lnSpc>
                <a:spcPct val="100000"/>
              </a:lnSpc>
              <a:spcBef>
                <a:spcPts val="600"/>
              </a:spcBef>
              <a:spcAft>
                <a:spcPts val="0"/>
              </a:spcAft>
              <a:buClr>
                <a:srgbClr val="FE8637"/>
              </a:buClr>
              <a:buSzPts val="1960"/>
              <a:buFont typeface="Arial"/>
              <a:buChar char="•"/>
            </a:pPr>
            <a:r>
              <a:rPr lang="en-US" sz="2000" dirty="0">
                <a:solidFill>
                  <a:srgbClr val="000000"/>
                </a:solidFill>
                <a:latin typeface="Century Schoolbook"/>
                <a:ea typeface="Century Schoolbook"/>
                <a:cs typeface="Century Schoolbook"/>
                <a:sym typeface="Century Schoolbook"/>
              </a:rPr>
              <a:t>Else</a:t>
            </a:r>
            <a:endParaRPr sz="2000" dirty="0">
              <a:solidFill>
                <a:srgbClr val="000000"/>
              </a:solidFill>
              <a:latin typeface="Century Schoolbook"/>
              <a:ea typeface="Century Schoolbook"/>
              <a:cs typeface="Century Schoolbook"/>
              <a:sym typeface="Century Schoolbook"/>
            </a:endParaRPr>
          </a:p>
          <a:p>
            <a:pPr marL="708025" marR="0" lvl="1" indent="-342900" algn="l" rtl="0">
              <a:lnSpc>
                <a:spcPct val="100000"/>
              </a:lnSpc>
              <a:spcBef>
                <a:spcPts val="600"/>
              </a:spcBef>
              <a:spcAft>
                <a:spcPts val="0"/>
              </a:spcAft>
              <a:buClr>
                <a:srgbClr val="FE8637"/>
              </a:buClr>
              <a:buSzPts val="1920"/>
              <a:buFont typeface="Arial"/>
              <a:buChar char="•"/>
            </a:pPr>
            <a:r>
              <a:rPr lang="en-US" sz="2000" b="0" i="0" u="none" strike="noStrike" cap="none" dirty="0">
                <a:solidFill>
                  <a:srgbClr val="000000"/>
                </a:solidFill>
                <a:latin typeface="Century Schoolbook"/>
                <a:ea typeface="Century Schoolbook"/>
                <a:cs typeface="Century Schoolbook"/>
                <a:sym typeface="Century Schoolbook"/>
              </a:rPr>
              <a:t>pick one element to use as </a:t>
            </a:r>
            <a:r>
              <a:rPr lang="en-US" sz="2000" b="0" i="1" u="none" strike="noStrike" cap="none" dirty="0">
                <a:solidFill>
                  <a:srgbClr val="000000"/>
                </a:solidFill>
                <a:latin typeface="Century Schoolbook"/>
                <a:ea typeface="Century Schoolbook"/>
                <a:cs typeface="Century Schoolbook"/>
                <a:sym typeface="Century Schoolbook"/>
              </a:rPr>
              <a:t>pivot.</a:t>
            </a:r>
            <a:endParaRPr sz="2000" b="0" i="1" u="none" strike="noStrike" cap="none" dirty="0">
              <a:solidFill>
                <a:srgbClr val="000000"/>
              </a:solidFill>
              <a:latin typeface="Century Schoolbook"/>
              <a:ea typeface="Century Schoolbook"/>
              <a:cs typeface="Century Schoolbook"/>
              <a:sym typeface="Century Schoolbook"/>
            </a:endParaRPr>
          </a:p>
          <a:p>
            <a:pPr marL="708025" marR="0" lvl="1" indent="-342900" algn="l" rtl="0">
              <a:lnSpc>
                <a:spcPct val="100000"/>
              </a:lnSpc>
              <a:spcBef>
                <a:spcPts val="600"/>
              </a:spcBef>
              <a:spcAft>
                <a:spcPts val="0"/>
              </a:spcAft>
              <a:buClr>
                <a:srgbClr val="FE8637"/>
              </a:buClr>
              <a:buSzPts val="1920"/>
              <a:buFont typeface="Arial"/>
              <a:buChar char="•"/>
            </a:pPr>
            <a:r>
              <a:rPr lang="en-US" sz="2000" b="0" i="0" u="none" strike="noStrike" cap="none" dirty="0">
                <a:solidFill>
                  <a:srgbClr val="000000"/>
                </a:solidFill>
                <a:latin typeface="Century Schoolbook"/>
                <a:ea typeface="Century Schoolbook"/>
                <a:cs typeface="Century Schoolbook"/>
                <a:sym typeface="Century Schoolbook"/>
              </a:rPr>
              <a:t>Partition elements into two sub-arrays:</a:t>
            </a:r>
            <a:endParaRPr sz="2000" b="0" i="0" u="none" strike="noStrike" cap="none" dirty="0">
              <a:solidFill>
                <a:srgbClr val="000000"/>
              </a:solidFill>
              <a:latin typeface="Century Schoolbook"/>
              <a:ea typeface="Century Schoolbook"/>
              <a:cs typeface="Century Schoolbook"/>
              <a:sym typeface="Century Schoolbook"/>
            </a:endParaRPr>
          </a:p>
          <a:p>
            <a:pPr marL="1075055" marR="0" lvl="2" indent="-342900" algn="l" rtl="0">
              <a:lnSpc>
                <a:spcPct val="100000"/>
              </a:lnSpc>
              <a:spcBef>
                <a:spcPts val="500"/>
              </a:spcBef>
              <a:spcAft>
                <a:spcPts val="0"/>
              </a:spcAft>
              <a:buClr>
                <a:srgbClr val="E0752F"/>
              </a:buClr>
              <a:buSzPts val="1200"/>
              <a:buFont typeface="Arial"/>
              <a:buChar char="•"/>
            </a:pPr>
            <a:r>
              <a:rPr lang="en-US" sz="2000" b="0" i="0" u="none" strike="noStrike" cap="none" dirty="0">
                <a:solidFill>
                  <a:srgbClr val="000000"/>
                </a:solidFill>
                <a:latin typeface="Century Schoolbook"/>
                <a:ea typeface="Century Schoolbook"/>
                <a:cs typeface="Century Schoolbook"/>
                <a:sym typeface="Century Schoolbook"/>
              </a:rPr>
              <a:t>Elements less than or equal to pivot</a:t>
            </a:r>
            <a:endParaRPr sz="2000" b="0" i="0" u="none" strike="noStrike" cap="none" dirty="0">
              <a:solidFill>
                <a:srgbClr val="000000"/>
              </a:solidFill>
              <a:latin typeface="Century Schoolbook"/>
              <a:ea typeface="Century Schoolbook"/>
              <a:cs typeface="Century Schoolbook"/>
              <a:sym typeface="Century Schoolbook"/>
            </a:endParaRPr>
          </a:p>
          <a:p>
            <a:pPr marL="1075055" marR="0" lvl="2" indent="-342900" algn="l" rtl="0">
              <a:lnSpc>
                <a:spcPct val="100000"/>
              </a:lnSpc>
              <a:spcBef>
                <a:spcPts val="500"/>
              </a:spcBef>
              <a:spcAft>
                <a:spcPts val="0"/>
              </a:spcAft>
              <a:buClr>
                <a:srgbClr val="E0752F"/>
              </a:buClr>
              <a:buSzPts val="1200"/>
              <a:buFont typeface="Arial"/>
              <a:buChar char="•"/>
            </a:pPr>
            <a:r>
              <a:rPr lang="en-US" sz="2000" b="0" i="0" u="none" strike="noStrike" cap="none" dirty="0">
                <a:solidFill>
                  <a:srgbClr val="000000"/>
                </a:solidFill>
                <a:latin typeface="Century Schoolbook"/>
                <a:ea typeface="Century Schoolbook"/>
                <a:cs typeface="Century Schoolbook"/>
                <a:sym typeface="Century Schoolbook"/>
              </a:rPr>
              <a:t>Elements greater than pivot</a:t>
            </a:r>
            <a:endParaRPr sz="2000" b="0" i="0" u="none" strike="noStrike" cap="none" dirty="0">
              <a:solidFill>
                <a:srgbClr val="000000"/>
              </a:solidFill>
              <a:latin typeface="Century Schoolbook"/>
              <a:ea typeface="Century Schoolbook"/>
              <a:cs typeface="Century Schoolbook"/>
              <a:sym typeface="Century Schoolbook"/>
            </a:endParaRPr>
          </a:p>
          <a:p>
            <a:pPr marL="708025" marR="0" lvl="1" indent="-342900" algn="l" rtl="0">
              <a:lnSpc>
                <a:spcPct val="100000"/>
              </a:lnSpc>
              <a:spcBef>
                <a:spcPts val="600"/>
              </a:spcBef>
              <a:spcAft>
                <a:spcPts val="0"/>
              </a:spcAft>
              <a:buClr>
                <a:srgbClr val="FE8637"/>
              </a:buClr>
              <a:buSzPts val="1920"/>
              <a:buFont typeface="Arial"/>
              <a:buChar char="•"/>
            </a:pPr>
            <a:r>
              <a:rPr lang="en-US" sz="2000" b="0" i="0" u="none" strike="noStrike" cap="none" dirty="0">
                <a:solidFill>
                  <a:srgbClr val="000000"/>
                </a:solidFill>
                <a:latin typeface="Century Schoolbook"/>
                <a:ea typeface="Century Schoolbook"/>
                <a:cs typeface="Century Schoolbook"/>
                <a:sym typeface="Century Schoolbook"/>
              </a:rPr>
              <a:t>Quicksort two sub-arrays</a:t>
            </a:r>
            <a:endParaRPr sz="2000" b="0" i="0" u="none" strike="noStrike" cap="none" dirty="0">
              <a:solidFill>
                <a:srgbClr val="000000"/>
              </a:solidFill>
              <a:latin typeface="Century Schoolbook"/>
              <a:ea typeface="Century Schoolbook"/>
              <a:cs typeface="Century Schoolbook"/>
              <a:sym typeface="Century Schoolbook"/>
            </a:endParaRPr>
          </a:p>
          <a:p>
            <a:pPr marL="708025" marR="0" lvl="1" indent="-342900" algn="l" rtl="0">
              <a:lnSpc>
                <a:spcPct val="100000"/>
              </a:lnSpc>
              <a:spcBef>
                <a:spcPts val="600"/>
              </a:spcBef>
              <a:spcAft>
                <a:spcPts val="0"/>
              </a:spcAft>
              <a:buClr>
                <a:srgbClr val="FE8637"/>
              </a:buClr>
              <a:buSzPts val="1920"/>
              <a:buFont typeface="Arial"/>
              <a:buChar char="•"/>
            </a:pPr>
            <a:r>
              <a:rPr lang="en-US" sz="2000" b="0" i="0" u="none" strike="noStrike" cap="none" dirty="0">
                <a:solidFill>
                  <a:srgbClr val="000000"/>
                </a:solidFill>
                <a:latin typeface="Century Schoolbook"/>
                <a:ea typeface="Century Schoolbook"/>
                <a:cs typeface="Century Schoolbook"/>
                <a:sym typeface="Century Schoolbook"/>
              </a:rPr>
              <a:t>Return results</a:t>
            </a:r>
            <a:endParaRPr sz="2000" b="0" i="0" u="none" strike="noStrike" cap="none" dirty="0">
              <a:solidFill>
                <a:srgbClr val="000000"/>
              </a:solidFill>
              <a:latin typeface="Century Schoolbook"/>
              <a:ea typeface="Century Schoolbook"/>
              <a:cs typeface="Century Schoolbook"/>
              <a:sym typeface="Century Schoolbook"/>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757733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0"/>
          <p:cNvSpPr txBox="1"/>
          <p:nvPr/>
        </p:nvSpPr>
        <p:spPr>
          <a:xfrm>
            <a:off x="697230" y="188843"/>
            <a:ext cx="7230110" cy="46117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FF0000"/>
                </a:solidFill>
                <a:latin typeface="Arial"/>
                <a:ea typeface="Arial"/>
                <a:cs typeface="Arial"/>
                <a:sym typeface="Arial"/>
              </a:rPr>
              <a:t>Quick Sort</a:t>
            </a:r>
          </a:p>
          <a:p>
            <a:pPr marL="0" marR="0" lvl="0" indent="0" algn="l" rtl="0">
              <a:spcBef>
                <a:spcPts val="0"/>
              </a:spcBef>
              <a:spcAft>
                <a:spcPts val="0"/>
              </a:spcAft>
              <a:buNone/>
            </a:pPr>
            <a:endParaRPr lang="en-US"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dk1"/>
                </a:solidFill>
                <a:latin typeface="Arial"/>
                <a:ea typeface="Arial"/>
                <a:cs typeface="Arial"/>
                <a:sym typeface="Arial"/>
              </a:rPr>
              <a:t>PARTITION(A, p, q) ⊳ A[p . . q]</a:t>
            </a:r>
            <a:endParaRPr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dk1"/>
                </a:solidFill>
                <a:latin typeface="Arial"/>
                <a:ea typeface="Arial"/>
                <a:cs typeface="Arial"/>
                <a:sym typeface="Arial"/>
              </a:rPr>
              <a:t>x ← A[p] ⊳ pivot = A[p]</a:t>
            </a:r>
            <a:endParaRPr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dk1"/>
                </a:solidFill>
                <a:latin typeface="Arial"/>
                <a:ea typeface="Arial"/>
                <a:cs typeface="Arial"/>
                <a:sym typeface="Arial"/>
              </a:rPr>
              <a:t>i ← p</a:t>
            </a:r>
            <a:endParaRPr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dk1"/>
                </a:solidFill>
                <a:latin typeface="Arial"/>
                <a:ea typeface="Arial"/>
                <a:cs typeface="Arial"/>
                <a:sym typeface="Arial"/>
              </a:rPr>
              <a:t>for j ← p + 1 to q</a:t>
            </a:r>
            <a:endParaRPr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dk1"/>
                </a:solidFill>
                <a:latin typeface="Arial"/>
                <a:ea typeface="Arial"/>
                <a:cs typeface="Arial"/>
                <a:sym typeface="Arial"/>
              </a:rPr>
              <a:t>	do if A[j] ≤ x</a:t>
            </a:r>
            <a:endParaRPr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dk1"/>
                </a:solidFill>
                <a:latin typeface="Arial"/>
                <a:ea typeface="Arial"/>
                <a:cs typeface="Arial"/>
                <a:sym typeface="Arial"/>
              </a:rPr>
              <a:t>		then i ← i + 1</a:t>
            </a:r>
            <a:endParaRPr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dk1"/>
                </a:solidFill>
                <a:latin typeface="Arial"/>
                <a:ea typeface="Arial"/>
                <a:cs typeface="Arial"/>
                <a:sym typeface="Arial"/>
              </a:rPr>
              <a:t>			 exchange A[i] ↔ A[j]</a:t>
            </a:r>
            <a:endParaRPr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dk1"/>
                </a:solidFill>
                <a:latin typeface="Arial"/>
                <a:ea typeface="Arial"/>
                <a:cs typeface="Arial"/>
                <a:sym typeface="Arial"/>
              </a:rPr>
              <a:t>exchange A[p] ↔ A[i]</a:t>
            </a:r>
            <a:endParaRPr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dk1"/>
                </a:solidFill>
                <a:latin typeface="Arial"/>
                <a:ea typeface="Arial"/>
                <a:cs typeface="Arial"/>
                <a:sym typeface="Arial"/>
              </a:rPr>
              <a:t>return i</a:t>
            </a:r>
            <a:endParaRPr sz="2400" dirty="0">
              <a:solidFill>
                <a:schemeClr val="dk1"/>
              </a:solidFill>
              <a:latin typeface="Arial"/>
              <a:ea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74093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a:bodyPr>
          <a:lstStyle/>
          <a:p>
            <a:pPr algn="ctr"/>
            <a:r>
              <a:rPr lang="en-US" sz="2800" b="1" dirty="0">
                <a:solidFill>
                  <a:srgbClr val="FF0000"/>
                </a:solidFill>
                <a:latin typeface="Times New Roman" pitchFamily="18" charset="0"/>
                <a:cs typeface="Times New Roman" pitchFamily="18" charset="0"/>
              </a:rPr>
              <a:t>Informally : What are Algorithms?</a:t>
            </a: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844061"/>
            <a:ext cx="7886700" cy="3817391"/>
          </a:xfrm>
        </p:spPr>
        <p:txBody>
          <a:bodyPr>
            <a:normAutofit/>
          </a:bodyPr>
          <a:lstStyle/>
          <a:p>
            <a:pPr marL="342900" lvl="0" indent="-342900">
              <a:spcBef>
                <a:spcPts val="0"/>
              </a:spcBef>
              <a:buClr>
                <a:schemeClr val="dk1"/>
              </a:buClr>
              <a:buSzPts val="3200"/>
            </a:pPr>
            <a:r>
              <a:rPr lang="en-US" dirty="0">
                <a:latin typeface="Times New Roman" pitchFamily="18" charset="0"/>
                <a:cs typeface="Times New Roman" pitchFamily="18" charset="0"/>
              </a:rPr>
              <a:t>Any </a:t>
            </a:r>
            <a:r>
              <a:rPr lang="en-US" b="1" dirty="0">
                <a:latin typeface="Times New Roman" pitchFamily="18" charset="0"/>
                <a:cs typeface="Times New Roman" pitchFamily="18" charset="0"/>
              </a:rPr>
              <a:t>well-defined computational procedure</a:t>
            </a:r>
            <a:r>
              <a:rPr lang="en-US" dirty="0">
                <a:latin typeface="Times New Roman" pitchFamily="18" charset="0"/>
                <a:cs typeface="Times New Roman" pitchFamily="18" charset="0"/>
              </a:rPr>
              <a:t> that </a:t>
            </a:r>
            <a:r>
              <a:rPr lang="en-US" b="1" dirty="0">
                <a:latin typeface="Times New Roman" pitchFamily="18" charset="0"/>
                <a:cs typeface="Times New Roman" pitchFamily="18" charset="0"/>
              </a:rPr>
              <a:t>takes some value/set of values</a:t>
            </a:r>
            <a:r>
              <a:rPr lang="en-US" dirty="0">
                <a:latin typeface="Times New Roman" pitchFamily="18" charset="0"/>
                <a:cs typeface="Times New Roman" pitchFamily="18" charset="0"/>
              </a:rPr>
              <a:t>, as </a:t>
            </a:r>
            <a:r>
              <a:rPr lang="en-US" b="1" i="1" dirty="0">
                <a:latin typeface="Times New Roman" pitchFamily="18" charset="0"/>
                <a:cs typeface="Times New Roman" pitchFamily="18" charset="0"/>
              </a:rPr>
              <a:t>input </a:t>
            </a:r>
            <a:r>
              <a:rPr lang="en-US" dirty="0">
                <a:latin typeface="Times New Roman" pitchFamily="18" charset="0"/>
                <a:cs typeface="Times New Roman" pitchFamily="18" charset="0"/>
              </a:rPr>
              <a:t>and </a:t>
            </a:r>
            <a:r>
              <a:rPr lang="en-US" b="1" dirty="0">
                <a:latin typeface="Times New Roman" pitchFamily="18" charset="0"/>
                <a:cs typeface="Times New Roman" pitchFamily="18" charset="0"/>
              </a:rPr>
              <a:t>produces some value/set of values</a:t>
            </a:r>
            <a:r>
              <a:rPr lang="en-US" dirty="0">
                <a:latin typeface="Times New Roman" pitchFamily="18" charset="0"/>
                <a:cs typeface="Times New Roman" pitchFamily="18" charset="0"/>
              </a:rPr>
              <a:t>, as </a:t>
            </a:r>
            <a:r>
              <a:rPr lang="en-US" b="1" i="1" dirty="0">
                <a:latin typeface="Times New Roman" pitchFamily="18" charset="0"/>
                <a:cs typeface="Times New Roman" pitchFamily="18" charset="0"/>
              </a:rPr>
              <a:t>output</a:t>
            </a:r>
            <a:r>
              <a:rPr lang="en-US" dirty="0">
                <a:latin typeface="Times New Roman" pitchFamily="18" charset="0"/>
                <a:cs typeface="Times New Roman" pitchFamily="18" charset="0"/>
              </a:rPr>
              <a:t>. </a:t>
            </a:r>
          </a:p>
          <a:p>
            <a:pPr marL="342900" lvl="0" indent="-139700">
              <a:spcBef>
                <a:spcPts val="640"/>
              </a:spcBef>
              <a:buClr>
                <a:schemeClr val="dk1"/>
              </a:buClr>
              <a:buSzPts val="3200"/>
              <a:buNone/>
            </a:pPr>
            <a:endParaRPr lang="en-US" dirty="0">
              <a:latin typeface="Times New Roman" pitchFamily="18" charset="0"/>
              <a:cs typeface="Times New Roman" pitchFamily="18" charset="0"/>
            </a:endParaRPr>
          </a:p>
          <a:p>
            <a:pPr marL="342900" lvl="0" indent="-342900">
              <a:spcBef>
                <a:spcPts val="640"/>
              </a:spcBef>
              <a:buClr>
                <a:schemeClr val="dk1"/>
              </a:buClr>
              <a:buSzPts val="3200"/>
            </a:pPr>
            <a:r>
              <a:rPr lang="en-US" dirty="0">
                <a:latin typeface="Times New Roman" pitchFamily="18" charset="0"/>
                <a:cs typeface="Times New Roman" pitchFamily="18" charset="0"/>
              </a:rPr>
              <a:t>An algorithm is thus a </a:t>
            </a:r>
            <a:r>
              <a:rPr lang="en-US" b="1" dirty="0">
                <a:latin typeface="Times New Roman" pitchFamily="18" charset="0"/>
                <a:cs typeface="Times New Roman" pitchFamily="18" charset="0"/>
              </a:rPr>
              <a:t>sequence of computational steps</a:t>
            </a:r>
            <a:r>
              <a:rPr lang="en-US" dirty="0">
                <a:latin typeface="Times New Roman" pitchFamily="18" charset="0"/>
                <a:cs typeface="Times New Roman" pitchFamily="18" charset="0"/>
              </a:rPr>
              <a:t> that </a:t>
            </a:r>
            <a:r>
              <a:rPr lang="en-US" b="1" dirty="0">
                <a:latin typeface="Times New Roman" pitchFamily="18" charset="0"/>
                <a:cs typeface="Times New Roman" pitchFamily="18" charset="0"/>
              </a:rPr>
              <a:t>transform the input into the output.</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6</a:t>
            </a:fld>
            <a:endParaRPr lang="en-IN" sz="1200" b="1" dirty="0">
              <a:solidFill>
                <a:schemeClr val="tx1"/>
              </a:solidFill>
            </a:endParaRPr>
          </a:p>
        </p:txBody>
      </p:sp>
    </p:spTree>
    <p:extLst>
      <p:ext uri="{BB962C8B-B14F-4D97-AF65-F5344CB8AC3E}">
        <p14:creationId xmlns:p14="http://schemas.microsoft.com/office/powerpoint/2010/main" val="3610082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1"/>
          <p:cNvSpPr txBox="1">
            <a:spLocks noGrp="1"/>
          </p:cNvSpPr>
          <p:nvPr>
            <p:ph type="subTitle" idx="1"/>
          </p:nvPr>
        </p:nvSpPr>
        <p:spPr>
          <a:xfrm>
            <a:off x="240665" y="314708"/>
            <a:ext cx="8229240" cy="298296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700" dirty="0"/>
              <a:t>QUICKSORT(A, p, r)</a:t>
            </a:r>
            <a:endParaRPr sz="2700" dirty="0"/>
          </a:p>
          <a:p>
            <a:pPr marL="0" lvl="0" indent="0" algn="l" rtl="0">
              <a:spcBef>
                <a:spcPts val="0"/>
              </a:spcBef>
              <a:spcAft>
                <a:spcPts val="0"/>
              </a:spcAft>
              <a:buNone/>
            </a:pPr>
            <a:r>
              <a:rPr lang="en-US" sz="2700" dirty="0"/>
              <a:t>    if p &lt; r</a:t>
            </a:r>
            <a:endParaRPr sz="2700" dirty="0"/>
          </a:p>
          <a:p>
            <a:pPr marL="0" lvl="0" indent="0" algn="l" rtl="0">
              <a:spcBef>
                <a:spcPts val="0"/>
              </a:spcBef>
              <a:spcAft>
                <a:spcPts val="0"/>
              </a:spcAft>
              <a:buNone/>
            </a:pPr>
            <a:r>
              <a:rPr lang="en-US" sz="2700" dirty="0"/>
              <a:t>		then q ← PARTITION(A, p, r)</a:t>
            </a:r>
            <a:endParaRPr sz="2700" dirty="0"/>
          </a:p>
          <a:p>
            <a:pPr marL="0" lvl="0" indent="0" algn="l" rtl="0">
              <a:spcBef>
                <a:spcPts val="0"/>
              </a:spcBef>
              <a:spcAft>
                <a:spcPts val="0"/>
              </a:spcAft>
              <a:buNone/>
            </a:pPr>
            <a:r>
              <a:rPr lang="en-US" sz="2700" dirty="0"/>
              <a:t>		     QUICKSORT(A, p, q–1)</a:t>
            </a:r>
            <a:endParaRPr sz="2700" dirty="0"/>
          </a:p>
          <a:p>
            <a:pPr marL="0" lvl="0" indent="0" algn="l" rtl="0">
              <a:spcBef>
                <a:spcPts val="0"/>
              </a:spcBef>
              <a:spcAft>
                <a:spcPts val="0"/>
              </a:spcAft>
              <a:buNone/>
            </a:pPr>
            <a:r>
              <a:rPr lang="en-US" sz="2700" dirty="0"/>
              <a:t>		     QUICKSORT(A, q+1, r)</a:t>
            </a:r>
            <a:endParaRPr sz="2700" dirty="0"/>
          </a:p>
          <a:p>
            <a:pPr marL="0" lvl="0" indent="0" algn="l" rtl="0">
              <a:spcBef>
                <a:spcPts val="0"/>
              </a:spcBef>
              <a:spcAft>
                <a:spcPts val="0"/>
              </a:spcAft>
              <a:buNone/>
            </a:pPr>
            <a:r>
              <a:rPr lang="en-US" sz="2700" dirty="0"/>
              <a:t>Initial call: QUICKSORT(A, 1, n)</a:t>
            </a:r>
            <a:endParaRPr sz="2700" dirty="0"/>
          </a:p>
        </p:txBody>
      </p:sp>
      <p:sp>
        <p:nvSpPr>
          <p:cNvPr id="289" name="Google Shape;289;p51"/>
          <p:cNvSpPr txBox="1"/>
          <p:nvPr/>
        </p:nvSpPr>
        <p:spPr>
          <a:xfrm>
            <a:off x="746759" y="3261835"/>
            <a:ext cx="7979798" cy="14990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500" dirty="0">
                <a:solidFill>
                  <a:schemeClr val="dk1"/>
                </a:solidFill>
                <a:latin typeface="Arial"/>
                <a:ea typeface="Arial"/>
                <a:cs typeface="Arial"/>
                <a:sym typeface="Arial"/>
              </a:rPr>
              <a:t>As a Analysis of Quick Sort Same tree Will be applicable </a:t>
            </a:r>
            <a:endParaRPr sz="2500" dirty="0">
              <a:solidFill>
                <a:schemeClr val="dk1"/>
              </a:solidFill>
              <a:latin typeface="Arial"/>
              <a:ea typeface="Arial"/>
              <a:cs typeface="Arial"/>
              <a:sym typeface="Arial"/>
            </a:endParaRPr>
          </a:p>
          <a:p>
            <a:pPr marL="0" marR="0" lvl="0" indent="0" algn="l" rtl="0">
              <a:spcBef>
                <a:spcPts val="0"/>
              </a:spcBef>
              <a:spcAft>
                <a:spcPts val="0"/>
              </a:spcAft>
              <a:buNone/>
            </a:pPr>
            <a:r>
              <a:rPr lang="en-US" sz="2500" b="1" dirty="0">
                <a:solidFill>
                  <a:schemeClr val="dk1"/>
                </a:solidFill>
                <a:latin typeface="Arial"/>
                <a:ea typeface="Arial"/>
                <a:cs typeface="Arial"/>
                <a:sym typeface="Arial"/>
              </a:rPr>
              <a:t>T(n)=Θ(n </a:t>
            </a:r>
            <a:r>
              <a:rPr lang="en-US" sz="2500" b="1" dirty="0" err="1">
                <a:solidFill>
                  <a:schemeClr val="dk1"/>
                </a:solidFill>
                <a:latin typeface="Arial"/>
                <a:ea typeface="Arial"/>
                <a:cs typeface="Arial"/>
                <a:sym typeface="Arial"/>
              </a:rPr>
              <a:t>lgn</a:t>
            </a:r>
            <a:r>
              <a:rPr lang="en-US" sz="2500" b="1" dirty="0">
                <a:solidFill>
                  <a:schemeClr val="dk1"/>
                </a:solidFill>
                <a:latin typeface="Arial"/>
                <a:ea typeface="Arial"/>
                <a:cs typeface="Arial"/>
                <a:sym typeface="Arial"/>
              </a:rPr>
              <a:t>)</a:t>
            </a:r>
            <a:endParaRPr sz="2500" b="1" dirty="0">
              <a:solidFill>
                <a:schemeClr val="dk1"/>
              </a:solidFill>
              <a:latin typeface="Arial"/>
              <a:ea typeface="Arial"/>
              <a:cs typeface="Arial"/>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050772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67138" y="514350"/>
            <a:ext cx="8120271" cy="4629150"/>
          </a:xfrm>
        </p:spPr>
        <p:txBody>
          <a:bodyPr>
            <a:noAutofit/>
          </a:bodyPr>
          <a:lstStyle/>
          <a:p>
            <a:pPr eaLnBrk="1" hangingPunct="1">
              <a:spcBef>
                <a:spcPts val="0"/>
              </a:spcBef>
              <a:buFontTx/>
              <a:buNone/>
            </a:pPr>
            <a:r>
              <a:rPr lang="en-US" sz="2000" b="1" dirty="0">
                <a:latin typeface="Times New Roman" pitchFamily="18" charset="0"/>
                <a:cs typeface="Times New Roman" pitchFamily="18" charset="0"/>
              </a:rPr>
              <a:t>Quick Sort :</a:t>
            </a:r>
          </a:p>
          <a:p>
            <a:pPr marL="0" algn="just" eaLnBrk="1" hangingPunct="1">
              <a:spcBef>
                <a:spcPts val="0"/>
              </a:spcBef>
              <a:buFontTx/>
              <a:buNone/>
            </a:pPr>
            <a:r>
              <a:rPr lang="en-US" sz="2000" b="1" dirty="0">
                <a:latin typeface="Times New Roman" pitchFamily="18" charset="0"/>
                <a:cs typeface="Times New Roman" pitchFamily="18" charset="0"/>
              </a:rPr>
              <a:t>Algorithm partition (a, m, p) </a:t>
            </a:r>
            <a:r>
              <a:rPr lang="en-US" sz="2000" dirty="0">
                <a:latin typeface="Times New Roman" pitchFamily="18" charset="0"/>
                <a:cs typeface="Times New Roman" pitchFamily="18" charset="0"/>
              </a:rPr>
              <a:t> </a:t>
            </a:r>
          </a:p>
          <a:p>
            <a:pPr marL="0" algn="just" eaLnBrk="1" hangingPunct="1">
              <a:spcBef>
                <a:spcPts val="0"/>
              </a:spcBef>
              <a:buFontTx/>
              <a:buNone/>
            </a:pPr>
            <a:r>
              <a:rPr lang="en-US" sz="2000" dirty="0">
                <a:latin typeface="Times New Roman" pitchFamily="18" charset="0"/>
                <a:cs typeface="Times New Roman" pitchFamily="18" charset="0"/>
              </a:rPr>
              <a:t>// a[m:p] is a global array. 1</a:t>
            </a:r>
            <a:r>
              <a:rPr lang="en-US" sz="2000" baseline="30000" dirty="0">
                <a:latin typeface="Times New Roman" pitchFamily="18" charset="0"/>
                <a:cs typeface="Times New Roman" pitchFamily="18" charset="0"/>
              </a:rPr>
              <a:t>st</a:t>
            </a:r>
            <a:r>
              <a:rPr lang="en-US" sz="2000" dirty="0">
                <a:latin typeface="Times New Roman" pitchFamily="18" charset="0"/>
                <a:cs typeface="Times New Roman" pitchFamily="18" charset="0"/>
              </a:rPr>
              <a:t> element in the array is a[m] and last </a:t>
            </a:r>
          </a:p>
          <a:p>
            <a:pPr marL="0" algn="just" eaLnBrk="1" hangingPunct="1">
              <a:spcBef>
                <a:spcPts val="0"/>
              </a:spcBef>
              <a:buFontTx/>
              <a:buNone/>
            </a:pPr>
            <a:r>
              <a:rPr lang="en-US" sz="2000" dirty="0">
                <a:latin typeface="Times New Roman" pitchFamily="18" charset="0"/>
                <a:cs typeface="Times New Roman" pitchFamily="18" charset="0"/>
              </a:rPr>
              <a:t>//element in the array is a[p-1] and a[p] ≥ a[m,…,p-1]. Pivot is      </a:t>
            </a:r>
          </a:p>
          <a:p>
            <a:pPr marL="0" algn="just" eaLnBrk="1" hangingPunct="1">
              <a:spcBef>
                <a:spcPts val="0"/>
              </a:spcBef>
              <a:buFontTx/>
              <a:buNone/>
            </a:pPr>
            <a:r>
              <a:rPr lang="en-US" sz="2000" dirty="0">
                <a:latin typeface="Times New Roman" pitchFamily="18" charset="0"/>
                <a:cs typeface="Times New Roman" pitchFamily="18" charset="0"/>
              </a:rPr>
              <a:t>// the 1</a:t>
            </a:r>
            <a:r>
              <a:rPr lang="en-US" sz="2000" baseline="30000" dirty="0">
                <a:latin typeface="Times New Roman" pitchFamily="18" charset="0"/>
                <a:cs typeface="Times New Roman" pitchFamily="18" charset="0"/>
              </a:rPr>
              <a:t>st</a:t>
            </a:r>
            <a:r>
              <a:rPr lang="en-US" sz="2000" dirty="0">
                <a:latin typeface="Times New Roman" pitchFamily="18" charset="0"/>
                <a:cs typeface="Times New Roman" pitchFamily="18" charset="0"/>
              </a:rPr>
              <a:t> element i.e. a[m]. After completion of algorithm it returns </a:t>
            </a:r>
          </a:p>
          <a:p>
            <a:pPr marL="0" algn="just" eaLnBrk="1" hangingPunct="1">
              <a:spcBef>
                <a:spcPts val="0"/>
              </a:spcBef>
              <a:buFontTx/>
              <a:buNone/>
            </a:pPr>
            <a:r>
              <a:rPr lang="en-US" sz="2000" dirty="0">
                <a:latin typeface="Times New Roman" pitchFamily="18" charset="0"/>
                <a:cs typeface="Times New Roman" pitchFamily="18" charset="0"/>
              </a:rPr>
              <a:t>// position where the pivot is placed in an array  </a:t>
            </a:r>
          </a:p>
          <a:p>
            <a:pPr marL="0" algn="just" eaLnBrk="1" hangingPunct="1">
              <a:spcBef>
                <a:spcPts val="0"/>
              </a:spcBef>
              <a:buFontTx/>
              <a:buNone/>
            </a:pPr>
            <a:endParaRPr lang="en-US" sz="2000" dirty="0">
              <a:latin typeface="Times New Roman" pitchFamily="18" charset="0"/>
              <a:cs typeface="Times New Roman" pitchFamily="18" charset="0"/>
            </a:endParaRPr>
          </a:p>
          <a:p>
            <a:pPr eaLnBrk="1" hangingPunct="1">
              <a:spcBef>
                <a:spcPts val="0"/>
              </a:spcBef>
              <a:buFontTx/>
              <a:buNone/>
            </a:pPr>
            <a:r>
              <a:rPr lang="en-US" sz="2000" dirty="0">
                <a:latin typeface="Times New Roman" pitchFamily="18" charset="0"/>
                <a:cs typeface="Times New Roman" pitchFamily="18" charset="0"/>
              </a:rPr>
              <a:t>{ 		v = a[m];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m; j = p</a:t>
            </a:r>
          </a:p>
          <a:p>
            <a:pPr eaLnBrk="1" hangingPunct="1">
              <a:spcBef>
                <a:spcPts val="0"/>
              </a:spcBef>
              <a:buFontTx/>
              <a:buNone/>
            </a:pPr>
            <a:r>
              <a:rPr lang="en-US" sz="2000" dirty="0">
                <a:latin typeface="Times New Roman" pitchFamily="18" charset="0"/>
                <a:cs typeface="Times New Roman" pitchFamily="18" charset="0"/>
              </a:rPr>
              <a:t>		repeat</a:t>
            </a:r>
          </a:p>
          <a:p>
            <a:pPr eaLnBrk="1" hangingPunct="1">
              <a:spcBef>
                <a:spcPts val="0"/>
              </a:spcBef>
              <a:buFontTx/>
              <a:buNone/>
            </a:pPr>
            <a:r>
              <a:rPr lang="en-US" sz="2000" dirty="0">
                <a:latin typeface="Times New Roman" pitchFamily="18" charset="0"/>
                <a:cs typeface="Times New Roman" pitchFamily="18" charset="0"/>
              </a:rPr>
              <a:t>		{	repeat</a:t>
            </a:r>
          </a:p>
          <a:p>
            <a:pPr eaLnBrk="1" hangingPunct="1">
              <a:spcBef>
                <a:spcPts val="0"/>
              </a:spcBef>
              <a:buFontTx/>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+1;</a:t>
            </a:r>
          </a:p>
          <a:p>
            <a:pPr eaLnBrk="1" hangingPunct="1">
              <a:spcBef>
                <a:spcPts val="0"/>
              </a:spcBef>
              <a:buFontTx/>
              <a:buNone/>
            </a:pPr>
            <a:r>
              <a:rPr lang="en-US" sz="2000" dirty="0">
                <a:latin typeface="Times New Roman" pitchFamily="18" charset="0"/>
                <a:cs typeface="Times New Roman" pitchFamily="18" charset="0"/>
              </a:rPr>
              <a:t>			until (a[</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v);</a:t>
            </a:r>
          </a:p>
          <a:p>
            <a:pPr eaLnBrk="1" hangingPunct="1">
              <a:spcBef>
                <a:spcPts val="0"/>
              </a:spcBef>
              <a:buFontTx/>
              <a:buNone/>
            </a:pPr>
            <a:r>
              <a:rPr lang="en-US" sz="2000" dirty="0">
                <a:latin typeface="Times New Roman" pitchFamily="18" charset="0"/>
                <a:cs typeface="Times New Roman" pitchFamily="18" charset="0"/>
              </a:rPr>
              <a:t>			repeat</a:t>
            </a:r>
          </a:p>
          <a:p>
            <a:pPr eaLnBrk="1" hangingPunct="1">
              <a:spcBef>
                <a:spcPts val="0"/>
              </a:spcBef>
              <a:buFontTx/>
              <a:buNone/>
            </a:pPr>
            <a:r>
              <a:rPr lang="en-US" sz="2000" dirty="0">
                <a:latin typeface="Times New Roman" pitchFamily="18" charset="0"/>
                <a:cs typeface="Times New Roman" pitchFamily="18" charset="0"/>
              </a:rPr>
              <a:t>				j = j -1;</a:t>
            </a:r>
          </a:p>
          <a:p>
            <a:pPr eaLnBrk="1" hangingPunct="1">
              <a:spcBef>
                <a:spcPts val="0"/>
              </a:spcBef>
              <a:buFontTx/>
              <a:buNone/>
            </a:pPr>
            <a:r>
              <a:rPr lang="en-US" sz="2000" dirty="0">
                <a:latin typeface="Times New Roman" pitchFamily="18" charset="0"/>
                <a:cs typeface="Times New Roman" pitchFamily="18" charset="0"/>
              </a:rPr>
              <a:t>			until (a[j] ≤ v);</a:t>
            </a:r>
          </a:p>
          <a:p>
            <a:pPr eaLnBrk="1" hangingPunct="1">
              <a:spcBef>
                <a:spcPts val="0"/>
              </a:spcBef>
              <a:buFontTx/>
              <a:buNone/>
            </a:pPr>
            <a:endParaRPr lang="en-US" sz="2000" dirty="0">
              <a:latin typeface="Times New Roman" pitchFamily="18" charset="0"/>
              <a:cs typeface="Times New Roman" pitchFamily="18" charset="0"/>
            </a:endParaRPr>
          </a:p>
          <a:p>
            <a:pPr eaLnBrk="1" hangingPunct="1">
              <a:spcBef>
                <a:spcPts val="0"/>
              </a:spcBef>
              <a:buFontTx/>
              <a:buNone/>
            </a:pPr>
            <a:endParaRPr lang="en-US" sz="2000" dirty="0">
              <a:latin typeface="Times New Roman" pitchFamily="18" charset="0"/>
              <a:cs typeface="Times New Roman" pitchFamily="18" charset="0"/>
            </a:endParaRPr>
          </a:p>
          <a:p>
            <a:pPr eaLnBrk="1" hangingPunct="1">
              <a:spcBef>
                <a:spcPts val="0"/>
              </a:spcBef>
              <a:buFontTx/>
              <a:buNone/>
            </a:pPr>
            <a:r>
              <a:rPr lang="en-US" sz="2000" b="1" dirty="0">
                <a:latin typeface="Times New Roman" pitchFamily="18" charset="0"/>
                <a:cs typeface="Times New Roman" pitchFamily="18" charset="0"/>
              </a:rPr>
              <a:t> </a:t>
            </a:r>
          </a:p>
          <a:p>
            <a:pPr eaLnBrk="1" hangingPunct="1">
              <a:buFontTx/>
              <a:buNone/>
            </a:pPr>
            <a:endParaRPr lang="en-US" sz="2000" b="1" dirty="0">
              <a:latin typeface="Times New Roman" pitchFamily="18" charset="0"/>
              <a:cs typeface="Times New Roman" pitchFamily="18" charset="0"/>
            </a:endParaRPr>
          </a:p>
          <a:p>
            <a:pPr eaLnBrk="1" hangingPunct="1">
              <a:buFontTx/>
              <a:buNone/>
            </a:pPr>
            <a:endParaRPr lang="en-US" sz="20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6452492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514350"/>
            <a:ext cx="8285922" cy="4216676"/>
          </a:xfrm>
        </p:spPr>
        <p:txBody>
          <a:bodyPr>
            <a:noAutofit/>
          </a:bodyPr>
          <a:lstStyle/>
          <a:p>
            <a:pPr eaLnBrk="1" hangingPunct="1">
              <a:spcBef>
                <a:spcPts val="0"/>
              </a:spcBef>
              <a:buFontTx/>
              <a:buNone/>
            </a:pPr>
            <a:r>
              <a:rPr lang="en-US" sz="2200" b="1" dirty="0">
                <a:solidFill>
                  <a:srgbClr val="FF0000"/>
                </a:solidFill>
              </a:rPr>
              <a:t>Quick Sort : Algorithm</a:t>
            </a:r>
          </a:p>
          <a:p>
            <a:pPr eaLnBrk="1" hangingPunct="1">
              <a:spcBef>
                <a:spcPts val="0"/>
              </a:spcBef>
              <a:buFontTx/>
              <a:buNone/>
            </a:pPr>
            <a:endParaRPr lang="en-US" sz="2200" b="1" dirty="0">
              <a:solidFill>
                <a:srgbClr val="FF0000"/>
              </a:solidFill>
            </a:endParaRPr>
          </a:p>
          <a:p>
            <a:pPr marL="0" algn="just" eaLnBrk="1" hangingPunct="1">
              <a:spcBef>
                <a:spcPts val="0"/>
              </a:spcBef>
              <a:buFontTx/>
              <a:buNone/>
            </a:pPr>
            <a:r>
              <a:rPr lang="en-US" sz="2200" b="1" dirty="0"/>
              <a:t>Algorithm partition (a, m, p) </a:t>
            </a:r>
            <a:r>
              <a:rPr lang="en-US" sz="2200" dirty="0"/>
              <a:t> </a:t>
            </a:r>
            <a:r>
              <a:rPr lang="en-US" sz="2200" b="1" dirty="0"/>
              <a:t>… contd.</a:t>
            </a:r>
          </a:p>
          <a:p>
            <a:pPr eaLnBrk="1" hangingPunct="1">
              <a:spcBef>
                <a:spcPts val="0"/>
              </a:spcBef>
              <a:buFontTx/>
              <a:buNone/>
            </a:pPr>
            <a:r>
              <a:rPr lang="en-US" sz="2200" dirty="0"/>
              <a:t>			</a:t>
            </a:r>
          </a:p>
          <a:p>
            <a:pPr eaLnBrk="1" hangingPunct="1">
              <a:spcBef>
                <a:spcPts val="0"/>
              </a:spcBef>
              <a:buFontTx/>
              <a:buNone/>
            </a:pPr>
            <a:r>
              <a:rPr lang="en-US" sz="2200" dirty="0"/>
              <a:t>                 if  (i &lt; j)</a:t>
            </a:r>
          </a:p>
          <a:p>
            <a:pPr eaLnBrk="1" hangingPunct="1">
              <a:spcBef>
                <a:spcPts val="0"/>
              </a:spcBef>
              <a:buFontTx/>
              <a:buNone/>
            </a:pPr>
            <a:r>
              <a:rPr lang="en-US" sz="2200" dirty="0"/>
              <a:t>			{	p = a[</a:t>
            </a:r>
            <a:r>
              <a:rPr lang="en-US" sz="2200" dirty="0" err="1"/>
              <a:t>i</a:t>
            </a:r>
            <a:r>
              <a:rPr lang="en-US" sz="2200" dirty="0"/>
              <a:t>];</a:t>
            </a:r>
          </a:p>
          <a:p>
            <a:pPr eaLnBrk="1" hangingPunct="1">
              <a:spcBef>
                <a:spcPts val="0"/>
              </a:spcBef>
              <a:buFontTx/>
              <a:buNone/>
            </a:pPr>
            <a:r>
              <a:rPr lang="en-US" sz="2200" dirty="0"/>
              <a:t>				a[</a:t>
            </a:r>
            <a:r>
              <a:rPr lang="en-US" sz="2200" dirty="0" err="1"/>
              <a:t>i</a:t>
            </a:r>
            <a:r>
              <a:rPr lang="en-US" sz="2200" dirty="0"/>
              <a:t>] = a[j];</a:t>
            </a:r>
          </a:p>
          <a:p>
            <a:pPr eaLnBrk="1" hangingPunct="1">
              <a:spcBef>
                <a:spcPts val="0"/>
              </a:spcBef>
              <a:buFontTx/>
              <a:buNone/>
            </a:pPr>
            <a:r>
              <a:rPr lang="en-US" sz="2200" dirty="0"/>
              <a:t>				a[j] = p;	</a:t>
            </a:r>
          </a:p>
          <a:p>
            <a:pPr eaLnBrk="1" hangingPunct="1">
              <a:spcBef>
                <a:spcPts val="0"/>
              </a:spcBef>
              <a:buFontTx/>
              <a:buNone/>
            </a:pPr>
            <a:r>
              <a:rPr lang="en-US" sz="2200" dirty="0"/>
              <a:t>			}</a:t>
            </a:r>
          </a:p>
          <a:p>
            <a:pPr eaLnBrk="1" hangingPunct="1">
              <a:spcBef>
                <a:spcPts val="0"/>
              </a:spcBef>
              <a:buFontTx/>
              <a:buNone/>
            </a:pPr>
            <a:r>
              <a:rPr lang="en-US" sz="2200" dirty="0"/>
              <a:t>		} until (</a:t>
            </a:r>
            <a:r>
              <a:rPr lang="en-US" sz="2200" dirty="0" err="1"/>
              <a:t>i</a:t>
            </a:r>
            <a:r>
              <a:rPr lang="en-US" sz="2200" dirty="0"/>
              <a:t> ≥ j);</a:t>
            </a:r>
          </a:p>
          <a:p>
            <a:pPr eaLnBrk="1" hangingPunct="1">
              <a:spcBef>
                <a:spcPts val="0"/>
              </a:spcBef>
              <a:buFontTx/>
              <a:buNone/>
            </a:pPr>
            <a:r>
              <a:rPr lang="en-US" sz="2200" dirty="0"/>
              <a:t>		a[m] = a[j]</a:t>
            </a:r>
          </a:p>
          <a:p>
            <a:pPr eaLnBrk="1" hangingPunct="1">
              <a:spcBef>
                <a:spcPts val="0"/>
              </a:spcBef>
              <a:buFontTx/>
              <a:buNone/>
            </a:pPr>
            <a:r>
              <a:rPr lang="en-US" sz="2200" dirty="0"/>
              <a:t>		a[j] = v;</a:t>
            </a:r>
          </a:p>
          <a:p>
            <a:pPr eaLnBrk="1" hangingPunct="1">
              <a:spcBef>
                <a:spcPts val="0"/>
              </a:spcBef>
              <a:buFontTx/>
              <a:buNone/>
            </a:pPr>
            <a:r>
              <a:rPr lang="en-US" sz="2200" dirty="0"/>
              <a:t>		return j;</a:t>
            </a:r>
          </a:p>
          <a:p>
            <a:pPr eaLnBrk="1" hangingPunct="1">
              <a:spcBef>
                <a:spcPts val="0"/>
              </a:spcBef>
              <a:buFontTx/>
              <a:buNone/>
            </a:pPr>
            <a:r>
              <a:rPr lang="en-US" sz="2200" dirty="0"/>
              <a:t>}</a:t>
            </a:r>
          </a:p>
          <a:p>
            <a:pPr eaLnBrk="1" hangingPunct="1">
              <a:spcBef>
                <a:spcPts val="0"/>
              </a:spcBef>
              <a:buFontTx/>
              <a:buNone/>
            </a:pPr>
            <a:r>
              <a:rPr lang="en-US" sz="2200" dirty="0"/>
              <a:t>	</a:t>
            </a:r>
          </a:p>
          <a:p>
            <a:pPr eaLnBrk="1" hangingPunct="1">
              <a:spcBef>
                <a:spcPts val="0"/>
              </a:spcBef>
              <a:buFontTx/>
              <a:buNone/>
            </a:pPr>
            <a:r>
              <a:rPr lang="en-US" sz="2200" dirty="0"/>
              <a:t>				 </a:t>
            </a:r>
          </a:p>
          <a:p>
            <a:pPr eaLnBrk="1" hangingPunct="1">
              <a:spcBef>
                <a:spcPts val="0"/>
              </a:spcBef>
              <a:buFontTx/>
              <a:buNone/>
            </a:pPr>
            <a:endParaRPr lang="en-US" sz="2200" dirty="0"/>
          </a:p>
          <a:p>
            <a:pPr eaLnBrk="1" hangingPunct="1">
              <a:spcBef>
                <a:spcPts val="0"/>
              </a:spcBef>
              <a:buFontTx/>
              <a:buNone/>
            </a:pPr>
            <a:endParaRPr lang="en-US" sz="2200" dirty="0"/>
          </a:p>
          <a:p>
            <a:pPr eaLnBrk="1" hangingPunct="1">
              <a:spcBef>
                <a:spcPts val="0"/>
              </a:spcBef>
              <a:buFontTx/>
              <a:buNone/>
            </a:pPr>
            <a:r>
              <a:rPr lang="en-US" sz="2200" b="1" dirty="0"/>
              <a:t> </a:t>
            </a:r>
          </a:p>
          <a:p>
            <a:pPr eaLnBrk="1" hangingPunct="1">
              <a:buFontTx/>
              <a:buNone/>
            </a:pPr>
            <a:endParaRPr lang="en-US" sz="2200" b="1" dirty="0"/>
          </a:p>
          <a:p>
            <a:pPr eaLnBrk="1" hangingPunct="1">
              <a:buFontTx/>
              <a:buNone/>
            </a:pPr>
            <a:endParaRPr lang="en-US" sz="2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
            <a:ext cx="724623" cy="819345"/>
          </a:xfrm>
          <a:prstGeom prst="rect">
            <a:avLst/>
          </a:prstGeom>
        </p:spPr>
      </p:pic>
      <p:sp>
        <p:nvSpPr>
          <p:cNvPr id="4" name="Rectangle 3"/>
          <p:cNvSpPr/>
          <p:nvPr/>
        </p:nvSpPr>
        <p:spPr>
          <a:xfrm>
            <a:off x="0" y="490531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67675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27383" y="514350"/>
            <a:ext cx="8219660" cy="4335946"/>
          </a:xfrm>
        </p:spPr>
        <p:txBody>
          <a:bodyPr>
            <a:normAutofit/>
          </a:bodyPr>
          <a:lstStyle/>
          <a:p>
            <a:pPr eaLnBrk="1" hangingPunct="1">
              <a:spcBef>
                <a:spcPts val="0"/>
              </a:spcBef>
              <a:buFontTx/>
              <a:buNone/>
            </a:pPr>
            <a:r>
              <a:rPr lang="en-US" sz="1800" b="1" dirty="0">
                <a:solidFill>
                  <a:srgbClr val="FF0000"/>
                </a:solidFill>
                <a:latin typeface="Times New Roman" pitchFamily="18" charset="0"/>
                <a:cs typeface="Times New Roman" pitchFamily="18" charset="0"/>
              </a:rPr>
              <a:t>Quick Sort : Algorithm</a:t>
            </a:r>
          </a:p>
          <a:p>
            <a:pPr marL="0" algn="just" eaLnBrk="1" hangingPunct="1">
              <a:spcBef>
                <a:spcPts val="0"/>
              </a:spcBef>
              <a:buFontTx/>
              <a:buNone/>
            </a:pPr>
            <a:r>
              <a:rPr lang="en-US" sz="1800" b="1" dirty="0">
                <a:latin typeface="Times New Roman" pitchFamily="18" charset="0"/>
                <a:cs typeface="Times New Roman" pitchFamily="18" charset="0"/>
              </a:rPr>
              <a:t>Algorithm quicksort (p, q) </a:t>
            </a:r>
            <a:r>
              <a:rPr lang="en-US" sz="1800" dirty="0">
                <a:latin typeface="Times New Roman" pitchFamily="18" charset="0"/>
                <a:cs typeface="Times New Roman" pitchFamily="18" charset="0"/>
              </a:rPr>
              <a:t> </a:t>
            </a:r>
          </a:p>
          <a:p>
            <a:pPr marL="0" algn="just" eaLnBrk="1" hangingPunct="1">
              <a:spcBef>
                <a:spcPts val="0"/>
              </a:spcBef>
              <a:buFontTx/>
              <a:buNone/>
            </a:pPr>
            <a:r>
              <a:rPr lang="en-US" sz="1800" b="1" dirty="0">
                <a:latin typeface="Times New Roman" pitchFamily="18" charset="0"/>
                <a:cs typeface="Times New Roman" pitchFamily="18" charset="0"/>
              </a:rPr>
              <a:t> </a:t>
            </a:r>
          </a:p>
          <a:p>
            <a:pPr marL="0" algn="just" eaLnBrk="1" hangingPunct="1">
              <a:spcBef>
                <a:spcPts val="0"/>
              </a:spcBef>
              <a:buFontTx/>
              <a:buNone/>
            </a:pPr>
            <a:r>
              <a:rPr lang="en-US" sz="1800" dirty="0">
                <a:latin typeface="Times New Roman" pitchFamily="18" charset="0"/>
                <a:cs typeface="Times New Roman" pitchFamily="18" charset="0"/>
              </a:rPr>
              <a:t>// a[1:n+1] is global array. Sorts elements a[p], … , a[q] in    </a:t>
            </a:r>
          </a:p>
          <a:p>
            <a:pPr marL="0" algn="just" eaLnBrk="1" hangingPunct="1">
              <a:spcBef>
                <a:spcPts val="0"/>
              </a:spcBef>
              <a:buFontTx/>
              <a:buNone/>
            </a:pPr>
            <a:r>
              <a:rPr lang="en-US" sz="1800" dirty="0">
                <a:latin typeface="Times New Roman" pitchFamily="18" charset="0"/>
                <a:cs typeface="Times New Roman" pitchFamily="18" charset="0"/>
              </a:rPr>
              <a:t>// non-decreasing order stored in array a[1:n].  a[n+1] is &gt; all      </a:t>
            </a:r>
          </a:p>
          <a:p>
            <a:pPr marL="0" algn="just" eaLnBrk="1" hangingPunct="1">
              <a:spcBef>
                <a:spcPts val="0"/>
              </a:spcBef>
              <a:buFontTx/>
              <a:buNone/>
            </a:pPr>
            <a:r>
              <a:rPr lang="en-US" sz="1800" dirty="0">
                <a:latin typeface="Times New Roman" pitchFamily="18" charset="0"/>
                <a:cs typeface="Times New Roman" pitchFamily="18" charset="0"/>
              </a:rPr>
              <a:t>    //  elements in a[1:n] </a:t>
            </a:r>
          </a:p>
          <a:p>
            <a:pPr marL="0" algn="just" eaLnBrk="1" hangingPunct="1">
              <a:spcBef>
                <a:spcPts val="0"/>
              </a:spcBef>
              <a:buFontTx/>
              <a:buNone/>
            </a:pPr>
            <a:endParaRPr lang="en-US" sz="1800" dirty="0">
              <a:latin typeface="Times New Roman" pitchFamily="18" charset="0"/>
              <a:cs typeface="Times New Roman" pitchFamily="18" charset="0"/>
            </a:endParaRPr>
          </a:p>
          <a:p>
            <a:pPr eaLnBrk="1" hangingPunct="1">
              <a:spcBef>
                <a:spcPts val="0"/>
              </a:spcBef>
              <a:buFontTx/>
              <a:buNone/>
            </a:pPr>
            <a:r>
              <a:rPr lang="en-US" sz="1800" dirty="0">
                <a:latin typeface="Times New Roman" pitchFamily="18" charset="0"/>
                <a:cs typeface="Times New Roman" pitchFamily="18" charset="0"/>
              </a:rPr>
              <a:t>{		if 	(p &lt; q) 		    // there are more than 1 items</a:t>
            </a:r>
          </a:p>
          <a:p>
            <a:pPr eaLnBrk="1" hangingPunct="1">
              <a:spcBef>
                <a:spcPts val="0"/>
              </a:spcBef>
              <a:buFontTx/>
              <a:buNone/>
            </a:pPr>
            <a:r>
              <a:rPr lang="en-US" sz="1800" dirty="0">
                <a:latin typeface="Times New Roman" pitchFamily="18" charset="0"/>
                <a:cs typeface="Times New Roman" pitchFamily="18" charset="0"/>
              </a:rPr>
              <a:t>		{	j = partition [a, p, q+1] // divides in two partitions</a:t>
            </a:r>
          </a:p>
          <a:p>
            <a:pPr eaLnBrk="1" hangingPunct="1">
              <a:spcBef>
                <a:spcPts val="0"/>
              </a:spcBef>
              <a:buFontTx/>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quicksort</a:t>
            </a:r>
            <a:r>
              <a:rPr lang="en-US" sz="1800" dirty="0">
                <a:latin typeface="Times New Roman" pitchFamily="18" charset="0"/>
                <a:cs typeface="Times New Roman" pitchFamily="18" charset="0"/>
              </a:rPr>
              <a:t> (p, j-1);</a:t>
            </a:r>
          </a:p>
          <a:p>
            <a:pPr eaLnBrk="1" hangingPunct="1">
              <a:spcBef>
                <a:spcPts val="0"/>
              </a:spcBef>
              <a:buFontTx/>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quicksort</a:t>
            </a:r>
            <a:r>
              <a:rPr lang="en-US" sz="1800" dirty="0">
                <a:latin typeface="Times New Roman" pitchFamily="18" charset="0"/>
                <a:cs typeface="Times New Roman" pitchFamily="18" charset="0"/>
              </a:rPr>
              <a:t> (j+1, q);</a:t>
            </a:r>
          </a:p>
          <a:p>
            <a:pPr eaLnBrk="1" hangingPunct="1">
              <a:spcBef>
                <a:spcPts val="0"/>
              </a:spcBef>
              <a:buFontTx/>
              <a:buNone/>
            </a:pPr>
            <a:r>
              <a:rPr lang="en-US" sz="1800" dirty="0">
                <a:latin typeface="Times New Roman" pitchFamily="18" charset="0"/>
                <a:cs typeface="Times New Roman" pitchFamily="18" charset="0"/>
              </a:rPr>
              <a:t>		}</a:t>
            </a:r>
          </a:p>
          <a:p>
            <a:pPr eaLnBrk="1" hangingPunct="1">
              <a:spcBef>
                <a:spcPts val="0"/>
              </a:spcBef>
              <a:buFontTx/>
              <a:buNone/>
            </a:pPr>
            <a:r>
              <a:rPr lang="en-US" sz="1800" dirty="0">
                <a:latin typeface="Times New Roman" pitchFamily="18" charset="0"/>
                <a:cs typeface="Times New Roman" pitchFamily="18" charset="0"/>
              </a:rPr>
              <a:t>}</a:t>
            </a:r>
          </a:p>
          <a:p>
            <a:pPr eaLnBrk="1" hangingPunct="1">
              <a:spcBef>
                <a:spcPts val="0"/>
              </a:spcBef>
              <a:buFontTx/>
              <a:buNone/>
            </a:pPr>
            <a:r>
              <a:rPr lang="en-US" sz="1800" dirty="0">
                <a:latin typeface="Times New Roman" pitchFamily="18" charset="0"/>
                <a:cs typeface="Times New Roman" pitchFamily="18" charset="0"/>
              </a:rPr>
              <a:t> </a:t>
            </a:r>
          </a:p>
          <a:p>
            <a:pPr eaLnBrk="1" hangingPunct="1">
              <a:buFontTx/>
              <a:buNone/>
            </a:pPr>
            <a:endParaRPr lang="en-US" sz="1800" dirty="0">
              <a:latin typeface="Times New Roman" pitchFamily="18" charset="0"/>
              <a:cs typeface="Times New Roman" pitchFamily="18" charset="0"/>
            </a:endParaRPr>
          </a:p>
          <a:p>
            <a:pPr eaLnBrk="1" hangingPunct="1">
              <a:buFontTx/>
              <a:buNone/>
            </a:pPr>
            <a:endParaRPr lang="en-US" sz="18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1039890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546652" y="357810"/>
            <a:ext cx="8179905" cy="4502426"/>
          </a:xfrm>
        </p:spPr>
        <p:txBody>
          <a:bodyPr>
            <a:noAutofit/>
          </a:bodyPr>
          <a:lstStyle/>
          <a:p>
            <a:pPr eaLnBrk="1" hangingPunct="1">
              <a:spcBef>
                <a:spcPts val="0"/>
              </a:spcBef>
              <a:buFontTx/>
              <a:buNone/>
            </a:pPr>
            <a:r>
              <a:rPr lang="en-US" sz="1800" b="1" dirty="0">
                <a:latin typeface="Times New Roman" pitchFamily="18" charset="0"/>
                <a:cs typeface="Times New Roman" pitchFamily="18" charset="0"/>
              </a:rPr>
              <a:t>Quick Sort : Analysis </a:t>
            </a:r>
          </a:p>
          <a:p>
            <a:pPr eaLnBrk="1" hangingPunct="1">
              <a:spcBef>
                <a:spcPts val="0"/>
              </a:spcBef>
              <a:buFontTx/>
              <a:buNone/>
            </a:pPr>
            <a:endParaRPr lang="en-US" sz="1800" b="1" dirty="0">
              <a:latin typeface="Times New Roman" pitchFamily="18" charset="0"/>
              <a:cs typeface="Times New Roman" pitchFamily="18" charset="0"/>
            </a:endParaRPr>
          </a:p>
          <a:p>
            <a:pPr eaLnBrk="1" hangingPunct="1">
              <a:spcBef>
                <a:spcPts val="0"/>
              </a:spcBef>
              <a:buFontTx/>
              <a:buNone/>
            </a:pPr>
            <a:r>
              <a:rPr lang="en-US" sz="1800" b="1" dirty="0">
                <a:latin typeface="Times New Roman" pitchFamily="18" charset="0"/>
                <a:cs typeface="Times New Roman" pitchFamily="18" charset="0"/>
              </a:rPr>
              <a:t>Best case     </a:t>
            </a:r>
            <a:r>
              <a:rPr lang="en-US" sz="1800" dirty="0">
                <a:latin typeface="Times New Roman" pitchFamily="18" charset="0"/>
                <a:cs typeface="Times New Roman" pitchFamily="18" charset="0"/>
              </a:rPr>
              <a:t>: 	Every time partition is divided into two partitions of equal size. 			Recurrence equation for this is:</a:t>
            </a:r>
          </a:p>
          <a:p>
            <a:pPr eaLnBrk="1" hangingPunct="1">
              <a:spcBef>
                <a:spcPts val="0"/>
              </a:spcBef>
              <a:buFontTx/>
              <a:buNone/>
            </a:pPr>
            <a:r>
              <a:rPr lang="en-US" sz="1800" dirty="0">
                <a:latin typeface="Times New Roman" pitchFamily="18" charset="0"/>
                <a:cs typeface="Times New Roman" pitchFamily="18" charset="0"/>
              </a:rPr>
              <a:t>				T(n) = 2T(n/2) + n	given that T[1] = 0 </a:t>
            </a:r>
          </a:p>
          <a:p>
            <a:pPr eaLnBrk="1" hangingPunct="1">
              <a:spcBef>
                <a:spcPts val="0"/>
              </a:spcBef>
              <a:buFontTx/>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Time complexity = O(</a:t>
            </a:r>
            <a:r>
              <a:rPr lang="en-US" sz="1800" b="1" dirty="0" err="1">
                <a:latin typeface="Times New Roman" pitchFamily="18" charset="0"/>
                <a:cs typeface="Times New Roman" pitchFamily="18" charset="0"/>
              </a:rPr>
              <a:t>nlog</a:t>
            </a:r>
            <a:r>
              <a:rPr lang="en-US" sz="1800" b="1" dirty="0">
                <a:latin typeface="Times New Roman" pitchFamily="18" charset="0"/>
                <a:cs typeface="Times New Roman" pitchFamily="18" charset="0"/>
              </a:rPr>
              <a:t> n)   … </a:t>
            </a:r>
            <a:r>
              <a:rPr lang="en-US" sz="1800" dirty="0">
                <a:solidFill>
                  <a:srgbClr val="FF3300"/>
                </a:solidFill>
                <a:latin typeface="Times New Roman" pitchFamily="18" charset="0"/>
                <a:cs typeface="Times New Roman" pitchFamily="18" charset="0"/>
              </a:rPr>
              <a:t>refer merge sort</a:t>
            </a:r>
            <a:r>
              <a:rPr lang="en-US" sz="1800" b="1" dirty="0">
                <a:solidFill>
                  <a:srgbClr val="FF3300"/>
                </a:solidFill>
                <a:latin typeface="Times New Roman" pitchFamily="18" charset="0"/>
                <a:cs typeface="Times New Roman" pitchFamily="18" charset="0"/>
              </a:rPr>
              <a:t> </a:t>
            </a:r>
          </a:p>
          <a:p>
            <a:pPr eaLnBrk="1" hangingPunct="1">
              <a:spcBef>
                <a:spcPts val="0"/>
              </a:spcBef>
              <a:buFontTx/>
              <a:buNone/>
            </a:pPr>
            <a:r>
              <a:rPr lang="en-US" sz="1800" b="1" dirty="0">
                <a:latin typeface="Times New Roman" pitchFamily="18" charset="0"/>
                <a:cs typeface="Times New Roman" pitchFamily="18" charset="0"/>
              </a:rPr>
              <a:t>		 	Space complexity </a:t>
            </a:r>
            <a:r>
              <a:rPr lang="en-US" sz="1800" dirty="0">
                <a:latin typeface="Times New Roman" pitchFamily="18" charset="0"/>
                <a:cs typeface="Times New Roman" pitchFamily="18" charset="0"/>
              </a:rPr>
              <a:t>is storage required for variables i, j, p, 				v and space required for implicit stack = </a:t>
            </a:r>
            <a:r>
              <a:rPr lang="en-US" sz="1800" b="1" dirty="0">
                <a:latin typeface="Times New Roman" pitchFamily="18" charset="0"/>
                <a:cs typeface="Times New Roman" pitchFamily="18" charset="0"/>
              </a:rPr>
              <a:t>O(log n)</a:t>
            </a:r>
          </a:p>
          <a:p>
            <a:pPr eaLnBrk="1" hangingPunct="1">
              <a:spcBef>
                <a:spcPts val="0"/>
              </a:spcBef>
              <a:buFontTx/>
              <a:buNone/>
            </a:pPr>
            <a:endParaRPr lang="en-US" sz="1800" b="1" dirty="0">
              <a:latin typeface="Times New Roman" pitchFamily="18" charset="0"/>
              <a:cs typeface="Times New Roman" pitchFamily="18" charset="0"/>
            </a:endParaRPr>
          </a:p>
          <a:p>
            <a:pPr eaLnBrk="1" hangingPunct="1">
              <a:spcBef>
                <a:spcPts val="0"/>
              </a:spcBef>
              <a:buFontTx/>
              <a:buNone/>
            </a:pPr>
            <a:r>
              <a:rPr lang="en-US" sz="1800" b="1" dirty="0">
                <a:latin typeface="Times New Roman" pitchFamily="18" charset="0"/>
                <a:cs typeface="Times New Roman" pitchFamily="18" charset="0"/>
              </a:rPr>
              <a:t>Worst case </a:t>
            </a:r>
            <a:r>
              <a:rPr lang="en-US" sz="1800" dirty="0">
                <a:latin typeface="Times New Roman" pitchFamily="18" charset="0"/>
                <a:cs typeface="Times New Roman" pitchFamily="18" charset="0"/>
              </a:rPr>
              <a:t>: 	Instance is already in sorted order.  </a:t>
            </a:r>
          </a:p>
          <a:p>
            <a:pPr eaLnBrk="1" hangingPunct="1">
              <a:spcBef>
                <a:spcPts val="0"/>
              </a:spcBef>
              <a:buFontTx/>
              <a:buNone/>
            </a:pPr>
            <a:r>
              <a:rPr lang="en-US" sz="1800" dirty="0">
                <a:latin typeface="Times New Roman" pitchFamily="18" charset="0"/>
                <a:cs typeface="Times New Roman" pitchFamily="18" charset="0"/>
              </a:rPr>
              <a:t>			Recurrence equation for this is:</a:t>
            </a:r>
          </a:p>
          <a:p>
            <a:pPr eaLnBrk="1" hangingPunct="1">
              <a:spcBef>
                <a:spcPts val="0"/>
              </a:spcBef>
              <a:buFontTx/>
              <a:buNone/>
            </a:pPr>
            <a:r>
              <a:rPr lang="en-US" sz="1800" dirty="0">
                <a:latin typeface="Times New Roman" pitchFamily="18" charset="0"/>
                <a:cs typeface="Times New Roman" pitchFamily="18" charset="0"/>
              </a:rPr>
              <a:t>				T(n) = T(n - 1) + n	given that T[1] = 0 </a:t>
            </a:r>
          </a:p>
          <a:p>
            <a:pPr eaLnBrk="1" hangingPunct="1">
              <a:spcBef>
                <a:spcPts val="0"/>
              </a:spcBef>
              <a:buFontTx/>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Time complexity = O(n</a:t>
            </a:r>
            <a:r>
              <a:rPr lang="en-US" sz="1800" b="1" baseline="30000" dirty="0">
                <a:latin typeface="Times New Roman" pitchFamily="18" charset="0"/>
                <a:cs typeface="Times New Roman" pitchFamily="18" charset="0"/>
              </a:rPr>
              <a:t>2</a:t>
            </a:r>
            <a:r>
              <a:rPr lang="en-US" sz="1800" b="1" dirty="0">
                <a:latin typeface="Times New Roman" pitchFamily="18" charset="0"/>
                <a:cs typeface="Times New Roman" pitchFamily="18" charset="0"/>
              </a:rPr>
              <a:t>)  </a:t>
            </a:r>
          </a:p>
          <a:p>
            <a:pPr eaLnBrk="1" hangingPunct="1">
              <a:spcBef>
                <a:spcPts val="0"/>
              </a:spcBef>
              <a:buFontTx/>
              <a:buNone/>
            </a:pPr>
            <a:r>
              <a:rPr lang="en-US" sz="1800" b="1" dirty="0">
                <a:latin typeface="Times New Roman" pitchFamily="18" charset="0"/>
                <a:cs typeface="Times New Roman" pitchFamily="18" charset="0"/>
              </a:rPr>
              <a:t>		 	Space complexity </a:t>
            </a:r>
            <a:r>
              <a:rPr lang="en-US" sz="1800" dirty="0">
                <a:latin typeface="Times New Roman" pitchFamily="18" charset="0"/>
                <a:cs typeface="Times New Roman" pitchFamily="18" charset="0"/>
              </a:rPr>
              <a:t>is storage required for variables i, j, p, 				v and space required for implicit stack = </a:t>
            </a:r>
            <a:r>
              <a:rPr lang="en-US" sz="1800" b="1" dirty="0">
                <a:latin typeface="Times New Roman" pitchFamily="18" charset="0"/>
                <a:cs typeface="Times New Roman" pitchFamily="18" charset="0"/>
              </a:rPr>
              <a:t>O(n)</a:t>
            </a:r>
          </a:p>
          <a:p>
            <a:pPr eaLnBrk="1" hangingPunct="1">
              <a:spcBef>
                <a:spcPts val="0"/>
              </a:spcBef>
              <a:buFontTx/>
              <a:buNone/>
            </a:pPr>
            <a:endParaRPr lang="en-US" sz="1800" b="1" dirty="0">
              <a:latin typeface="Times New Roman" pitchFamily="18" charset="0"/>
              <a:cs typeface="Times New Roman" pitchFamily="18" charset="0"/>
            </a:endParaRPr>
          </a:p>
          <a:p>
            <a:pPr eaLnBrk="1" hangingPunct="1">
              <a:spcBef>
                <a:spcPts val="0"/>
              </a:spcBef>
              <a:buFontTx/>
              <a:buNone/>
            </a:pP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 </a:t>
            </a:r>
          </a:p>
          <a:p>
            <a:pPr eaLnBrk="1" hangingPunct="1">
              <a:spcBef>
                <a:spcPts val="0"/>
              </a:spcBef>
              <a:buFontTx/>
              <a:buNone/>
            </a:pPr>
            <a:endParaRPr lang="en-US" sz="1800" dirty="0">
              <a:latin typeface="Times New Roman" pitchFamily="18" charset="0"/>
              <a:cs typeface="Times New Roman" pitchFamily="18" charset="0"/>
            </a:endParaRPr>
          </a:p>
          <a:p>
            <a:pPr eaLnBrk="1" hangingPunct="1">
              <a:spcBef>
                <a:spcPts val="0"/>
              </a:spcBef>
              <a:buFontTx/>
              <a:buNone/>
            </a:pPr>
            <a:endParaRPr lang="en-US" sz="1800" dirty="0">
              <a:latin typeface="Times New Roman" pitchFamily="18" charset="0"/>
              <a:cs typeface="Times New Roman" pitchFamily="18" charset="0"/>
            </a:endParaRPr>
          </a:p>
          <a:p>
            <a:pPr eaLnBrk="1" hangingPunct="1">
              <a:spcBef>
                <a:spcPts val="0"/>
              </a:spcBef>
              <a:buFontTx/>
              <a:buNone/>
            </a:pPr>
            <a:endParaRPr lang="en-US" sz="1800" dirty="0">
              <a:latin typeface="Times New Roman" pitchFamily="18" charset="0"/>
              <a:cs typeface="Times New Roman" pitchFamily="18" charset="0"/>
            </a:endParaRPr>
          </a:p>
          <a:p>
            <a:pPr eaLnBrk="1" hangingPunct="1">
              <a:spcBef>
                <a:spcPts val="0"/>
              </a:spcBef>
              <a:buFontTx/>
              <a:buNone/>
            </a:pPr>
            <a:r>
              <a:rPr lang="en-US" sz="1800" b="1" dirty="0">
                <a:latin typeface="Times New Roman" pitchFamily="18" charset="0"/>
                <a:cs typeface="Times New Roman" pitchFamily="18" charset="0"/>
              </a:rPr>
              <a:t> </a:t>
            </a:r>
          </a:p>
          <a:p>
            <a:pPr eaLnBrk="1" hangingPunct="1">
              <a:buFontTx/>
              <a:buNone/>
            </a:pPr>
            <a:endParaRPr lang="en-US" sz="1800" b="1" dirty="0">
              <a:latin typeface="Times New Roman" pitchFamily="18" charset="0"/>
              <a:cs typeface="Times New Roman" pitchFamily="18" charset="0"/>
            </a:endParaRPr>
          </a:p>
          <a:p>
            <a:pPr eaLnBrk="1" hangingPunct="1">
              <a:buFontTx/>
              <a:buNone/>
            </a:pPr>
            <a:endParaRPr lang="en-US" sz="18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3344789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87017" y="514350"/>
            <a:ext cx="8130210" cy="4256433"/>
          </a:xfrm>
        </p:spPr>
        <p:txBody>
          <a:bodyPr>
            <a:noAutofit/>
          </a:bodyPr>
          <a:lstStyle/>
          <a:p>
            <a:pPr eaLnBrk="1" hangingPunct="1">
              <a:spcBef>
                <a:spcPts val="0"/>
              </a:spcBef>
              <a:buFontTx/>
              <a:buNone/>
            </a:pPr>
            <a:r>
              <a:rPr lang="en-US" sz="2000" b="1" dirty="0">
                <a:solidFill>
                  <a:srgbClr val="FF0000"/>
                </a:solidFill>
                <a:latin typeface="Times New Roman" pitchFamily="18" charset="0"/>
                <a:cs typeface="Times New Roman" pitchFamily="18" charset="0"/>
              </a:rPr>
              <a:t>Quick Sort : Analysis </a:t>
            </a:r>
          </a:p>
          <a:p>
            <a:pPr algn="just" eaLnBrk="1" hangingPunct="1">
              <a:buFontTx/>
              <a:buNone/>
            </a:pPr>
            <a:r>
              <a:rPr lang="en-US" sz="2000" b="1" dirty="0">
                <a:latin typeface="Times New Roman" pitchFamily="18" charset="0"/>
                <a:cs typeface="Times New Roman" pitchFamily="18" charset="0"/>
              </a:rPr>
              <a:t>Average case </a:t>
            </a:r>
            <a:r>
              <a:rPr lang="en-US" sz="2000" dirty="0">
                <a:latin typeface="Times New Roman" pitchFamily="18" charset="0"/>
                <a:cs typeface="Times New Roman" pitchFamily="18" charset="0"/>
              </a:rPr>
              <a:t>: Any random input. </a:t>
            </a:r>
          </a:p>
          <a:p>
            <a:pPr algn="just" eaLnBrk="1" hangingPunct="1">
              <a:buFontTx/>
              <a:buNone/>
            </a:pPr>
            <a:r>
              <a:rPr lang="en-US" sz="2000" dirty="0">
                <a:latin typeface="Times New Roman" pitchFamily="18" charset="0"/>
                <a:cs typeface="Times New Roman" pitchFamily="18" charset="0"/>
              </a:rPr>
              <a:t>			Average computation time is given by:</a:t>
            </a:r>
          </a:p>
          <a:p>
            <a:pPr algn="just" eaLnBrk="1" hangingPunct="1">
              <a:buFontTx/>
              <a:buNone/>
            </a:pPr>
            <a:r>
              <a:rPr lang="en-US" sz="2000" dirty="0">
                <a:latin typeface="Times New Roman" pitchFamily="18" charset="0"/>
                <a:cs typeface="Times New Roman" pitchFamily="18" charset="0"/>
              </a:rPr>
              <a:t>			t(n) = (1/n) </a:t>
            </a:r>
            <a:r>
              <a:rPr lang="el-GR" sz="2000" dirty="0">
                <a:latin typeface="Times New Roman" pitchFamily="18" charset="0"/>
                <a:cs typeface="Times New Roman" pitchFamily="18" charset="0"/>
              </a:rPr>
              <a:t>Σ</a:t>
            </a:r>
            <a:r>
              <a:rPr lang="en-US" sz="2000" dirty="0">
                <a:latin typeface="Times New Roman" pitchFamily="18" charset="0"/>
                <a:cs typeface="Times New Roman" pitchFamily="18" charset="0"/>
              </a:rPr>
              <a:t> (g(n) + t(k-1) + t(n - k))</a:t>
            </a:r>
            <a:endParaRPr lang="en-US" sz="2000" b="1" dirty="0">
              <a:latin typeface="Times New Roman" pitchFamily="18" charset="0"/>
              <a:cs typeface="Times New Roman" pitchFamily="18" charset="0"/>
            </a:endParaRPr>
          </a:p>
          <a:p>
            <a:pPr algn="just" eaLnBrk="1" hangingPunct="1">
              <a:buFontTx/>
              <a:buNone/>
            </a:pPr>
            <a:r>
              <a:rPr lang="en-US" sz="2000" dirty="0">
                <a:latin typeface="Times New Roman" pitchFamily="18" charset="0"/>
                <a:cs typeface="Times New Roman" pitchFamily="18" charset="0"/>
              </a:rPr>
              <a:t>				       </a:t>
            </a:r>
            <a:r>
              <a:rPr lang="en-US" sz="2000" baseline="30000" dirty="0">
                <a:latin typeface="Times New Roman" pitchFamily="18" charset="0"/>
                <a:cs typeface="Times New Roman" pitchFamily="18" charset="0"/>
              </a:rPr>
              <a:t>1≤ k ≤ n</a:t>
            </a:r>
            <a:r>
              <a:rPr lang="en-US" sz="2000" dirty="0">
                <a:latin typeface="Times New Roman" pitchFamily="18" charset="0"/>
                <a:cs typeface="Times New Roman" pitchFamily="18" charset="0"/>
              </a:rPr>
              <a:t> </a:t>
            </a:r>
          </a:p>
          <a:p>
            <a:pPr eaLnBrk="1" hangingPunct="1">
              <a:spcBef>
                <a:spcPts val="0"/>
              </a:spcBef>
              <a:buFontTx/>
              <a:buNone/>
            </a:pPr>
            <a:r>
              <a:rPr lang="en-US" sz="2000" dirty="0">
                <a:latin typeface="Times New Roman" pitchFamily="18" charset="0"/>
                <a:cs typeface="Times New Roman" pitchFamily="18" charset="0"/>
              </a:rPr>
              <a:t>	 		where 	g(n) = time required to partition = O(n)</a:t>
            </a:r>
          </a:p>
          <a:p>
            <a:pPr eaLnBrk="1" hangingPunct="1">
              <a:spcBef>
                <a:spcPts val="0"/>
              </a:spcBef>
              <a:buFontTx/>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(1: k-1) and (k+1: n) are two partitions created 					and k can take value from 1 to n to consider all n 				possibilities</a:t>
            </a:r>
          </a:p>
          <a:p>
            <a:pPr eaLnBrk="1" hangingPunct="1">
              <a:spcBef>
                <a:spcPts val="0"/>
              </a:spcBef>
              <a:buFontTx/>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 		Time complexity = O(</a:t>
            </a:r>
            <a:r>
              <a:rPr lang="en-US" sz="2000" b="1" dirty="0" err="1">
                <a:latin typeface="Times New Roman" pitchFamily="18" charset="0"/>
                <a:cs typeface="Times New Roman" pitchFamily="18" charset="0"/>
              </a:rPr>
              <a:t>nlog</a:t>
            </a:r>
            <a:r>
              <a:rPr lang="en-US" sz="2000" b="1" dirty="0">
                <a:latin typeface="Times New Roman" pitchFamily="18" charset="0"/>
                <a:cs typeface="Times New Roman" pitchFamily="18" charset="0"/>
              </a:rPr>
              <a:t> n)  </a:t>
            </a:r>
          </a:p>
          <a:p>
            <a:pPr eaLnBrk="1" hangingPunct="1">
              <a:spcBef>
                <a:spcPts val="0"/>
              </a:spcBef>
              <a:buFontTx/>
              <a:buNone/>
            </a:pPr>
            <a:r>
              <a:rPr lang="en-US" sz="2000" b="1" dirty="0">
                <a:latin typeface="Times New Roman" pitchFamily="18" charset="0"/>
                <a:cs typeface="Times New Roman" pitchFamily="18" charset="0"/>
              </a:rPr>
              <a:t>		 	Space complexity </a:t>
            </a:r>
            <a:r>
              <a:rPr lang="en-US" sz="2000" dirty="0">
                <a:latin typeface="Times New Roman" pitchFamily="18" charset="0"/>
                <a:cs typeface="Times New Roman" pitchFamily="18" charset="0"/>
              </a:rPr>
              <a:t>is storage required for variables i, j, p, 			v and space required for implicit stack = </a:t>
            </a:r>
            <a:r>
              <a:rPr lang="en-US" sz="2000" b="1" dirty="0">
                <a:latin typeface="Times New Roman" pitchFamily="18" charset="0"/>
                <a:cs typeface="Times New Roman" pitchFamily="18" charset="0"/>
              </a:rPr>
              <a:t>O(n)</a:t>
            </a:r>
          </a:p>
          <a:p>
            <a:pPr eaLnBrk="1" hangingPunct="1">
              <a:spcBef>
                <a:spcPts val="0"/>
              </a:spcBef>
              <a:buFontTx/>
              <a:buNone/>
            </a:pPr>
            <a:endParaRPr lang="en-US" sz="2000" dirty="0">
              <a:latin typeface="Times New Roman" pitchFamily="18" charset="0"/>
              <a:cs typeface="Times New Roman" pitchFamily="18" charset="0"/>
            </a:endParaRPr>
          </a:p>
          <a:p>
            <a:pPr eaLnBrk="1" hangingPunct="1">
              <a:spcBef>
                <a:spcPts val="0"/>
              </a:spcBef>
              <a:buFontTx/>
              <a:buNone/>
            </a:pPr>
            <a:r>
              <a:rPr lang="en-US" sz="2000" b="1" dirty="0">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Note : QUICK SORT is not a STABLE one.</a:t>
            </a:r>
          </a:p>
          <a:p>
            <a:pPr eaLnBrk="1" hangingPunct="1">
              <a:spcBef>
                <a:spcPts val="0"/>
              </a:spcBef>
              <a:buFontTx/>
              <a:buNone/>
            </a:pPr>
            <a:endParaRPr lang="en-US" sz="2000" b="1" dirty="0">
              <a:latin typeface="Times New Roman" pitchFamily="18" charset="0"/>
              <a:cs typeface="Times New Roman" pitchFamily="18" charset="0"/>
            </a:endParaRPr>
          </a:p>
          <a:p>
            <a:pPr eaLnBrk="1" hangingPunct="1">
              <a:spcBef>
                <a:spcPts val="0"/>
              </a:spcBef>
              <a:buFontTx/>
              <a:buNone/>
            </a:pPr>
            <a:r>
              <a:rPr lang="en-US" sz="2000" b="1" dirty="0">
                <a:latin typeface="Times New Roman" pitchFamily="18" charset="0"/>
                <a:cs typeface="Times New Roman" pitchFamily="18" charset="0"/>
              </a:rPr>
              <a:t> </a:t>
            </a:r>
          </a:p>
          <a:p>
            <a:pPr eaLnBrk="1" hangingPunct="1">
              <a:spcBef>
                <a:spcPts val="0"/>
              </a:spcBef>
              <a:buFontTx/>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t>
            </a:r>
          </a:p>
          <a:p>
            <a:pPr eaLnBrk="1" hangingPunct="1">
              <a:spcBef>
                <a:spcPts val="0"/>
              </a:spcBef>
              <a:buFontTx/>
              <a:buNone/>
            </a:pPr>
            <a:endParaRPr lang="en-US" sz="2000" dirty="0">
              <a:latin typeface="Times New Roman" pitchFamily="18" charset="0"/>
              <a:cs typeface="Times New Roman" pitchFamily="18" charset="0"/>
            </a:endParaRPr>
          </a:p>
          <a:p>
            <a:pPr eaLnBrk="1" hangingPunct="1">
              <a:spcBef>
                <a:spcPts val="0"/>
              </a:spcBef>
              <a:buFontTx/>
              <a:buNone/>
            </a:pPr>
            <a:endParaRPr lang="en-US" sz="2000" dirty="0">
              <a:latin typeface="Times New Roman" pitchFamily="18" charset="0"/>
              <a:cs typeface="Times New Roman" pitchFamily="18" charset="0"/>
            </a:endParaRPr>
          </a:p>
          <a:p>
            <a:pPr eaLnBrk="1" hangingPunct="1">
              <a:spcBef>
                <a:spcPts val="0"/>
              </a:spcBef>
              <a:buFontTx/>
              <a:buNone/>
            </a:pPr>
            <a:endParaRPr lang="en-US" sz="2000" dirty="0">
              <a:latin typeface="Times New Roman" pitchFamily="18" charset="0"/>
              <a:cs typeface="Times New Roman" pitchFamily="18" charset="0"/>
            </a:endParaRPr>
          </a:p>
          <a:p>
            <a:pPr eaLnBrk="1" hangingPunct="1">
              <a:spcBef>
                <a:spcPts val="0"/>
              </a:spcBef>
              <a:buFontTx/>
              <a:buNone/>
            </a:pPr>
            <a:r>
              <a:rPr lang="en-US" sz="2000" b="1" dirty="0">
                <a:latin typeface="Times New Roman" pitchFamily="18" charset="0"/>
                <a:cs typeface="Times New Roman" pitchFamily="18" charset="0"/>
              </a:rPr>
              <a:t> </a:t>
            </a:r>
          </a:p>
          <a:p>
            <a:pPr eaLnBrk="1" hangingPunct="1">
              <a:buFontTx/>
              <a:buNone/>
            </a:pPr>
            <a:endParaRPr lang="en-US" sz="2000" b="1" dirty="0">
              <a:latin typeface="Times New Roman" pitchFamily="18" charset="0"/>
              <a:cs typeface="Times New Roman" pitchFamily="18" charset="0"/>
            </a:endParaRPr>
          </a:p>
          <a:p>
            <a:pPr eaLnBrk="1" hangingPunct="1">
              <a:buFontTx/>
              <a:buNone/>
            </a:pPr>
            <a:endParaRPr lang="en-US" sz="20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9271341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algn="ct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409672"/>
            <a:ext cx="8107846" cy="4570291"/>
          </a:xfrm>
        </p:spPr>
        <p:txBody>
          <a:bodyPr>
            <a:normAutofit/>
          </a:bodyPr>
          <a:lstStyle/>
          <a:p>
            <a:pPr>
              <a:buFont typeface="Wingdings" pitchFamily="2" charset="2"/>
              <a:buChar char="Ø"/>
            </a:pPr>
            <a:r>
              <a:rPr lang="en-US" b="1" dirty="0">
                <a:solidFill>
                  <a:srgbClr val="FF0000"/>
                </a:solidFill>
              </a:rPr>
              <a:t>Complexity Analysis of Quick Sort</a:t>
            </a:r>
          </a:p>
          <a:p>
            <a:r>
              <a:rPr lang="en-US" dirty="0"/>
              <a:t>For an array, in which </a:t>
            </a:r>
            <a:r>
              <a:rPr lang="en-US" b="1" dirty="0"/>
              <a:t>partitioning</a:t>
            </a:r>
            <a:r>
              <a:rPr lang="en-US" dirty="0"/>
              <a:t> leads to unbalanced </a:t>
            </a:r>
            <a:r>
              <a:rPr lang="en-US" dirty="0" err="1"/>
              <a:t>subarrays</a:t>
            </a:r>
            <a:r>
              <a:rPr lang="en-US" dirty="0"/>
              <a:t>, to an extent where on the left side there are no elements, with all the elements greater than the </a:t>
            </a:r>
            <a:r>
              <a:rPr lang="en-US" b="1" dirty="0"/>
              <a:t>pivot</a:t>
            </a:r>
            <a:r>
              <a:rPr lang="en-US" dirty="0"/>
              <a:t>, hence on the right side.</a:t>
            </a:r>
          </a:p>
          <a:p>
            <a:r>
              <a:rPr lang="en-US" dirty="0"/>
              <a:t>And if keep on getting unbalanced </a:t>
            </a:r>
            <a:r>
              <a:rPr lang="en-US" dirty="0" err="1"/>
              <a:t>subarrays</a:t>
            </a:r>
            <a:r>
              <a:rPr lang="en-US" dirty="0"/>
              <a:t>, then the running time is the worst case, which is O(n</a:t>
            </a:r>
            <a:r>
              <a:rPr lang="en-US" baseline="30000" dirty="0"/>
              <a:t>2</a:t>
            </a:r>
            <a:r>
              <a:rPr lang="en-US" dirty="0"/>
              <a:t>)</a:t>
            </a:r>
          </a:p>
          <a:p>
            <a:r>
              <a:rPr lang="en-US" dirty="0"/>
              <a:t>Where as if </a:t>
            </a:r>
            <a:r>
              <a:rPr lang="en-US" b="1" dirty="0"/>
              <a:t>partitioning</a:t>
            </a:r>
            <a:r>
              <a:rPr lang="en-US" dirty="0"/>
              <a:t> leads to almost equal </a:t>
            </a:r>
            <a:r>
              <a:rPr lang="en-US" dirty="0" err="1"/>
              <a:t>subarrays</a:t>
            </a:r>
            <a:r>
              <a:rPr lang="en-US" dirty="0"/>
              <a:t>, then the running time is the best, with time complexity as </a:t>
            </a:r>
            <a:r>
              <a:rPr lang="en-US" b="1" dirty="0"/>
              <a:t>O(n*log n)</a:t>
            </a:r>
            <a:r>
              <a:rPr lang="en-US" dirty="0"/>
              <a:t>.</a:t>
            </a:r>
          </a:p>
          <a:p>
            <a:r>
              <a:rPr lang="en-US" dirty="0"/>
              <a:t>Worst Case Time Complexity [ Big-O ]: </a:t>
            </a:r>
            <a:r>
              <a:rPr lang="en-US" b="1" dirty="0"/>
              <a:t>O(n</a:t>
            </a:r>
            <a:r>
              <a:rPr lang="en-US" b="1" baseline="30000" dirty="0"/>
              <a:t>2</a:t>
            </a:r>
            <a:r>
              <a:rPr lang="en-US" b="1" dirty="0"/>
              <a:t>)</a:t>
            </a:r>
            <a:endParaRPr lang="en-US" dirty="0"/>
          </a:p>
          <a:p>
            <a:r>
              <a:rPr lang="en-US" dirty="0"/>
              <a:t>Best Case Time Complexity [Big-omega]: </a:t>
            </a:r>
            <a:r>
              <a:rPr lang="en-US" b="1" dirty="0"/>
              <a:t>O(n*log n)</a:t>
            </a:r>
            <a:endParaRPr lang="en-US" dirty="0"/>
          </a:p>
          <a:p>
            <a:r>
              <a:rPr lang="en-US" dirty="0"/>
              <a:t>Average Time Complexity [Big-theta]: </a:t>
            </a:r>
            <a:r>
              <a:rPr lang="en-US" b="1" dirty="0"/>
              <a:t>O(n*log n)</a:t>
            </a:r>
            <a:endParaRPr lang="en-US" dirty="0"/>
          </a:p>
          <a:p>
            <a:r>
              <a:rPr lang="en-US" dirty="0"/>
              <a:t>Space Complexity: </a:t>
            </a:r>
            <a:r>
              <a:rPr lang="en-US" b="1" dirty="0"/>
              <a:t>O(n*log n)</a:t>
            </a:r>
            <a:endParaRPr lang="en-US" dirty="0"/>
          </a:p>
          <a:p>
            <a:pPr marL="0" indent="0">
              <a:buNone/>
            </a:pP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66</a:t>
            </a:fld>
            <a:endParaRPr lang="en-IN" sz="1200" b="1" dirty="0">
              <a:solidFill>
                <a:schemeClr val="tx1"/>
              </a:solidFill>
            </a:endParaRPr>
          </a:p>
        </p:txBody>
      </p:sp>
    </p:spTree>
    <p:extLst>
      <p:ext uri="{BB962C8B-B14F-4D97-AF65-F5344CB8AC3E}">
        <p14:creationId xmlns:p14="http://schemas.microsoft.com/office/powerpoint/2010/main" val="1475916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285750"/>
            <a:ext cx="8991600" cy="4857750"/>
          </a:xfrm>
        </p:spPr>
        <p:txBody>
          <a:bodyPr/>
          <a:lstStyle/>
          <a:p>
            <a:pPr eaLnBrk="1" hangingPunct="1">
              <a:spcBef>
                <a:spcPts val="0"/>
              </a:spcBef>
              <a:buNone/>
            </a:pPr>
            <a:r>
              <a:rPr lang="en-US" sz="2000" b="1" dirty="0">
                <a:solidFill>
                  <a:srgbClr val="FF0000"/>
                </a:solidFill>
              </a:rPr>
              <a:t>Analysis Summary of Algorithms:</a:t>
            </a:r>
          </a:p>
          <a:p>
            <a:pPr marL="0" algn="just" eaLnBrk="1" hangingPunct="1">
              <a:spcBef>
                <a:spcPts val="0"/>
              </a:spcBef>
              <a:buFontTx/>
              <a:buNone/>
            </a:pPr>
            <a:r>
              <a:rPr lang="en-US" sz="2600" dirty="0"/>
              <a:t>	</a:t>
            </a:r>
            <a:endParaRPr lang="en-US" sz="2400" dirty="0"/>
          </a:p>
          <a:p>
            <a:pPr eaLnBrk="1" hangingPunct="1">
              <a:spcBef>
                <a:spcPts val="0"/>
              </a:spcBef>
              <a:buFontTx/>
              <a:buNone/>
            </a:pPr>
            <a:r>
              <a:rPr lang="en-US" sz="2400" dirty="0"/>
              <a:t>			 </a:t>
            </a:r>
          </a:p>
          <a:p>
            <a:pPr eaLnBrk="1" hangingPunct="1">
              <a:spcBef>
                <a:spcPts val="0"/>
              </a:spcBef>
              <a:buFontTx/>
              <a:buNone/>
            </a:pPr>
            <a:r>
              <a:rPr lang="en-US" sz="2600" dirty="0"/>
              <a:t>			</a:t>
            </a:r>
          </a:p>
          <a:p>
            <a:pPr eaLnBrk="1" hangingPunct="1">
              <a:spcBef>
                <a:spcPts val="0"/>
              </a:spcBef>
              <a:buFontTx/>
              <a:buNone/>
            </a:pPr>
            <a:endParaRPr lang="en-US" sz="2600" dirty="0"/>
          </a:p>
          <a:p>
            <a:pPr eaLnBrk="1" hangingPunct="1">
              <a:spcBef>
                <a:spcPts val="0"/>
              </a:spcBef>
              <a:buFontTx/>
              <a:buNone/>
            </a:pPr>
            <a:endParaRPr lang="en-US" sz="2600" dirty="0"/>
          </a:p>
          <a:p>
            <a:pPr eaLnBrk="1" hangingPunct="1">
              <a:spcBef>
                <a:spcPts val="0"/>
              </a:spcBef>
              <a:buFontTx/>
              <a:buNone/>
            </a:pPr>
            <a:r>
              <a:rPr lang="en-US" sz="2600" b="1" dirty="0"/>
              <a:t> </a:t>
            </a:r>
          </a:p>
          <a:p>
            <a:pPr eaLnBrk="1" hangingPunct="1">
              <a:buFontTx/>
              <a:buNone/>
            </a:pPr>
            <a:endParaRPr lang="en-US" sz="2600" b="1" dirty="0"/>
          </a:p>
          <a:p>
            <a:pPr eaLnBrk="1" hangingPunct="1">
              <a:buFontTx/>
              <a:buNone/>
            </a:pPr>
            <a:endParaRPr lang="en-US" sz="2600" b="1" dirty="0"/>
          </a:p>
        </p:txBody>
      </p:sp>
      <p:graphicFrame>
        <p:nvGraphicFramePr>
          <p:cNvPr id="4" name="Table 3"/>
          <p:cNvGraphicFramePr>
            <a:graphicFrameLocks noGrp="1"/>
          </p:cNvGraphicFramePr>
          <p:nvPr>
            <p:extLst>
              <p:ext uri="{D42A27DB-BD31-4B8C-83A1-F6EECF244321}">
                <p14:modId xmlns:p14="http://schemas.microsoft.com/office/powerpoint/2010/main" val="3174474427"/>
              </p:ext>
            </p:extLst>
          </p:nvPr>
        </p:nvGraphicFramePr>
        <p:xfrm>
          <a:off x="483708" y="848967"/>
          <a:ext cx="7855222" cy="3962400"/>
        </p:xfrm>
        <a:graphic>
          <a:graphicData uri="http://schemas.openxmlformats.org/drawingml/2006/table">
            <a:tbl>
              <a:tblPr firstRow="1" bandRow="1">
                <a:tableStyleId>{5C22544A-7EE6-4342-B048-85BDC9FD1C3A}</a:tableStyleId>
              </a:tblPr>
              <a:tblGrid>
                <a:gridCol w="1102484">
                  <a:extLst>
                    <a:ext uri="{9D8B030D-6E8A-4147-A177-3AD203B41FA5}">
                      <a16:colId xmlns:a16="http://schemas.microsoft.com/office/drawing/2014/main" val="20000"/>
                    </a:ext>
                  </a:extLst>
                </a:gridCol>
                <a:gridCol w="964677">
                  <a:extLst>
                    <a:ext uri="{9D8B030D-6E8A-4147-A177-3AD203B41FA5}">
                      <a16:colId xmlns:a16="http://schemas.microsoft.com/office/drawing/2014/main" val="20001"/>
                    </a:ext>
                  </a:extLst>
                </a:gridCol>
                <a:gridCol w="1434722">
                  <a:extLst>
                    <a:ext uri="{9D8B030D-6E8A-4147-A177-3AD203B41FA5}">
                      <a16:colId xmlns:a16="http://schemas.microsoft.com/office/drawing/2014/main" val="20002"/>
                    </a:ext>
                  </a:extLst>
                </a:gridCol>
                <a:gridCol w="1838739">
                  <a:extLst>
                    <a:ext uri="{9D8B030D-6E8A-4147-A177-3AD203B41FA5}">
                      <a16:colId xmlns:a16="http://schemas.microsoft.com/office/drawing/2014/main" val="20003"/>
                    </a:ext>
                  </a:extLst>
                </a:gridCol>
                <a:gridCol w="765313">
                  <a:extLst>
                    <a:ext uri="{9D8B030D-6E8A-4147-A177-3AD203B41FA5}">
                      <a16:colId xmlns:a16="http://schemas.microsoft.com/office/drawing/2014/main" val="20004"/>
                    </a:ext>
                  </a:extLst>
                </a:gridCol>
                <a:gridCol w="1749287">
                  <a:extLst>
                    <a:ext uri="{9D8B030D-6E8A-4147-A177-3AD203B41FA5}">
                      <a16:colId xmlns:a16="http://schemas.microsoft.com/office/drawing/2014/main" val="20005"/>
                    </a:ext>
                  </a:extLst>
                </a:gridCol>
              </a:tblGrid>
              <a:tr h="388620">
                <a:tc>
                  <a:txBody>
                    <a:bodyPr/>
                    <a:lstStyle/>
                    <a:p>
                      <a:r>
                        <a:rPr lang="en-US" sz="1400" dirty="0">
                          <a:solidFill>
                            <a:schemeClr val="tx1"/>
                          </a:solidFill>
                        </a:rPr>
                        <a:t>Algorithm</a:t>
                      </a:r>
                    </a:p>
                  </a:txBody>
                  <a:tcPr marT="34290" marB="34290"/>
                </a:tc>
                <a:tc>
                  <a:txBody>
                    <a:bodyPr/>
                    <a:lstStyle/>
                    <a:p>
                      <a:r>
                        <a:rPr lang="en-US" sz="1400" dirty="0">
                          <a:solidFill>
                            <a:schemeClr val="tx1"/>
                          </a:solidFill>
                        </a:rPr>
                        <a:t>Case</a:t>
                      </a:r>
                    </a:p>
                  </a:txBody>
                  <a:tcPr marT="34290" marB="34290"/>
                </a:tc>
                <a:tc>
                  <a:txBody>
                    <a:bodyPr/>
                    <a:lstStyle/>
                    <a:p>
                      <a:r>
                        <a:rPr lang="en-US" sz="1400" dirty="0">
                          <a:solidFill>
                            <a:schemeClr val="tx1"/>
                          </a:solidFill>
                        </a:rPr>
                        <a:t>Instance</a:t>
                      </a:r>
                    </a:p>
                  </a:txBody>
                  <a:tcPr marT="34290" marB="34290"/>
                </a:tc>
                <a:tc>
                  <a:txBody>
                    <a:bodyPr/>
                    <a:lstStyle/>
                    <a:p>
                      <a:r>
                        <a:rPr lang="en-US" sz="1400" dirty="0">
                          <a:solidFill>
                            <a:schemeClr val="tx1"/>
                          </a:solidFill>
                        </a:rPr>
                        <a:t>Recurrence</a:t>
                      </a:r>
                      <a:r>
                        <a:rPr lang="en-US" sz="1400" baseline="0" dirty="0">
                          <a:solidFill>
                            <a:schemeClr val="tx1"/>
                          </a:solidFill>
                        </a:rPr>
                        <a:t> Equation</a:t>
                      </a:r>
                      <a:endParaRPr lang="en-US" sz="1400" dirty="0">
                        <a:solidFill>
                          <a:schemeClr val="tx1"/>
                        </a:solidFill>
                      </a:endParaRPr>
                    </a:p>
                  </a:txBody>
                  <a:tcPr marT="34290" marB="34290"/>
                </a:tc>
                <a:tc>
                  <a:txBody>
                    <a:bodyPr/>
                    <a:lstStyle/>
                    <a:p>
                      <a:r>
                        <a:rPr lang="en-US" sz="1400" dirty="0">
                          <a:solidFill>
                            <a:schemeClr val="tx1"/>
                          </a:solidFill>
                        </a:rPr>
                        <a:t>Time Complexity</a:t>
                      </a:r>
                    </a:p>
                  </a:txBody>
                  <a:tcPr marT="34290" marB="34290"/>
                </a:tc>
                <a:tc>
                  <a:txBody>
                    <a:bodyPr/>
                    <a:lstStyle/>
                    <a:p>
                      <a:r>
                        <a:rPr lang="en-US" sz="1400" dirty="0">
                          <a:solidFill>
                            <a:schemeClr val="tx1"/>
                          </a:solidFill>
                        </a:rPr>
                        <a:t>Space Complexity</a:t>
                      </a:r>
                    </a:p>
                  </a:txBody>
                  <a:tcPr marT="34290" marB="34290"/>
                </a:tc>
                <a:extLst>
                  <a:ext uri="{0D108BD9-81ED-4DB2-BD59-A6C34878D82A}">
                    <a16:rowId xmlns:a16="http://schemas.microsoft.com/office/drawing/2014/main" val="10000"/>
                  </a:ext>
                </a:extLst>
              </a:tr>
              <a:tr h="278130">
                <a:tc rowSpan="3">
                  <a:txBody>
                    <a:bodyPr/>
                    <a:lstStyle/>
                    <a:p>
                      <a:endParaRPr lang="en-US" sz="1400" b="1" dirty="0">
                        <a:solidFill>
                          <a:srgbClr val="FF0000"/>
                        </a:solidFill>
                      </a:endParaRPr>
                    </a:p>
                    <a:p>
                      <a:r>
                        <a:rPr lang="en-US" sz="1400" b="1" dirty="0">
                          <a:solidFill>
                            <a:srgbClr val="FF0000"/>
                          </a:solidFill>
                        </a:rPr>
                        <a:t>Binary Search</a:t>
                      </a:r>
                    </a:p>
                  </a:txBody>
                  <a:tcPr marT="34290" marB="34290">
                    <a:solidFill>
                      <a:schemeClr val="bg1"/>
                    </a:solidFill>
                  </a:tcPr>
                </a:tc>
                <a:tc>
                  <a:txBody>
                    <a:bodyPr/>
                    <a:lstStyle/>
                    <a:p>
                      <a:pPr algn="ctr"/>
                      <a:r>
                        <a:rPr lang="en-US" sz="1400" dirty="0"/>
                        <a:t>Best</a:t>
                      </a:r>
                    </a:p>
                  </a:txBody>
                  <a:tcPr marT="34290" marB="34290"/>
                </a:tc>
                <a:tc>
                  <a:txBody>
                    <a:bodyPr/>
                    <a:lstStyle/>
                    <a:p>
                      <a:r>
                        <a:rPr lang="en-US" sz="1400" dirty="0"/>
                        <a:t>Middle element</a:t>
                      </a:r>
                    </a:p>
                  </a:txBody>
                  <a:tcPr marT="34290" marB="34290"/>
                </a:tc>
                <a:tc>
                  <a:txBody>
                    <a:bodyPr/>
                    <a:lstStyle/>
                    <a:p>
                      <a:r>
                        <a:rPr lang="en-US" sz="1400" dirty="0"/>
                        <a:t>T(n)</a:t>
                      </a:r>
                      <a:r>
                        <a:rPr lang="en-US" sz="1400" baseline="0" dirty="0"/>
                        <a:t> = 1</a:t>
                      </a:r>
                      <a:endParaRPr lang="en-US" sz="1400" dirty="0"/>
                    </a:p>
                  </a:txBody>
                  <a:tcPr marT="34290" marB="34290"/>
                </a:tc>
                <a:tc>
                  <a:txBody>
                    <a:bodyPr/>
                    <a:lstStyle/>
                    <a:p>
                      <a:r>
                        <a:rPr lang="en-US" sz="1400" dirty="0"/>
                        <a:t>O(1)</a:t>
                      </a:r>
                    </a:p>
                  </a:txBody>
                  <a:tcPr marT="34290" marB="34290"/>
                </a:tc>
                <a:tc rowSpan="3">
                  <a:txBody>
                    <a:bodyPr/>
                    <a:lstStyle/>
                    <a:p>
                      <a:endParaRPr lang="en-US" sz="1400" dirty="0"/>
                    </a:p>
                    <a:p>
                      <a:r>
                        <a:rPr lang="en-US" sz="1400" dirty="0" err="1"/>
                        <a:t>Rec:O</a:t>
                      </a:r>
                      <a:r>
                        <a:rPr lang="en-US" sz="1400" dirty="0"/>
                        <a:t>(</a:t>
                      </a:r>
                      <a:r>
                        <a:rPr lang="en-US" sz="1400" dirty="0" err="1"/>
                        <a:t>logn</a:t>
                      </a:r>
                      <a:r>
                        <a:rPr lang="en-US" sz="1400" dirty="0"/>
                        <a:t>)</a:t>
                      </a:r>
                    </a:p>
                    <a:p>
                      <a:r>
                        <a:rPr lang="en-US" sz="1400" dirty="0" err="1"/>
                        <a:t>Iter</a:t>
                      </a:r>
                      <a:r>
                        <a:rPr lang="en-US" sz="1400" dirty="0"/>
                        <a:t>: O(1)</a:t>
                      </a:r>
                    </a:p>
                  </a:txBody>
                  <a:tcPr marT="34290" marB="34290"/>
                </a:tc>
                <a:extLst>
                  <a:ext uri="{0D108BD9-81ED-4DB2-BD59-A6C34878D82A}">
                    <a16:rowId xmlns:a16="http://schemas.microsoft.com/office/drawing/2014/main" val="10001"/>
                  </a:ext>
                </a:extLst>
              </a:tr>
              <a:tr h="278130">
                <a:tc vMerge="1">
                  <a:txBody>
                    <a:bodyPr/>
                    <a:lstStyle/>
                    <a:p>
                      <a:endParaRPr lang="en-US" dirty="0"/>
                    </a:p>
                  </a:txBody>
                  <a:tcPr/>
                </a:tc>
                <a:tc>
                  <a:txBody>
                    <a:bodyPr/>
                    <a:lstStyle/>
                    <a:p>
                      <a:pPr algn="ctr"/>
                      <a:r>
                        <a:rPr lang="en-US" sz="1400" dirty="0"/>
                        <a:t>Worst</a:t>
                      </a:r>
                    </a:p>
                  </a:txBody>
                  <a:tcPr marT="34290" marB="34290"/>
                </a:tc>
                <a:tc>
                  <a:txBody>
                    <a:bodyPr/>
                    <a:lstStyle/>
                    <a:p>
                      <a:r>
                        <a:rPr lang="en-US" sz="1400" dirty="0"/>
                        <a:t>Last Element</a:t>
                      </a:r>
                    </a:p>
                  </a:txBody>
                  <a:tcPr marT="34290" marB="34290"/>
                </a:tc>
                <a:tc>
                  <a:txBody>
                    <a:bodyPr/>
                    <a:lstStyle/>
                    <a:p>
                      <a:r>
                        <a:rPr lang="en-US" sz="1400" dirty="0"/>
                        <a:t>T(n) = T(n/2) +</a:t>
                      </a:r>
                      <a:r>
                        <a:rPr lang="en-US" sz="1400" baseline="0" dirty="0"/>
                        <a:t> 1</a:t>
                      </a:r>
                      <a:endParaRPr lang="en-US" sz="1400" dirty="0"/>
                    </a:p>
                  </a:txBody>
                  <a:tcPr marT="34290" marB="34290"/>
                </a:tc>
                <a:tc>
                  <a:txBody>
                    <a:bodyPr/>
                    <a:lstStyle/>
                    <a:p>
                      <a:r>
                        <a:rPr lang="en-US" sz="1400" dirty="0"/>
                        <a:t>O(</a:t>
                      </a:r>
                      <a:r>
                        <a:rPr lang="en-US" sz="1400" dirty="0" err="1"/>
                        <a:t>logn</a:t>
                      </a:r>
                      <a:r>
                        <a:rPr lang="en-US" sz="1400" dirty="0"/>
                        <a:t>)</a:t>
                      </a:r>
                    </a:p>
                  </a:txBody>
                  <a:tcPr marT="34290" marB="34290"/>
                </a:tc>
                <a:tc vMerge="1">
                  <a:txBody>
                    <a:bodyPr/>
                    <a:lstStyle/>
                    <a:p>
                      <a:endParaRPr lang="en-US" dirty="0"/>
                    </a:p>
                  </a:txBody>
                  <a:tcPr/>
                </a:tc>
                <a:extLst>
                  <a:ext uri="{0D108BD9-81ED-4DB2-BD59-A6C34878D82A}">
                    <a16:rowId xmlns:a16="http://schemas.microsoft.com/office/drawing/2014/main" val="10002"/>
                  </a:ext>
                </a:extLst>
              </a:tr>
              <a:tr h="278130">
                <a:tc vMerge="1">
                  <a:txBody>
                    <a:bodyPr/>
                    <a:lstStyle/>
                    <a:p>
                      <a:endParaRPr lang="en-US" dirty="0"/>
                    </a:p>
                  </a:txBody>
                  <a:tcPr/>
                </a:tc>
                <a:tc>
                  <a:txBody>
                    <a:bodyPr/>
                    <a:lstStyle/>
                    <a:p>
                      <a:pPr algn="ctr"/>
                      <a:r>
                        <a:rPr lang="en-US" sz="1400" dirty="0"/>
                        <a:t>Average</a:t>
                      </a:r>
                    </a:p>
                  </a:txBody>
                  <a:tcPr marT="34290" marB="34290"/>
                </a:tc>
                <a:tc>
                  <a:txBody>
                    <a:bodyPr/>
                    <a:lstStyle/>
                    <a:p>
                      <a:r>
                        <a:rPr lang="en-US" sz="1400" dirty="0"/>
                        <a:t>All elements</a:t>
                      </a:r>
                    </a:p>
                  </a:txBody>
                  <a:tcPr marT="34290" marB="34290"/>
                </a:tc>
                <a:tc>
                  <a:txBody>
                    <a:bodyPr/>
                    <a:lstStyle/>
                    <a:p>
                      <a:r>
                        <a:rPr lang="en-US" sz="1400" dirty="0"/>
                        <a:t>As = (1+1/n) Au -1</a:t>
                      </a:r>
                    </a:p>
                  </a:txBody>
                  <a:tcPr marT="34290" marB="34290"/>
                </a:tc>
                <a:tc>
                  <a:txBody>
                    <a:bodyPr/>
                    <a:lstStyle/>
                    <a:p>
                      <a:r>
                        <a:rPr lang="en-US" sz="1400" dirty="0"/>
                        <a:t>O(</a:t>
                      </a:r>
                      <a:r>
                        <a:rPr lang="en-US" sz="1400" dirty="0" err="1"/>
                        <a:t>logn</a:t>
                      </a:r>
                      <a:r>
                        <a:rPr lang="en-US" sz="1400" dirty="0"/>
                        <a:t>)</a:t>
                      </a:r>
                    </a:p>
                  </a:txBody>
                  <a:tcPr marT="34290" marB="34290"/>
                </a:tc>
                <a:tc vMerge="1">
                  <a:txBody>
                    <a:bodyPr/>
                    <a:lstStyle/>
                    <a:p>
                      <a:endParaRPr lang="en-US" dirty="0"/>
                    </a:p>
                  </a:txBody>
                  <a:tcPr/>
                </a:tc>
                <a:extLst>
                  <a:ext uri="{0D108BD9-81ED-4DB2-BD59-A6C34878D82A}">
                    <a16:rowId xmlns:a16="http://schemas.microsoft.com/office/drawing/2014/main" val="10003"/>
                  </a:ext>
                </a:extLst>
              </a:tr>
              <a:tr h="388620">
                <a:tc rowSpan="3">
                  <a:txBody>
                    <a:bodyPr/>
                    <a:lstStyle/>
                    <a:p>
                      <a:endParaRPr lang="en-US" sz="1400" b="1" dirty="0">
                        <a:solidFill>
                          <a:srgbClr val="FF0000"/>
                        </a:solidFill>
                      </a:endParaRPr>
                    </a:p>
                    <a:p>
                      <a:r>
                        <a:rPr lang="en-US" sz="1400" b="1" dirty="0">
                          <a:solidFill>
                            <a:srgbClr val="FF0000"/>
                          </a:solidFill>
                        </a:rPr>
                        <a:t>Quick Sort</a:t>
                      </a:r>
                    </a:p>
                  </a:txBody>
                  <a:tcPr marT="34290" marB="34290"/>
                </a:tc>
                <a:tc>
                  <a:txBody>
                    <a:bodyPr/>
                    <a:lstStyle/>
                    <a:p>
                      <a:pPr algn="ctr"/>
                      <a:r>
                        <a:rPr lang="en-US" sz="1400" dirty="0"/>
                        <a:t>Best</a:t>
                      </a:r>
                    </a:p>
                  </a:txBody>
                  <a:tcPr marT="34290" marB="34290"/>
                </a:tc>
                <a:tc>
                  <a:txBody>
                    <a:bodyPr/>
                    <a:lstStyle/>
                    <a:p>
                      <a:r>
                        <a:rPr lang="en-US" sz="1400" dirty="0"/>
                        <a:t>Pivot at middle</a:t>
                      </a:r>
                    </a:p>
                  </a:txBody>
                  <a:tcPr marT="34290" marB="34290"/>
                </a:tc>
                <a:tc>
                  <a:txBody>
                    <a:bodyPr/>
                    <a:lstStyle/>
                    <a:p>
                      <a:r>
                        <a:rPr lang="en-US" sz="1400" dirty="0"/>
                        <a:t>T(n) =</a:t>
                      </a:r>
                      <a:r>
                        <a:rPr lang="en-US" sz="1400" baseline="0" dirty="0"/>
                        <a:t> 2</a:t>
                      </a:r>
                      <a:r>
                        <a:rPr lang="en-US" sz="1400" dirty="0"/>
                        <a:t>T(n/2) + n</a:t>
                      </a:r>
                    </a:p>
                  </a:txBody>
                  <a:tcPr marT="34290" marB="34290"/>
                </a:tc>
                <a:tc>
                  <a:txBody>
                    <a:bodyPr/>
                    <a:lstStyle/>
                    <a:p>
                      <a:r>
                        <a:rPr lang="en-US" sz="1400" dirty="0"/>
                        <a:t>O(</a:t>
                      </a:r>
                      <a:r>
                        <a:rPr lang="en-US" sz="1400" dirty="0" err="1"/>
                        <a:t>nlogn</a:t>
                      </a:r>
                      <a:r>
                        <a:rPr lang="en-US" sz="1400" dirty="0"/>
                        <a:t>)</a:t>
                      </a:r>
                    </a:p>
                  </a:txBody>
                  <a:tcPr marT="34290" marB="34290"/>
                </a:tc>
                <a:tc>
                  <a:txBody>
                    <a:bodyPr/>
                    <a:lstStyle/>
                    <a:p>
                      <a:r>
                        <a:rPr lang="en-US" sz="1400" dirty="0" err="1"/>
                        <a:t>Rec:O</a:t>
                      </a:r>
                      <a:r>
                        <a:rPr lang="en-US" sz="1400" dirty="0"/>
                        <a:t>(</a:t>
                      </a:r>
                      <a:r>
                        <a:rPr lang="en-US" sz="1400" dirty="0" err="1"/>
                        <a:t>logn</a:t>
                      </a:r>
                      <a:r>
                        <a:rPr lang="en-US" sz="1400" dirty="0"/>
                        <a:t>)</a:t>
                      </a:r>
                    </a:p>
                    <a:p>
                      <a:r>
                        <a:rPr lang="en-US" sz="1400" dirty="0" err="1"/>
                        <a:t>Iter</a:t>
                      </a:r>
                      <a:r>
                        <a:rPr lang="en-US" sz="1400" dirty="0"/>
                        <a:t>: O(1)</a:t>
                      </a:r>
                    </a:p>
                  </a:txBody>
                  <a:tcPr marT="34290" marB="34290"/>
                </a:tc>
                <a:extLst>
                  <a:ext uri="{0D108BD9-81ED-4DB2-BD59-A6C34878D82A}">
                    <a16:rowId xmlns:a16="http://schemas.microsoft.com/office/drawing/2014/main" val="10004"/>
                  </a:ext>
                </a:extLst>
              </a:tr>
              <a:tr h="388620">
                <a:tc vMerge="1">
                  <a:txBody>
                    <a:bodyPr/>
                    <a:lstStyle/>
                    <a:p>
                      <a:endParaRPr lang="en-US" dirty="0"/>
                    </a:p>
                  </a:txBody>
                  <a:tcPr/>
                </a:tc>
                <a:tc>
                  <a:txBody>
                    <a:bodyPr/>
                    <a:lstStyle/>
                    <a:p>
                      <a:pPr algn="ctr"/>
                      <a:r>
                        <a:rPr lang="en-US" sz="1400" dirty="0"/>
                        <a:t>Worst</a:t>
                      </a:r>
                    </a:p>
                  </a:txBody>
                  <a:tcPr marT="34290" marB="34290"/>
                </a:tc>
                <a:tc>
                  <a:txBody>
                    <a:bodyPr/>
                    <a:lstStyle/>
                    <a:p>
                      <a:r>
                        <a:rPr lang="en-US" sz="1400" dirty="0"/>
                        <a:t>Already sorted</a:t>
                      </a:r>
                    </a:p>
                  </a:txBody>
                  <a:tcPr marT="34290" marB="34290"/>
                </a:tc>
                <a:tc>
                  <a:txBody>
                    <a:bodyPr/>
                    <a:lstStyle/>
                    <a:p>
                      <a:r>
                        <a:rPr lang="en-US" sz="1400" dirty="0"/>
                        <a:t>T(n) =</a:t>
                      </a:r>
                      <a:r>
                        <a:rPr lang="en-US" sz="1400" baseline="0" dirty="0"/>
                        <a:t> T(n-1) + n</a:t>
                      </a:r>
                      <a:endParaRPr lang="en-US" sz="1400" dirty="0"/>
                    </a:p>
                  </a:txBody>
                  <a:tcPr marT="34290" marB="34290"/>
                </a:tc>
                <a:tc>
                  <a:txBody>
                    <a:bodyPr/>
                    <a:lstStyle/>
                    <a:p>
                      <a:r>
                        <a:rPr lang="en-US" sz="1400" dirty="0"/>
                        <a:t>O(n</a:t>
                      </a:r>
                      <a:r>
                        <a:rPr lang="en-US" sz="1400" baseline="30000" dirty="0">
                          <a:solidFill>
                            <a:srgbClr val="000000"/>
                          </a:solidFill>
                          <a:latin typeface="Times New Roman" pitchFamily="18" charset="0"/>
                          <a:cs typeface="Times New Roman" pitchFamily="18" charset="0"/>
                        </a:rPr>
                        <a:t>2</a:t>
                      </a:r>
                      <a:r>
                        <a:rPr lang="en-US" sz="1400" dirty="0"/>
                        <a:t>)</a:t>
                      </a:r>
                    </a:p>
                  </a:txBody>
                  <a:tcPr marT="34290" marB="34290"/>
                </a:tc>
                <a:tc>
                  <a:txBody>
                    <a:bodyPr/>
                    <a:lstStyle/>
                    <a:p>
                      <a:r>
                        <a:rPr lang="en-US" sz="1400" dirty="0" err="1"/>
                        <a:t>Rec:O</a:t>
                      </a:r>
                      <a:r>
                        <a:rPr lang="en-US" sz="1400" dirty="0"/>
                        <a:t>(n)</a:t>
                      </a:r>
                    </a:p>
                    <a:p>
                      <a:r>
                        <a:rPr lang="en-US" sz="1400" dirty="0" err="1"/>
                        <a:t>Iter</a:t>
                      </a:r>
                      <a:r>
                        <a:rPr lang="en-US" sz="1400" dirty="0"/>
                        <a:t>: O(1)</a:t>
                      </a:r>
                    </a:p>
                  </a:txBody>
                  <a:tcPr marT="34290" marB="34290"/>
                </a:tc>
                <a:extLst>
                  <a:ext uri="{0D108BD9-81ED-4DB2-BD59-A6C34878D82A}">
                    <a16:rowId xmlns:a16="http://schemas.microsoft.com/office/drawing/2014/main" val="10005"/>
                  </a:ext>
                </a:extLst>
              </a:tr>
              <a:tr h="388620">
                <a:tc vMerge="1">
                  <a:txBody>
                    <a:bodyPr/>
                    <a:lstStyle/>
                    <a:p>
                      <a:endParaRPr lang="en-US" dirty="0"/>
                    </a:p>
                  </a:txBody>
                  <a:tcPr/>
                </a:tc>
                <a:tc>
                  <a:txBody>
                    <a:bodyPr/>
                    <a:lstStyle/>
                    <a:p>
                      <a:pPr algn="ctr"/>
                      <a:r>
                        <a:rPr lang="en-US" sz="1400" dirty="0"/>
                        <a:t>Average</a:t>
                      </a:r>
                    </a:p>
                  </a:txBody>
                  <a:tcPr marT="34290" marB="34290"/>
                </a:tc>
                <a:tc>
                  <a:txBody>
                    <a:bodyPr/>
                    <a:lstStyle/>
                    <a:p>
                      <a:r>
                        <a:rPr lang="en-US" sz="1400" dirty="0"/>
                        <a:t>All permutations</a:t>
                      </a:r>
                    </a:p>
                  </a:txBody>
                  <a:tcPr marT="34290" marB="34290"/>
                </a:tc>
                <a:tc>
                  <a:txBody>
                    <a:bodyPr/>
                    <a:lstStyle/>
                    <a:p>
                      <a:pPr algn="l">
                        <a:spcBef>
                          <a:spcPts val="0"/>
                        </a:spcBef>
                      </a:pPr>
                      <a:r>
                        <a:rPr lang="en-US" sz="1400" dirty="0"/>
                        <a:t>T(n) </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dn</a:t>
                      </a:r>
                      <a:r>
                        <a:rPr lang="en-US" sz="1400" dirty="0">
                          <a:latin typeface="Times New Roman" pitchFamily="18" charset="0"/>
                          <a:cs typeface="Times New Roman" pitchFamily="18" charset="0"/>
                        </a:rPr>
                        <a:t> + 2</a:t>
                      </a:r>
                      <a:r>
                        <a:rPr lang="el-GR" sz="1400" dirty="0">
                          <a:latin typeface="Times New Roman" pitchFamily="18" charset="0"/>
                          <a:cs typeface="Times New Roman" pitchFamily="18" charset="0"/>
                        </a:rPr>
                        <a:t>Σ</a:t>
                      </a:r>
                      <a:r>
                        <a:rPr lang="en-US" sz="1400" dirty="0">
                          <a:latin typeface="Times New Roman" pitchFamily="18" charset="0"/>
                          <a:cs typeface="Times New Roman" pitchFamily="18" charset="0"/>
                        </a:rPr>
                        <a:t> t(k)/n                  </a:t>
                      </a:r>
                    </a:p>
                    <a:p>
                      <a:pPr algn="l">
                        <a:spcBef>
                          <a:spcPts val="0"/>
                        </a:spcBef>
                      </a:pPr>
                      <a:r>
                        <a:rPr lang="en-US" sz="1400" baseline="30000" dirty="0">
                          <a:latin typeface="Times New Roman" pitchFamily="18" charset="0"/>
                          <a:cs typeface="Times New Roman" pitchFamily="18" charset="0"/>
                        </a:rPr>
                        <a:t>                                 0&lt;= k&lt;= n </a:t>
                      </a:r>
                    </a:p>
                  </a:txBody>
                  <a:tcPr marT="34290" marB="34290"/>
                </a:tc>
                <a:tc>
                  <a:txBody>
                    <a:bodyPr/>
                    <a:lstStyle/>
                    <a:p>
                      <a:r>
                        <a:rPr lang="en-US" sz="1400" dirty="0"/>
                        <a:t>O(</a:t>
                      </a:r>
                      <a:r>
                        <a:rPr lang="en-US" sz="1400" dirty="0" err="1"/>
                        <a:t>logn</a:t>
                      </a:r>
                      <a:r>
                        <a:rPr lang="en-US" sz="1400" dirty="0"/>
                        <a:t>)</a:t>
                      </a:r>
                    </a:p>
                  </a:txBody>
                  <a:tcPr marT="34290" marB="34290"/>
                </a:tc>
                <a:tc>
                  <a:txBody>
                    <a:bodyPr/>
                    <a:lstStyle/>
                    <a:p>
                      <a:r>
                        <a:rPr lang="en-US" sz="1400" dirty="0" err="1"/>
                        <a:t>Rec:O</a:t>
                      </a:r>
                      <a:r>
                        <a:rPr lang="en-US" sz="1400" dirty="0"/>
                        <a:t>(</a:t>
                      </a:r>
                      <a:r>
                        <a:rPr lang="en-US" sz="1400" dirty="0" err="1"/>
                        <a:t>logn</a:t>
                      </a:r>
                      <a:r>
                        <a:rPr lang="en-US" sz="1400" dirty="0"/>
                        <a:t>)</a:t>
                      </a:r>
                    </a:p>
                    <a:p>
                      <a:r>
                        <a:rPr lang="en-US" sz="1400" dirty="0" err="1"/>
                        <a:t>Iter</a:t>
                      </a:r>
                      <a:r>
                        <a:rPr lang="en-US" sz="1400" dirty="0"/>
                        <a:t>: O(1)</a:t>
                      </a:r>
                    </a:p>
                  </a:txBody>
                  <a:tcPr marT="34290" marB="34290"/>
                </a:tc>
                <a:extLst>
                  <a:ext uri="{0D108BD9-81ED-4DB2-BD59-A6C34878D82A}">
                    <a16:rowId xmlns:a16="http://schemas.microsoft.com/office/drawing/2014/main" val="10006"/>
                  </a:ext>
                </a:extLst>
              </a:tr>
              <a:tr h="278130">
                <a:tc rowSpan="3">
                  <a:txBody>
                    <a:bodyPr/>
                    <a:lstStyle/>
                    <a:p>
                      <a:endParaRPr lang="en-US" sz="1400" b="1" dirty="0">
                        <a:solidFill>
                          <a:srgbClr val="FF0000"/>
                        </a:solidFill>
                      </a:endParaRPr>
                    </a:p>
                    <a:p>
                      <a:r>
                        <a:rPr lang="en-US" sz="1400" b="1" dirty="0">
                          <a:solidFill>
                            <a:srgbClr val="FF0000"/>
                          </a:solidFill>
                        </a:rPr>
                        <a:t>Merge Sort</a:t>
                      </a:r>
                    </a:p>
                  </a:txBody>
                  <a:tcPr marT="34290" marB="34290"/>
                </a:tc>
                <a:tc>
                  <a:txBody>
                    <a:bodyPr/>
                    <a:lstStyle/>
                    <a:p>
                      <a:pPr algn="ctr"/>
                      <a:r>
                        <a:rPr lang="en-US" sz="1400" dirty="0"/>
                        <a:t>Best</a:t>
                      </a:r>
                    </a:p>
                  </a:txBody>
                  <a:tcPr marT="34290" marB="34290"/>
                </a:tc>
                <a:tc rowSpan="3">
                  <a:txBody>
                    <a:bodyPr/>
                    <a:lstStyle/>
                    <a:p>
                      <a:endParaRPr lang="en-US" sz="1400" dirty="0"/>
                    </a:p>
                    <a:p>
                      <a:r>
                        <a:rPr lang="en-US" sz="1400" dirty="0"/>
                        <a:t>Any Input</a:t>
                      </a:r>
                    </a:p>
                  </a:txBody>
                  <a:tcPr marT="34290" marB="34290"/>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T(n) = 2T(n/2) + n</a:t>
                      </a:r>
                    </a:p>
                    <a:p>
                      <a:endParaRPr lang="en-US" sz="1400" dirty="0"/>
                    </a:p>
                  </a:txBody>
                  <a:tcPr marT="34290" marB="34290"/>
                </a:tc>
                <a:tc rowSpan="3">
                  <a:txBody>
                    <a:bodyPr/>
                    <a:lstStyle/>
                    <a:p>
                      <a:endParaRPr lang="en-US" sz="1400" dirty="0"/>
                    </a:p>
                    <a:p>
                      <a:r>
                        <a:rPr lang="en-US" sz="1400" dirty="0"/>
                        <a:t>O(</a:t>
                      </a:r>
                      <a:r>
                        <a:rPr lang="en-US" sz="1400" dirty="0" err="1"/>
                        <a:t>nlonn</a:t>
                      </a:r>
                      <a:r>
                        <a:rPr lang="en-US" sz="1400" dirty="0"/>
                        <a:t>)</a:t>
                      </a:r>
                    </a:p>
                  </a:txBody>
                  <a:tcPr marT="34290" marB="34290"/>
                </a:tc>
                <a:tc rowSpan="3">
                  <a:txBody>
                    <a:bodyPr/>
                    <a:lstStyle/>
                    <a:p>
                      <a:endParaRPr lang="en-US" sz="1400" dirty="0"/>
                    </a:p>
                    <a:p>
                      <a:r>
                        <a:rPr lang="en-US" sz="1400" dirty="0" err="1"/>
                        <a:t>Rec:O</a:t>
                      </a:r>
                      <a:r>
                        <a:rPr lang="en-US" sz="1400" dirty="0"/>
                        <a:t>(</a:t>
                      </a:r>
                      <a:r>
                        <a:rPr lang="en-US" sz="1400" dirty="0" err="1"/>
                        <a:t>logn</a:t>
                      </a:r>
                      <a:r>
                        <a:rPr lang="en-US" sz="1400" dirty="0"/>
                        <a:t>)</a:t>
                      </a:r>
                    </a:p>
                    <a:p>
                      <a:r>
                        <a:rPr lang="en-US" sz="1400" dirty="0" err="1"/>
                        <a:t>Iter</a:t>
                      </a:r>
                      <a:r>
                        <a:rPr lang="en-US" sz="1400" dirty="0"/>
                        <a:t>: O(1)</a:t>
                      </a:r>
                    </a:p>
                    <a:p>
                      <a:endParaRPr lang="en-US" sz="1400" dirty="0"/>
                    </a:p>
                  </a:txBody>
                  <a:tcPr marT="34290" marB="34290"/>
                </a:tc>
                <a:extLst>
                  <a:ext uri="{0D108BD9-81ED-4DB2-BD59-A6C34878D82A}">
                    <a16:rowId xmlns:a16="http://schemas.microsoft.com/office/drawing/2014/main" val="10007"/>
                  </a:ext>
                </a:extLst>
              </a:tr>
              <a:tr h="278130">
                <a:tc vMerge="1">
                  <a:txBody>
                    <a:bodyPr/>
                    <a:lstStyle/>
                    <a:p>
                      <a:endParaRPr lang="en-US" dirty="0"/>
                    </a:p>
                  </a:txBody>
                  <a:tcPr/>
                </a:tc>
                <a:tc>
                  <a:txBody>
                    <a:bodyPr/>
                    <a:lstStyle/>
                    <a:p>
                      <a:pPr algn="ctr"/>
                      <a:r>
                        <a:rPr lang="en-US" sz="1400" dirty="0"/>
                        <a:t>Worst</a:t>
                      </a:r>
                    </a:p>
                  </a:txBody>
                  <a:tcPr marT="34290" marB="34290"/>
                </a:tc>
                <a:tc vMerge="1">
                  <a:txBody>
                    <a:bodyPr/>
                    <a:lstStyle/>
                    <a:p>
                      <a:endParaRPr lang="en-US" dirty="0"/>
                    </a:p>
                  </a:txBody>
                  <a:tcPr/>
                </a:tc>
                <a:tc vMerge="1">
                  <a:txBody>
                    <a:bodyPr/>
                    <a:lstStyle/>
                    <a:p>
                      <a:endParaRPr lang="en-US" sz="1600"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8"/>
                  </a:ext>
                </a:extLst>
              </a:tr>
              <a:tr h="278130">
                <a:tc vMerge="1">
                  <a:txBody>
                    <a:bodyPr/>
                    <a:lstStyle/>
                    <a:p>
                      <a:endParaRPr lang="en-US" dirty="0"/>
                    </a:p>
                  </a:txBody>
                  <a:tcPr/>
                </a:tc>
                <a:tc>
                  <a:txBody>
                    <a:bodyPr/>
                    <a:lstStyle/>
                    <a:p>
                      <a:pPr algn="ctr"/>
                      <a:r>
                        <a:rPr lang="en-US" sz="1400" dirty="0"/>
                        <a:t>Average</a:t>
                      </a:r>
                    </a:p>
                  </a:txBody>
                  <a:tcPr marT="34290" marB="34290"/>
                </a:tc>
                <a:tc vMerge="1">
                  <a:txBody>
                    <a:bodyPr/>
                    <a:lstStyle/>
                    <a:p>
                      <a:endParaRPr lang="en-US" dirty="0"/>
                    </a:p>
                  </a:txBody>
                  <a:tcPr/>
                </a:tc>
                <a:tc vMerge="1">
                  <a:txBody>
                    <a:bodyPr/>
                    <a:lstStyle/>
                    <a:p>
                      <a:endParaRPr lang="en-US" sz="1600"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0009"/>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9683134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marL="0" indent="0"/>
            <a:br>
              <a:rPr lang="en-IN" sz="2800" b="1" dirty="0">
                <a:solidFill>
                  <a:srgbClr val="FF0000"/>
                </a:solidFill>
                <a:latin typeface="Times New Roman" pitchFamily="18" charset="0"/>
                <a:cs typeface="Times New Roman" pitchFamily="18" charset="0"/>
              </a:rPr>
            </a:br>
            <a:br>
              <a:rPr lang="en-IN" sz="2800" b="1" dirty="0">
                <a:solidFill>
                  <a:srgbClr val="FF0000"/>
                </a:solidFill>
                <a:latin typeface="Times New Roman" pitchFamily="18" charset="0"/>
                <a:cs typeface="Times New Roman" pitchFamily="18" charset="0"/>
              </a:rPr>
            </a:br>
            <a:br>
              <a:rPr lang="en-IN" sz="2800" b="1" dirty="0">
                <a:solidFill>
                  <a:srgbClr val="FF0000"/>
                </a:solidFill>
                <a:latin typeface="Times New Roman" pitchFamily="18" charset="0"/>
                <a:cs typeface="Times New Roman" pitchFamily="18" charset="0"/>
              </a:rPr>
            </a:br>
            <a:r>
              <a:rPr lang="en-IN" sz="2800" b="1" dirty="0">
                <a:solidFill>
                  <a:srgbClr val="FF0000"/>
                </a:solidFill>
                <a:latin typeface="Times New Roman" pitchFamily="18" charset="0"/>
                <a:cs typeface="Times New Roman" pitchFamily="18" charset="0"/>
              </a:rPr>
              <a:t>Exponentiation Greedy Method: General Strategy</a:t>
            </a:r>
            <a:br>
              <a:rPr lang="en-IN" sz="2800" b="1" dirty="0">
                <a:solidFill>
                  <a:srgbClr val="FF0000"/>
                </a:solidFill>
                <a:latin typeface="Times New Roman" pitchFamily="18" charset="0"/>
                <a:cs typeface="Times New Roman" pitchFamily="18" charset="0"/>
              </a:rPr>
            </a:br>
            <a:br>
              <a:rPr lang="en-US" sz="2800" b="1" dirty="0">
                <a:solidFill>
                  <a:srgbClr val="FF0000"/>
                </a:solidFill>
                <a:latin typeface="Times New Roman" pitchFamily="18" charset="0"/>
                <a:cs typeface="Times New Roman" pitchFamily="18" charset="0"/>
              </a:rPr>
            </a:br>
            <a:br>
              <a:rPr lang="en-US"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844061"/>
            <a:ext cx="7886700" cy="4135902"/>
          </a:xfrm>
        </p:spPr>
        <p:txBody>
          <a:bodyPr>
            <a:normAutofit/>
          </a:bodyPr>
          <a:lstStyle/>
          <a:p>
            <a:r>
              <a:rPr lang="en-US" sz="1900" dirty="0">
                <a:latin typeface="Times New Roman" pitchFamily="18" charset="0"/>
                <a:cs typeface="Times New Roman" pitchFamily="18" charset="0"/>
              </a:rPr>
              <a:t>Among all the algorithmic approaches, the simplest approach is the Greedy method. In this approach, the decision is taken on the basis of current available information without worrying about the effect of the current decision in future.</a:t>
            </a:r>
          </a:p>
          <a:p>
            <a:r>
              <a:rPr lang="en-US" sz="1900" dirty="0">
                <a:latin typeface="Times New Roman" pitchFamily="18" charset="0"/>
                <a:cs typeface="Times New Roman" pitchFamily="18" charset="0"/>
              </a:rPr>
              <a:t>Greedy algorithms build a solution part by part, choosing the next part in such a way, that it gives an immediate benefit. This approach never reconsiders the choices taken previously. </a:t>
            </a:r>
          </a:p>
          <a:p>
            <a:r>
              <a:rPr lang="en-US" sz="1900" dirty="0">
                <a:latin typeface="Times New Roman" pitchFamily="18" charset="0"/>
                <a:cs typeface="Times New Roman" pitchFamily="18" charset="0"/>
              </a:rPr>
              <a:t>This approach is mainly used to solve optimization problems. Greedy method is easy to implement and quite efficient in most of the cases. It follows local optimal choice at each step with the hope of finding global optimal solution.</a:t>
            </a:r>
          </a:p>
          <a:p>
            <a:r>
              <a:rPr lang="en-US" sz="1900" dirty="0">
                <a:latin typeface="Times New Roman" pitchFamily="18" charset="0"/>
                <a:cs typeface="Times New Roman" pitchFamily="18" charset="0"/>
              </a:rPr>
              <a:t>In many problems, it does not produce an optimal solution though it gives an approximate (near optimal) solution in a reasonable time.</a:t>
            </a:r>
          </a:p>
          <a:p>
            <a:pPr marL="0" indent="0">
              <a:buNone/>
            </a:pPr>
            <a:endParaRPr lang="en-IN" sz="1900" dirty="0">
              <a:latin typeface="Times New Roman" pitchFamily="18" charset="0"/>
              <a:cs typeface="Times New Roman" pitchFamily="18" charset="0"/>
            </a:endParaRPr>
          </a:p>
          <a:p>
            <a:endParaRPr lang="en-US" sz="1900" dirty="0">
              <a:latin typeface="Times New Roman" pitchFamily="18" charset="0"/>
              <a:cs typeface="Times New Roman" pitchFamily="18" charset="0"/>
            </a:endParaRPr>
          </a:p>
          <a:p>
            <a:endParaRPr lang="en-US" sz="1900" dirty="0">
              <a:latin typeface="Times New Roman" pitchFamily="18" charset="0"/>
              <a:cs typeface="Times New Roman" pitchFamily="18" charset="0"/>
            </a:endParaRPr>
          </a:p>
          <a:p>
            <a:endParaRPr lang="en-IN" sz="19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68</a:t>
            </a:fld>
            <a:endParaRPr lang="en-IN" sz="1200" b="1" dirty="0">
              <a:solidFill>
                <a:schemeClr val="tx1"/>
              </a:solidFill>
            </a:endParaRPr>
          </a:p>
        </p:txBody>
      </p:sp>
    </p:spTree>
    <p:extLst>
      <p:ext uri="{BB962C8B-B14F-4D97-AF65-F5344CB8AC3E}">
        <p14:creationId xmlns:p14="http://schemas.microsoft.com/office/powerpoint/2010/main" val="7336140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42461" y="191329"/>
            <a:ext cx="8763000" cy="4743450"/>
          </a:xfrm>
        </p:spPr>
        <p:txBody>
          <a:bodyPr>
            <a:normAutofit/>
          </a:bodyPr>
          <a:lstStyle/>
          <a:p>
            <a:pPr eaLnBrk="1" hangingPunct="1">
              <a:buFontTx/>
              <a:buNone/>
            </a:pPr>
            <a:r>
              <a:rPr lang="en-US" sz="2000" b="1" dirty="0">
                <a:solidFill>
                  <a:srgbClr val="FF0000"/>
                </a:solidFill>
              </a:rPr>
              <a:t>Greedy strategy : </a:t>
            </a:r>
          </a:p>
          <a:p>
            <a:pPr algn="just" eaLnBrk="1" hangingPunct="1">
              <a:buFontTx/>
              <a:buNone/>
            </a:pPr>
            <a:r>
              <a:rPr lang="en-US" sz="2000" b="1" dirty="0"/>
              <a:t>	</a:t>
            </a:r>
            <a:r>
              <a:rPr lang="en-US" sz="2000" dirty="0"/>
              <a:t>Greedy method is perhaps the most straightforward design technique for solving problems, in which optimum (min. or max.) solution is desired from the given input.</a:t>
            </a:r>
          </a:p>
          <a:p>
            <a:pPr algn="just" eaLnBrk="1" hangingPunct="1">
              <a:buFontTx/>
              <a:buNone/>
            </a:pPr>
            <a:r>
              <a:rPr lang="en-US" sz="2000" b="1" dirty="0"/>
              <a:t>Characteristics : </a:t>
            </a:r>
          </a:p>
          <a:p>
            <a:pPr lvl="1" algn="just" eaLnBrk="1" hangingPunct="1">
              <a:lnSpc>
                <a:spcPct val="90000"/>
              </a:lnSpc>
              <a:buFont typeface="Arial" pitchFamily="34" charset="0"/>
              <a:buChar char="•"/>
            </a:pPr>
            <a:r>
              <a:rPr lang="en-US" sz="2000" dirty="0"/>
              <a:t>There  are ‘n’ inputs</a:t>
            </a:r>
          </a:p>
          <a:p>
            <a:pPr lvl="1" algn="just" eaLnBrk="1" hangingPunct="1">
              <a:lnSpc>
                <a:spcPct val="90000"/>
              </a:lnSpc>
              <a:buFont typeface="Arial" pitchFamily="34" charset="0"/>
              <a:buChar char="•"/>
            </a:pPr>
            <a:r>
              <a:rPr lang="en-US" sz="2000" dirty="0"/>
              <a:t>Objective is to find out a subset that satisfies some constraints </a:t>
            </a:r>
          </a:p>
          <a:p>
            <a:pPr lvl="1" algn="just" eaLnBrk="1" hangingPunct="1">
              <a:lnSpc>
                <a:spcPct val="90000"/>
              </a:lnSpc>
              <a:buFont typeface="Arial" pitchFamily="34" charset="0"/>
              <a:buChar char="•"/>
            </a:pPr>
            <a:r>
              <a:rPr lang="en-US" sz="2000" dirty="0"/>
              <a:t>Any subset that satisfies these constraints is called a feasible solution</a:t>
            </a:r>
          </a:p>
          <a:p>
            <a:pPr lvl="1" algn="just" eaLnBrk="1" hangingPunct="1">
              <a:lnSpc>
                <a:spcPct val="90000"/>
              </a:lnSpc>
              <a:buFont typeface="Arial" pitchFamily="34" charset="0"/>
              <a:buChar char="•"/>
            </a:pPr>
            <a:r>
              <a:rPr lang="en-US" sz="2000" dirty="0"/>
              <a:t>We need to find out a feasible solution that either minimizes or maximizes a given objective function</a:t>
            </a:r>
          </a:p>
          <a:p>
            <a:pPr lvl="1" algn="just" eaLnBrk="1" hangingPunct="1">
              <a:lnSpc>
                <a:spcPct val="90000"/>
              </a:lnSpc>
              <a:buFont typeface="Arial" pitchFamily="34" charset="0"/>
              <a:buChar char="•"/>
            </a:pPr>
            <a:r>
              <a:rPr lang="en-US" sz="2000" dirty="0"/>
              <a:t>There is usually an obvious way to determine a feasible solution but not necessarily an optimal solution </a:t>
            </a:r>
          </a:p>
          <a:p>
            <a:pPr algn="just" eaLnBrk="1" hangingPunct="1">
              <a:buFontTx/>
              <a:buNone/>
            </a:pPr>
            <a:r>
              <a:rPr lang="en-US" sz="2000" b="1" dirty="0"/>
              <a:t>Examples : </a:t>
            </a:r>
            <a:r>
              <a:rPr lang="en-US" sz="2000" dirty="0"/>
              <a:t>Knapsack problem,  Job sequencing with deadlines, Optimal Merge Patterns, Minimum Spanning Trees (Prim and </a:t>
            </a:r>
            <a:r>
              <a:rPr lang="en-US" sz="2000" dirty="0" err="1"/>
              <a:t>Kruskal</a:t>
            </a:r>
            <a:r>
              <a:rPr lang="en-US" sz="2000" dirty="0"/>
              <a:t>) and Shortest path problem (</a:t>
            </a:r>
            <a:r>
              <a:rPr lang="en-US" sz="2000" dirty="0" err="1"/>
              <a:t>Dijkstra’s</a:t>
            </a:r>
            <a:r>
              <a:rPr lang="en-US" sz="2000" dirty="0"/>
              <a:t> algorithm).</a:t>
            </a:r>
          </a:p>
          <a:p>
            <a:pPr eaLnBrk="1" hangingPunct="1">
              <a:buFontTx/>
              <a:buNone/>
            </a:pP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76430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149086"/>
            <a:ext cx="7886700" cy="578917"/>
          </a:xfrm>
        </p:spPr>
        <p:txBody>
          <a:bodyPr>
            <a:normAutofit/>
          </a:bodyPr>
          <a:lstStyle/>
          <a:p>
            <a:pPr algn="ctr"/>
            <a:r>
              <a:rPr lang="en-US" sz="2800" b="1" dirty="0">
                <a:solidFill>
                  <a:srgbClr val="FF0000"/>
                </a:solidFill>
                <a:latin typeface="Times New Roman" pitchFamily="18" charset="0"/>
                <a:cs typeface="Times New Roman" pitchFamily="18" charset="0"/>
              </a:rPr>
              <a:t>Algorithm Evolution stages</a:t>
            </a:r>
            <a:endParaRPr lang="en-IN" sz="27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49" y="844061"/>
            <a:ext cx="8296689" cy="3857148"/>
          </a:xfrm>
        </p:spPr>
        <p:txBody>
          <a:bodyPr>
            <a:normAutofit fontScale="92500" lnSpcReduction="10000"/>
          </a:bodyPr>
          <a:lstStyle/>
          <a:p>
            <a:pPr marL="342900" lvl="0" indent="-342900">
              <a:spcBef>
                <a:spcPts val="0"/>
              </a:spcBef>
              <a:buClr>
                <a:schemeClr val="dk1"/>
              </a:buClr>
              <a:buSzPts val="2800"/>
            </a:pPr>
            <a:r>
              <a:rPr lang="en-US" sz="1800" dirty="0">
                <a:latin typeface="Times New Roman" pitchFamily="18" charset="0"/>
                <a:cs typeface="Times New Roman" pitchFamily="18" charset="0"/>
              </a:rPr>
              <a:t>Prior tasks : more hardware based</a:t>
            </a:r>
          </a:p>
          <a:p>
            <a:pPr marL="342900" lvl="0" indent="-342900">
              <a:spcBef>
                <a:spcPts val="560"/>
              </a:spcBef>
              <a:buClr>
                <a:schemeClr val="dk1"/>
              </a:buClr>
              <a:buSzPts val="2800"/>
            </a:pPr>
            <a:r>
              <a:rPr lang="en-US" sz="1800" dirty="0">
                <a:latin typeface="Times New Roman" pitchFamily="18" charset="0"/>
                <a:cs typeface="Times New Roman" pitchFamily="18" charset="0"/>
              </a:rPr>
              <a:t>1936 Alan Turing : Effective Procedures (before modern electronic computers were built)</a:t>
            </a:r>
          </a:p>
          <a:p>
            <a:pPr marL="342900" lvl="0" indent="-342900">
              <a:spcBef>
                <a:spcPts val="560"/>
              </a:spcBef>
              <a:buClr>
                <a:schemeClr val="dk1"/>
              </a:buClr>
              <a:buSzPts val="2800"/>
            </a:pPr>
            <a:r>
              <a:rPr lang="en-US" sz="1800" dirty="0">
                <a:latin typeface="Times New Roman" pitchFamily="18" charset="0"/>
                <a:cs typeface="Times New Roman" pitchFamily="18" charset="0"/>
              </a:rPr>
              <a:t>Next Realized : Systematic methods were need</a:t>
            </a:r>
          </a:p>
          <a:p>
            <a:pPr marL="742950" lvl="1" indent="-285750">
              <a:spcBef>
                <a:spcPts val="560"/>
              </a:spcBef>
              <a:buClr>
                <a:schemeClr val="dk1"/>
              </a:buClr>
              <a:buSzPts val="2800"/>
              <a:buChar char="–"/>
            </a:pPr>
            <a:r>
              <a:rPr lang="en-US" dirty="0">
                <a:latin typeface="Times New Roman" pitchFamily="18" charset="0"/>
                <a:cs typeface="Times New Roman" pitchFamily="18" charset="0"/>
              </a:rPr>
              <a:t>Structured Programming</a:t>
            </a:r>
          </a:p>
          <a:p>
            <a:pPr marL="342900" lvl="0" indent="-342900">
              <a:spcBef>
                <a:spcPts val="560"/>
              </a:spcBef>
              <a:buClr>
                <a:schemeClr val="dk1"/>
              </a:buClr>
              <a:buSzPts val="2800"/>
            </a:pPr>
            <a:r>
              <a:rPr lang="en-US" sz="1800" dirty="0">
                <a:latin typeface="Times New Roman" pitchFamily="18" charset="0"/>
                <a:cs typeface="Times New Roman" pitchFamily="18" charset="0"/>
              </a:rPr>
              <a:t>With Critical Applications (in Physics, Engineering design, Meteorology, Optimization) came : Proof of Correctness of Algorithms </a:t>
            </a:r>
          </a:p>
          <a:p>
            <a:pPr marL="342900" lvl="0" indent="-342900">
              <a:spcBef>
                <a:spcPts val="560"/>
              </a:spcBef>
              <a:buClr>
                <a:schemeClr val="dk1"/>
              </a:buClr>
              <a:buSzPts val="2800"/>
            </a:pPr>
            <a:r>
              <a:rPr lang="en-US" sz="1800" dirty="0">
                <a:latin typeface="Times New Roman" pitchFamily="18" charset="0"/>
                <a:cs typeface="Times New Roman" pitchFamily="18" charset="0"/>
              </a:rPr>
              <a:t>Research in Efficient Algorithms and in depth study of “hard” algorithms</a:t>
            </a:r>
          </a:p>
          <a:p>
            <a:pPr marL="342900" lvl="0" indent="-342900">
              <a:spcBef>
                <a:spcPts val="560"/>
              </a:spcBef>
              <a:buClr>
                <a:schemeClr val="dk1"/>
              </a:buClr>
              <a:buSzPts val="2800"/>
            </a:pPr>
            <a:r>
              <a:rPr lang="en-US" sz="1800" dirty="0">
                <a:latin typeface="Times New Roman" pitchFamily="18" charset="0"/>
                <a:cs typeface="Times New Roman" pitchFamily="18" charset="0"/>
              </a:rPr>
              <a:t>Knuth coined term : “ Algorithm Analysis”.</a:t>
            </a:r>
          </a:p>
          <a:p>
            <a:pPr marL="342900" lvl="0" indent="-342900">
              <a:spcBef>
                <a:spcPts val="0"/>
              </a:spcBef>
              <a:buClr>
                <a:schemeClr val="dk1"/>
              </a:buClr>
              <a:buSzPts val="3200"/>
            </a:pPr>
            <a:r>
              <a:rPr lang="en-US" dirty="0">
                <a:latin typeface="Times New Roman" pitchFamily="18" charset="0"/>
                <a:cs typeface="Times New Roman" pitchFamily="18" charset="0"/>
              </a:rPr>
              <a:t>Problems divided into 2 classes</a:t>
            </a:r>
          </a:p>
          <a:p>
            <a:pPr marL="742950" lvl="1" indent="-285750">
              <a:spcBef>
                <a:spcPts val="560"/>
              </a:spcBef>
              <a:buClr>
                <a:schemeClr val="dk1"/>
              </a:buClr>
              <a:buSzPts val="2800"/>
              <a:buChar char="–"/>
            </a:pPr>
            <a:r>
              <a:rPr lang="en-US" dirty="0">
                <a:latin typeface="Times New Roman" pitchFamily="18" charset="0"/>
                <a:cs typeface="Times New Roman" pitchFamily="18" charset="0"/>
              </a:rPr>
              <a:t>Tractable and non-tractable</a:t>
            </a:r>
          </a:p>
          <a:p>
            <a:pPr marL="742950" lvl="1" indent="-285750">
              <a:spcBef>
                <a:spcPts val="560"/>
              </a:spcBef>
              <a:buClr>
                <a:schemeClr val="dk1"/>
              </a:buClr>
              <a:buSzPts val="2800"/>
              <a:buChar char="–"/>
            </a:pPr>
            <a:r>
              <a:rPr lang="en-US" dirty="0">
                <a:latin typeface="Times New Roman" pitchFamily="18" charset="0"/>
                <a:cs typeface="Times New Roman" pitchFamily="18" charset="0"/>
              </a:rPr>
              <a:t>Tractable : hope to be solved in reasonable time even when scaled</a:t>
            </a:r>
          </a:p>
          <a:p>
            <a:pPr marL="742950" lvl="1" indent="-285750">
              <a:spcBef>
                <a:spcPts val="560"/>
              </a:spcBef>
              <a:buClr>
                <a:schemeClr val="dk1"/>
              </a:buClr>
              <a:buSzPts val="2800"/>
              <a:buChar char="–"/>
            </a:pPr>
            <a:r>
              <a:rPr lang="en-US" dirty="0">
                <a:latin typeface="Times New Roman" pitchFamily="18" charset="0"/>
                <a:cs typeface="Times New Roman" pitchFamily="18" charset="0"/>
              </a:rPr>
              <a:t>Non-Tractable: cannot be solved in reasonable time when scaled</a:t>
            </a:r>
          </a:p>
          <a:p>
            <a:pPr marL="342900" lvl="0" indent="-342900">
              <a:spcBef>
                <a:spcPts val="640"/>
              </a:spcBef>
              <a:buClr>
                <a:schemeClr val="dk1"/>
              </a:buClr>
              <a:buSzPts val="3200"/>
            </a:pPr>
            <a:r>
              <a:rPr lang="en-US" dirty="0">
                <a:latin typeface="Times New Roman" pitchFamily="18" charset="0"/>
                <a:cs typeface="Times New Roman" pitchFamily="18" charset="0"/>
              </a:rPr>
              <a:t>New Branch of study: Complexity theory; lower bound on running time</a:t>
            </a:r>
          </a:p>
          <a:p>
            <a:pPr marL="342900" lvl="0" indent="-342900">
              <a:spcBef>
                <a:spcPts val="560"/>
              </a:spcBef>
              <a:buClr>
                <a:schemeClr val="dk1"/>
              </a:buClr>
              <a:buSzPts val="2800"/>
            </a:pPr>
            <a:endParaRPr lang="en-US"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7</a:t>
            </a:fld>
            <a:endParaRPr lang="en-IN" sz="1200" b="1" dirty="0">
              <a:solidFill>
                <a:schemeClr val="tx1"/>
              </a:solidFill>
            </a:endParaRPr>
          </a:p>
        </p:txBody>
      </p:sp>
    </p:spTree>
    <p:extLst>
      <p:ext uri="{BB962C8B-B14F-4D97-AF65-F5344CB8AC3E}">
        <p14:creationId xmlns:p14="http://schemas.microsoft.com/office/powerpoint/2010/main" val="255495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400050"/>
            <a:ext cx="8763000" cy="4519820"/>
          </a:xfrm>
        </p:spPr>
        <p:txBody>
          <a:bodyPr>
            <a:normAutofit/>
          </a:bodyPr>
          <a:lstStyle/>
          <a:p>
            <a:pPr eaLnBrk="1" hangingPunct="1">
              <a:buFontTx/>
              <a:buNone/>
            </a:pPr>
            <a:r>
              <a:rPr lang="en-US" sz="2200" b="1" dirty="0">
                <a:solidFill>
                  <a:srgbClr val="FF0000"/>
                </a:solidFill>
              </a:rPr>
              <a:t>Greedy strategy : Algorithm Design</a:t>
            </a:r>
          </a:p>
          <a:p>
            <a:pPr lvl="1" algn="just" eaLnBrk="1" hangingPunct="1">
              <a:buFont typeface="Arial" pitchFamily="34" charset="0"/>
              <a:buChar char="•"/>
            </a:pPr>
            <a:r>
              <a:rPr lang="en-US" sz="2200" dirty="0"/>
              <a:t>Greedy algorithm works in stages, considering </a:t>
            </a:r>
            <a:r>
              <a:rPr lang="en-US" sz="2200" b="1" dirty="0"/>
              <a:t>one input at a time.</a:t>
            </a:r>
          </a:p>
          <a:p>
            <a:pPr lvl="1" algn="just" eaLnBrk="1" hangingPunct="1">
              <a:buFont typeface="Arial" pitchFamily="34" charset="0"/>
              <a:buChar char="•"/>
            </a:pPr>
            <a:r>
              <a:rPr lang="en-US" sz="2200" dirty="0"/>
              <a:t>At each stage a decision is made regarding whether a particular input is a part of an optimal solution (</a:t>
            </a:r>
            <a:r>
              <a:rPr lang="en-US" sz="2200" b="1" dirty="0"/>
              <a:t>Partial Optimal Solution</a:t>
            </a:r>
            <a:r>
              <a:rPr lang="en-US" sz="2200" dirty="0"/>
              <a:t>).</a:t>
            </a:r>
          </a:p>
          <a:p>
            <a:pPr lvl="1" algn="just" eaLnBrk="1" hangingPunct="1">
              <a:buFont typeface="Arial" pitchFamily="34" charset="0"/>
              <a:buChar char="•"/>
            </a:pPr>
            <a:r>
              <a:rPr lang="en-US" sz="2200" dirty="0"/>
              <a:t>Selection procedure is used to consider a particular input , and if the inclusion of selected input into the partially constructed optimal solution will result in  </a:t>
            </a:r>
            <a:r>
              <a:rPr lang="en-US" sz="2200" b="1" dirty="0"/>
              <a:t>feasible </a:t>
            </a:r>
            <a:r>
              <a:rPr lang="en-US" sz="2200" dirty="0"/>
              <a:t>solution  then this input is  included in the partial solution, otherwise it is not included into partially constructed solution.</a:t>
            </a:r>
          </a:p>
          <a:p>
            <a:pPr lvl="1" algn="just" eaLnBrk="1" hangingPunct="1">
              <a:buFont typeface="Arial" pitchFamily="34" charset="0"/>
              <a:buChar char="•"/>
            </a:pPr>
            <a:r>
              <a:rPr lang="en-US" sz="2200" dirty="0"/>
              <a:t>Selection procedure itself is based on some </a:t>
            </a:r>
            <a:r>
              <a:rPr lang="en-US" sz="2200" b="1" dirty="0"/>
              <a:t>optimization measure </a:t>
            </a:r>
            <a:r>
              <a:rPr lang="en-US" sz="2200" dirty="0"/>
              <a:t>and this measure may be the objective function.</a:t>
            </a:r>
          </a:p>
          <a:p>
            <a:pPr eaLnBrk="1" hangingPunct="1">
              <a:buFontTx/>
              <a:buNone/>
            </a:pP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7923178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400050"/>
            <a:ext cx="8763000" cy="4380672"/>
          </a:xfrm>
        </p:spPr>
        <p:txBody>
          <a:bodyPr>
            <a:normAutofit fontScale="92500" lnSpcReduction="10000"/>
          </a:bodyPr>
          <a:lstStyle/>
          <a:p>
            <a:pPr eaLnBrk="1" hangingPunct="1">
              <a:buFontTx/>
              <a:buNone/>
            </a:pPr>
            <a:r>
              <a:rPr lang="en-US" sz="2800" b="1" dirty="0">
                <a:solidFill>
                  <a:srgbClr val="FF0000"/>
                </a:solidFill>
              </a:rPr>
              <a:t>Greedy strategy : General Template</a:t>
            </a:r>
          </a:p>
          <a:p>
            <a:pPr algn="just" eaLnBrk="1" hangingPunct="1">
              <a:buFontTx/>
              <a:buNone/>
            </a:pPr>
            <a:r>
              <a:rPr lang="en-US" sz="2800" b="1" dirty="0"/>
              <a:t>	</a:t>
            </a:r>
            <a:r>
              <a:rPr lang="en-US" sz="2400" dirty="0"/>
              <a:t> </a:t>
            </a:r>
            <a:r>
              <a:rPr lang="en-US" sz="2400" b="1" dirty="0"/>
              <a:t>Algorithm greedy </a:t>
            </a:r>
            <a:r>
              <a:rPr lang="en-US" sz="2400" dirty="0"/>
              <a:t>(a, n)</a:t>
            </a:r>
          </a:p>
          <a:p>
            <a:pPr algn="just" eaLnBrk="1" hangingPunct="1">
              <a:buFontTx/>
              <a:buNone/>
            </a:pPr>
            <a:r>
              <a:rPr lang="en-US" sz="2400" dirty="0"/>
              <a:t>	// array a[1:n] contains ‘n’ inputs</a:t>
            </a:r>
          </a:p>
          <a:p>
            <a:pPr algn="just" eaLnBrk="1" hangingPunct="1">
              <a:buFontTx/>
              <a:buNone/>
            </a:pPr>
            <a:r>
              <a:rPr lang="en-US" sz="2400" dirty="0"/>
              <a:t>	{	solution = </a:t>
            </a:r>
            <a:r>
              <a:rPr lang="el-GR" sz="2400" dirty="0"/>
              <a:t>Φ</a:t>
            </a:r>
            <a:r>
              <a:rPr lang="en-US" sz="2400" dirty="0"/>
              <a:t>;			// initialize the solution set</a:t>
            </a:r>
          </a:p>
          <a:p>
            <a:pPr algn="just" eaLnBrk="1" hangingPunct="1">
              <a:buFontTx/>
              <a:buNone/>
            </a:pPr>
            <a:r>
              <a:rPr lang="en-US" sz="2400" dirty="0"/>
              <a:t>		for 	</a:t>
            </a:r>
            <a:r>
              <a:rPr lang="en-US" sz="2400" dirty="0" err="1"/>
              <a:t>i</a:t>
            </a:r>
            <a:r>
              <a:rPr lang="en-US" sz="2400" dirty="0"/>
              <a:t> = 1 to n do</a:t>
            </a:r>
          </a:p>
          <a:p>
            <a:pPr algn="just" eaLnBrk="1" hangingPunct="1">
              <a:buFontTx/>
              <a:buNone/>
            </a:pPr>
            <a:r>
              <a:rPr lang="en-US" sz="2400" dirty="0"/>
              <a:t>		{	x = SELECT (a);</a:t>
            </a:r>
          </a:p>
          <a:p>
            <a:pPr algn="just" eaLnBrk="1" hangingPunct="1">
              <a:buFontTx/>
              <a:buNone/>
            </a:pPr>
            <a:r>
              <a:rPr lang="en-US" sz="2400" dirty="0"/>
              <a:t>			if 	FEASIBLE (solution, x) then</a:t>
            </a:r>
          </a:p>
          <a:p>
            <a:pPr algn="just" eaLnBrk="1" hangingPunct="1">
              <a:buFontTx/>
              <a:buNone/>
            </a:pPr>
            <a:r>
              <a:rPr lang="en-US" sz="2400" dirty="0"/>
              <a:t>				solution = UNION (solution, x):</a:t>
            </a:r>
          </a:p>
          <a:p>
            <a:pPr algn="just" eaLnBrk="1" hangingPunct="1">
              <a:buFontTx/>
              <a:buNone/>
            </a:pPr>
            <a:r>
              <a:rPr lang="en-US" sz="2400" dirty="0"/>
              <a:t>		}</a:t>
            </a:r>
          </a:p>
          <a:p>
            <a:pPr algn="just" eaLnBrk="1" hangingPunct="1">
              <a:buFontTx/>
              <a:buNone/>
            </a:pPr>
            <a:r>
              <a:rPr lang="en-US" sz="2400" dirty="0"/>
              <a:t>		return (solution);</a:t>
            </a:r>
          </a:p>
          <a:p>
            <a:pPr algn="just" eaLnBrk="1" hangingPunct="1">
              <a:buFontTx/>
              <a:buNone/>
            </a:pPr>
            <a:r>
              <a:rPr lang="en-US" sz="2400" dirty="0"/>
              <a:t>	}</a:t>
            </a:r>
            <a:endParaRPr lang="en-US" sz="2300" dirty="0"/>
          </a:p>
          <a:p>
            <a:pPr eaLnBrk="1" hangingPunct="1">
              <a:buFontTx/>
              <a:buNone/>
            </a:pP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5087192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algn="ct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228600" y="844061"/>
            <a:ext cx="8647043" cy="3807452"/>
          </a:xfrm>
        </p:spPr>
        <p:txBody>
          <a:bodyPr>
            <a:normAutofit lnSpcReduction="10000"/>
          </a:bodyPr>
          <a:lstStyle/>
          <a:p>
            <a:r>
              <a:rPr lang="en-US" dirty="0">
                <a:latin typeface="Times New Roman" pitchFamily="18" charset="0"/>
                <a:cs typeface="Times New Roman" pitchFamily="18" charset="0"/>
              </a:rPr>
              <a:t>The function SELECT selects an input from </a:t>
            </a:r>
            <a:r>
              <a:rPr lang="en-US" i="1" dirty="0">
                <a:latin typeface="Times New Roman" pitchFamily="18" charset="0"/>
                <a:cs typeface="Times New Roman" pitchFamily="18" charset="0"/>
              </a:rPr>
              <a:t>A, </a:t>
            </a:r>
            <a:r>
              <a:rPr lang="en-US" dirty="0">
                <a:latin typeface="Times New Roman" pitchFamily="18" charset="0"/>
                <a:cs typeface="Times New Roman" pitchFamily="18" charset="0"/>
              </a:rPr>
              <a:t>removes it and assigns its value to </a:t>
            </a:r>
            <a:r>
              <a:rPr lang="en-US" i="1" dirty="0">
                <a:latin typeface="Times New Roman" pitchFamily="18" charset="0"/>
                <a:cs typeface="Times New Roman" pitchFamily="18" charset="0"/>
              </a:rPr>
              <a:t>x. </a:t>
            </a:r>
          </a:p>
          <a:p>
            <a:endParaRPr lang="en-US" i="1" dirty="0">
              <a:latin typeface="Times New Roman" pitchFamily="18" charset="0"/>
              <a:cs typeface="Times New Roman" pitchFamily="18" charset="0"/>
            </a:endParaRPr>
          </a:p>
          <a:p>
            <a:r>
              <a:rPr lang="en-US" dirty="0">
                <a:latin typeface="Times New Roman" pitchFamily="18" charset="0"/>
                <a:cs typeface="Times New Roman" pitchFamily="18" charset="0"/>
              </a:rPr>
              <a:t>FEASIBLE is a Boolean-valued function which determines if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can be included into the solution vector.</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UNION actually combines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with solution and updates the objective function.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Procedure GREEDY describes the essential way that a greedy based algorithm will look, once a particular problem is chosen and the procedures SELECT, FEASIBLE and UNION are properly implemented.</a:t>
            </a:r>
            <a:endParaRPr lang="en-IN"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72</a:t>
            </a:fld>
            <a:endParaRPr lang="en-IN" sz="1200" b="1" dirty="0">
              <a:solidFill>
                <a:schemeClr val="tx1"/>
              </a:solidFill>
            </a:endParaRPr>
          </a:p>
        </p:txBody>
      </p:sp>
    </p:spTree>
    <p:extLst>
      <p:ext uri="{BB962C8B-B14F-4D97-AF65-F5344CB8AC3E}">
        <p14:creationId xmlns:p14="http://schemas.microsoft.com/office/powerpoint/2010/main" val="2324445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algn="ct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724623" y="506131"/>
            <a:ext cx="7886700" cy="4135902"/>
          </a:xfrm>
        </p:spPr>
        <p:txBody>
          <a:bodyPr>
            <a:normAutofit/>
          </a:bodyPr>
          <a:lstStyle/>
          <a:p>
            <a:pPr>
              <a:buFont typeface="Wingdings" pitchFamily="2" charset="2"/>
              <a:buChar char="Ø"/>
            </a:pPr>
            <a:r>
              <a:rPr lang="en-US" b="1" dirty="0">
                <a:solidFill>
                  <a:srgbClr val="FF0000"/>
                </a:solidFill>
                <a:latin typeface="Times New Roman" pitchFamily="18" charset="0"/>
                <a:cs typeface="Times New Roman" pitchFamily="18" charset="0"/>
              </a:rPr>
              <a:t>Components of Greedy Algorithm</a:t>
            </a:r>
          </a:p>
          <a:p>
            <a:r>
              <a:rPr lang="en-US" dirty="0">
                <a:latin typeface="Times New Roman" pitchFamily="18" charset="0"/>
                <a:cs typeface="Times New Roman" pitchFamily="18" charset="0"/>
              </a:rPr>
              <a:t>Greedy algorithms have the following five components −</a:t>
            </a:r>
          </a:p>
          <a:p>
            <a:r>
              <a:rPr lang="en-US" b="1" dirty="0">
                <a:latin typeface="Times New Roman" pitchFamily="18" charset="0"/>
                <a:cs typeface="Times New Roman" pitchFamily="18" charset="0"/>
              </a:rPr>
              <a:t>A candidate set</a:t>
            </a:r>
            <a:r>
              <a:rPr lang="en-US" dirty="0">
                <a:latin typeface="Times New Roman" pitchFamily="18" charset="0"/>
                <a:cs typeface="Times New Roman" pitchFamily="18" charset="0"/>
              </a:rPr>
              <a:t> − A solution is created from this set.</a:t>
            </a:r>
          </a:p>
          <a:p>
            <a:r>
              <a:rPr lang="en-US" b="1" dirty="0">
                <a:latin typeface="Times New Roman" pitchFamily="18" charset="0"/>
                <a:cs typeface="Times New Roman" pitchFamily="18" charset="0"/>
              </a:rPr>
              <a:t>A selection function</a:t>
            </a:r>
            <a:r>
              <a:rPr lang="en-US" dirty="0">
                <a:latin typeface="Times New Roman" pitchFamily="18" charset="0"/>
                <a:cs typeface="Times New Roman" pitchFamily="18" charset="0"/>
              </a:rPr>
              <a:t> − Used to choose the best candidate to be added to the solution.</a:t>
            </a:r>
          </a:p>
          <a:p>
            <a:r>
              <a:rPr lang="en-US" b="1" dirty="0">
                <a:latin typeface="Times New Roman" pitchFamily="18" charset="0"/>
                <a:cs typeface="Times New Roman" pitchFamily="18" charset="0"/>
              </a:rPr>
              <a:t>A feasibility function</a:t>
            </a:r>
            <a:r>
              <a:rPr lang="en-US" dirty="0">
                <a:latin typeface="Times New Roman" pitchFamily="18" charset="0"/>
                <a:cs typeface="Times New Roman" pitchFamily="18" charset="0"/>
              </a:rPr>
              <a:t> − Used to determine whether a candidate can be used to contribute to the solution.</a:t>
            </a:r>
          </a:p>
          <a:p>
            <a:r>
              <a:rPr lang="en-US" b="1" dirty="0">
                <a:latin typeface="Times New Roman" pitchFamily="18" charset="0"/>
                <a:cs typeface="Times New Roman" pitchFamily="18" charset="0"/>
              </a:rPr>
              <a:t>An objective function</a:t>
            </a:r>
            <a:r>
              <a:rPr lang="en-US" dirty="0">
                <a:latin typeface="Times New Roman" pitchFamily="18" charset="0"/>
                <a:cs typeface="Times New Roman" pitchFamily="18" charset="0"/>
              </a:rPr>
              <a:t> − Used to assign a value to a solution or a partial solution.</a:t>
            </a:r>
          </a:p>
          <a:p>
            <a:r>
              <a:rPr lang="en-US" b="1" dirty="0">
                <a:latin typeface="Times New Roman" pitchFamily="18" charset="0"/>
                <a:cs typeface="Times New Roman" pitchFamily="18" charset="0"/>
              </a:rPr>
              <a:t>A solution function</a:t>
            </a:r>
            <a:r>
              <a:rPr lang="en-US" dirty="0">
                <a:latin typeface="Times New Roman" pitchFamily="18" charset="0"/>
                <a:cs typeface="Times New Roman" pitchFamily="18" charset="0"/>
              </a:rPr>
              <a:t> − Used to indicate whether a complete solution has been reached.</a:t>
            </a:r>
          </a:p>
          <a:p>
            <a:pPr marL="0" indent="0">
              <a:buNone/>
            </a:pPr>
            <a:endParaRPr lang="en-IN"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73</a:t>
            </a:fld>
            <a:endParaRPr lang="en-IN" sz="1200" b="1" dirty="0">
              <a:solidFill>
                <a:schemeClr val="tx1"/>
              </a:solidFill>
            </a:endParaRPr>
          </a:p>
        </p:txBody>
      </p:sp>
    </p:spTree>
    <p:extLst>
      <p:ext uri="{BB962C8B-B14F-4D97-AF65-F5344CB8AC3E}">
        <p14:creationId xmlns:p14="http://schemas.microsoft.com/office/powerpoint/2010/main" val="35126208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algn="ct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248478" y="974035"/>
            <a:ext cx="8666922" cy="3568148"/>
          </a:xfrm>
        </p:spPr>
        <p:txBody>
          <a:bodyPr>
            <a:normAutofit/>
          </a:bodyPr>
          <a:lstStyle/>
          <a:p>
            <a:r>
              <a:rPr lang="en-US" dirty="0">
                <a:latin typeface="Times New Roman" pitchFamily="18" charset="0"/>
                <a:cs typeface="Times New Roman" pitchFamily="18" charset="0"/>
              </a:rPr>
              <a:t>The  problems have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inputs and require us to obtain a subset that satisfies some constraints.</a:t>
            </a:r>
          </a:p>
          <a:p>
            <a:r>
              <a:rPr lang="en-US" dirty="0">
                <a:latin typeface="Times New Roman" pitchFamily="18" charset="0"/>
                <a:cs typeface="Times New Roman" pitchFamily="18" charset="0"/>
              </a:rPr>
              <a:t>Any subset that satisfies these constraints is called a </a:t>
            </a:r>
            <a:r>
              <a:rPr lang="en-US" i="1" dirty="0">
                <a:latin typeface="Times New Roman" pitchFamily="18" charset="0"/>
                <a:cs typeface="Times New Roman" pitchFamily="18" charset="0"/>
              </a:rPr>
              <a:t>feasible </a:t>
            </a:r>
            <a:r>
              <a:rPr lang="en-US" dirty="0">
                <a:latin typeface="Times New Roman" pitchFamily="18" charset="0"/>
                <a:cs typeface="Times New Roman" pitchFamily="18" charset="0"/>
              </a:rPr>
              <a:t>solution. We are required to find a feasible solution that either maximizes or minimizes a given </a:t>
            </a:r>
            <a:r>
              <a:rPr lang="en-US" i="1" dirty="0">
                <a:latin typeface="Times New Roman" pitchFamily="18" charset="0"/>
                <a:cs typeface="Times New Roman" pitchFamily="18" charset="0"/>
              </a:rPr>
              <a:t>objective function. </a:t>
            </a:r>
          </a:p>
          <a:p>
            <a:r>
              <a:rPr lang="en-US" dirty="0">
                <a:latin typeface="Times New Roman" pitchFamily="18" charset="0"/>
                <a:cs typeface="Times New Roman" pitchFamily="18" charset="0"/>
              </a:rPr>
              <a:t>A feasible solution that does this is called an </a:t>
            </a:r>
            <a:r>
              <a:rPr lang="en-US" i="1" dirty="0">
                <a:latin typeface="Times New Roman" pitchFamily="18" charset="0"/>
                <a:cs typeface="Times New Roman" pitchFamily="18" charset="0"/>
              </a:rPr>
              <a:t>optimal solution. </a:t>
            </a:r>
            <a:r>
              <a:rPr lang="en-US" dirty="0">
                <a:latin typeface="Times New Roman" pitchFamily="18" charset="0"/>
                <a:cs typeface="Times New Roman" pitchFamily="18" charset="0"/>
              </a:rPr>
              <a:t>There is usually an obvious way to determine a feasible solution, but not necessarily an optimal solution.</a:t>
            </a:r>
          </a:p>
          <a:p>
            <a:r>
              <a:rPr lang="en-US" dirty="0">
                <a:latin typeface="Times New Roman" pitchFamily="18" charset="0"/>
                <a:cs typeface="Times New Roman" pitchFamily="18" charset="0"/>
              </a:rPr>
              <a:t>The greedy method suggests that one can devise an algorithm which works in stages, considering one input at a time.</a:t>
            </a:r>
            <a:endParaRPr lang="en-IN"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74</a:t>
            </a:fld>
            <a:endParaRPr lang="en-IN" sz="1200" b="1" dirty="0">
              <a:solidFill>
                <a:schemeClr val="tx1"/>
              </a:solidFill>
            </a:endParaRPr>
          </a:p>
        </p:txBody>
      </p:sp>
    </p:spTree>
    <p:extLst>
      <p:ext uri="{BB962C8B-B14F-4D97-AF65-F5344CB8AC3E}">
        <p14:creationId xmlns:p14="http://schemas.microsoft.com/office/powerpoint/2010/main" val="5630654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algn="ct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49" y="844061"/>
            <a:ext cx="8276811" cy="3668304"/>
          </a:xfrm>
        </p:spPr>
        <p:txBody>
          <a:bodyPr>
            <a:normAutofit/>
          </a:bodyPr>
          <a:lstStyle/>
          <a:p>
            <a:r>
              <a:rPr lang="en-US" dirty="0">
                <a:latin typeface="Times New Roman" pitchFamily="18" charset="0"/>
                <a:cs typeface="Times New Roman" pitchFamily="18" charset="0"/>
              </a:rPr>
              <a:t>At each stage, a decision is made regarding whether or not a particular input is in an optimal solution.</a:t>
            </a:r>
          </a:p>
          <a:p>
            <a:r>
              <a:rPr lang="en-US" dirty="0">
                <a:latin typeface="Times New Roman" pitchFamily="18" charset="0"/>
                <a:cs typeface="Times New Roman" pitchFamily="18" charset="0"/>
              </a:rPr>
              <a:t>This is done by considering the inputs in an order determined by some selection procedure. </a:t>
            </a:r>
          </a:p>
          <a:p>
            <a:r>
              <a:rPr lang="en-US" dirty="0">
                <a:latin typeface="Times New Roman" pitchFamily="18" charset="0"/>
                <a:cs typeface="Times New Roman" pitchFamily="18" charset="0"/>
              </a:rPr>
              <a:t>If the inclusion of the next input into the partially constructed optimal solution will result in an infeasible solution, then this input is not added to the partial solution. </a:t>
            </a:r>
          </a:p>
          <a:p>
            <a:r>
              <a:rPr lang="en-US" dirty="0">
                <a:latin typeface="Times New Roman" pitchFamily="18" charset="0"/>
                <a:cs typeface="Times New Roman" pitchFamily="18" charset="0"/>
              </a:rPr>
              <a:t>The selection procedure itself is based on some optimization measure. This measure may or may not be the objective function.</a:t>
            </a:r>
            <a:endParaRPr lang="en-IN"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75</a:t>
            </a:fld>
            <a:endParaRPr lang="en-IN" sz="1200" b="1" dirty="0">
              <a:solidFill>
                <a:schemeClr val="tx1"/>
              </a:solidFill>
            </a:endParaRPr>
          </a:p>
        </p:txBody>
      </p:sp>
    </p:spTree>
    <p:extLst>
      <p:ext uri="{BB962C8B-B14F-4D97-AF65-F5344CB8AC3E}">
        <p14:creationId xmlns:p14="http://schemas.microsoft.com/office/powerpoint/2010/main" val="563065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algn="ctr"/>
            <a:br>
              <a:rPr lang="en-IN" sz="2800" b="1" dirty="0">
                <a:solidFill>
                  <a:srgbClr val="FF0000"/>
                </a:solidFill>
                <a:latin typeface="Times New Roman" pitchFamily="18" charset="0"/>
                <a:cs typeface="Times New Roman" pitchFamily="18" charset="0"/>
              </a:rPr>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49" y="665922"/>
            <a:ext cx="8097907" cy="3945835"/>
          </a:xfrm>
        </p:spPr>
        <p:txBody>
          <a:bodyPr>
            <a:normAutofit/>
          </a:bodyPr>
          <a:lstStyle/>
          <a:p>
            <a:pPr>
              <a:buFont typeface="Wingdings" pitchFamily="2" charset="2"/>
              <a:buChar char="Ø"/>
            </a:pPr>
            <a:r>
              <a:rPr lang="en-US" b="1" dirty="0">
                <a:latin typeface="Times New Roman" pitchFamily="18" charset="0"/>
                <a:cs typeface="Times New Roman" pitchFamily="18" charset="0"/>
              </a:rPr>
              <a:t>Areas of Application</a:t>
            </a:r>
          </a:p>
          <a:p>
            <a:r>
              <a:rPr lang="en-US" dirty="0">
                <a:latin typeface="Times New Roman" pitchFamily="18" charset="0"/>
                <a:cs typeface="Times New Roman" pitchFamily="18" charset="0"/>
              </a:rPr>
              <a:t>Greedy approach is used to solve many problems, such as</a:t>
            </a:r>
          </a:p>
          <a:p>
            <a:r>
              <a:rPr lang="en-US" dirty="0">
                <a:latin typeface="Times New Roman" pitchFamily="18" charset="0"/>
                <a:cs typeface="Times New Roman" pitchFamily="18" charset="0"/>
              </a:rPr>
              <a:t>Finding the shortest path between two vertices using </a:t>
            </a:r>
            <a:r>
              <a:rPr lang="en-US" dirty="0" err="1">
                <a:latin typeface="Times New Roman" pitchFamily="18" charset="0"/>
                <a:cs typeface="Times New Roman" pitchFamily="18" charset="0"/>
              </a:rPr>
              <a:t>Dijkstra’s</a:t>
            </a:r>
            <a:r>
              <a:rPr lang="en-US" dirty="0">
                <a:latin typeface="Times New Roman" pitchFamily="18" charset="0"/>
                <a:cs typeface="Times New Roman" pitchFamily="18" charset="0"/>
              </a:rPr>
              <a:t> algorithm.</a:t>
            </a:r>
          </a:p>
          <a:p>
            <a:r>
              <a:rPr lang="en-US" dirty="0">
                <a:latin typeface="Times New Roman" pitchFamily="18" charset="0"/>
                <a:cs typeface="Times New Roman" pitchFamily="18" charset="0"/>
              </a:rPr>
              <a:t>Finding the minimal spanning tree in a graph using Prim’s /</a:t>
            </a:r>
            <a:r>
              <a:rPr lang="en-US" dirty="0" err="1">
                <a:latin typeface="Times New Roman" pitchFamily="18" charset="0"/>
                <a:cs typeface="Times New Roman" pitchFamily="18" charset="0"/>
              </a:rPr>
              <a:t>Kruskal’s</a:t>
            </a:r>
            <a:r>
              <a:rPr lang="en-US" dirty="0">
                <a:latin typeface="Times New Roman" pitchFamily="18" charset="0"/>
                <a:cs typeface="Times New Roman" pitchFamily="18" charset="0"/>
              </a:rPr>
              <a:t> algorithm, etc.</a:t>
            </a:r>
          </a:p>
          <a:p>
            <a:pPr>
              <a:buFont typeface="Wingdings" pitchFamily="2" charset="2"/>
              <a:buChar char="Ø"/>
            </a:pPr>
            <a:r>
              <a:rPr lang="en-US" b="1" dirty="0">
                <a:latin typeface="Times New Roman" pitchFamily="18" charset="0"/>
                <a:cs typeface="Times New Roman" pitchFamily="18" charset="0"/>
              </a:rPr>
              <a:t>Where Greedy Approach Fails</a:t>
            </a:r>
          </a:p>
          <a:p>
            <a:r>
              <a:rPr lang="en-US" dirty="0">
                <a:latin typeface="Times New Roman" pitchFamily="18" charset="0"/>
                <a:cs typeface="Times New Roman" pitchFamily="18" charset="0"/>
              </a:rPr>
              <a:t>In many problems, Greedy algorithm fails to find an optimal solution, moreover it may produce a worst solution. Problems like Travelling Salesman and Knapsack cannot be solved using this approach.</a:t>
            </a:r>
          </a:p>
          <a:p>
            <a:pPr marL="0" indent="0">
              <a:buNone/>
            </a:pPr>
            <a:endParaRPr lang="en-IN"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76</a:t>
            </a:fld>
            <a:endParaRPr lang="en-IN" sz="1200" b="1" dirty="0">
              <a:solidFill>
                <a:schemeClr val="tx1"/>
              </a:solidFill>
            </a:endParaRPr>
          </a:p>
        </p:txBody>
      </p:sp>
    </p:spTree>
    <p:extLst>
      <p:ext uri="{BB962C8B-B14F-4D97-AF65-F5344CB8AC3E}">
        <p14:creationId xmlns:p14="http://schemas.microsoft.com/office/powerpoint/2010/main" val="19018301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96" y="479823"/>
            <a:ext cx="7113104" cy="339522"/>
          </a:xfrm>
        </p:spPr>
        <p:txBody>
          <a:bodyPr>
            <a:normAutofit fontScale="90000"/>
          </a:bodyPr>
          <a:lstStyle/>
          <a:p>
            <a:pPr fontAlgn="auto">
              <a:spcAft>
                <a:spcPts val="0"/>
              </a:spcAft>
              <a:defRPr/>
            </a:pPr>
            <a:r>
              <a:rPr lang="en-US" sz="2400" b="1" dirty="0">
                <a:latin typeface="Times New Roman" pitchFamily="18" charset="0"/>
                <a:cs typeface="Times New Roman" pitchFamily="18" charset="0"/>
              </a:rPr>
              <a:t>Examples </a:t>
            </a:r>
          </a:p>
        </p:txBody>
      </p:sp>
      <p:sp>
        <p:nvSpPr>
          <p:cNvPr id="3" name="Content Placeholder 2"/>
          <p:cNvSpPr>
            <a:spLocks noGrp="1"/>
          </p:cNvSpPr>
          <p:nvPr>
            <p:ph sz="quarter" idx="1"/>
          </p:nvPr>
        </p:nvSpPr>
        <p:spPr>
          <a:xfrm>
            <a:off x="457199" y="1200151"/>
            <a:ext cx="8309113" cy="3441424"/>
          </a:xfrm>
        </p:spPr>
        <p:txBody>
          <a:bodyPr>
            <a:normAutofit lnSpcReduction="10000"/>
          </a:bodyPr>
          <a:lstStyle/>
          <a:p>
            <a:pPr algn="just">
              <a:lnSpc>
                <a:spcPct val="90000"/>
              </a:lnSpc>
            </a:pPr>
            <a:r>
              <a:rPr lang="en-CA" dirty="0">
                <a:latin typeface="Times New Roman" pitchFamily="18" charset="0"/>
                <a:cs typeface="Times New Roman" pitchFamily="18" charset="0"/>
              </a:rPr>
              <a:t>The vehicle routing problem (VRP)</a:t>
            </a:r>
          </a:p>
          <a:p>
            <a:pPr lvl="1" algn="just">
              <a:lnSpc>
                <a:spcPct val="90000"/>
              </a:lnSpc>
            </a:pPr>
            <a:r>
              <a:rPr lang="en-CA" dirty="0">
                <a:latin typeface="Times New Roman" pitchFamily="18" charset="0"/>
                <a:cs typeface="Times New Roman" pitchFamily="18" charset="0"/>
              </a:rPr>
              <a:t>A number of goods need to be moved from certain pickup locations to other delivery locations. The goal is to find optimal routes for a fleet of vehicles to visit the pickup and drop-off locations.</a:t>
            </a:r>
          </a:p>
          <a:p>
            <a:pPr algn="just">
              <a:lnSpc>
                <a:spcPct val="90000"/>
              </a:lnSpc>
            </a:pPr>
            <a:r>
              <a:rPr lang="en-CA" altLang="ko-KR" dirty="0">
                <a:latin typeface="Times New Roman" pitchFamily="18" charset="0"/>
                <a:cs typeface="Times New Roman" pitchFamily="18" charset="0"/>
              </a:rPr>
              <a:t>Travelling salesman problem</a:t>
            </a:r>
          </a:p>
          <a:p>
            <a:pPr lvl="1" algn="just">
              <a:lnSpc>
                <a:spcPct val="90000"/>
              </a:lnSpc>
            </a:pPr>
            <a:r>
              <a:rPr lang="en-CA" dirty="0">
                <a:latin typeface="Times New Roman" pitchFamily="18" charset="0"/>
                <a:cs typeface="Times New Roman" pitchFamily="18" charset="0"/>
              </a:rPr>
              <a:t>Given a list of cities and their pair wise distances, the task is to find a shortest possible tour that visits each city exactly once.</a:t>
            </a:r>
          </a:p>
          <a:p>
            <a:pPr algn="just">
              <a:lnSpc>
                <a:spcPct val="90000"/>
              </a:lnSpc>
            </a:pPr>
            <a:r>
              <a:rPr lang="en-US" dirty="0">
                <a:latin typeface="Times New Roman" pitchFamily="18" charset="0"/>
                <a:cs typeface="Times New Roman" pitchFamily="18" charset="0"/>
              </a:rPr>
              <a:t>Coin Change</a:t>
            </a:r>
          </a:p>
          <a:p>
            <a:pPr lvl="1" algn="just">
              <a:lnSpc>
                <a:spcPct val="90000"/>
              </a:lnSpc>
            </a:pP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(making change for n $ using minimum number of coins)</a:t>
            </a:r>
            <a:endParaRPr lang="en-CA" sz="1800" dirty="0">
              <a:latin typeface="Times New Roman" pitchFamily="18" charset="0"/>
              <a:cs typeface="Times New Roman" pitchFamily="18" charset="0"/>
            </a:endParaRPr>
          </a:p>
          <a:p>
            <a:pPr algn="just">
              <a:lnSpc>
                <a:spcPct val="90000"/>
              </a:lnSpc>
            </a:pPr>
            <a:r>
              <a:rPr lang="en-CA" dirty="0">
                <a:latin typeface="Times New Roman" pitchFamily="18" charset="0"/>
                <a:cs typeface="Times New Roman" pitchFamily="18" charset="0"/>
              </a:rPr>
              <a:t>The knapsack problem</a:t>
            </a:r>
          </a:p>
          <a:p>
            <a:pPr algn="just">
              <a:lnSpc>
                <a:spcPct val="90000"/>
              </a:lnSpc>
            </a:pPr>
            <a:r>
              <a:rPr lang="en-US" altLang="ko-KR" dirty="0">
                <a:latin typeface="Times New Roman" pitchFamily="18" charset="0"/>
                <a:cs typeface="Times New Roman" pitchFamily="18" charset="0"/>
              </a:rPr>
              <a:t>The Shortest Path Problem</a:t>
            </a:r>
            <a:endParaRPr lang="en-CA" b="1" dirty="0">
              <a:latin typeface="Times New Roman" pitchFamily="18" charset="0"/>
              <a:cs typeface="Times New Roman" pitchFamily="18" charset="0"/>
            </a:endParaRPr>
          </a:p>
          <a:p>
            <a:pPr>
              <a:lnSpc>
                <a:spcPct val="90000"/>
              </a:lnSpc>
              <a:buFont typeface="Wingdings" pitchFamily="2" charset="2"/>
              <a:buNone/>
            </a:pPr>
            <a:endParaRPr lang="en-CA" dirty="0">
              <a:latin typeface="Times New Roman" pitchFamily="18" charset="0"/>
              <a:cs typeface="Times New Roman" pitchFamily="18" charset="0"/>
            </a:endParaRPr>
          </a:p>
          <a:p>
            <a:pPr>
              <a:lnSpc>
                <a:spcPct val="90000"/>
              </a:lnSpc>
            </a:pPr>
            <a:endParaRPr lang="en-US" dirty="0">
              <a:latin typeface="Times New Roman" pitchFamily="18" charset="0"/>
              <a:cs typeface="Times New Roman" pitchFamily="18" charset="0"/>
            </a:endParaRPr>
          </a:p>
        </p:txBody>
      </p:sp>
      <p:sp>
        <p:nvSpPr>
          <p:cNvPr id="2970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itchFamily="18" charset="0"/>
              </a:defRPr>
            </a:lvl1pPr>
            <a:lvl2pPr marL="742950" indent="-285750">
              <a:defRPr>
                <a:solidFill>
                  <a:schemeClr val="tx1"/>
                </a:solidFill>
                <a:latin typeface="Century Schoolbook" pitchFamily="18" charset="0"/>
              </a:defRPr>
            </a:lvl2pPr>
            <a:lvl3pPr marL="1143000" indent="-228600">
              <a:defRPr>
                <a:solidFill>
                  <a:schemeClr val="tx1"/>
                </a:solidFill>
                <a:latin typeface="Century Schoolbook" pitchFamily="18" charset="0"/>
              </a:defRPr>
            </a:lvl3pPr>
            <a:lvl4pPr marL="1600200" indent="-228600">
              <a:defRPr>
                <a:solidFill>
                  <a:schemeClr val="tx1"/>
                </a:solidFill>
                <a:latin typeface="Century Schoolbook" pitchFamily="18" charset="0"/>
              </a:defRPr>
            </a:lvl4pPr>
            <a:lvl5pPr marL="2057400" indent="-228600">
              <a:defRPr>
                <a:solidFill>
                  <a:schemeClr val="tx1"/>
                </a:solidFill>
                <a:latin typeface="Century Schoolbook" pitchFamily="18" charset="0"/>
              </a:defRPr>
            </a:lvl5pPr>
            <a:lvl6pPr marL="2514600" indent="-228600" fontAlgn="base">
              <a:spcBef>
                <a:spcPct val="0"/>
              </a:spcBef>
              <a:spcAft>
                <a:spcPct val="0"/>
              </a:spcAft>
              <a:defRPr>
                <a:solidFill>
                  <a:schemeClr val="tx1"/>
                </a:solidFill>
                <a:latin typeface="Century Schoolbook" pitchFamily="18" charset="0"/>
              </a:defRPr>
            </a:lvl6pPr>
            <a:lvl7pPr marL="2971800" indent="-228600" fontAlgn="base">
              <a:spcBef>
                <a:spcPct val="0"/>
              </a:spcBef>
              <a:spcAft>
                <a:spcPct val="0"/>
              </a:spcAft>
              <a:defRPr>
                <a:solidFill>
                  <a:schemeClr val="tx1"/>
                </a:solidFill>
                <a:latin typeface="Century Schoolbook" pitchFamily="18" charset="0"/>
              </a:defRPr>
            </a:lvl7pPr>
            <a:lvl8pPr marL="3429000" indent="-228600" fontAlgn="base">
              <a:spcBef>
                <a:spcPct val="0"/>
              </a:spcBef>
              <a:spcAft>
                <a:spcPct val="0"/>
              </a:spcAft>
              <a:defRPr>
                <a:solidFill>
                  <a:schemeClr val="tx1"/>
                </a:solidFill>
                <a:latin typeface="Century Schoolbook" pitchFamily="18" charset="0"/>
              </a:defRPr>
            </a:lvl8pPr>
            <a:lvl9pPr marL="3886200" indent="-228600" fontAlgn="base">
              <a:spcBef>
                <a:spcPct val="0"/>
              </a:spcBef>
              <a:spcAft>
                <a:spcPct val="0"/>
              </a:spcAft>
              <a:defRPr>
                <a:solidFill>
                  <a:schemeClr val="tx1"/>
                </a:solidFill>
                <a:latin typeface="Century Schoolbook" pitchFamily="18" charset="0"/>
              </a:defRPr>
            </a:lvl9pPr>
          </a:lstStyle>
          <a:p>
            <a:fld id="{FC1CB96B-6868-4114-9460-B34587346FA3}" type="slidenum">
              <a:rPr lang="en-CA">
                <a:solidFill>
                  <a:srgbClr val="FFFFFF"/>
                </a:solidFill>
              </a:rPr>
              <a:pPr/>
              <a:t>77</a:t>
            </a:fld>
            <a:endParaRPr lang="en-CA">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3894533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285750"/>
            <a:ext cx="8763000" cy="4683815"/>
          </a:xfrm>
        </p:spPr>
        <p:txBody>
          <a:bodyPr>
            <a:normAutofit/>
          </a:bodyPr>
          <a:lstStyle/>
          <a:p>
            <a:pPr eaLnBrk="1" hangingPunct="1">
              <a:buFontTx/>
              <a:buNone/>
            </a:pPr>
            <a:r>
              <a:rPr lang="en-US" sz="1800" b="1" dirty="0">
                <a:solidFill>
                  <a:srgbClr val="FF0000"/>
                </a:solidFill>
              </a:rPr>
              <a:t>Greedy strategy : Knapsack Problem</a:t>
            </a:r>
          </a:p>
          <a:p>
            <a:pPr algn="just" eaLnBrk="1" hangingPunct="1">
              <a:buFontTx/>
              <a:buNone/>
            </a:pPr>
            <a:r>
              <a:rPr lang="en-US" sz="1800" b="1" dirty="0"/>
              <a:t>Problem Statement : </a:t>
            </a:r>
            <a:r>
              <a:rPr lang="en-US" sz="1800" dirty="0"/>
              <a:t>We are given ‘n’ objects and a knapsack or a bag. Object  ‘</a:t>
            </a:r>
            <a:r>
              <a:rPr lang="en-US" sz="1800" dirty="0" err="1"/>
              <a:t>i</a:t>
            </a:r>
            <a:r>
              <a:rPr lang="en-US" sz="1800" dirty="0"/>
              <a:t>’  has a weight </a:t>
            </a:r>
            <a:r>
              <a:rPr lang="en-US" sz="1800" dirty="0" err="1"/>
              <a:t>w</a:t>
            </a:r>
            <a:r>
              <a:rPr lang="en-US" sz="1800" baseline="-25000" dirty="0" err="1"/>
              <a:t>i</a:t>
            </a:r>
            <a:r>
              <a:rPr lang="en-US" sz="1800" dirty="0"/>
              <a:t>, 1≤i≤n, and the knapsack has a capacity ‘m’ (maximum weight the knapsack can hold). If a fraction x</a:t>
            </a:r>
            <a:r>
              <a:rPr lang="en-US" sz="1800" baseline="-25000" dirty="0"/>
              <a:t>i</a:t>
            </a:r>
            <a:r>
              <a:rPr lang="en-US" sz="1800" dirty="0"/>
              <a:t>, 0≤x</a:t>
            </a:r>
            <a:r>
              <a:rPr lang="en-US" sz="1800" baseline="-25000" dirty="0"/>
              <a:t>i</a:t>
            </a:r>
            <a:r>
              <a:rPr lang="en-US" sz="1800" dirty="0"/>
              <a:t>≤1, of object x</a:t>
            </a:r>
            <a:r>
              <a:rPr lang="en-US" sz="1800" baseline="-25000" dirty="0"/>
              <a:t>i</a:t>
            </a:r>
            <a:r>
              <a:rPr lang="en-US" sz="1800" dirty="0"/>
              <a:t> is placed into the knapsack then a profit of </a:t>
            </a:r>
            <a:r>
              <a:rPr lang="en-US" sz="1800" dirty="0" err="1"/>
              <a:t>p</a:t>
            </a:r>
            <a:r>
              <a:rPr lang="en-US" sz="1800" baseline="-25000" dirty="0" err="1"/>
              <a:t>i</a:t>
            </a:r>
            <a:r>
              <a:rPr lang="en-US" sz="1800" dirty="0" err="1"/>
              <a:t>x</a:t>
            </a:r>
            <a:r>
              <a:rPr lang="en-US" sz="1800" baseline="-25000" dirty="0" err="1"/>
              <a:t>i</a:t>
            </a:r>
            <a:r>
              <a:rPr lang="en-US" sz="1800" dirty="0"/>
              <a:t> is earned. The objective is to obtain a filling of the knapsack that maximizes the total profit earned. Since the knapsack capacity is ‘m’, total weight of chosen objects should not exceed ‘m’. Profits and weights are positive numbers</a:t>
            </a:r>
          </a:p>
          <a:p>
            <a:pPr algn="just" eaLnBrk="1" hangingPunct="1">
              <a:buFontTx/>
              <a:buNone/>
            </a:pPr>
            <a:r>
              <a:rPr lang="en-US" sz="1800" b="1" dirty="0"/>
              <a:t>Mathematical Model  of  Knapsack Problem :</a:t>
            </a:r>
          </a:p>
          <a:p>
            <a:pPr eaLnBrk="1" hangingPunct="1">
              <a:buFontTx/>
              <a:buNone/>
            </a:pPr>
            <a:r>
              <a:rPr lang="en-US" sz="1800" dirty="0"/>
              <a:t>			maximize 	</a:t>
            </a:r>
            <a:r>
              <a:rPr lang="el-GR" sz="1800" dirty="0"/>
              <a:t>Σ</a:t>
            </a:r>
            <a:r>
              <a:rPr lang="en-US" sz="1800" dirty="0"/>
              <a:t> </a:t>
            </a:r>
            <a:r>
              <a:rPr lang="en-US" sz="1800" dirty="0" err="1"/>
              <a:t>p</a:t>
            </a:r>
            <a:r>
              <a:rPr lang="en-US" sz="1800" baseline="-25000" dirty="0" err="1"/>
              <a:t>i</a:t>
            </a:r>
            <a:r>
              <a:rPr lang="en-US" sz="1800" dirty="0" err="1"/>
              <a:t>x</a:t>
            </a:r>
            <a:r>
              <a:rPr lang="en-US" sz="1800" baseline="-25000" dirty="0" err="1"/>
              <a:t>i</a:t>
            </a:r>
            <a:r>
              <a:rPr lang="en-US" sz="1800" dirty="0"/>
              <a:t>  		…….. (1)</a:t>
            </a:r>
          </a:p>
          <a:p>
            <a:pPr eaLnBrk="1" hangingPunct="1">
              <a:buFontTx/>
              <a:buNone/>
            </a:pPr>
            <a:r>
              <a:rPr lang="en-US" sz="1800" dirty="0"/>
              <a:t>			</a:t>
            </a:r>
            <a:r>
              <a:rPr lang="en-US" sz="1800" baseline="30000" dirty="0"/>
              <a:t> 		1≤ </a:t>
            </a:r>
            <a:r>
              <a:rPr lang="en-US" sz="1800" baseline="30000" dirty="0" err="1"/>
              <a:t>i</a:t>
            </a:r>
            <a:r>
              <a:rPr lang="en-US" sz="1800" baseline="30000" dirty="0"/>
              <a:t>≤ n</a:t>
            </a:r>
            <a:endParaRPr lang="en-US" sz="1800" dirty="0"/>
          </a:p>
          <a:p>
            <a:pPr eaLnBrk="1" hangingPunct="1">
              <a:buFontTx/>
              <a:buNone/>
            </a:pPr>
            <a:r>
              <a:rPr lang="en-US" sz="1800" dirty="0"/>
              <a:t>			subject to 	</a:t>
            </a:r>
            <a:r>
              <a:rPr lang="el-GR" sz="1800" dirty="0"/>
              <a:t>Σ</a:t>
            </a:r>
            <a:r>
              <a:rPr lang="en-US" sz="1800" dirty="0"/>
              <a:t> </a:t>
            </a:r>
            <a:r>
              <a:rPr lang="en-US" sz="1800" dirty="0" err="1"/>
              <a:t>w</a:t>
            </a:r>
            <a:r>
              <a:rPr lang="en-US" sz="1800" baseline="-25000" dirty="0" err="1"/>
              <a:t>i</a:t>
            </a:r>
            <a:r>
              <a:rPr lang="en-US" sz="1800" dirty="0" err="1"/>
              <a:t>x</a:t>
            </a:r>
            <a:r>
              <a:rPr lang="en-US" sz="1800" baseline="-25000" dirty="0" err="1"/>
              <a:t>i</a:t>
            </a:r>
            <a:r>
              <a:rPr lang="en-US" sz="1800" dirty="0"/>
              <a:t> ≤ m 	…….. (2) </a:t>
            </a:r>
          </a:p>
          <a:p>
            <a:pPr eaLnBrk="1" hangingPunct="1">
              <a:buFontTx/>
              <a:buNone/>
            </a:pPr>
            <a:r>
              <a:rPr lang="en-US" sz="1800" baseline="30000" dirty="0"/>
              <a:t>					1≤ </a:t>
            </a:r>
            <a:r>
              <a:rPr lang="en-US" sz="1800" baseline="30000" dirty="0" err="1"/>
              <a:t>i</a:t>
            </a:r>
            <a:r>
              <a:rPr lang="en-US" sz="1800" baseline="30000" dirty="0"/>
              <a:t>≤ n</a:t>
            </a:r>
            <a:endParaRPr lang="en-US" sz="1800" dirty="0"/>
          </a:p>
          <a:p>
            <a:pPr eaLnBrk="1" hangingPunct="1">
              <a:buFontTx/>
              <a:buNone/>
            </a:pPr>
            <a:r>
              <a:rPr lang="en-US" sz="1800" dirty="0"/>
              <a:t>			0≤x</a:t>
            </a:r>
            <a:r>
              <a:rPr lang="en-US" sz="1800" baseline="-25000" dirty="0"/>
              <a:t>i</a:t>
            </a:r>
            <a:r>
              <a:rPr lang="en-US" sz="1800" dirty="0"/>
              <a:t>≤1,  1≤i≤n		..….…(3)</a:t>
            </a:r>
          </a:p>
          <a:p>
            <a:pPr eaLnBrk="1" hangingPunct="1">
              <a:buFontTx/>
              <a:buNone/>
            </a:pPr>
            <a:r>
              <a:rPr lang="en-US" sz="1800" dirty="0"/>
              <a:t>			p</a:t>
            </a:r>
            <a:r>
              <a:rPr lang="en-US" sz="1800" baseline="-25000" dirty="0"/>
              <a:t>i</a:t>
            </a:r>
            <a:r>
              <a:rPr lang="en-US" sz="1800" dirty="0"/>
              <a:t> ≥ 0,       w</a:t>
            </a:r>
            <a:r>
              <a:rPr lang="en-US" sz="1800" baseline="-25000" dirty="0"/>
              <a:t>i</a:t>
            </a:r>
            <a:r>
              <a:rPr lang="en-US" sz="1800" dirty="0"/>
              <a:t>≥0		.……..(4)</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0616113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4"/>
          <p:cNvSpPr txBox="1"/>
          <p:nvPr/>
        </p:nvSpPr>
        <p:spPr>
          <a:xfrm>
            <a:off x="128588" y="164306"/>
            <a:ext cx="8991600" cy="48577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u="sng" dirty="0">
                <a:solidFill>
                  <a:srgbClr val="FF0000"/>
                </a:solidFill>
                <a:latin typeface="Times New Roman"/>
                <a:ea typeface="Times New Roman"/>
                <a:cs typeface="Times New Roman"/>
                <a:sym typeface="Times New Roman"/>
              </a:rPr>
              <a:t>Greedy strategy : Knapsack Problem</a:t>
            </a:r>
            <a:endParaRPr sz="1600" b="1" u="sng" dirty="0">
              <a:solidFill>
                <a:srgbClr val="FF0000"/>
              </a:solidFill>
              <a:latin typeface="Times New Roman"/>
              <a:ea typeface="Times New Roman"/>
              <a:cs typeface="Times New Roman"/>
              <a:sym typeface="Times New Roman"/>
            </a:endParaRPr>
          </a:p>
          <a:p>
            <a:pPr marL="0" marR="0" lvl="0" indent="0" algn="just" rtl="0">
              <a:spcBef>
                <a:spcPts val="490"/>
              </a:spcBef>
              <a:spcAft>
                <a:spcPts val="0"/>
              </a:spcAft>
              <a:buNone/>
            </a:pPr>
            <a:r>
              <a:rPr lang="en-US" sz="1600" b="1" dirty="0">
                <a:solidFill>
                  <a:srgbClr val="000000"/>
                </a:solidFill>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	</a:t>
            </a:r>
            <a:r>
              <a:rPr lang="en-US" sz="1600" b="1" dirty="0">
                <a:solidFill>
                  <a:srgbClr val="000000"/>
                </a:solidFill>
                <a:latin typeface="Times New Roman"/>
                <a:ea typeface="Times New Roman"/>
                <a:cs typeface="Times New Roman"/>
                <a:sym typeface="Times New Roman"/>
              </a:rPr>
              <a:t>Algorithm  knapsack </a:t>
            </a:r>
            <a:r>
              <a:rPr lang="en-US" sz="1600" dirty="0">
                <a:solidFill>
                  <a:srgbClr val="000000"/>
                </a:solidFill>
                <a:latin typeface="Times New Roman"/>
                <a:ea typeface="Times New Roman"/>
                <a:cs typeface="Times New Roman"/>
                <a:sym typeface="Times New Roman"/>
              </a:rPr>
              <a:t>(w, p, n, m)</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 w and p are arrays of size ‘n’ containing weights and profits of each object respectively. ‘m’ is the capacity of the knapsack. Objects are sorted in non-increasing order of pi / </a:t>
            </a:r>
            <a:r>
              <a:rPr lang="en-US" sz="1600" dirty="0" err="1">
                <a:solidFill>
                  <a:srgbClr val="000000"/>
                </a:solidFill>
                <a:latin typeface="Times New Roman"/>
                <a:ea typeface="Times New Roman"/>
                <a:cs typeface="Times New Roman"/>
                <a:sym typeface="Times New Roman"/>
              </a:rPr>
              <a:t>wi</a:t>
            </a:r>
            <a:r>
              <a:rPr lang="en-US" sz="1600" dirty="0">
                <a:solidFill>
                  <a:srgbClr val="000000"/>
                </a:solidFill>
                <a:latin typeface="Times New Roman"/>
                <a:ea typeface="Times New Roman"/>
                <a:cs typeface="Times New Roman"/>
                <a:sym typeface="Times New Roman"/>
              </a:rPr>
              <a:t> , 1 ≤ </a:t>
            </a:r>
            <a:r>
              <a:rPr lang="en-US" sz="1600" dirty="0" err="1">
                <a:solidFill>
                  <a:srgbClr val="000000"/>
                </a:solidFill>
                <a:latin typeface="Times New Roman"/>
                <a:ea typeface="Times New Roman"/>
                <a:cs typeface="Times New Roman"/>
                <a:sym typeface="Times New Roman"/>
              </a:rPr>
              <a:t>i</a:t>
            </a:r>
            <a:r>
              <a:rPr lang="en-US" sz="1600" dirty="0">
                <a:solidFill>
                  <a:srgbClr val="000000"/>
                </a:solidFill>
                <a:latin typeface="Times New Roman"/>
                <a:ea typeface="Times New Roman"/>
                <a:cs typeface="Times New Roman"/>
                <a:sym typeface="Times New Roman"/>
              </a:rPr>
              <a:t> ≤ n.</a:t>
            </a:r>
          </a:p>
          <a:p>
            <a:pPr marL="0" marR="0" lvl="0" indent="0" algn="just"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	for 	</a:t>
            </a:r>
            <a:r>
              <a:rPr lang="en-US" sz="1600" dirty="0" err="1">
                <a:solidFill>
                  <a:srgbClr val="000000"/>
                </a:solidFill>
                <a:latin typeface="Times New Roman"/>
                <a:ea typeface="Times New Roman"/>
                <a:cs typeface="Times New Roman"/>
                <a:sym typeface="Times New Roman"/>
              </a:rPr>
              <a:t>i</a:t>
            </a:r>
            <a:r>
              <a:rPr lang="en-US" sz="1600" dirty="0">
                <a:solidFill>
                  <a:srgbClr val="000000"/>
                </a:solidFill>
                <a:latin typeface="Times New Roman"/>
                <a:ea typeface="Times New Roman"/>
                <a:cs typeface="Times New Roman"/>
                <a:sym typeface="Times New Roman"/>
              </a:rPr>
              <a:t> = 1 to n do</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x[</a:t>
            </a:r>
            <a:r>
              <a:rPr lang="en-US" sz="1600" dirty="0" err="1">
                <a:solidFill>
                  <a:srgbClr val="000000"/>
                </a:solidFill>
                <a:latin typeface="Times New Roman"/>
                <a:ea typeface="Times New Roman"/>
                <a:cs typeface="Times New Roman"/>
                <a:sym typeface="Times New Roman"/>
              </a:rPr>
              <a:t>i</a:t>
            </a:r>
            <a:r>
              <a:rPr lang="en-US" sz="1600" dirty="0">
                <a:solidFill>
                  <a:srgbClr val="000000"/>
                </a:solidFill>
                <a:latin typeface="Times New Roman"/>
                <a:ea typeface="Times New Roman"/>
                <a:cs typeface="Times New Roman"/>
                <a:sym typeface="Times New Roman"/>
              </a:rPr>
              <a:t>] = 0;</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weight = 0;</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while 	weight &lt; m do			 // greedy loop</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	</a:t>
            </a:r>
            <a:r>
              <a:rPr lang="en-US" sz="1600" dirty="0" err="1">
                <a:solidFill>
                  <a:srgbClr val="000000"/>
                </a:solidFill>
                <a:latin typeface="Times New Roman"/>
                <a:ea typeface="Times New Roman"/>
                <a:cs typeface="Times New Roman"/>
                <a:sym typeface="Times New Roman"/>
              </a:rPr>
              <a:t>i</a:t>
            </a:r>
            <a:r>
              <a:rPr lang="en-US" sz="1600" dirty="0">
                <a:solidFill>
                  <a:srgbClr val="000000"/>
                </a:solidFill>
                <a:latin typeface="Times New Roman"/>
                <a:ea typeface="Times New Roman"/>
                <a:cs typeface="Times New Roman"/>
                <a:sym typeface="Times New Roman"/>
              </a:rPr>
              <a:t> = the best remaining objects	 // selection criteria</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if 	(weight + w[</a:t>
            </a:r>
            <a:r>
              <a:rPr lang="en-US" sz="1600" dirty="0" err="1">
                <a:solidFill>
                  <a:srgbClr val="000000"/>
                </a:solidFill>
                <a:latin typeface="Times New Roman"/>
                <a:ea typeface="Times New Roman"/>
                <a:cs typeface="Times New Roman"/>
                <a:sym typeface="Times New Roman"/>
              </a:rPr>
              <a:t>i</a:t>
            </a:r>
            <a:r>
              <a:rPr lang="en-US" sz="1600" dirty="0">
                <a:solidFill>
                  <a:srgbClr val="000000"/>
                </a:solidFill>
                <a:latin typeface="Times New Roman"/>
                <a:ea typeface="Times New Roman"/>
                <a:cs typeface="Times New Roman"/>
                <a:sym typeface="Times New Roman"/>
              </a:rPr>
              <a:t>]) ≤ m</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	x[</a:t>
            </a:r>
            <a:r>
              <a:rPr lang="en-US" sz="1600" dirty="0" err="1">
                <a:solidFill>
                  <a:srgbClr val="000000"/>
                </a:solidFill>
                <a:latin typeface="Times New Roman"/>
                <a:ea typeface="Times New Roman"/>
                <a:cs typeface="Times New Roman"/>
                <a:sym typeface="Times New Roman"/>
              </a:rPr>
              <a:t>i</a:t>
            </a:r>
            <a:r>
              <a:rPr lang="en-US" sz="1600" dirty="0">
                <a:solidFill>
                  <a:srgbClr val="000000"/>
                </a:solidFill>
                <a:latin typeface="Times New Roman"/>
                <a:ea typeface="Times New Roman"/>
                <a:cs typeface="Times New Roman"/>
                <a:sym typeface="Times New Roman"/>
              </a:rPr>
              <a:t>] = 1;</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weight = weight + w[</a:t>
            </a:r>
            <a:r>
              <a:rPr lang="en-US" sz="1600" dirty="0" err="1">
                <a:solidFill>
                  <a:srgbClr val="000000"/>
                </a:solidFill>
                <a:latin typeface="Times New Roman"/>
                <a:ea typeface="Times New Roman"/>
                <a:cs typeface="Times New Roman"/>
                <a:sym typeface="Times New Roman"/>
              </a:rPr>
              <a:t>i</a:t>
            </a:r>
            <a:r>
              <a:rPr lang="en-US" sz="1600" dirty="0">
                <a:solidFill>
                  <a:srgbClr val="000000"/>
                </a:solidFill>
                <a:latin typeface="Times New Roman"/>
                <a:ea typeface="Times New Roman"/>
                <a:cs typeface="Times New Roman"/>
                <a:sym typeface="Times New Roman"/>
              </a:rPr>
              <a:t>];}</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else 	{x[</a:t>
            </a:r>
            <a:r>
              <a:rPr lang="en-US" sz="1600" dirty="0" err="1">
                <a:solidFill>
                  <a:srgbClr val="000000"/>
                </a:solidFill>
                <a:latin typeface="Times New Roman"/>
                <a:ea typeface="Times New Roman"/>
                <a:cs typeface="Times New Roman"/>
                <a:sym typeface="Times New Roman"/>
              </a:rPr>
              <a:t>i</a:t>
            </a:r>
            <a:r>
              <a:rPr lang="en-US" sz="1600" dirty="0">
                <a:solidFill>
                  <a:srgbClr val="000000"/>
                </a:solidFill>
                <a:latin typeface="Times New Roman"/>
                <a:ea typeface="Times New Roman"/>
                <a:cs typeface="Times New Roman"/>
                <a:sym typeface="Times New Roman"/>
              </a:rPr>
              <a:t>] = (m – weight) / w[</a:t>
            </a:r>
            <a:r>
              <a:rPr lang="en-US" sz="1600" dirty="0" err="1">
                <a:solidFill>
                  <a:srgbClr val="000000"/>
                </a:solidFill>
                <a:latin typeface="Times New Roman"/>
                <a:ea typeface="Times New Roman"/>
                <a:cs typeface="Times New Roman"/>
                <a:sym typeface="Times New Roman"/>
              </a:rPr>
              <a:t>i</a:t>
            </a:r>
            <a:r>
              <a:rPr lang="en-US" sz="1600" dirty="0">
                <a:solidFill>
                  <a:srgbClr val="000000"/>
                </a:solidFill>
                <a:latin typeface="Times New Roman"/>
                <a:ea typeface="Times New Roman"/>
                <a:cs typeface="Times New Roman"/>
                <a:sym typeface="Times New Roman"/>
              </a:rPr>
              <a:t>]; weight = m;}</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return 	x;				 // x is an array of size ‘n’</a:t>
            </a:r>
            <a:endParaRPr sz="1600"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dirty="0">
                <a:solidFill>
                  <a:srgbClr val="000000"/>
                </a:solidFill>
                <a:latin typeface="Times New Roman"/>
                <a:ea typeface="Times New Roman"/>
                <a:cs typeface="Times New Roman"/>
                <a:sym typeface="Times New Roman"/>
              </a:rPr>
              <a:t>	}</a:t>
            </a:r>
            <a:endParaRPr sz="1600" dirty="0">
              <a:solidFill>
                <a:srgbClr val="000000"/>
              </a:solidFill>
              <a:latin typeface="Times New Roman"/>
              <a:ea typeface="Times New Roman"/>
              <a:cs typeface="Times New Roman"/>
              <a:sym typeface="Times New Roman"/>
            </a:endParaRPr>
          </a:p>
        </p:txBody>
      </p:sp>
      <p:sp>
        <p:nvSpPr>
          <p:cNvPr id="372" name="Google Shape;372;p44"/>
          <p:cNvSpPr txBox="1">
            <a:spLocks noGrp="1"/>
          </p:cNvSpPr>
          <p:nvPr>
            <p:ph type="sldNum" idx="12"/>
          </p:nvPr>
        </p:nvSpPr>
        <p:spPr>
          <a:xfrm>
            <a:off x="6553200" y="4764882"/>
            <a:ext cx="2109788" cy="27503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solidFill>
                  <a:srgbClr val="FFFFFF"/>
                </a:solidFill>
              </a:rPr>
              <a:t>79</a:t>
            </a:fld>
            <a:endParaRPr>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96205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a:bodyPr>
          <a:lstStyle/>
          <a:p>
            <a:pPr algn="ctr"/>
            <a:r>
              <a:rPr lang="en-US" sz="2800" dirty="0"/>
              <a:t>…contd.. Problems faced for proof of correctness</a:t>
            </a: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50" y="844061"/>
            <a:ext cx="7886700" cy="3737878"/>
          </a:xfrm>
        </p:spPr>
        <p:txBody>
          <a:bodyPr>
            <a:normAutofit/>
          </a:bodyPr>
          <a:lstStyle/>
          <a:p>
            <a:pPr marL="342900" lvl="0" indent="-342900">
              <a:spcBef>
                <a:spcPts val="0"/>
              </a:spcBef>
              <a:buClr>
                <a:schemeClr val="dk1"/>
              </a:buClr>
              <a:buSzPts val="2960"/>
            </a:pPr>
            <a:r>
              <a:rPr lang="en-US" dirty="0">
                <a:latin typeface="Times New Roman" pitchFamily="18" charset="0"/>
                <a:cs typeface="Times New Roman" pitchFamily="18" charset="0"/>
              </a:rPr>
              <a:t>For large problems, proofs became lengthy.</a:t>
            </a:r>
          </a:p>
          <a:p>
            <a:pPr marL="342900" lvl="0" indent="-342900">
              <a:spcBef>
                <a:spcPts val="592"/>
              </a:spcBef>
              <a:buClr>
                <a:schemeClr val="dk1"/>
              </a:buClr>
              <a:buSzPts val="2960"/>
            </a:pPr>
            <a:r>
              <a:rPr lang="en-US" dirty="0">
                <a:latin typeface="Times New Roman" pitchFamily="18" charset="0"/>
                <a:cs typeface="Times New Roman" pitchFamily="18" charset="0"/>
              </a:rPr>
              <a:t>Proofs of correctness of algorithm of real life problems were difficult to give and no assurance of correctness.</a:t>
            </a:r>
          </a:p>
          <a:p>
            <a:pPr marL="342900" lvl="0" indent="-342900">
              <a:spcBef>
                <a:spcPts val="592"/>
              </a:spcBef>
              <a:buClr>
                <a:schemeClr val="dk1"/>
              </a:buClr>
              <a:buSzPts val="2960"/>
            </a:pPr>
            <a:r>
              <a:rPr lang="en-US" dirty="0">
                <a:latin typeface="Times New Roman" pitchFamily="18" charset="0"/>
                <a:cs typeface="Times New Roman" pitchFamily="18" charset="0"/>
              </a:rPr>
              <a:t>Strategies to solve the problem of proof of correctness</a:t>
            </a:r>
          </a:p>
          <a:p>
            <a:pPr marL="742950" lvl="1" indent="-285750">
              <a:spcBef>
                <a:spcPts val="518"/>
              </a:spcBef>
              <a:buClr>
                <a:schemeClr val="dk1"/>
              </a:buClr>
              <a:buSzPts val="2590"/>
              <a:buChar char="–"/>
            </a:pPr>
            <a:r>
              <a:rPr lang="en-US" sz="2100" dirty="0">
                <a:latin typeface="Times New Roman" pitchFamily="18" charset="0"/>
                <a:cs typeface="Times New Roman" pitchFamily="18" charset="0"/>
              </a:rPr>
              <a:t>Automatic proof assistants (program to generate detailed proof for a given algorithm with help from human).</a:t>
            </a:r>
          </a:p>
          <a:p>
            <a:pPr marL="742950" lvl="1" indent="-285750">
              <a:spcBef>
                <a:spcPts val="518"/>
              </a:spcBef>
              <a:buClr>
                <a:schemeClr val="dk1"/>
              </a:buClr>
              <a:buSzPts val="2590"/>
              <a:buChar char="–"/>
            </a:pPr>
            <a:r>
              <a:rPr lang="en-US" sz="2100" dirty="0">
                <a:latin typeface="Times New Roman" pitchFamily="18" charset="0"/>
                <a:cs typeface="Times New Roman" pitchFamily="18" charset="0"/>
              </a:rPr>
              <a:t>Algorithm developed in parallel with proof of correctness.</a:t>
            </a:r>
          </a:p>
          <a:p>
            <a:pPr marL="0" indent="0">
              <a:buNone/>
            </a:pPr>
            <a:endParaRPr lang="en-IN"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8</a:t>
            </a:fld>
            <a:endParaRPr lang="en-IN" sz="1200" b="1" dirty="0">
              <a:solidFill>
                <a:schemeClr val="tx1"/>
              </a:solidFill>
            </a:endParaRPr>
          </a:p>
        </p:txBody>
      </p:sp>
    </p:spTree>
    <p:extLst>
      <p:ext uri="{BB962C8B-B14F-4D97-AF65-F5344CB8AC3E}">
        <p14:creationId xmlns:p14="http://schemas.microsoft.com/office/powerpoint/2010/main" val="70154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285750"/>
            <a:ext cx="8743122" cy="4673876"/>
          </a:xfrm>
        </p:spPr>
        <p:txBody>
          <a:bodyPr>
            <a:normAutofit/>
          </a:bodyPr>
          <a:lstStyle/>
          <a:p>
            <a:pPr eaLnBrk="1" hangingPunct="1">
              <a:buFontTx/>
              <a:buNone/>
            </a:pPr>
            <a:r>
              <a:rPr lang="en-US" sz="1800" b="1" dirty="0">
                <a:solidFill>
                  <a:srgbClr val="FF0000"/>
                </a:solidFill>
                <a:latin typeface="Times New Roman" pitchFamily="18" charset="0"/>
                <a:cs typeface="Times New Roman" pitchFamily="18" charset="0"/>
              </a:rPr>
              <a:t>Greedy strategy : Knapsack Problem</a:t>
            </a:r>
          </a:p>
          <a:p>
            <a:pPr algn="just" eaLnBrk="1" hangingPunct="1">
              <a:spcBef>
                <a:spcPts val="0"/>
              </a:spcBef>
              <a:buFontTx/>
              <a:buNone/>
            </a:pP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Selection Criteria for selecting the best from remaining objects</a:t>
            </a:r>
          </a:p>
          <a:p>
            <a:pPr marL="1314450" lvl="2" indent="-514350" algn="just" eaLnBrk="1" hangingPunct="1">
              <a:spcBef>
                <a:spcPts val="0"/>
              </a:spcBef>
              <a:buFont typeface="+mj-lt"/>
              <a:buAutoNum type="romanLcPeriod"/>
            </a:pPr>
            <a:r>
              <a:rPr lang="en-US" sz="1800" dirty="0">
                <a:latin typeface="Times New Roman" pitchFamily="18" charset="0"/>
                <a:cs typeface="Times New Roman" pitchFamily="18" charset="0"/>
              </a:rPr>
              <a:t>Most profitable object from the remaining objects</a:t>
            </a:r>
          </a:p>
          <a:p>
            <a:pPr marL="1314450" lvl="2" indent="-514350" algn="just" eaLnBrk="1" hangingPunct="1">
              <a:spcBef>
                <a:spcPts val="0"/>
              </a:spcBef>
              <a:buFont typeface="+mj-lt"/>
              <a:buAutoNum type="romanLcPeriod"/>
            </a:pPr>
            <a:r>
              <a:rPr lang="en-US" sz="1800" dirty="0">
                <a:latin typeface="Times New Roman" pitchFamily="18" charset="0"/>
                <a:cs typeface="Times New Roman" pitchFamily="18" charset="0"/>
              </a:rPr>
              <a:t>Lightest object from the remaining objects – slow filling of knapsack so that maximum number of objects get selected</a:t>
            </a:r>
          </a:p>
          <a:p>
            <a:pPr marL="1314450" lvl="2" indent="-514350" algn="just" eaLnBrk="1" hangingPunct="1">
              <a:spcBef>
                <a:spcPts val="0"/>
              </a:spcBef>
              <a:buFont typeface="+mj-lt"/>
              <a:buAutoNum type="romanLcPeriod"/>
            </a:pPr>
            <a:r>
              <a:rPr lang="en-US" sz="1800" dirty="0">
                <a:latin typeface="Times New Roman" pitchFamily="18" charset="0"/>
                <a:cs typeface="Times New Roman" pitchFamily="18" charset="0"/>
              </a:rPr>
              <a:t>Highest profit / unit weight  object from the remaining objects</a:t>
            </a:r>
          </a:p>
          <a:p>
            <a:pPr marL="0" lvl="2" indent="-514350" algn="just" eaLnBrk="1" hangingPunct="1">
              <a:buNone/>
            </a:pPr>
            <a:r>
              <a:rPr lang="en-US" sz="1800" dirty="0">
                <a:latin typeface="Times New Roman" pitchFamily="18" charset="0"/>
                <a:cs typeface="Times New Roman" pitchFamily="18" charset="0"/>
              </a:rPr>
              <a:t>     For example, let n = 5 and m = 100</a:t>
            </a:r>
          </a:p>
          <a:p>
            <a:pPr marL="0" lvl="2" indent="-514350" algn="just" eaLnBrk="1" hangingPunct="1">
              <a:buNone/>
            </a:pPr>
            <a:endParaRPr lang="en-US"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51958182"/>
              </p:ext>
            </p:extLst>
          </p:nvPr>
        </p:nvGraphicFramePr>
        <p:xfrm>
          <a:off x="689110" y="2350607"/>
          <a:ext cx="7067550" cy="2517140"/>
        </p:xfrm>
        <a:graphic>
          <a:graphicData uri="http://schemas.openxmlformats.org/drawingml/2006/table">
            <a:tbl>
              <a:tblPr firstRow="1" bandRow="1">
                <a:tableStyleId>{5C22544A-7EE6-4342-B048-85BDC9FD1C3A}</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009650">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tblGrid>
              <a:tr h="279400">
                <a:tc gridSpan="4">
                  <a:txBody>
                    <a:bodyPr/>
                    <a:lstStyle/>
                    <a:p>
                      <a:pPr algn="ctr"/>
                      <a:r>
                        <a:rPr lang="en-US" sz="1100" dirty="0"/>
                        <a:t>OBJECTS</a:t>
                      </a:r>
                    </a:p>
                  </a:txBody>
                  <a:tcPr marT="34290" marB="3429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sz="1100" dirty="0"/>
                        <a:t>GREEDY BY</a:t>
                      </a:r>
                    </a:p>
                  </a:txBody>
                  <a:tcPr marT="34290" marB="3429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79400">
                <a:tc>
                  <a:txBody>
                    <a:bodyPr/>
                    <a:lstStyle/>
                    <a:p>
                      <a:pPr algn="ctr"/>
                      <a:r>
                        <a:rPr lang="en-US" sz="1100" dirty="0" err="1"/>
                        <a:t>i</a:t>
                      </a:r>
                      <a:endParaRPr lang="en-US" sz="1100" dirty="0"/>
                    </a:p>
                  </a:txBody>
                  <a:tcPr marT="34290" marB="34290"/>
                </a:tc>
                <a:tc>
                  <a:txBody>
                    <a:bodyPr/>
                    <a:lstStyle/>
                    <a:p>
                      <a:pPr algn="ctr"/>
                      <a:r>
                        <a:rPr lang="en-US" sz="1400" dirty="0" err="1"/>
                        <a:t>w</a:t>
                      </a:r>
                      <a:r>
                        <a:rPr lang="en-US" sz="1400" baseline="-25000" dirty="0" err="1"/>
                        <a:t>i</a:t>
                      </a:r>
                      <a:endParaRPr lang="en-US" sz="1100" dirty="0"/>
                    </a:p>
                  </a:txBody>
                  <a:tcPr marT="34290" marB="34290"/>
                </a:tc>
                <a:tc>
                  <a:txBody>
                    <a:bodyPr/>
                    <a:lstStyle/>
                    <a:p>
                      <a:pPr algn="ctr"/>
                      <a:r>
                        <a:rPr lang="en-US" sz="1400" dirty="0"/>
                        <a:t>p</a:t>
                      </a:r>
                      <a:r>
                        <a:rPr lang="en-US" sz="1400" baseline="-25000" dirty="0"/>
                        <a:t>i</a:t>
                      </a:r>
                      <a:endParaRPr lang="en-US" sz="1100" dirty="0"/>
                    </a:p>
                  </a:txBody>
                  <a:tcPr marT="34290" marB="34290"/>
                </a:tc>
                <a:tc>
                  <a:txBody>
                    <a:bodyPr/>
                    <a:lstStyle/>
                    <a:p>
                      <a:pPr algn="ctr"/>
                      <a:r>
                        <a:rPr lang="en-US" sz="1400" dirty="0"/>
                        <a:t>p</a:t>
                      </a:r>
                      <a:r>
                        <a:rPr lang="en-US" sz="1400" baseline="-25000" dirty="0"/>
                        <a:t>i</a:t>
                      </a:r>
                      <a:r>
                        <a:rPr lang="en-US" sz="1400" baseline="0" dirty="0"/>
                        <a:t>  / </a:t>
                      </a:r>
                      <a:r>
                        <a:rPr lang="en-US" sz="1400" baseline="0" dirty="0" err="1"/>
                        <a:t>w</a:t>
                      </a:r>
                      <a:r>
                        <a:rPr lang="en-US" sz="1400" baseline="-25000" dirty="0" err="1"/>
                        <a:t>i</a:t>
                      </a:r>
                      <a:endParaRPr lang="en-US" sz="1100" dirty="0"/>
                    </a:p>
                  </a:txBody>
                  <a:tcPr marT="34290" marB="34290"/>
                </a:tc>
                <a:tc>
                  <a:txBody>
                    <a:bodyPr/>
                    <a:lstStyle/>
                    <a:p>
                      <a:pPr algn="ctr"/>
                      <a:r>
                        <a:rPr lang="en-US" sz="1100" dirty="0"/>
                        <a:t>Profit</a:t>
                      </a:r>
                    </a:p>
                  </a:txBody>
                  <a:tcPr marT="34290" marB="34290"/>
                </a:tc>
                <a:tc>
                  <a:txBody>
                    <a:bodyPr/>
                    <a:lstStyle/>
                    <a:p>
                      <a:pPr algn="ctr"/>
                      <a:r>
                        <a:rPr lang="en-US" sz="1100" dirty="0"/>
                        <a:t>weight</a:t>
                      </a: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p</a:t>
                      </a:r>
                      <a:r>
                        <a:rPr lang="en-US" sz="1400" baseline="-25000" dirty="0"/>
                        <a:t>i</a:t>
                      </a:r>
                      <a:r>
                        <a:rPr lang="en-US" sz="1400" baseline="0" dirty="0"/>
                        <a:t>  / </a:t>
                      </a:r>
                      <a:r>
                        <a:rPr lang="en-US" sz="1400" baseline="0" dirty="0" err="1"/>
                        <a:t>w</a:t>
                      </a:r>
                      <a:r>
                        <a:rPr lang="en-US" sz="1400" baseline="-25000" dirty="0" err="1"/>
                        <a:t>i</a:t>
                      </a:r>
                      <a:endParaRPr lang="en-US" sz="1100" dirty="0"/>
                    </a:p>
                  </a:txBody>
                  <a:tcPr marT="34290" marB="34290"/>
                </a:tc>
                <a:extLst>
                  <a:ext uri="{0D108BD9-81ED-4DB2-BD59-A6C34878D82A}">
                    <a16:rowId xmlns:a16="http://schemas.microsoft.com/office/drawing/2014/main" val="10001"/>
                  </a:ext>
                </a:extLst>
              </a:tr>
              <a:tr h="279400">
                <a:tc>
                  <a:txBody>
                    <a:bodyPr/>
                    <a:lstStyle/>
                    <a:p>
                      <a:pPr algn="ctr"/>
                      <a:r>
                        <a:rPr lang="en-US" sz="1100" dirty="0"/>
                        <a:t>1</a:t>
                      </a:r>
                    </a:p>
                  </a:txBody>
                  <a:tcPr marT="34290" marB="34290"/>
                </a:tc>
                <a:tc>
                  <a:txBody>
                    <a:bodyPr/>
                    <a:lstStyle/>
                    <a:p>
                      <a:pPr algn="ctr"/>
                      <a:r>
                        <a:rPr lang="en-US" sz="1100" dirty="0"/>
                        <a:t>10</a:t>
                      </a:r>
                    </a:p>
                  </a:txBody>
                  <a:tcPr marT="34290" marB="34290"/>
                </a:tc>
                <a:tc>
                  <a:txBody>
                    <a:bodyPr/>
                    <a:lstStyle/>
                    <a:p>
                      <a:pPr algn="ctr"/>
                      <a:r>
                        <a:rPr lang="en-US" sz="1100" dirty="0"/>
                        <a:t>20</a:t>
                      </a:r>
                    </a:p>
                  </a:txBody>
                  <a:tcPr marT="34290" marB="34290"/>
                </a:tc>
                <a:tc>
                  <a:txBody>
                    <a:bodyPr/>
                    <a:lstStyle/>
                    <a:p>
                      <a:pPr algn="ctr"/>
                      <a:r>
                        <a:rPr lang="en-US" sz="1100" dirty="0"/>
                        <a:t>2.0</a:t>
                      </a:r>
                    </a:p>
                  </a:txBody>
                  <a:tcPr marT="34290" marB="34290"/>
                </a:tc>
                <a:tc>
                  <a:txBody>
                    <a:bodyPr/>
                    <a:lstStyle/>
                    <a:p>
                      <a:pPr algn="ctr"/>
                      <a:endParaRPr lang="en-US" sz="1100" dirty="0"/>
                    </a:p>
                  </a:txBody>
                  <a:tcPr marT="34290" marB="34290"/>
                </a:tc>
                <a:tc>
                  <a:txBody>
                    <a:bodyPr/>
                    <a:lstStyle/>
                    <a:p>
                      <a:pPr algn="ctr"/>
                      <a:r>
                        <a:rPr lang="en-US" sz="1100" dirty="0"/>
                        <a:t>1</a:t>
                      </a:r>
                    </a:p>
                  </a:txBody>
                  <a:tcPr marT="34290" marB="34290"/>
                </a:tc>
                <a:tc>
                  <a:txBody>
                    <a:bodyPr/>
                    <a:lstStyle/>
                    <a:p>
                      <a:pPr algn="ctr"/>
                      <a:r>
                        <a:rPr lang="en-US" sz="1100" dirty="0"/>
                        <a:t>1</a:t>
                      </a:r>
                    </a:p>
                  </a:txBody>
                  <a:tcPr marT="34290" marB="34290"/>
                </a:tc>
                <a:extLst>
                  <a:ext uri="{0D108BD9-81ED-4DB2-BD59-A6C34878D82A}">
                    <a16:rowId xmlns:a16="http://schemas.microsoft.com/office/drawing/2014/main" val="10002"/>
                  </a:ext>
                </a:extLst>
              </a:tr>
              <a:tr h="279400">
                <a:tc>
                  <a:txBody>
                    <a:bodyPr/>
                    <a:lstStyle/>
                    <a:p>
                      <a:pPr algn="ctr"/>
                      <a:r>
                        <a:rPr lang="en-US" sz="1100" dirty="0"/>
                        <a:t>2</a:t>
                      </a:r>
                    </a:p>
                  </a:txBody>
                  <a:tcPr marT="34290" marB="34290"/>
                </a:tc>
                <a:tc>
                  <a:txBody>
                    <a:bodyPr/>
                    <a:lstStyle/>
                    <a:p>
                      <a:pPr algn="ctr"/>
                      <a:r>
                        <a:rPr lang="en-US" sz="1100" dirty="0"/>
                        <a:t>20</a:t>
                      </a:r>
                    </a:p>
                  </a:txBody>
                  <a:tcPr marT="34290" marB="34290"/>
                </a:tc>
                <a:tc>
                  <a:txBody>
                    <a:bodyPr/>
                    <a:lstStyle/>
                    <a:p>
                      <a:pPr algn="ctr"/>
                      <a:r>
                        <a:rPr lang="en-US" sz="1100" dirty="0"/>
                        <a:t>30</a:t>
                      </a:r>
                    </a:p>
                  </a:txBody>
                  <a:tcPr marT="34290" marB="34290"/>
                </a:tc>
                <a:tc>
                  <a:txBody>
                    <a:bodyPr/>
                    <a:lstStyle/>
                    <a:p>
                      <a:pPr algn="ctr"/>
                      <a:r>
                        <a:rPr lang="en-US" sz="1100" dirty="0"/>
                        <a:t>1.5</a:t>
                      </a:r>
                    </a:p>
                  </a:txBody>
                  <a:tcPr marT="34290" marB="34290"/>
                </a:tc>
                <a:tc>
                  <a:txBody>
                    <a:bodyPr/>
                    <a:lstStyle/>
                    <a:p>
                      <a:pPr algn="ctr"/>
                      <a:endParaRPr lang="en-US" sz="1100"/>
                    </a:p>
                  </a:txBody>
                  <a:tcPr marT="34290" marB="34290"/>
                </a:tc>
                <a:tc>
                  <a:txBody>
                    <a:bodyPr/>
                    <a:lstStyle/>
                    <a:p>
                      <a:pPr algn="ctr"/>
                      <a:r>
                        <a:rPr lang="en-US" sz="1100" dirty="0"/>
                        <a:t>1</a:t>
                      </a:r>
                    </a:p>
                  </a:txBody>
                  <a:tcPr marT="34290" marB="34290"/>
                </a:tc>
                <a:tc>
                  <a:txBody>
                    <a:bodyPr/>
                    <a:lstStyle/>
                    <a:p>
                      <a:pPr algn="ctr"/>
                      <a:r>
                        <a:rPr lang="en-US" sz="1100" dirty="0"/>
                        <a:t>1</a:t>
                      </a:r>
                    </a:p>
                  </a:txBody>
                  <a:tcPr marT="34290" marB="34290"/>
                </a:tc>
                <a:extLst>
                  <a:ext uri="{0D108BD9-81ED-4DB2-BD59-A6C34878D82A}">
                    <a16:rowId xmlns:a16="http://schemas.microsoft.com/office/drawing/2014/main" val="10003"/>
                  </a:ext>
                </a:extLst>
              </a:tr>
              <a:tr h="279400">
                <a:tc>
                  <a:txBody>
                    <a:bodyPr/>
                    <a:lstStyle/>
                    <a:p>
                      <a:pPr algn="ctr"/>
                      <a:r>
                        <a:rPr lang="en-US" sz="1100" dirty="0"/>
                        <a:t>3</a:t>
                      </a:r>
                    </a:p>
                  </a:txBody>
                  <a:tcPr marT="34290" marB="34290"/>
                </a:tc>
                <a:tc>
                  <a:txBody>
                    <a:bodyPr/>
                    <a:lstStyle/>
                    <a:p>
                      <a:pPr algn="ctr"/>
                      <a:r>
                        <a:rPr lang="en-US" sz="1100" dirty="0"/>
                        <a:t>30</a:t>
                      </a:r>
                    </a:p>
                  </a:txBody>
                  <a:tcPr marT="34290" marB="34290"/>
                </a:tc>
                <a:tc>
                  <a:txBody>
                    <a:bodyPr/>
                    <a:lstStyle/>
                    <a:p>
                      <a:pPr algn="ctr"/>
                      <a:r>
                        <a:rPr lang="en-US" sz="1100" dirty="0"/>
                        <a:t>66</a:t>
                      </a:r>
                    </a:p>
                  </a:txBody>
                  <a:tcPr marT="34290" marB="34290"/>
                </a:tc>
                <a:tc>
                  <a:txBody>
                    <a:bodyPr/>
                    <a:lstStyle/>
                    <a:p>
                      <a:pPr algn="ctr"/>
                      <a:r>
                        <a:rPr lang="en-US" sz="1100" dirty="0"/>
                        <a:t>2.2</a:t>
                      </a:r>
                    </a:p>
                  </a:txBody>
                  <a:tcPr marT="34290" marB="34290"/>
                </a:tc>
                <a:tc>
                  <a:txBody>
                    <a:bodyPr/>
                    <a:lstStyle/>
                    <a:p>
                      <a:pPr algn="ctr"/>
                      <a:r>
                        <a:rPr lang="en-US" sz="1100" dirty="0"/>
                        <a:t>1</a:t>
                      </a:r>
                    </a:p>
                  </a:txBody>
                  <a:tcPr marT="34290" marB="34290"/>
                </a:tc>
                <a:tc>
                  <a:txBody>
                    <a:bodyPr/>
                    <a:lstStyle/>
                    <a:p>
                      <a:pPr algn="ctr"/>
                      <a:r>
                        <a:rPr lang="en-US" sz="1100" dirty="0"/>
                        <a:t>1</a:t>
                      </a:r>
                    </a:p>
                  </a:txBody>
                  <a:tcPr marT="34290" marB="34290"/>
                </a:tc>
                <a:tc>
                  <a:txBody>
                    <a:bodyPr/>
                    <a:lstStyle/>
                    <a:p>
                      <a:pPr algn="ctr"/>
                      <a:r>
                        <a:rPr lang="en-US" sz="1100" dirty="0"/>
                        <a:t>1</a:t>
                      </a:r>
                    </a:p>
                  </a:txBody>
                  <a:tcPr marT="34290" marB="34290"/>
                </a:tc>
                <a:extLst>
                  <a:ext uri="{0D108BD9-81ED-4DB2-BD59-A6C34878D82A}">
                    <a16:rowId xmlns:a16="http://schemas.microsoft.com/office/drawing/2014/main" val="10004"/>
                  </a:ext>
                </a:extLst>
              </a:tr>
              <a:tr h="279400">
                <a:tc>
                  <a:txBody>
                    <a:bodyPr/>
                    <a:lstStyle/>
                    <a:p>
                      <a:pPr algn="ctr"/>
                      <a:r>
                        <a:rPr lang="en-US" sz="1100" dirty="0"/>
                        <a:t>4</a:t>
                      </a:r>
                    </a:p>
                  </a:txBody>
                  <a:tcPr marT="34290" marB="34290"/>
                </a:tc>
                <a:tc>
                  <a:txBody>
                    <a:bodyPr/>
                    <a:lstStyle/>
                    <a:p>
                      <a:pPr algn="ctr"/>
                      <a:r>
                        <a:rPr lang="en-US" sz="1100" dirty="0"/>
                        <a:t>40</a:t>
                      </a:r>
                    </a:p>
                  </a:txBody>
                  <a:tcPr marT="34290" marB="34290"/>
                </a:tc>
                <a:tc>
                  <a:txBody>
                    <a:bodyPr/>
                    <a:lstStyle/>
                    <a:p>
                      <a:pPr algn="ctr"/>
                      <a:r>
                        <a:rPr lang="en-US" sz="1100" dirty="0"/>
                        <a:t>40</a:t>
                      </a:r>
                    </a:p>
                  </a:txBody>
                  <a:tcPr marT="34290" marB="34290"/>
                </a:tc>
                <a:tc>
                  <a:txBody>
                    <a:bodyPr/>
                    <a:lstStyle/>
                    <a:p>
                      <a:pPr algn="ctr"/>
                      <a:r>
                        <a:rPr lang="en-US" sz="1100" dirty="0"/>
                        <a:t>1.0</a:t>
                      </a:r>
                    </a:p>
                  </a:txBody>
                  <a:tcPr marT="34290" marB="34290"/>
                </a:tc>
                <a:tc>
                  <a:txBody>
                    <a:bodyPr/>
                    <a:lstStyle/>
                    <a:p>
                      <a:pPr algn="ctr"/>
                      <a:r>
                        <a:rPr lang="en-US" sz="1100" dirty="0"/>
                        <a:t>0.5</a:t>
                      </a:r>
                    </a:p>
                  </a:txBody>
                  <a:tcPr marT="34290" marB="34290"/>
                </a:tc>
                <a:tc>
                  <a:txBody>
                    <a:bodyPr/>
                    <a:lstStyle/>
                    <a:p>
                      <a:pPr algn="ctr"/>
                      <a:r>
                        <a:rPr lang="en-US" sz="1100" dirty="0"/>
                        <a:t>1</a:t>
                      </a:r>
                    </a:p>
                  </a:txBody>
                  <a:tcPr marT="34290" marB="34290"/>
                </a:tc>
                <a:tc>
                  <a:txBody>
                    <a:bodyPr/>
                    <a:lstStyle/>
                    <a:p>
                      <a:pPr algn="ctr"/>
                      <a:endParaRPr lang="en-US" sz="1100" dirty="0"/>
                    </a:p>
                  </a:txBody>
                  <a:tcPr marT="34290" marB="34290"/>
                </a:tc>
                <a:extLst>
                  <a:ext uri="{0D108BD9-81ED-4DB2-BD59-A6C34878D82A}">
                    <a16:rowId xmlns:a16="http://schemas.microsoft.com/office/drawing/2014/main" val="10005"/>
                  </a:ext>
                </a:extLst>
              </a:tr>
              <a:tr h="279400">
                <a:tc>
                  <a:txBody>
                    <a:bodyPr/>
                    <a:lstStyle/>
                    <a:p>
                      <a:pPr algn="ctr"/>
                      <a:r>
                        <a:rPr lang="en-US" sz="1100" dirty="0"/>
                        <a:t>5</a:t>
                      </a:r>
                    </a:p>
                  </a:txBody>
                  <a:tcPr marT="34290" marB="34290"/>
                </a:tc>
                <a:tc>
                  <a:txBody>
                    <a:bodyPr/>
                    <a:lstStyle/>
                    <a:p>
                      <a:pPr algn="ctr"/>
                      <a:r>
                        <a:rPr lang="en-US" sz="1100" dirty="0"/>
                        <a:t>50</a:t>
                      </a:r>
                    </a:p>
                  </a:txBody>
                  <a:tcPr marT="34290" marB="34290"/>
                </a:tc>
                <a:tc>
                  <a:txBody>
                    <a:bodyPr/>
                    <a:lstStyle/>
                    <a:p>
                      <a:pPr algn="ctr"/>
                      <a:r>
                        <a:rPr lang="en-US" sz="1100" dirty="0"/>
                        <a:t>60</a:t>
                      </a:r>
                    </a:p>
                  </a:txBody>
                  <a:tcPr marT="34290" marB="34290"/>
                </a:tc>
                <a:tc>
                  <a:txBody>
                    <a:bodyPr/>
                    <a:lstStyle/>
                    <a:p>
                      <a:pPr algn="ctr"/>
                      <a:r>
                        <a:rPr lang="en-US" sz="1100" dirty="0"/>
                        <a:t>1.2</a:t>
                      </a:r>
                    </a:p>
                  </a:txBody>
                  <a:tcPr marT="34290" marB="34290"/>
                </a:tc>
                <a:tc>
                  <a:txBody>
                    <a:bodyPr/>
                    <a:lstStyle/>
                    <a:p>
                      <a:pPr algn="ctr"/>
                      <a:r>
                        <a:rPr lang="en-US" sz="1100" dirty="0"/>
                        <a:t>1</a:t>
                      </a:r>
                    </a:p>
                  </a:txBody>
                  <a:tcPr marT="34290" marB="34290"/>
                </a:tc>
                <a:tc>
                  <a:txBody>
                    <a:bodyPr/>
                    <a:lstStyle/>
                    <a:p>
                      <a:pPr algn="ctr"/>
                      <a:endParaRPr lang="en-US" sz="1100"/>
                    </a:p>
                  </a:txBody>
                  <a:tcPr marT="34290" marB="34290"/>
                </a:tc>
                <a:tc>
                  <a:txBody>
                    <a:bodyPr/>
                    <a:lstStyle/>
                    <a:p>
                      <a:pPr algn="ctr"/>
                      <a:r>
                        <a:rPr lang="en-US" sz="1100" dirty="0"/>
                        <a:t>0.8</a:t>
                      </a:r>
                    </a:p>
                  </a:txBody>
                  <a:tcPr marT="34290" marB="34290"/>
                </a:tc>
                <a:extLst>
                  <a:ext uri="{0D108BD9-81ED-4DB2-BD59-A6C34878D82A}">
                    <a16:rowId xmlns:a16="http://schemas.microsoft.com/office/drawing/2014/main" val="10006"/>
                  </a:ext>
                </a:extLst>
              </a:tr>
              <a:tr h="279400">
                <a:tc gridSpan="4">
                  <a:txBody>
                    <a:bodyPr/>
                    <a:lstStyle/>
                    <a:p>
                      <a:pPr algn="ctr"/>
                      <a:r>
                        <a:rPr lang="en-US" sz="1100" b="1" dirty="0"/>
                        <a:t>TOTAL  WEIGHT</a:t>
                      </a:r>
                    </a:p>
                  </a:txBody>
                  <a:tcPr marT="34290" marB="34290"/>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a:txBody>
                    <a:bodyPr/>
                    <a:lstStyle/>
                    <a:p>
                      <a:pPr algn="ctr"/>
                      <a:r>
                        <a:rPr lang="en-US" sz="1100" b="1" dirty="0"/>
                        <a:t>100</a:t>
                      </a:r>
                    </a:p>
                  </a:txBody>
                  <a:tcPr marT="34290" marB="34290"/>
                </a:tc>
                <a:tc>
                  <a:txBody>
                    <a:bodyPr/>
                    <a:lstStyle/>
                    <a:p>
                      <a:pPr algn="ctr"/>
                      <a:r>
                        <a:rPr lang="en-US" sz="1100" b="1" dirty="0"/>
                        <a:t>100</a:t>
                      </a:r>
                    </a:p>
                  </a:txBody>
                  <a:tcPr marT="34290" marB="34290"/>
                </a:tc>
                <a:tc>
                  <a:txBody>
                    <a:bodyPr/>
                    <a:lstStyle/>
                    <a:p>
                      <a:pPr algn="ctr"/>
                      <a:r>
                        <a:rPr lang="en-US" sz="1100" b="1" dirty="0"/>
                        <a:t>100</a:t>
                      </a:r>
                    </a:p>
                  </a:txBody>
                  <a:tcPr marT="34290" marB="34290"/>
                </a:tc>
                <a:extLst>
                  <a:ext uri="{0D108BD9-81ED-4DB2-BD59-A6C34878D82A}">
                    <a16:rowId xmlns:a16="http://schemas.microsoft.com/office/drawing/2014/main" val="10007"/>
                  </a:ext>
                </a:extLst>
              </a:tr>
              <a:tr h="279400">
                <a:tc gridSpan="4">
                  <a:txBody>
                    <a:bodyPr/>
                    <a:lstStyle/>
                    <a:p>
                      <a:pPr algn="ctr"/>
                      <a:r>
                        <a:rPr lang="en-US" sz="1100" b="1" dirty="0"/>
                        <a:t>TOTAL  PROFIT  EARNED</a:t>
                      </a:r>
                    </a:p>
                  </a:txBody>
                  <a:tcPr marT="34290" marB="3429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sz="1100" b="1" dirty="0"/>
                        <a:t>146</a:t>
                      </a:r>
                    </a:p>
                  </a:txBody>
                  <a:tcPr marT="34290" marB="34290"/>
                </a:tc>
                <a:tc>
                  <a:txBody>
                    <a:bodyPr/>
                    <a:lstStyle/>
                    <a:p>
                      <a:pPr algn="ctr"/>
                      <a:r>
                        <a:rPr lang="en-US" sz="1100" b="1" dirty="0"/>
                        <a:t>156</a:t>
                      </a:r>
                    </a:p>
                  </a:txBody>
                  <a:tcPr marT="34290" marB="34290"/>
                </a:tc>
                <a:tc>
                  <a:txBody>
                    <a:bodyPr/>
                    <a:lstStyle/>
                    <a:p>
                      <a:pPr algn="ctr"/>
                      <a:r>
                        <a:rPr lang="en-US" sz="1100" b="1" dirty="0">
                          <a:solidFill>
                            <a:srgbClr val="FF0000"/>
                          </a:solidFill>
                        </a:rPr>
                        <a:t>164</a:t>
                      </a:r>
                    </a:p>
                  </a:txBody>
                  <a:tcPr marT="34290" marB="34290"/>
                </a:tc>
                <a:extLst>
                  <a:ext uri="{0D108BD9-81ED-4DB2-BD59-A6C34878D82A}">
                    <a16:rowId xmlns:a16="http://schemas.microsoft.com/office/drawing/2014/main" val="10008"/>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4549026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285750"/>
            <a:ext cx="8315739" cy="4574485"/>
          </a:xfrm>
        </p:spPr>
        <p:txBody>
          <a:bodyPr>
            <a:normAutofit/>
          </a:bodyPr>
          <a:lstStyle/>
          <a:p>
            <a:pPr eaLnBrk="1" hangingPunct="1">
              <a:buFontTx/>
              <a:buNone/>
            </a:pPr>
            <a:r>
              <a:rPr lang="en-US" sz="2000" dirty="0"/>
              <a:t>	</a:t>
            </a:r>
            <a:r>
              <a:rPr lang="en-US" sz="2000" b="1" dirty="0"/>
              <a:t>Selection Criteria for selecting the best remaining objects … contd.</a:t>
            </a:r>
            <a:endParaRPr lang="en-US" sz="2000" dirty="0"/>
          </a:p>
          <a:p>
            <a:pPr algn="just" eaLnBrk="1" hangingPunct="1">
              <a:buNone/>
            </a:pPr>
            <a:r>
              <a:rPr lang="en-US" sz="2000" dirty="0"/>
              <a:t>	“If objects are selected in non-increasing order of p</a:t>
            </a:r>
            <a:r>
              <a:rPr lang="en-US" sz="2000" baseline="-25000" dirty="0"/>
              <a:t>i</a:t>
            </a:r>
            <a:r>
              <a:rPr lang="en-US" sz="2000" dirty="0"/>
              <a:t>  / </a:t>
            </a:r>
            <a:r>
              <a:rPr lang="en-US" sz="2000" dirty="0" err="1"/>
              <a:t>w</a:t>
            </a:r>
            <a:r>
              <a:rPr lang="en-US" sz="2000" baseline="-25000" dirty="0" err="1"/>
              <a:t>i</a:t>
            </a:r>
            <a:r>
              <a:rPr lang="en-US" sz="2000" baseline="-25000" dirty="0"/>
              <a:t> </a:t>
            </a:r>
            <a:r>
              <a:rPr lang="en-US" sz="2000" dirty="0"/>
              <a:t>, then  </a:t>
            </a:r>
          </a:p>
          <a:p>
            <a:pPr algn="just" eaLnBrk="1" hangingPunct="1">
              <a:buNone/>
            </a:pPr>
            <a:r>
              <a:rPr lang="en-US" sz="2000" dirty="0"/>
              <a:t>	  algorithm knapsack finds an optimal solution”.</a:t>
            </a:r>
          </a:p>
          <a:p>
            <a:pPr algn="just" eaLnBrk="1" hangingPunct="1">
              <a:buNone/>
            </a:pPr>
            <a:endParaRPr lang="en-US" sz="2000" dirty="0"/>
          </a:p>
          <a:p>
            <a:pPr algn="just" eaLnBrk="1" hangingPunct="1">
              <a:buNone/>
            </a:pPr>
            <a:r>
              <a:rPr lang="en-US" sz="2000" b="1" dirty="0"/>
              <a:t>	Analysis  of Algorithm knapsack :</a:t>
            </a:r>
          </a:p>
          <a:p>
            <a:pPr marL="857250" lvl="1" indent="-457200" algn="just" eaLnBrk="1" hangingPunct="1">
              <a:buFont typeface="+mj-lt"/>
              <a:buAutoNum type="arabicPeriod"/>
            </a:pPr>
            <a:r>
              <a:rPr lang="en-US" sz="2000" dirty="0"/>
              <a:t>To sort the objects in non-increasing order of  p</a:t>
            </a:r>
            <a:r>
              <a:rPr lang="en-US" sz="2000" baseline="-25000" dirty="0"/>
              <a:t>i</a:t>
            </a:r>
            <a:r>
              <a:rPr lang="en-US" sz="2000" dirty="0"/>
              <a:t> / </a:t>
            </a:r>
            <a:r>
              <a:rPr lang="en-US" sz="2000" dirty="0" err="1"/>
              <a:t>w</a:t>
            </a:r>
            <a:r>
              <a:rPr lang="en-US" sz="2000" baseline="-25000" dirty="0" err="1"/>
              <a:t>i</a:t>
            </a:r>
            <a:r>
              <a:rPr lang="en-US" sz="2000" baseline="-25000" dirty="0"/>
              <a:t> </a:t>
            </a:r>
            <a:r>
              <a:rPr lang="en-US" sz="2000" dirty="0"/>
              <a:t>,</a:t>
            </a:r>
          </a:p>
          <a:p>
            <a:pPr marL="857250" lvl="1" indent="-457200" algn="just" eaLnBrk="1" hangingPunct="1">
              <a:buNone/>
            </a:pPr>
            <a:r>
              <a:rPr lang="en-US" sz="2000" dirty="0"/>
              <a:t> 	computation time = O(</a:t>
            </a:r>
            <a:r>
              <a:rPr lang="en-US" sz="2000" dirty="0" err="1"/>
              <a:t>nlogn</a:t>
            </a:r>
            <a:r>
              <a:rPr lang="en-US" sz="2000" dirty="0"/>
              <a:t>)</a:t>
            </a:r>
          </a:p>
          <a:p>
            <a:pPr marL="857250" lvl="1" indent="-457200" algn="just" eaLnBrk="1" hangingPunct="1">
              <a:buNone/>
            </a:pPr>
            <a:r>
              <a:rPr lang="en-US" sz="2000" dirty="0"/>
              <a:t>2. While loop will be executed ‘n’ times in worst case, so the computation time = O(n)</a:t>
            </a:r>
          </a:p>
          <a:p>
            <a:pPr marL="857250" lvl="1" indent="-457200" algn="just" eaLnBrk="1" hangingPunct="1">
              <a:buNone/>
            </a:pPr>
            <a:r>
              <a:rPr lang="en-US" sz="2000" dirty="0"/>
              <a:t>3.</a:t>
            </a:r>
            <a:r>
              <a:rPr lang="en-US" sz="2000" b="1" dirty="0"/>
              <a:t>   Time complexity =  O(</a:t>
            </a:r>
            <a:r>
              <a:rPr lang="en-US" sz="2000" b="1" dirty="0" err="1"/>
              <a:t>nlogn</a:t>
            </a:r>
            <a:r>
              <a:rPr lang="en-US" sz="2000" b="1" dirty="0"/>
              <a:t>)</a:t>
            </a:r>
          </a:p>
          <a:p>
            <a:pPr marL="857250" lvl="1" indent="-457200" algn="just" eaLnBrk="1" hangingPunct="1">
              <a:buNone/>
            </a:pPr>
            <a:r>
              <a:rPr lang="en-US" sz="2000" dirty="0"/>
              <a:t>4.</a:t>
            </a:r>
            <a:r>
              <a:rPr lang="en-US" sz="2000" b="1" dirty="0"/>
              <a:t>   Space complexity = </a:t>
            </a:r>
            <a:r>
              <a:rPr lang="en-US" sz="2000" dirty="0"/>
              <a:t>c + space required for x[1:n] = </a:t>
            </a:r>
            <a:r>
              <a:rPr lang="en-US" sz="2000" b="1" dirty="0"/>
              <a:t>O(n)</a:t>
            </a:r>
          </a:p>
          <a:p>
            <a:pPr algn="just" eaLnBrk="1" hangingPunct="1">
              <a:buFontTx/>
              <a:buNone/>
            </a:pPr>
            <a:r>
              <a:rPr lang="en-US" sz="2000"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
            <a:ext cx="724623" cy="819345"/>
          </a:xfrm>
          <a:prstGeom prst="rect">
            <a:avLst/>
          </a:prstGeom>
        </p:spPr>
      </p:pic>
      <p:sp>
        <p:nvSpPr>
          <p:cNvPr id="4" name="Rectangle 3"/>
          <p:cNvSpPr/>
          <p:nvPr/>
        </p:nvSpPr>
        <p:spPr>
          <a:xfrm>
            <a:off x="0" y="485959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842135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41"/>
          <p:cNvSpPr txBox="1"/>
          <p:nvPr/>
        </p:nvSpPr>
        <p:spPr>
          <a:xfrm>
            <a:off x="381000" y="193813"/>
            <a:ext cx="8305800" cy="3240405"/>
          </a:xfrm>
          <a:prstGeom prst="rect">
            <a:avLst/>
          </a:prstGeom>
          <a:noFill/>
          <a:ln>
            <a:noFill/>
          </a:ln>
        </p:spPr>
        <p:txBody>
          <a:bodyPr spcFirstLastPara="1" wrap="square" lIns="90000" tIns="46800" rIns="90000" bIns="46800" anchor="t" anchorCtr="0">
            <a:noAutofit/>
          </a:bodyPr>
          <a:lstStyle/>
          <a:p>
            <a:pPr marL="342900" marR="0" lvl="0" indent="-342900" algn="l" rtl="0">
              <a:spcBef>
                <a:spcPts val="0"/>
              </a:spcBef>
              <a:spcAft>
                <a:spcPts val="0"/>
              </a:spcAft>
              <a:buClr>
                <a:srgbClr val="000000"/>
              </a:buClr>
              <a:buSzPts val="2000"/>
              <a:buFont typeface="Arial"/>
              <a:buChar char="•"/>
            </a:pPr>
            <a:r>
              <a:rPr lang="en-US" sz="2000" b="0" i="0" u="none" strike="noStrike" cap="none" dirty="0">
                <a:solidFill>
                  <a:srgbClr val="000000"/>
                </a:solidFill>
                <a:latin typeface="Calibri"/>
                <a:ea typeface="Calibri"/>
                <a:cs typeface="Calibri"/>
                <a:sym typeface="Calibri"/>
              </a:rPr>
              <a:t>Example</a:t>
            </a:r>
            <a:endParaRPr sz="2000" b="0" i="0" u="none" strike="noStrike" cap="none" dirty="0">
              <a:solidFill>
                <a:srgbClr val="000000"/>
              </a:solidFill>
              <a:latin typeface="Calibri"/>
              <a:ea typeface="Calibri"/>
              <a:cs typeface="Calibri"/>
              <a:sym typeface="Calibri"/>
            </a:endParaRPr>
          </a:p>
          <a:p>
            <a:pPr marL="800100" marR="0" lvl="1" indent="-342900" algn="l" rtl="0">
              <a:spcBef>
                <a:spcPts val="450"/>
              </a:spcBef>
              <a:spcAft>
                <a:spcPts val="0"/>
              </a:spcAft>
              <a:buClr>
                <a:srgbClr val="000000"/>
              </a:buClr>
              <a:buSzPts val="2000"/>
              <a:buFont typeface="Arial"/>
              <a:buChar char="•"/>
            </a:pPr>
            <a:r>
              <a:rPr lang="en-US" sz="2000" b="0" i="0" u="none" strike="noStrike" cap="none" dirty="0">
                <a:solidFill>
                  <a:srgbClr val="000000"/>
                </a:solidFill>
                <a:latin typeface="Calibri"/>
                <a:ea typeface="Calibri"/>
                <a:cs typeface="Calibri"/>
                <a:sym typeface="Calibri"/>
              </a:rPr>
              <a:t>n=3, m=20, (p</a:t>
            </a:r>
            <a:r>
              <a:rPr lang="en-US" sz="2000" b="0" i="0" u="none" strike="noStrike" cap="none" baseline="-25000" dirty="0">
                <a:solidFill>
                  <a:srgbClr val="000000"/>
                </a:solidFill>
                <a:latin typeface="Calibri"/>
                <a:ea typeface="Calibri"/>
                <a:cs typeface="Calibri"/>
                <a:sym typeface="Calibri"/>
              </a:rPr>
              <a:t>1</a:t>
            </a:r>
            <a:r>
              <a:rPr lang="en-US" sz="2000" b="0" i="0" u="none" strike="noStrike" cap="none" dirty="0">
                <a:solidFill>
                  <a:srgbClr val="000000"/>
                </a:solidFill>
                <a:latin typeface="Calibri"/>
                <a:ea typeface="Calibri"/>
                <a:cs typeface="Calibri"/>
                <a:sym typeface="Calibri"/>
              </a:rPr>
              <a:t>,p</a:t>
            </a:r>
            <a:r>
              <a:rPr lang="en-US" sz="2000" b="0" i="0" u="none" strike="noStrike" cap="none" baseline="-25000" dirty="0">
                <a:solidFill>
                  <a:srgbClr val="000000"/>
                </a:solidFill>
                <a:latin typeface="Calibri"/>
                <a:ea typeface="Calibri"/>
                <a:cs typeface="Calibri"/>
                <a:sym typeface="Calibri"/>
              </a:rPr>
              <a:t>2</a:t>
            </a:r>
            <a:r>
              <a:rPr lang="en-US" sz="2000" b="0" i="0" u="none" strike="noStrike" cap="none" dirty="0">
                <a:solidFill>
                  <a:srgbClr val="000000"/>
                </a:solidFill>
                <a:latin typeface="Calibri"/>
                <a:ea typeface="Calibri"/>
                <a:cs typeface="Calibri"/>
                <a:sym typeface="Calibri"/>
              </a:rPr>
              <a:t>,p</a:t>
            </a:r>
            <a:r>
              <a:rPr lang="en-US" sz="2000" b="0" i="0" u="none" strike="noStrike" cap="none" baseline="-25000" dirty="0">
                <a:solidFill>
                  <a:srgbClr val="000000"/>
                </a:solidFill>
                <a:latin typeface="Calibri"/>
                <a:ea typeface="Calibri"/>
                <a:cs typeface="Calibri"/>
                <a:sym typeface="Calibri"/>
              </a:rPr>
              <a:t>3</a:t>
            </a:r>
            <a:r>
              <a:rPr lang="en-US" sz="2000" b="0" i="0" u="none" strike="noStrike" cap="none" dirty="0">
                <a:solidFill>
                  <a:srgbClr val="000000"/>
                </a:solidFill>
                <a:latin typeface="Calibri"/>
                <a:ea typeface="Calibri"/>
                <a:cs typeface="Calibri"/>
                <a:sym typeface="Calibri"/>
              </a:rPr>
              <a:t>)=(25,24,15), (w</a:t>
            </a:r>
            <a:r>
              <a:rPr lang="en-US" sz="2000" b="0" i="0" u="none" strike="noStrike" cap="none" baseline="-25000" dirty="0">
                <a:solidFill>
                  <a:srgbClr val="000000"/>
                </a:solidFill>
                <a:latin typeface="Calibri"/>
                <a:ea typeface="Calibri"/>
                <a:cs typeface="Calibri"/>
                <a:sym typeface="Calibri"/>
              </a:rPr>
              <a:t>1</a:t>
            </a:r>
            <a:r>
              <a:rPr lang="en-US" sz="2000" b="0" i="0" u="none" strike="noStrike" cap="none" dirty="0">
                <a:solidFill>
                  <a:srgbClr val="000000"/>
                </a:solidFill>
                <a:latin typeface="Calibri"/>
                <a:ea typeface="Calibri"/>
                <a:cs typeface="Calibri"/>
                <a:sym typeface="Calibri"/>
              </a:rPr>
              <a:t>,w</a:t>
            </a:r>
            <a:r>
              <a:rPr lang="en-US" sz="2000" b="0" i="0" u="none" strike="noStrike" cap="none" baseline="-25000" dirty="0">
                <a:solidFill>
                  <a:srgbClr val="000000"/>
                </a:solidFill>
                <a:latin typeface="Calibri"/>
                <a:ea typeface="Calibri"/>
                <a:cs typeface="Calibri"/>
                <a:sym typeface="Calibri"/>
              </a:rPr>
              <a:t>2</a:t>
            </a:r>
            <a:r>
              <a:rPr lang="en-US" sz="2000" b="0" i="0" u="none" strike="noStrike" cap="none" dirty="0">
                <a:solidFill>
                  <a:srgbClr val="000000"/>
                </a:solidFill>
                <a:latin typeface="Calibri"/>
                <a:ea typeface="Calibri"/>
                <a:cs typeface="Calibri"/>
                <a:sym typeface="Calibri"/>
              </a:rPr>
              <a:t>,w</a:t>
            </a:r>
            <a:r>
              <a:rPr lang="en-US" sz="2000" b="0" i="0" u="none" strike="noStrike" cap="none" baseline="-25000" dirty="0">
                <a:solidFill>
                  <a:srgbClr val="000000"/>
                </a:solidFill>
                <a:latin typeface="Calibri"/>
                <a:ea typeface="Calibri"/>
                <a:cs typeface="Calibri"/>
                <a:sym typeface="Calibri"/>
              </a:rPr>
              <a:t>3</a:t>
            </a:r>
            <a:r>
              <a:rPr lang="en-US" sz="2000" b="0" i="0" u="none" strike="noStrike" cap="none" dirty="0">
                <a:solidFill>
                  <a:srgbClr val="000000"/>
                </a:solidFill>
                <a:latin typeface="Calibri"/>
                <a:ea typeface="Calibri"/>
                <a:cs typeface="Calibri"/>
                <a:sym typeface="Calibri"/>
              </a:rPr>
              <a:t>)=(18,15,10)</a:t>
            </a:r>
            <a:endParaRPr sz="2000" b="0" i="0" u="none" strike="noStrike" cap="none" dirty="0">
              <a:solidFill>
                <a:srgbClr val="000000"/>
              </a:solidFill>
              <a:latin typeface="Calibri"/>
              <a:ea typeface="Calibri"/>
              <a:cs typeface="Calibri"/>
              <a:sym typeface="Calibri"/>
            </a:endParaRPr>
          </a:p>
          <a:p>
            <a:pPr marL="457200" marR="0" lvl="1" indent="0" algn="l" rtl="0">
              <a:spcBef>
                <a:spcPts val="450"/>
              </a:spcBef>
              <a:spcAft>
                <a:spcPts val="0"/>
              </a:spcAft>
              <a:buNone/>
            </a:pPr>
            <a:endParaRPr sz="2000" b="0" i="0" u="none" strike="noStrike" cap="none" dirty="0">
              <a:solidFill>
                <a:srgbClr val="000000"/>
              </a:solidFill>
              <a:latin typeface="Calibri"/>
              <a:ea typeface="Calibri"/>
              <a:cs typeface="Calibri"/>
              <a:sym typeface="Calibri"/>
            </a:endParaRPr>
          </a:p>
          <a:p>
            <a:pPr marL="457200" marR="0" lvl="1" indent="0" algn="l" rtl="0">
              <a:spcBef>
                <a:spcPts val="450"/>
              </a:spcBef>
              <a:spcAft>
                <a:spcPts val="0"/>
              </a:spcAft>
              <a:buNone/>
            </a:pPr>
            <a:endParaRPr sz="2000" b="0" i="0" u="none" strike="noStrike" cap="none" dirty="0">
              <a:solidFill>
                <a:srgbClr val="000000"/>
              </a:solidFill>
              <a:latin typeface="Calibri"/>
              <a:ea typeface="Calibri"/>
              <a:cs typeface="Calibri"/>
              <a:sym typeface="Calibri"/>
            </a:endParaRPr>
          </a:p>
          <a:p>
            <a:pPr marL="1279525" marR="0" lvl="2" indent="-342900" algn="l" rtl="0">
              <a:spcBef>
                <a:spcPts val="450"/>
              </a:spcBef>
              <a:spcAft>
                <a:spcPts val="0"/>
              </a:spcAft>
              <a:buClr>
                <a:srgbClr val="000000"/>
              </a:buClr>
              <a:buSzPts val="2000"/>
              <a:buFont typeface="Arial"/>
              <a:buChar char="•"/>
            </a:pPr>
            <a:r>
              <a:rPr lang="en-US" sz="2000" b="0" i="0" u="none" strike="noStrike" cap="none" dirty="0">
                <a:solidFill>
                  <a:srgbClr val="000000"/>
                </a:solidFill>
                <a:latin typeface="Calibri"/>
                <a:ea typeface="Calibri"/>
                <a:cs typeface="Calibri"/>
                <a:sym typeface="Calibri"/>
              </a:rPr>
              <a:t>1.   </a:t>
            </a:r>
            <a:r>
              <a:rPr lang="en-US" sz="1800" b="0" i="0" u="none" strike="noStrike" cap="none" dirty="0">
                <a:solidFill>
                  <a:srgbClr val="000000"/>
                </a:solidFill>
                <a:latin typeface="Calibri"/>
                <a:ea typeface="Calibri"/>
                <a:cs typeface="Calibri"/>
                <a:sym typeface="Calibri"/>
              </a:rPr>
              <a:t>(1/2, 1/3, 1/4)  16.5        24.25</a:t>
            </a:r>
            <a:endParaRPr sz="1800" b="0" i="0" u="none" strike="noStrike" cap="none" dirty="0">
              <a:solidFill>
                <a:srgbClr val="000000"/>
              </a:solidFill>
              <a:latin typeface="Calibri"/>
              <a:ea typeface="Calibri"/>
              <a:cs typeface="Calibri"/>
              <a:sym typeface="Calibri"/>
            </a:endParaRPr>
          </a:p>
          <a:p>
            <a:pPr marL="1279525" marR="0" lvl="2" indent="-342900" algn="l" rtl="0">
              <a:spcBef>
                <a:spcPts val="450"/>
              </a:spcBef>
              <a:spcAft>
                <a:spcPts val="0"/>
              </a:spcAft>
              <a:buClr>
                <a:srgbClr val="000000"/>
              </a:buClr>
              <a:buSzPts val="1800"/>
              <a:buFont typeface="Arial"/>
              <a:buChar char="•"/>
            </a:pPr>
            <a:r>
              <a:rPr lang="en-US" sz="1800" b="0" i="0" u="none" strike="noStrike" cap="none" dirty="0">
                <a:solidFill>
                  <a:srgbClr val="000000"/>
                </a:solidFill>
                <a:latin typeface="Calibri"/>
                <a:ea typeface="Calibri"/>
                <a:cs typeface="Calibri"/>
                <a:sym typeface="Calibri"/>
              </a:rPr>
              <a:t>2.   (1, 2/15, 0)       20          28.2</a:t>
            </a:r>
            <a:endParaRPr sz="1800" b="0" i="0" u="none" strike="noStrike" cap="none" dirty="0">
              <a:solidFill>
                <a:srgbClr val="000000"/>
              </a:solidFill>
              <a:latin typeface="Calibri"/>
              <a:ea typeface="Calibri"/>
              <a:cs typeface="Calibri"/>
              <a:sym typeface="Calibri"/>
            </a:endParaRPr>
          </a:p>
          <a:p>
            <a:pPr marL="1279525" marR="0" lvl="2" indent="-342900" algn="l" rtl="0">
              <a:spcBef>
                <a:spcPts val="450"/>
              </a:spcBef>
              <a:spcAft>
                <a:spcPts val="0"/>
              </a:spcAft>
              <a:buClr>
                <a:srgbClr val="000000"/>
              </a:buClr>
              <a:buSzPts val="1800"/>
              <a:buFont typeface="Arial"/>
              <a:buChar char="•"/>
            </a:pPr>
            <a:r>
              <a:rPr lang="en-US" sz="1800" b="0" i="0" u="none" strike="noStrike" cap="none" dirty="0">
                <a:solidFill>
                  <a:srgbClr val="000000"/>
                </a:solidFill>
                <a:latin typeface="Calibri"/>
                <a:ea typeface="Calibri"/>
                <a:cs typeface="Calibri"/>
                <a:sym typeface="Calibri"/>
              </a:rPr>
              <a:t>3.   (0, 2/3, 1)         20          31</a:t>
            </a:r>
            <a:endParaRPr sz="1800" b="0" i="0" u="none" strike="noStrike" cap="none" dirty="0">
              <a:solidFill>
                <a:srgbClr val="000000"/>
              </a:solidFill>
              <a:latin typeface="Calibri"/>
              <a:ea typeface="Calibri"/>
              <a:cs typeface="Calibri"/>
              <a:sym typeface="Calibri"/>
            </a:endParaRPr>
          </a:p>
          <a:p>
            <a:pPr marL="1279525" marR="0" lvl="2" indent="-342900" algn="l" rtl="0">
              <a:spcBef>
                <a:spcPts val="450"/>
              </a:spcBef>
              <a:spcAft>
                <a:spcPts val="0"/>
              </a:spcAft>
              <a:buClr>
                <a:srgbClr val="000000"/>
              </a:buClr>
              <a:buSzPts val="1800"/>
              <a:buFont typeface="Arial"/>
              <a:buChar char="•"/>
            </a:pPr>
            <a:r>
              <a:rPr lang="en-US" sz="1800" b="0" i="0" u="none" strike="noStrike" cap="none" dirty="0">
                <a:solidFill>
                  <a:srgbClr val="000000"/>
                </a:solidFill>
                <a:latin typeface="Calibri"/>
                <a:ea typeface="Calibri"/>
                <a:cs typeface="Calibri"/>
                <a:sym typeface="Calibri"/>
              </a:rPr>
              <a:t>4.   (0, 1, 1/2)         20          31.5</a:t>
            </a:r>
            <a:endParaRPr sz="1800" b="0" i="0" u="none" strike="noStrike" cap="none" dirty="0">
              <a:solidFill>
                <a:srgbClr val="000000"/>
              </a:solidFill>
              <a:latin typeface="Calibri"/>
              <a:ea typeface="Calibri"/>
              <a:cs typeface="Calibri"/>
              <a:sym typeface="Calibri"/>
            </a:endParaRPr>
          </a:p>
          <a:p>
            <a:pPr marL="342900" marR="0" lvl="0" indent="-342900" algn="l" rtl="0">
              <a:spcBef>
                <a:spcPts val="500"/>
              </a:spcBef>
              <a:spcAft>
                <a:spcPts val="0"/>
              </a:spcAft>
              <a:buClr>
                <a:srgbClr val="000000"/>
              </a:buClr>
              <a:buSzPts val="1400"/>
              <a:buFont typeface="Arial"/>
              <a:buChar char="•"/>
            </a:pPr>
            <a:r>
              <a:rPr lang="en-US" sz="1400" b="1" i="0" u="none" strike="noStrike" cap="none" dirty="0">
                <a:solidFill>
                  <a:srgbClr val="000000"/>
                </a:solidFill>
                <a:latin typeface="Calibri"/>
                <a:ea typeface="Calibri"/>
                <a:cs typeface="Calibri"/>
                <a:sym typeface="Calibri"/>
              </a:rPr>
              <a:t>Lemma 4.1</a:t>
            </a:r>
            <a:r>
              <a:rPr lang="en-US" sz="2000" b="0" i="0" u="none" strike="noStrike" cap="none" dirty="0">
                <a:solidFill>
                  <a:srgbClr val="000000"/>
                </a:solidFill>
                <a:latin typeface="Calibri"/>
                <a:ea typeface="Calibri"/>
                <a:cs typeface="Calibri"/>
                <a:sym typeface="Calibri"/>
              </a:rPr>
              <a:t> </a:t>
            </a:r>
            <a:endParaRPr sz="2000" b="0" i="0" u="none" strike="noStrike" cap="none" dirty="0">
              <a:solidFill>
                <a:srgbClr val="000000"/>
              </a:solidFill>
              <a:latin typeface="Calibri"/>
              <a:ea typeface="Calibri"/>
              <a:cs typeface="Calibri"/>
              <a:sym typeface="Calibri"/>
            </a:endParaRPr>
          </a:p>
          <a:p>
            <a:pPr marL="800100" marR="0" lvl="1" indent="-342900" algn="l" rtl="0">
              <a:spcBef>
                <a:spcPts val="500"/>
              </a:spcBef>
              <a:spcAft>
                <a:spcPts val="0"/>
              </a:spcAft>
              <a:buClr>
                <a:srgbClr val="000000"/>
              </a:buClr>
              <a:buSzPts val="2000"/>
              <a:buFont typeface="Arial"/>
              <a:buChar char="•"/>
            </a:pPr>
            <a:r>
              <a:rPr lang="en-US" sz="2000" b="0" i="0" u="none" strike="noStrike" cap="none" dirty="0">
                <a:solidFill>
                  <a:srgbClr val="000000"/>
                </a:solidFill>
                <a:latin typeface="Calibri"/>
                <a:ea typeface="Calibri"/>
                <a:cs typeface="Calibri"/>
                <a:sym typeface="Calibri"/>
              </a:rPr>
              <a:t>In case the sum of all the weights is </a:t>
            </a:r>
            <a:r>
              <a:rPr lang="en-US" sz="2000" b="1" i="0" u="none" strike="noStrike" cap="none" dirty="0">
                <a:solidFill>
                  <a:srgbClr val="000000"/>
                </a:solidFill>
                <a:latin typeface="Arial"/>
                <a:ea typeface="Arial"/>
                <a:cs typeface="Arial"/>
                <a:sym typeface="Arial"/>
              </a:rPr>
              <a:t>≤ m, </a:t>
            </a:r>
            <a:r>
              <a:rPr lang="en-US" sz="2000" b="0" i="0" u="none" strike="noStrike" cap="none" dirty="0">
                <a:solidFill>
                  <a:srgbClr val="000000"/>
                </a:solidFill>
                <a:latin typeface="Calibri"/>
                <a:ea typeface="Calibri"/>
                <a:cs typeface="Calibri"/>
                <a:sym typeface="Calibri"/>
              </a:rPr>
              <a:t>then</a:t>
            </a:r>
            <a:r>
              <a:rPr lang="en-US" sz="2000" b="1" i="0" u="none" strike="noStrike" cap="none" dirty="0">
                <a:solidFill>
                  <a:srgbClr val="000000"/>
                </a:solidFill>
                <a:latin typeface="Arial"/>
                <a:ea typeface="Arial"/>
                <a:cs typeface="Arial"/>
                <a:sym typeface="Arial"/>
              </a:rPr>
              <a:t> x</a:t>
            </a:r>
            <a:r>
              <a:rPr lang="en-US" sz="2000" b="1" i="0" u="none" strike="noStrike" cap="none" baseline="-25000" dirty="0">
                <a:solidFill>
                  <a:srgbClr val="000000"/>
                </a:solidFill>
                <a:latin typeface="Arial"/>
                <a:ea typeface="Arial"/>
                <a:cs typeface="Arial"/>
                <a:sym typeface="Arial"/>
              </a:rPr>
              <a:t>i </a:t>
            </a:r>
            <a:r>
              <a:rPr lang="en-US" sz="2000" b="1" i="0" u="none" strike="noStrike" cap="none" dirty="0">
                <a:solidFill>
                  <a:srgbClr val="000000"/>
                </a:solidFill>
                <a:latin typeface="Arial"/>
                <a:ea typeface="Arial"/>
                <a:cs typeface="Arial"/>
                <a:sym typeface="Arial"/>
              </a:rPr>
              <a:t>= 1,</a:t>
            </a:r>
            <a:r>
              <a:rPr lang="en-US" sz="2000" b="0" i="0" u="none" strike="noStrike" cap="none" dirty="0">
                <a:solidFill>
                  <a:srgbClr val="000000"/>
                </a:solidFill>
                <a:latin typeface="Calibri"/>
                <a:ea typeface="Calibri"/>
                <a:cs typeface="Calibri"/>
                <a:sym typeface="Calibri"/>
              </a:rPr>
              <a:t> </a:t>
            </a:r>
            <a:r>
              <a:rPr lang="en-US" sz="2000" b="1" i="0" u="none" strike="noStrike" cap="none" dirty="0">
                <a:solidFill>
                  <a:srgbClr val="000000"/>
                </a:solidFill>
                <a:latin typeface="Arial"/>
                <a:ea typeface="Arial"/>
                <a:cs typeface="Arial"/>
                <a:sym typeface="Arial"/>
              </a:rPr>
              <a:t>1 ≤</a:t>
            </a:r>
            <a:r>
              <a:rPr lang="en-US" sz="2000" b="1" i="1" u="none" strike="noStrike" cap="none" dirty="0">
                <a:solidFill>
                  <a:srgbClr val="000000"/>
                </a:solidFill>
                <a:latin typeface="Arial"/>
                <a:ea typeface="Arial"/>
                <a:cs typeface="Arial"/>
                <a:sym typeface="Arial"/>
              </a:rPr>
              <a:t> i </a:t>
            </a:r>
            <a:r>
              <a:rPr lang="en-US" sz="2000" b="1" i="0" u="none" strike="noStrike" cap="none" dirty="0">
                <a:solidFill>
                  <a:srgbClr val="000000"/>
                </a:solidFill>
                <a:latin typeface="Arial"/>
                <a:ea typeface="Arial"/>
                <a:cs typeface="Arial"/>
                <a:sym typeface="Arial"/>
              </a:rPr>
              <a:t>≤</a:t>
            </a:r>
            <a:r>
              <a:rPr lang="en-US" sz="2000" b="1" i="1" u="none" strike="noStrike" cap="none" dirty="0">
                <a:solidFill>
                  <a:srgbClr val="000000"/>
                </a:solidFill>
                <a:latin typeface="Arial"/>
                <a:ea typeface="Arial"/>
                <a:cs typeface="Arial"/>
                <a:sym typeface="Arial"/>
              </a:rPr>
              <a:t> n</a:t>
            </a:r>
            <a:r>
              <a:rPr lang="en-US" sz="2000" b="0" i="0" u="none" strike="noStrike" cap="none" dirty="0">
                <a:solidFill>
                  <a:srgbClr val="000000"/>
                </a:solidFill>
                <a:latin typeface="Calibri"/>
                <a:ea typeface="Calibri"/>
                <a:cs typeface="Calibri"/>
                <a:sym typeface="Calibri"/>
              </a:rPr>
              <a:t> is an optimal solution.</a:t>
            </a:r>
            <a:endParaRPr sz="2000" b="0" i="0" u="none" strike="noStrike" cap="none" dirty="0">
              <a:solidFill>
                <a:srgbClr val="000000"/>
              </a:solidFill>
              <a:latin typeface="Calibri"/>
              <a:ea typeface="Calibri"/>
              <a:cs typeface="Calibri"/>
              <a:sym typeface="Calibri"/>
            </a:endParaRPr>
          </a:p>
          <a:p>
            <a:pPr marL="342900" marR="0" lvl="0" indent="-342900" algn="l" rtl="0">
              <a:spcBef>
                <a:spcPts val="500"/>
              </a:spcBef>
              <a:spcAft>
                <a:spcPts val="0"/>
              </a:spcAft>
              <a:buClr>
                <a:srgbClr val="000000"/>
              </a:buClr>
              <a:buSzPts val="1400"/>
              <a:buFont typeface="Arial"/>
              <a:buChar char="•"/>
            </a:pPr>
            <a:r>
              <a:rPr lang="en-US" sz="1400" b="1" i="0" u="none" strike="noStrike" cap="none" dirty="0">
                <a:solidFill>
                  <a:srgbClr val="000000"/>
                </a:solidFill>
                <a:latin typeface="Calibri"/>
                <a:ea typeface="Calibri"/>
                <a:cs typeface="Calibri"/>
                <a:sym typeface="Calibri"/>
              </a:rPr>
              <a:t>Lemma 4.2</a:t>
            </a:r>
            <a:r>
              <a:rPr lang="en-US" sz="2000" b="0" i="0" u="none" strike="noStrike" cap="none" dirty="0">
                <a:solidFill>
                  <a:srgbClr val="000000"/>
                </a:solidFill>
                <a:latin typeface="Calibri"/>
                <a:ea typeface="Calibri"/>
                <a:cs typeface="Calibri"/>
                <a:sym typeface="Calibri"/>
              </a:rPr>
              <a:t> </a:t>
            </a:r>
            <a:endParaRPr sz="2000" b="0" i="0" u="none" strike="noStrike" cap="none" dirty="0">
              <a:solidFill>
                <a:srgbClr val="000000"/>
              </a:solidFill>
              <a:latin typeface="Calibri"/>
              <a:ea typeface="Calibri"/>
              <a:cs typeface="Calibri"/>
              <a:sym typeface="Calibri"/>
            </a:endParaRPr>
          </a:p>
          <a:p>
            <a:pPr marL="800100" marR="0" lvl="1" indent="-342900" algn="l" rtl="0">
              <a:spcBef>
                <a:spcPts val="500"/>
              </a:spcBef>
              <a:spcAft>
                <a:spcPts val="0"/>
              </a:spcAft>
              <a:buClr>
                <a:srgbClr val="000000"/>
              </a:buClr>
              <a:buSzPts val="2000"/>
              <a:buFont typeface="Arial"/>
              <a:buChar char="•"/>
            </a:pPr>
            <a:r>
              <a:rPr lang="en-US" sz="2000" b="0" i="0" u="none" strike="noStrike" cap="none" dirty="0">
                <a:solidFill>
                  <a:srgbClr val="000000"/>
                </a:solidFill>
                <a:latin typeface="Calibri"/>
                <a:ea typeface="Calibri"/>
                <a:cs typeface="Calibri"/>
                <a:sym typeface="Calibri"/>
              </a:rPr>
              <a:t>All optimal solutions will fill the knapsack exactly. Knapsack problem fits the subset paradigm</a:t>
            </a:r>
            <a:endParaRPr sz="2000" b="0" i="0" u="none" strike="noStrike" cap="none" dirty="0">
              <a:solidFill>
                <a:srgbClr val="000000"/>
              </a:solidFill>
              <a:latin typeface="Calibri"/>
              <a:ea typeface="Calibri"/>
              <a:cs typeface="Calibri"/>
              <a:sym typeface="Calibri"/>
            </a:endParaRPr>
          </a:p>
        </p:txBody>
      </p:sp>
      <p:pic>
        <p:nvPicPr>
          <p:cNvPr id="336" name="Google Shape;336;p41"/>
          <p:cNvPicPr preferRelativeResize="0"/>
          <p:nvPr/>
        </p:nvPicPr>
        <p:blipFill rotWithShape="1">
          <a:blip r:embed="rId3">
            <a:alphaModFix/>
          </a:blip>
          <a:srcRect/>
          <a:stretch/>
        </p:blipFill>
        <p:spPr>
          <a:xfrm>
            <a:off x="2514600" y="1200150"/>
            <a:ext cx="3462338" cy="339329"/>
          </a:xfrm>
          <a:prstGeom prst="rect">
            <a:avLst/>
          </a:prstGeom>
          <a:noFill/>
          <a:ln>
            <a:noFill/>
          </a:ln>
        </p:spPr>
      </p:pic>
      <p:sp>
        <p:nvSpPr>
          <p:cNvPr id="337" name="Google Shape;337;p41"/>
          <p:cNvSpPr txBox="1"/>
          <p:nvPr/>
        </p:nvSpPr>
        <p:spPr>
          <a:xfrm>
            <a:off x="6950710" y="102373"/>
            <a:ext cx="2193290" cy="182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1" i="0" u="none" strike="noStrike" cap="none" dirty="0" err="1">
                <a:solidFill>
                  <a:schemeClr val="dk1"/>
                </a:solidFill>
                <a:latin typeface="Arial"/>
                <a:ea typeface="Arial"/>
                <a:cs typeface="Arial"/>
                <a:sym typeface="Arial"/>
              </a:rPr>
              <a:t>Refrence</a:t>
            </a:r>
            <a:r>
              <a:rPr lang="en-US" sz="1000" b="1" i="0" u="none" strike="noStrike" cap="none" dirty="0">
                <a:solidFill>
                  <a:schemeClr val="dk1"/>
                </a:solidFill>
                <a:latin typeface="Arial"/>
                <a:ea typeface="Arial"/>
                <a:cs typeface="Arial"/>
                <a:sym typeface="Arial"/>
              </a:rPr>
              <a:t> Horowitz &amp; </a:t>
            </a:r>
            <a:r>
              <a:rPr lang="en-US" sz="1000" b="1" i="0" u="none" strike="noStrike" cap="none" dirty="0" err="1">
                <a:solidFill>
                  <a:schemeClr val="dk1"/>
                </a:solidFill>
                <a:latin typeface="Arial"/>
                <a:ea typeface="Arial"/>
                <a:cs typeface="Arial"/>
                <a:sym typeface="Arial"/>
              </a:rPr>
              <a:t>Sahani</a:t>
            </a:r>
            <a:endParaRPr sz="1000" b="1" dirty="0">
              <a:solidFill>
                <a:schemeClr val="dk1"/>
              </a:solidFill>
              <a:latin typeface="Arial"/>
              <a:ea typeface="Arial"/>
              <a:cs typeface="Arial"/>
              <a:sym typeface="Aria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0117321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8"/>
          <p:cNvSpPr txBox="1"/>
          <p:nvPr/>
        </p:nvSpPr>
        <p:spPr>
          <a:xfrm>
            <a:off x="457200" y="4767263"/>
            <a:ext cx="2133600" cy="273844"/>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200">
              <a:solidFill>
                <a:srgbClr val="898989"/>
              </a:solidFill>
              <a:latin typeface="Calibri"/>
              <a:ea typeface="Calibri"/>
              <a:cs typeface="Calibri"/>
              <a:sym typeface="Calibri"/>
            </a:endParaRPr>
          </a:p>
        </p:txBody>
      </p:sp>
      <p:sp>
        <p:nvSpPr>
          <p:cNvPr id="411" name="Google Shape;411;p48"/>
          <p:cNvSpPr txBox="1"/>
          <p:nvPr/>
        </p:nvSpPr>
        <p:spPr>
          <a:xfrm>
            <a:off x="3124200" y="4767263"/>
            <a:ext cx="2895600" cy="273844"/>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n-US" sz="1200">
                <a:solidFill>
                  <a:srgbClr val="898989"/>
                </a:solidFill>
                <a:latin typeface="Calibri"/>
                <a:ea typeface="Calibri"/>
                <a:cs typeface="Calibri"/>
                <a:sym typeface="Calibri"/>
              </a:rPr>
              <a:t>Design and Analysis of Algorithms</a:t>
            </a:r>
            <a:endParaRPr sz="1200">
              <a:solidFill>
                <a:srgbClr val="898989"/>
              </a:solidFill>
              <a:latin typeface="Calibri"/>
              <a:ea typeface="Calibri"/>
              <a:cs typeface="Calibri"/>
              <a:sym typeface="Calibri"/>
            </a:endParaRPr>
          </a:p>
        </p:txBody>
      </p:sp>
      <p:sp>
        <p:nvSpPr>
          <p:cNvPr id="412" name="Google Shape;412;p48"/>
          <p:cNvSpPr txBox="1"/>
          <p:nvPr/>
        </p:nvSpPr>
        <p:spPr>
          <a:xfrm>
            <a:off x="6553200" y="4767263"/>
            <a:ext cx="2133600" cy="273844"/>
          </a:xfrm>
          <a:prstGeom prst="rect">
            <a:avLst/>
          </a:prstGeom>
          <a:noFill/>
          <a:ln>
            <a:noFill/>
          </a:ln>
        </p:spPr>
        <p:txBody>
          <a:bodyPr spcFirstLastPara="1" wrap="square" lIns="90000" tIns="46800" rIns="90000" bIns="4680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Calibri"/>
                <a:ea typeface="Calibri"/>
                <a:cs typeface="Calibri"/>
                <a:sym typeface="Calibri"/>
              </a:rPr>
              <a:t>83</a:t>
            </a:fld>
            <a:endParaRPr sz="1200">
              <a:solidFill>
                <a:srgbClr val="898989"/>
              </a:solidFill>
              <a:latin typeface="Calibri"/>
              <a:ea typeface="Calibri"/>
              <a:cs typeface="Calibri"/>
              <a:sym typeface="Calibri"/>
            </a:endParaRPr>
          </a:p>
        </p:txBody>
      </p:sp>
      <p:sp>
        <p:nvSpPr>
          <p:cNvPr id="413" name="Google Shape;413;p48"/>
          <p:cNvSpPr txBox="1"/>
          <p:nvPr/>
        </p:nvSpPr>
        <p:spPr>
          <a:xfrm>
            <a:off x="457200" y="206216"/>
            <a:ext cx="8229600" cy="250508"/>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r>
              <a:rPr lang="en-US" sz="1800" b="1" u="sng">
                <a:solidFill>
                  <a:srgbClr val="000000"/>
                </a:solidFill>
                <a:latin typeface="Calibri"/>
                <a:ea typeface="Calibri"/>
                <a:cs typeface="Calibri"/>
                <a:sym typeface="Calibri"/>
              </a:rPr>
              <a:t>Knapsack Algorithm</a:t>
            </a:r>
            <a:endParaRPr sz="1800" b="1" u="sng">
              <a:solidFill>
                <a:srgbClr val="000000"/>
              </a:solidFill>
              <a:latin typeface="Calibri"/>
              <a:ea typeface="Calibri"/>
              <a:cs typeface="Calibri"/>
              <a:sym typeface="Calibri"/>
            </a:endParaRPr>
          </a:p>
        </p:txBody>
      </p:sp>
      <p:sp>
        <p:nvSpPr>
          <p:cNvPr id="414" name="Google Shape;414;p48"/>
          <p:cNvSpPr txBox="1"/>
          <p:nvPr/>
        </p:nvSpPr>
        <p:spPr>
          <a:xfrm>
            <a:off x="457200" y="514350"/>
            <a:ext cx="8229600" cy="3525441"/>
          </a:xfrm>
          <a:prstGeom prst="rect">
            <a:avLst/>
          </a:prstGeom>
          <a:noFill/>
          <a:ln>
            <a:noFill/>
          </a:ln>
        </p:spPr>
        <p:txBody>
          <a:bodyPr spcFirstLastPara="1" wrap="square" lIns="90000" tIns="46800" rIns="90000" bIns="46800" anchor="t" anchorCtr="0">
            <a:noAutofit/>
          </a:bodyPr>
          <a:lstStyle/>
          <a:p>
            <a:pPr marL="342900" marR="0" lvl="0" indent="-318770" algn="l" rtl="0">
              <a:lnSpc>
                <a:spcPct val="90000"/>
              </a:lnSpc>
              <a:spcBef>
                <a:spcPts val="0"/>
              </a:spcBef>
              <a:spcAft>
                <a:spcPts val="0"/>
              </a:spcAft>
              <a:buNone/>
            </a:pPr>
            <a:r>
              <a:rPr lang="en-US" b="1" dirty="0">
                <a:solidFill>
                  <a:srgbClr val="000000"/>
                </a:solidFill>
                <a:latin typeface="Calibri"/>
                <a:ea typeface="Calibri"/>
                <a:cs typeface="Calibri"/>
                <a:sym typeface="Calibri"/>
              </a:rPr>
              <a:t>E.g. n=7, 	w1……w7 = 2,3,5,7,1,4,1</a:t>
            </a:r>
            <a:endParaRPr b="1" dirty="0">
              <a:solidFill>
                <a:srgbClr val="000000"/>
              </a:solidFill>
              <a:latin typeface="Calibri"/>
              <a:ea typeface="Calibri"/>
              <a:cs typeface="Calibri"/>
              <a:sym typeface="Calibri"/>
            </a:endParaRPr>
          </a:p>
          <a:p>
            <a:pPr marL="342900" marR="0" lvl="0" indent="-318770" algn="l" rtl="0">
              <a:lnSpc>
                <a:spcPct val="90000"/>
              </a:lnSpc>
              <a:spcBef>
                <a:spcPts val="475"/>
              </a:spcBef>
              <a:spcAft>
                <a:spcPts val="0"/>
              </a:spcAft>
              <a:buNone/>
            </a:pPr>
            <a:r>
              <a:rPr lang="en-US" b="1" dirty="0">
                <a:solidFill>
                  <a:srgbClr val="000000"/>
                </a:solidFill>
                <a:latin typeface="Calibri"/>
                <a:ea typeface="Calibri"/>
                <a:cs typeface="Calibri"/>
                <a:sym typeface="Calibri"/>
              </a:rPr>
              <a:t>			p1…….p7 = 10,5,15,7,6,18,3      M=15</a:t>
            </a:r>
            <a:endParaRPr b="1" dirty="0">
              <a:solidFill>
                <a:srgbClr val="000000"/>
              </a:solidFill>
              <a:latin typeface="Calibri"/>
              <a:ea typeface="Calibri"/>
              <a:cs typeface="Calibri"/>
              <a:sym typeface="Calibri"/>
            </a:endParaRPr>
          </a:p>
          <a:p>
            <a:pPr marL="342900" marR="0" lvl="0" indent="-318770" algn="l" rtl="0">
              <a:lnSpc>
                <a:spcPct val="90000"/>
              </a:lnSpc>
              <a:spcBef>
                <a:spcPts val="475"/>
              </a:spcBef>
              <a:spcAft>
                <a:spcPts val="0"/>
              </a:spcAft>
              <a:buNone/>
            </a:pPr>
            <a:endParaRPr b="1" dirty="0">
              <a:solidFill>
                <a:srgbClr val="000000"/>
              </a:solidFill>
              <a:latin typeface="Calibri"/>
              <a:ea typeface="Calibri"/>
              <a:cs typeface="Calibri"/>
              <a:sym typeface="Calibri"/>
            </a:endParaRPr>
          </a:p>
          <a:p>
            <a:pPr marL="342900" marR="0" lvl="0" indent="-318770" algn="l" rtl="0">
              <a:lnSpc>
                <a:spcPct val="90000"/>
              </a:lnSpc>
              <a:spcBef>
                <a:spcPts val="475"/>
              </a:spcBef>
              <a:spcAft>
                <a:spcPts val="0"/>
              </a:spcAft>
              <a:buNone/>
            </a:pPr>
            <a:r>
              <a:rPr lang="en-US" b="1" dirty="0">
                <a:solidFill>
                  <a:srgbClr val="000000"/>
                </a:solidFill>
                <a:latin typeface="Calibri"/>
                <a:ea typeface="Calibri"/>
                <a:cs typeface="Calibri"/>
                <a:sym typeface="Calibri"/>
              </a:rPr>
              <a:t>Note: Give priority to weights having greater p/w ratio.</a:t>
            </a:r>
            <a:endParaRPr b="1" dirty="0">
              <a:solidFill>
                <a:srgbClr val="000000"/>
              </a:solidFill>
              <a:latin typeface="Calibri"/>
              <a:ea typeface="Calibri"/>
              <a:cs typeface="Calibri"/>
              <a:sym typeface="Calibri"/>
            </a:endParaRPr>
          </a:p>
          <a:p>
            <a:pPr marL="342900" marR="0" lvl="0" indent="-318770" algn="l" rtl="0">
              <a:lnSpc>
                <a:spcPct val="90000"/>
              </a:lnSpc>
              <a:spcBef>
                <a:spcPts val="475"/>
              </a:spcBef>
              <a:spcAft>
                <a:spcPts val="0"/>
              </a:spcAft>
              <a:buNone/>
            </a:pPr>
            <a:r>
              <a:rPr lang="en-US" b="1" dirty="0">
                <a:solidFill>
                  <a:srgbClr val="000000"/>
                </a:solidFill>
                <a:latin typeface="Calibri"/>
                <a:ea typeface="Calibri"/>
                <a:cs typeface="Calibri"/>
                <a:sym typeface="Calibri"/>
              </a:rPr>
              <a:t>P1/w1 = 10/2 = 5,	p2/w2 = 5/3 = 1.66</a:t>
            </a:r>
            <a:endParaRPr b="1" dirty="0">
              <a:solidFill>
                <a:srgbClr val="000000"/>
              </a:solidFill>
              <a:latin typeface="Calibri"/>
              <a:ea typeface="Calibri"/>
              <a:cs typeface="Calibri"/>
              <a:sym typeface="Calibri"/>
            </a:endParaRPr>
          </a:p>
          <a:p>
            <a:pPr marL="342900" marR="0" lvl="0" indent="-318770" algn="l" rtl="0">
              <a:lnSpc>
                <a:spcPct val="90000"/>
              </a:lnSpc>
              <a:spcBef>
                <a:spcPts val="475"/>
              </a:spcBef>
              <a:spcAft>
                <a:spcPts val="0"/>
              </a:spcAft>
              <a:buNone/>
            </a:pPr>
            <a:r>
              <a:rPr lang="en-US" b="1" dirty="0">
                <a:solidFill>
                  <a:srgbClr val="000000"/>
                </a:solidFill>
                <a:latin typeface="Calibri"/>
                <a:ea typeface="Calibri"/>
                <a:cs typeface="Calibri"/>
                <a:sym typeface="Calibri"/>
              </a:rPr>
              <a:t>P3/w3 = 15/5 = 3,	p4/w4 = 7/7 = 1</a:t>
            </a:r>
            <a:endParaRPr b="1" dirty="0">
              <a:solidFill>
                <a:srgbClr val="000000"/>
              </a:solidFill>
              <a:latin typeface="Calibri"/>
              <a:ea typeface="Calibri"/>
              <a:cs typeface="Calibri"/>
              <a:sym typeface="Calibri"/>
            </a:endParaRPr>
          </a:p>
          <a:p>
            <a:pPr marL="342900" marR="0" lvl="0" indent="-318770" algn="l" rtl="0">
              <a:lnSpc>
                <a:spcPct val="90000"/>
              </a:lnSpc>
              <a:spcBef>
                <a:spcPts val="475"/>
              </a:spcBef>
              <a:spcAft>
                <a:spcPts val="0"/>
              </a:spcAft>
              <a:buNone/>
            </a:pPr>
            <a:r>
              <a:rPr lang="en-US" b="1" dirty="0">
                <a:solidFill>
                  <a:srgbClr val="000000"/>
                </a:solidFill>
                <a:latin typeface="Calibri"/>
                <a:ea typeface="Calibri"/>
                <a:cs typeface="Calibri"/>
                <a:sym typeface="Calibri"/>
              </a:rPr>
              <a:t>P5/w5 = 6/1 = 6,	p6/w6 = 18/4 = 4.5</a:t>
            </a:r>
            <a:endParaRPr b="1" dirty="0">
              <a:solidFill>
                <a:srgbClr val="000000"/>
              </a:solidFill>
              <a:latin typeface="Calibri"/>
              <a:ea typeface="Calibri"/>
              <a:cs typeface="Calibri"/>
              <a:sym typeface="Calibri"/>
            </a:endParaRPr>
          </a:p>
          <a:p>
            <a:pPr marL="342900" marR="0" lvl="0" indent="-318770" algn="l" rtl="0">
              <a:lnSpc>
                <a:spcPct val="90000"/>
              </a:lnSpc>
              <a:spcBef>
                <a:spcPts val="475"/>
              </a:spcBef>
              <a:spcAft>
                <a:spcPts val="0"/>
              </a:spcAft>
              <a:buNone/>
            </a:pPr>
            <a:r>
              <a:rPr lang="en-US" b="1" dirty="0">
                <a:solidFill>
                  <a:srgbClr val="000000"/>
                </a:solidFill>
                <a:latin typeface="Calibri"/>
                <a:ea typeface="Calibri"/>
                <a:cs typeface="Calibri"/>
                <a:sym typeface="Calibri"/>
              </a:rPr>
              <a:t>P7/w7 = 3/1 = 3.</a:t>
            </a:r>
            <a:endParaRPr b="1" dirty="0">
              <a:solidFill>
                <a:srgbClr val="000000"/>
              </a:solidFill>
              <a:latin typeface="Calibri"/>
              <a:ea typeface="Calibri"/>
              <a:cs typeface="Calibri"/>
              <a:sym typeface="Calibri"/>
            </a:endParaRPr>
          </a:p>
          <a:p>
            <a:pPr marL="342900" marR="0" lvl="0" indent="-318770" algn="l" rtl="0">
              <a:lnSpc>
                <a:spcPct val="90000"/>
              </a:lnSpc>
              <a:spcBef>
                <a:spcPts val="475"/>
              </a:spcBef>
              <a:spcAft>
                <a:spcPts val="0"/>
              </a:spcAft>
              <a:buNone/>
            </a:pPr>
            <a:endParaRPr b="1" dirty="0">
              <a:solidFill>
                <a:srgbClr val="000000"/>
              </a:solidFill>
              <a:latin typeface="Calibri"/>
              <a:ea typeface="Calibri"/>
              <a:cs typeface="Calibri"/>
              <a:sym typeface="Calibri"/>
            </a:endParaRPr>
          </a:p>
          <a:p>
            <a:pPr marL="342900" marR="0" lvl="0" indent="-318770" algn="l" rtl="0">
              <a:lnSpc>
                <a:spcPct val="90000"/>
              </a:lnSpc>
              <a:spcBef>
                <a:spcPts val="475"/>
              </a:spcBef>
              <a:spcAft>
                <a:spcPts val="0"/>
              </a:spcAft>
              <a:buNone/>
            </a:pPr>
            <a:r>
              <a:rPr lang="en-US" b="1" dirty="0">
                <a:solidFill>
                  <a:srgbClr val="000000"/>
                </a:solidFill>
                <a:latin typeface="Calibri"/>
                <a:ea typeface="Calibri"/>
                <a:cs typeface="Calibri"/>
                <a:sym typeface="Calibri"/>
              </a:rPr>
              <a:t>		6+10+18+15+3+2/3*5 = 55.33	</a:t>
            </a:r>
            <a:endParaRPr b="1" dirty="0">
              <a:solidFill>
                <a:srgbClr val="000000"/>
              </a:solidFill>
              <a:latin typeface="Calibri"/>
              <a:ea typeface="Calibri"/>
              <a:cs typeface="Calibri"/>
              <a:sym typeface="Calibri"/>
            </a:endParaRPr>
          </a:p>
          <a:p>
            <a:pPr marL="342900" marR="0" lvl="0" indent="-318770" algn="l" rtl="0">
              <a:lnSpc>
                <a:spcPct val="90000"/>
              </a:lnSpc>
              <a:spcBef>
                <a:spcPts val="475"/>
              </a:spcBef>
              <a:spcAft>
                <a:spcPts val="0"/>
              </a:spcAft>
              <a:buNone/>
            </a:pPr>
            <a:r>
              <a:rPr lang="en-US" b="1" dirty="0">
                <a:solidFill>
                  <a:srgbClr val="000000"/>
                </a:solidFill>
                <a:latin typeface="Calibri"/>
                <a:ea typeface="Calibri"/>
                <a:cs typeface="Calibri"/>
                <a:sym typeface="Calibri"/>
              </a:rPr>
              <a:t>Optimal solution:  (1,2/3,0,1,1,1,1)</a:t>
            </a:r>
            <a:endParaRPr b="1" dirty="0">
              <a:solidFill>
                <a:srgbClr val="000000"/>
              </a:solidFill>
              <a:latin typeface="Calibri"/>
              <a:ea typeface="Calibri"/>
              <a:cs typeface="Calibri"/>
              <a:sym typeface="Calibri"/>
            </a:endParaRPr>
          </a:p>
          <a:p>
            <a:pPr marL="342900" marR="0" lvl="0" indent="-318770" algn="l" rtl="0">
              <a:lnSpc>
                <a:spcPct val="90000"/>
              </a:lnSpc>
              <a:spcBef>
                <a:spcPts val="475"/>
              </a:spcBef>
              <a:spcAft>
                <a:spcPts val="0"/>
              </a:spcAft>
              <a:buNone/>
            </a:pPr>
            <a:r>
              <a:rPr lang="en-US" b="1" dirty="0">
                <a:solidFill>
                  <a:srgbClr val="000000"/>
                </a:solidFill>
                <a:latin typeface="Calibri"/>
                <a:ea typeface="Calibri"/>
                <a:cs typeface="Calibri"/>
                <a:sym typeface="Calibri"/>
              </a:rPr>
              <a:t>Note:</a:t>
            </a:r>
            <a:endParaRPr b="1" dirty="0">
              <a:solidFill>
                <a:srgbClr val="000000"/>
              </a:solidFill>
              <a:latin typeface="Calibri"/>
              <a:ea typeface="Calibri"/>
              <a:cs typeface="Calibri"/>
              <a:sym typeface="Calibri"/>
            </a:endParaRPr>
          </a:p>
          <a:p>
            <a:pPr marL="342900" marR="0" lvl="0" indent="-318770" algn="just" rtl="0">
              <a:lnSpc>
                <a:spcPct val="90000"/>
              </a:lnSpc>
              <a:spcBef>
                <a:spcPts val="475"/>
              </a:spcBef>
              <a:spcAft>
                <a:spcPts val="0"/>
              </a:spcAft>
              <a:buNone/>
            </a:pPr>
            <a:r>
              <a:rPr lang="en-US" b="1" dirty="0">
                <a:solidFill>
                  <a:srgbClr val="000000"/>
                </a:solidFill>
                <a:latin typeface="Calibri"/>
                <a:ea typeface="Calibri"/>
                <a:cs typeface="Calibri"/>
                <a:sym typeface="Calibri"/>
              </a:rPr>
              <a:t> </a:t>
            </a:r>
            <a:r>
              <a:rPr lang="en-US" b="1" dirty="0">
                <a:solidFill>
                  <a:srgbClr val="FC0000"/>
                </a:solidFill>
                <a:latin typeface="Calibri"/>
                <a:ea typeface="Calibri"/>
                <a:cs typeface="Calibri"/>
                <a:sym typeface="Calibri"/>
              </a:rPr>
              <a:t>if p</a:t>
            </a:r>
            <a:r>
              <a:rPr lang="en-US" b="1" baseline="-25000" dirty="0">
                <a:solidFill>
                  <a:srgbClr val="FC0000"/>
                </a:solidFill>
                <a:latin typeface="Calibri"/>
                <a:ea typeface="Calibri"/>
                <a:cs typeface="Calibri"/>
                <a:sym typeface="Calibri"/>
              </a:rPr>
              <a:t>1</a:t>
            </a:r>
            <a:r>
              <a:rPr lang="en-US" b="1" dirty="0">
                <a:solidFill>
                  <a:srgbClr val="FC0000"/>
                </a:solidFill>
                <a:latin typeface="Calibri"/>
                <a:ea typeface="Calibri"/>
                <a:cs typeface="Calibri"/>
                <a:sym typeface="Calibri"/>
              </a:rPr>
              <a:t>/w</a:t>
            </a:r>
            <a:r>
              <a:rPr lang="en-US" b="1" baseline="-25000" dirty="0">
                <a:solidFill>
                  <a:srgbClr val="FC0000"/>
                </a:solidFill>
                <a:latin typeface="Calibri"/>
                <a:ea typeface="Calibri"/>
                <a:cs typeface="Calibri"/>
                <a:sym typeface="Calibri"/>
              </a:rPr>
              <a:t>1</a:t>
            </a:r>
            <a:r>
              <a:rPr lang="en-US" b="1" dirty="0">
                <a:solidFill>
                  <a:srgbClr val="FC0000"/>
                </a:solidFill>
                <a:latin typeface="Calibri"/>
                <a:ea typeface="Calibri"/>
                <a:cs typeface="Calibri"/>
                <a:sym typeface="Calibri"/>
              </a:rPr>
              <a:t> &gt;= p</a:t>
            </a:r>
            <a:r>
              <a:rPr lang="en-US" b="1" baseline="-25000" dirty="0">
                <a:solidFill>
                  <a:srgbClr val="FC0000"/>
                </a:solidFill>
                <a:latin typeface="Calibri"/>
                <a:ea typeface="Calibri"/>
                <a:cs typeface="Calibri"/>
                <a:sym typeface="Calibri"/>
              </a:rPr>
              <a:t>2</a:t>
            </a:r>
            <a:r>
              <a:rPr lang="en-US" b="1" dirty="0">
                <a:solidFill>
                  <a:srgbClr val="FC0000"/>
                </a:solidFill>
                <a:latin typeface="Calibri"/>
                <a:ea typeface="Calibri"/>
                <a:cs typeface="Calibri"/>
                <a:sym typeface="Calibri"/>
              </a:rPr>
              <a:t>/w</a:t>
            </a:r>
            <a:r>
              <a:rPr lang="en-US" b="1" baseline="-25000" dirty="0">
                <a:solidFill>
                  <a:srgbClr val="FC0000"/>
                </a:solidFill>
                <a:latin typeface="Calibri"/>
                <a:ea typeface="Calibri"/>
                <a:cs typeface="Calibri"/>
                <a:sym typeface="Calibri"/>
              </a:rPr>
              <a:t>2</a:t>
            </a:r>
            <a:r>
              <a:rPr lang="en-US" b="1" dirty="0">
                <a:solidFill>
                  <a:srgbClr val="FC0000"/>
                </a:solidFill>
                <a:latin typeface="Calibri"/>
                <a:ea typeface="Calibri"/>
                <a:cs typeface="Calibri"/>
                <a:sym typeface="Calibri"/>
              </a:rPr>
              <a:t> &gt;= p</a:t>
            </a:r>
            <a:r>
              <a:rPr lang="en-US" b="1" baseline="-25000" dirty="0">
                <a:solidFill>
                  <a:srgbClr val="FC0000"/>
                </a:solidFill>
                <a:latin typeface="Calibri"/>
                <a:ea typeface="Calibri"/>
                <a:cs typeface="Calibri"/>
                <a:sym typeface="Calibri"/>
              </a:rPr>
              <a:t>3</a:t>
            </a:r>
            <a:r>
              <a:rPr lang="en-US" b="1" dirty="0">
                <a:solidFill>
                  <a:srgbClr val="FC0000"/>
                </a:solidFill>
                <a:latin typeface="Calibri"/>
                <a:ea typeface="Calibri"/>
                <a:cs typeface="Calibri"/>
                <a:sym typeface="Calibri"/>
              </a:rPr>
              <a:t>/w</a:t>
            </a:r>
            <a:r>
              <a:rPr lang="en-US" b="1" baseline="-25000" dirty="0">
                <a:solidFill>
                  <a:srgbClr val="FC0000"/>
                </a:solidFill>
                <a:latin typeface="Calibri"/>
                <a:ea typeface="Calibri"/>
                <a:cs typeface="Calibri"/>
                <a:sym typeface="Calibri"/>
              </a:rPr>
              <a:t>3</a:t>
            </a:r>
            <a:r>
              <a:rPr lang="en-US" b="1" dirty="0">
                <a:solidFill>
                  <a:srgbClr val="FC0000"/>
                </a:solidFill>
                <a:latin typeface="Calibri"/>
                <a:ea typeface="Calibri"/>
                <a:cs typeface="Calibri"/>
                <a:sym typeface="Calibri"/>
              </a:rPr>
              <a:t>…&gt;= </a:t>
            </a:r>
            <a:r>
              <a:rPr lang="en-US" b="1" dirty="0" err="1">
                <a:solidFill>
                  <a:srgbClr val="FC0000"/>
                </a:solidFill>
                <a:latin typeface="Calibri"/>
                <a:ea typeface="Calibri"/>
                <a:cs typeface="Calibri"/>
                <a:sym typeface="Calibri"/>
              </a:rPr>
              <a:t>p</a:t>
            </a:r>
            <a:r>
              <a:rPr lang="en-US" b="1" baseline="-25000" dirty="0" err="1">
                <a:solidFill>
                  <a:srgbClr val="FC0000"/>
                </a:solidFill>
                <a:latin typeface="Calibri"/>
                <a:ea typeface="Calibri"/>
                <a:cs typeface="Calibri"/>
                <a:sym typeface="Calibri"/>
              </a:rPr>
              <a:t>n</a:t>
            </a:r>
            <a:r>
              <a:rPr lang="en-US" b="1" dirty="0">
                <a:solidFill>
                  <a:srgbClr val="FC0000"/>
                </a:solidFill>
                <a:latin typeface="Calibri"/>
                <a:ea typeface="Calibri"/>
                <a:cs typeface="Calibri"/>
                <a:sym typeface="Calibri"/>
              </a:rPr>
              <a:t>/</a:t>
            </a:r>
            <a:r>
              <a:rPr lang="en-US" b="1" dirty="0" err="1">
                <a:solidFill>
                  <a:srgbClr val="FC0000"/>
                </a:solidFill>
                <a:latin typeface="Calibri"/>
                <a:ea typeface="Calibri"/>
                <a:cs typeface="Calibri"/>
                <a:sym typeface="Calibri"/>
              </a:rPr>
              <a:t>w</a:t>
            </a:r>
            <a:r>
              <a:rPr lang="en-US" b="1" baseline="-25000" dirty="0" err="1">
                <a:solidFill>
                  <a:srgbClr val="FC0000"/>
                </a:solidFill>
                <a:latin typeface="Calibri"/>
                <a:ea typeface="Calibri"/>
                <a:cs typeface="Calibri"/>
                <a:sym typeface="Calibri"/>
              </a:rPr>
              <a:t>n</a:t>
            </a:r>
            <a:r>
              <a:rPr lang="en-US" b="1" dirty="0">
                <a:solidFill>
                  <a:srgbClr val="FC0000"/>
                </a:solidFill>
                <a:latin typeface="Calibri"/>
                <a:ea typeface="Calibri"/>
                <a:cs typeface="Calibri"/>
                <a:sym typeface="Calibri"/>
              </a:rPr>
              <a:t> .i.e. inputs are already in this form then no need of sorting. </a:t>
            </a:r>
            <a:endParaRPr b="1" dirty="0">
              <a:solidFill>
                <a:srgbClr val="FC0000"/>
              </a:solidFill>
              <a:latin typeface="Calibri"/>
              <a:ea typeface="Calibri"/>
              <a:cs typeface="Calibri"/>
              <a:sym typeface="Calibri"/>
            </a:endParaRPr>
          </a:p>
          <a:p>
            <a:pPr marL="342900" marR="0" lvl="0" indent="-318770" algn="just" rtl="0">
              <a:lnSpc>
                <a:spcPct val="90000"/>
              </a:lnSpc>
              <a:spcBef>
                <a:spcPts val="475"/>
              </a:spcBef>
              <a:spcAft>
                <a:spcPts val="0"/>
              </a:spcAft>
              <a:buNone/>
            </a:pPr>
            <a:r>
              <a:rPr lang="en-US" b="1" dirty="0">
                <a:solidFill>
                  <a:srgbClr val="FC0000"/>
                </a:solidFill>
                <a:latin typeface="Calibri"/>
                <a:ea typeface="Calibri"/>
                <a:cs typeface="Calibri"/>
                <a:sym typeface="Calibri"/>
              </a:rPr>
              <a:t>Therefore  best time complexity  = n.</a:t>
            </a:r>
            <a:endParaRPr b="1" dirty="0">
              <a:solidFill>
                <a:srgbClr val="FC0000"/>
              </a:solidFill>
              <a:latin typeface="Calibri"/>
              <a:ea typeface="Calibri"/>
              <a:cs typeface="Calibri"/>
              <a:sym typeface="Calibri"/>
            </a:endParaRPr>
          </a:p>
          <a:p>
            <a:pPr marL="342900" marR="0" lvl="0" indent="-318770" algn="just" rtl="0">
              <a:lnSpc>
                <a:spcPct val="90000"/>
              </a:lnSpc>
              <a:spcBef>
                <a:spcPts val="475"/>
              </a:spcBef>
              <a:spcAft>
                <a:spcPts val="0"/>
              </a:spcAft>
              <a:buNone/>
            </a:pPr>
            <a:r>
              <a:rPr lang="en-US" b="1" dirty="0">
                <a:solidFill>
                  <a:srgbClr val="FC0000"/>
                </a:solidFill>
                <a:latin typeface="Calibri"/>
                <a:ea typeface="Calibri"/>
                <a:cs typeface="Calibri"/>
                <a:sym typeface="Calibri"/>
              </a:rPr>
              <a:t>If inputs are not sorted as stated above then,</a:t>
            </a:r>
            <a:endParaRPr b="1" dirty="0">
              <a:solidFill>
                <a:srgbClr val="FC0000"/>
              </a:solidFill>
              <a:latin typeface="Calibri"/>
              <a:ea typeface="Calibri"/>
              <a:cs typeface="Calibri"/>
              <a:sym typeface="Calibri"/>
            </a:endParaRPr>
          </a:p>
          <a:p>
            <a:pPr marL="342900" marR="0" lvl="0" indent="-318770" algn="just" rtl="0">
              <a:lnSpc>
                <a:spcPct val="90000"/>
              </a:lnSpc>
              <a:spcBef>
                <a:spcPts val="475"/>
              </a:spcBef>
              <a:spcAft>
                <a:spcPts val="0"/>
              </a:spcAft>
              <a:buNone/>
            </a:pPr>
            <a:r>
              <a:rPr lang="en-US" b="1" dirty="0">
                <a:solidFill>
                  <a:srgbClr val="FC0000"/>
                </a:solidFill>
                <a:latin typeface="Calibri"/>
                <a:ea typeface="Calibri"/>
                <a:cs typeface="Calibri"/>
                <a:sym typeface="Calibri"/>
              </a:rPr>
              <a:t>Time complexity = nlog</a:t>
            </a:r>
            <a:r>
              <a:rPr lang="en-US" b="1" baseline="-25000" dirty="0">
                <a:solidFill>
                  <a:srgbClr val="FC0000"/>
                </a:solidFill>
                <a:latin typeface="Calibri"/>
                <a:ea typeface="Calibri"/>
                <a:cs typeface="Calibri"/>
                <a:sym typeface="Calibri"/>
              </a:rPr>
              <a:t>2</a:t>
            </a:r>
            <a:r>
              <a:rPr lang="en-US" b="1" dirty="0">
                <a:solidFill>
                  <a:srgbClr val="FC0000"/>
                </a:solidFill>
                <a:latin typeface="Calibri"/>
                <a:ea typeface="Calibri"/>
                <a:cs typeface="Calibri"/>
                <a:sym typeface="Calibri"/>
              </a:rPr>
              <a:t>n</a:t>
            </a:r>
            <a:endParaRPr b="1" dirty="0">
              <a:solidFill>
                <a:srgbClr val="FC0000"/>
              </a:solidFill>
              <a:latin typeface="Calibri"/>
              <a:ea typeface="Calibri"/>
              <a:cs typeface="Calibri"/>
              <a:sym typeface="Calibri"/>
            </a:endParaRPr>
          </a:p>
          <a:p>
            <a:pPr marL="342900" marR="0" lvl="0" indent="-318770" algn="just" rtl="0">
              <a:lnSpc>
                <a:spcPct val="90000"/>
              </a:lnSpc>
              <a:spcBef>
                <a:spcPts val="475"/>
              </a:spcBef>
              <a:spcAft>
                <a:spcPts val="0"/>
              </a:spcAft>
              <a:buNone/>
            </a:pPr>
            <a:r>
              <a:rPr lang="en-US" b="1" dirty="0">
                <a:solidFill>
                  <a:srgbClr val="FC0000"/>
                </a:solidFill>
                <a:latin typeface="Calibri"/>
                <a:ea typeface="Calibri"/>
                <a:cs typeface="Calibri"/>
                <a:sym typeface="Calibri"/>
              </a:rPr>
              <a:t>Therefore complexity of Greedy knapsack = </a:t>
            </a:r>
            <a:r>
              <a:rPr lang="en-US" b="1" dirty="0" err="1">
                <a:solidFill>
                  <a:srgbClr val="FC0000"/>
                </a:solidFill>
                <a:latin typeface="Calibri"/>
                <a:ea typeface="Calibri"/>
                <a:cs typeface="Calibri"/>
                <a:sym typeface="Calibri"/>
              </a:rPr>
              <a:t>nlogn</a:t>
            </a:r>
            <a:endParaRPr b="1" dirty="0">
              <a:solidFill>
                <a:srgbClr val="FC0000"/>
              </a:solidFill>
              <a:latin typeface="Calibri"/>
              <a:ea typeface="Calibri"/>
              <a:cs typeface="Calibri"/>
              <a:sym typeface="Calibri"/>
            </a:endParaRPr>
          </a:p>
          <a:p>
            <a:pPr marL="342900" marR="0" lvl="0" indent="-318770" algn="l" rtl="0">
              <a:lnSpc>
                <a:spcPct val="80000"/>
              </a:lnSpc>
              <a:spcBef>
                <a:spcPts val="475"/>
              </a:spcBef>
              <a:spcAft>
                <a:spcPts val="0"/>
              </a:spcAft>
              <a:buNone/>
            </a:pPr>
            <a:endParaRPr b="1" dirty="0">
              <a:solidFill>
                <a:srgbClr val="000000"/>
              </a:solidFill>
              <a:latin typeface="Calibri"/>
              <a:ea typeface="Calibri"/>
              <a:cs typeface="Calibri"/>
              <a:sym typeface="Calibri"/>
            </a:endParaRPr>
          </a:p>
        </p:txBody>
      </p:sp>
      <p:sp>
        <p:nvSpPr>
          <p:cNvPr id="415" name="Google Shape;415;p48"/>
          <p:cNvSpPr txBox="1">
            <a:spLocks noGrp="1"/>
          </p:cNvSpPr>
          <p:nvPr>
            <p:ph type="sldNum" idx="12"/>
          </p:nvPr>
        </p:nvSpPr>
        <p:spPr>
          <a:xfrm>
            <a:off x="6553200" y="4764882"/>
            <a:ext cx="2109788" cy="27503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solidFill>
                  <a:srgbClr val="FFFFFF"/>
                </a:solidFill>
              </a:rPr>
              <a:t>83</a:t>
            </a:fld>
            <a:endParaRPr>
              <a:solidFill>
                <a:srgbClr val="FFFFFF"/>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9" name="Rectangle 8"/>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8371887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11480" y="285750"/>
            <a:ext cx="8458200" cy="4560570"/>
          </a:xfrm>
        </p:spPr>
        <p:txBody>
          <a:bodyPr>
            <a:normAutofit/>
          </a:bodyPr>
          <a:lstStyle/>
          <a:p>
            <a:pPr eaLnBrk="1" hangingPunct="1">
              <a:buFontTx/>
              <a:buNone/>
            </a:pPr>
            <a:r>
              <a:rPr lang="en-US" sz="1800" b="1" dirty="0">
                <a:solidFill>
                  <a:srgbClr val="FF0000"/>
                </a:solidFill>
              </a:rPr>
              <a:t>Greedy strategy : Job Scheduling with Deadlines</a:t>
            </a:r>
          </a:p>
          <a:p>
            <a:pPr marL="0" algn="just" eaLnBrk="1" hangingPunct="1">
              <a:buFontTx/>
              <a:buNone/>
            </a:pPr>
            <a:r>
              <a:rPr lang="en-US" sz="1800" b="1" dirty="0">
                <a:latin typeface="Times New Roman" pitchFamily="18" charset="0"/>
                <a:cs typeface="Times New Roman" pitchFamily="18" charset="0"/>
              </a:rPr>
              <a:t>Problem : </a:t>
            </a:r>
          </a:p>
          <a:p>
            <a:pPr marL="0" algn="just" defTabSz="457200" eaLnBrk="1" hangingPunct="1">
              <a:buFontTx/>
              <a:buNone/>
            </a:pPr>
            <a:r>
              <a:rPr lang="en-US" sz="1800" dirty="0">
                <a:latin typeface="Times New Roman" pitchFamily="18" charset="0"/>
                <a:cs typeface="Times New Roman" pitchFamily="18" charset="0"/>
              </a:rPr>
              <a:t>We have a set of ‘n’ jobs to execute, each of which takes one unit of time. At any time T = 1,2, … we can execute exactly one job. Job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earns us a profit </a:t>
            </a:r>
            <a:r>
              <a:rPr lang="en-US" sz="1800" dirty="0" err="1">
                <a:latin typeface="Times New Roman" pitchFamily="18" charset="0"/>
                <a:cs typeface="Times New Roman" pitchFamily="18" charset="0"/>
              </a:rPr>
              <a:t>g</a:t>
            </a:r>
            <a:r>
              <a:rPr lang="en-US" sz="1800" baseline="-25000" dirty="0" err="1">
                <a:latin typeface="Times New Roman" pitchFamily="18" charset="0"/>
                <a:cs typeface="Times New Roman" pitchFamily="18" charset="0"/>
              </a:rPr>
              <a:t>i</a:t>
            </a:r>
            <a:r>
              <a:rPr lang="en-US" sz="1800" dirty="0">
                <a:latin typeface="Times New Roman" pitchFamily="18" charset="0"/>
                <a:cs typeface="Times New Roman" pitchFamily="18" charset="0"/>
              </a:rPr>
              <a:t> &gt; 0 if and only if it is executed no later than deadline </a:t>
            </a:r>
            <a:r>
              <a:rPr lang="en-US" sz="1800" dirty="0" err="1">
                <a:latin typeface="Times New Roman" pitchFamily="18" charset="0"/>
                <a:cs typeface="Times New Roman" pitchFamily="18" charset="0"/>
              </a:rPr>
              <a:t>d</a:t>
            </a:r>
            <a:r>
              <a:rPr lang="en-US" sz="1800" baseline="-25000" dirty="0" err="1">
                <a:latin typeface="Times New Roman" pitchFamily="18" charset="0"/>
                <a:cs typeface="Times New Roman" pitchFamily="18" charset="0"/>
              </a:rPr>
              <a:t>i</a:t>
            </a:r>
            <a:r>
              <a:rPr lang="en-US" sz="1800" dirty="0">
                <a:latin typeface="Times New Roman" pitchFamily="18" charset="0"/>
                <a:cs typeface="Times New Roman" pitchFamily="18" charset="0"/>
              </a:rPr>
              <a:t>. Problem is to find the job sequence which will earn us maximum profit.</a:t>
            </a:r>
          </a:p>
          <a:p>
            <a:pPr marL="0" algn="just" defTabSz="457200" eaLnBrk="1" hangingPunct="1">
              <a:buFontTx/>
              <a:buNone/>
            </a:pPr>
            <a:r>
              <a:rPr lang="en-US" sz="1800" b="1" dirty="0">
                <a:solidFill>
                  <a:srgbClr val="FF3300"/>
                </a:solidFill>
              </a:rPr>
              <a:t>Example :</a:t>
            </a:r>
          </a:p>
          <a:p>
            <a:pPr marL="0" algn="just" defTabSz="457200" eaLnBrk="1" hangingPunct="1">
              <a:buFontTx/>
              <a:buNone/>
            </a:pPr>
            <a:r>
              <a:rPr lang="en-US" sz="1800" dirty="0"/>
              <a:t>Let n = 4 and the values of profits and deadlines are,</a:t>
            </a:r>
          </a:p>
          <a:p>
            <a:pPr marL="0" algn="just" defTabSz="457200" eaLnBrk="1" hangingPunct="1">
              <a:buFontTx/>
              <a:buNone/>
            </a:pPr>
            <a:endParaRPr lang="en-US" sz="1800" dirty="0"/>
          </a:p>
          <a:p>
            <a:pPr marL="0" algn="just" defTabSz="457200" eaLnBrk="1" hangingPunct="1">
              <a:buFontTx/>
              <a:buNone/>
            </a:pPr>
            <a:endParaRPr lang="en-US" sz="1800" dirty="0"/>
          </a:p>
          <a:p>
            <a:pPr marL="0" algn="just" defTabSz="457200" eaLnBrk="1" hangingPunct="1">
              <a:buFontTx/>
              <a:buNone/>
            </a:pPr>
            <a:r>
              <a:rPr lang="en-US" sz="1800" dirty="0"/>
              <a:t>		</a:t>
            </a:r>
          </a:p>
        </p:txBody>
      </p:sp>
      <p:graphicFrame>
        <p:nvGraphicFramePr>
          <p:cNvPr id="4" name="Table 3"/>
          <p:cNvGraphicFramePr>
            <a:graphicFrameLocks noGrp="1"/>
          </p:cNvGraphicFramePr>
          <p:nvPr>
            <p:extLst>
              <p:ext uri="{D42A27DB-BD31-4B8C-83A1-F6EECF244321}">
                <p14:modId xmlns:p14="http://schemas.microsoft.com/office/powerpoint/2010/main" val="3107142175"/>
              </p:ext>
            </p:extLst>
          </p:nvPr>
        </p:nvGraphicFramePr>
        <p:xfrm>
          <a:off x="739140" y="2891790"/>
          <a:ext cx="7137718" cy="1028700"/>
        </p:xfrm>
        <a:graphic>
          <a:graphicData uri="http://schemas.openxmlformats.org/drawingml/2006/table">
            <a:tbl>
              <a:tblPr firstRow="1" bandRow="1">
                <a:tableStyleId>{5C22544A-7EE6-4342-B048-85BDC9FD1C3A}</a:tableStyleId>
              </a:tblPr>
              <a:tblGrid>
                <a:gridCol w="1359218">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gridCol w="1155700">
                  <a:extLst>
                    <a:ext uri="{9D8B030D-6E8A-4147-A177-3AD203B41FA5}">
                      <a16:colId xmlns:a16="http://schemas.microsoft.com/office/drawing/2014/main" val="20002"/>
                    </a:ext>
                  </a:extLst>
                </a:gridCol>
                <a:gridCol w="1155700">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155700">
                  <a:extLst>
                    <a:ext uri="{9D8B030D-6E8A-4147-A177-3AD203B41FA5}">
                      <a16:colId xmlns:a16="http://schemas.microsoft.com/office/drawing/2014/main" val="20005"/>
                    </a:ext>
                  </a:extLst>
                </a:gridCol>
              </a:tblGrid>
              <a:tr h="342900">
                <a:tc>
                  <a:txBody>
                    <a:bodyPr/>
                    <a:lstStyle/>
                    <a:p>
                      <a:r>
                        <a:rPr lang="en-US" sz="1600" b="1" dirty="0">
                          <a:solidFill>
                            <a:schemeClr val="tx1"/>
                          </a:solidFill>
                          <a:latin typeface="Times New Roman" pitchFamily="18" charset="0"/>
                          <a:cs typeface="Times New Roman" pitchFamily="18" charset="0"/>
                        </a:rPr>
                        <a:t>jobs</a:t>
                      </a:r>
                    </a:p>
                  </a:txBody>
                  <a:tcPr marT="34290" marB="34290"/>
                </a:tc>
                <a:tc>
                  <a:txBody>
                    <a:bodyPr/>
                    <a:lstStyle/>
                    <a:p>
                      <a:pPr algn="ctr"/>
                      <a:r>
                        <a:rPr lang="en-US" sz="1600" dirty="0" err="1">
                          <a:solidFill>
                            <a:schemeClr val="tx1"/>
                          </a:solidFill>
                          <a:latin typeface="Times New Roman" pitchFamily="18" charset="0"/>
                          <a:cs typeface="Times New Roman" pitchFamily="18" charset="0"/>
                        </a:rPr>
                        <a:t>i</a:t>
                      </a:r>
                      <a:endParaRPr lang="en-US" sz="1600" dirty="0">
                        <a:solidFill>
                          <a:schemeClr val="tx1"/>
                        </a:solidFill>
                        <a:latin typeface="Times New Roman" pitchFamily="18" charset="0"/>
                        <a:cs typeface="Times New Roman" pitchFamily="18" charset="0"/>
                      </a:endParaRPr>
                    </a:p>
                  </a:txBody>
                  <a:tcPr marT="34290" marB="34290"/>
                </a:tc>
                <a:tc>
                  <a:txBody>
                    <a:bodyPr/>
                    <a:lstStyle/>
                    <a:p>
                      <a:pPr algn="ctr"/>
                      <a:r>
                        <a:rPr lang="en-US" sz="1600" dirty="0">
                          <a:solidFill>
                            <a:schemeClr val="tx1"/>
                          </a:solidFill>
                          <a:latin typeface="Times New Roman" pitchFamily="18" charset="0"/>
                          <a:cs typeface="Times New Roman" pitchFamily="18" charset="0"/>
                        </a:rPr>
                        <a:t>1</a:t>
                      </a:r>
                    </a:p>
                  </a:txBody>
                  <a:tcPr marT="34290" marB="34290"/>
                </a:tc>
                <a:tc>
                  <a:txBody>
                    <a:bodyPr/>
                    <a:lstStyle/>
                    <a:p>
                      <a:pPr algn="ctr"/>
                      <a:r>
                        <a:rPr lang="en-US" sz="1600" dirty="0">
                          <a:solidFill>
                            <a:schemeClr val="tx1"/>
                          </a:solidFill>
                          <a:latin typeface="Times New Roman" pitchFamily="18" charset="0"/>
                          <a:cs typeface="Times New Roman" pitchFamily="18" charset="0"/>
                        </a:rPr>
                        <a:t>2</a:t>
                      </a:r>
                    </a:p>
                  </a:txBody>
                  <a:tcPr marT="34290" marB="34290"/>
                </a:tc>
                <a:tc>
                  <a:txBody>
                    <a:bodyPr/>
                    <a:lstStyle/>
                    <a:p>
                      <a:pPr algn="ctr"/>
                      <a:r>
                        <a:rPr lang="en-US" sz="1600" dirty="0">
                          <a:solidFill>
                            <a:schemeClr val="tx1"/>
                          </a:solidFill>
                          <a:latin typeface="Times New Roman" pitchFamily="18" charset="0"/>
                          <a:cs typeface="Times New Roman" pitchFamily="18" charset="0"/>
                        </a:rPr>
                        <a:t>3</a:t>
                      </a:r>
                    </a:p>
                  </a:txBody>
                  <a:tcPr marT="34290" marB="34290"/>
                </a:tc>
                <a:tc>
                  <a:txBody>
                    <a:bodyPr/>
                    <a:lstStyle/>
                    <a:p>
                      <a:pPr algn="ctr"/>
                      <a:r>
                        <a:rPr lang="en-US" sz="1600" dirty="0">
                          <a:solidFill>
                            <a:schemeClr val="tx1"/>
                          </a:solidFill>
                          <a:latin typeface="Times New Roman" pitchFamily="18" charset="0"/>
                          <a:cs typeface="Times New Roman" pitchFamily="18" charset="0"/>
                        </a:rPr>
                        <a:t>4</a:t>
                      </a:r>
                    </a:p>
                  </a:txBody>
                  <a:tcPr marT="34290" marB="34290"/>
                </a:tc>
                <a:extLst>
                  <a:ext uri="{0D108BD9-81ED-4DB2-BD59-A6C34878D82A}">
                    <a16:rowId xmlns:a16="http://schemas.microsoft.com/office/drawing/2014/main" val="10000"/>
                  </a:ext>
                </a:extLst>
              </a:tr>
              <a:tr h="342900">
                <a:tc>
                  <a:txBody>
                    <a:bodyPr/>
                    <a:lstStyle/>
                    <a:p>
                      <a:r>
                        <a:rPr lang="en-US" sz="1600" b="1" dirty="0">
                          <a:solidFill>
                            <a:schemeClr val="tx1"/>
                          </a:solidFill>
                          <a:latin typeface="Times New Roman" pitchFamily="18" charset="0"/>
                          <a:cs typeface="Times New Roman" pitchFamily="18" charset="0"/>
                        </a:rPr>
                        <a:t>profits</a:t>
                      </a:r>
                    </a:p>
                  </a:txBody>
                  <a:tcPr marT="34290" marB="34290"/>
                </a:tc>
                <a:tc>
                  <a:txBody>
                    <a:bodyPr/>
                    <a:lstStyle/>
                    <a:p>
                      <a:pPr algn="ctr"/>
                      <a:r>
                        <a:rPr lang="en-US" sz="1600" dirty="0" err="1">
                          <a:solidFill>
                            <a:schemeClr val="tx1"/>
                          </a:solidFill>
                          <a:latin typeface="Times New Roman" pitchFamily="18" charset="0"/>
                          <a:cs typeface="Times New Roman" pitchFamily="18" charset="0"/>
                        </a:rPr>
                        <a:t>g</a:t>
                      </a:r>
                      <a:r>
                        <a:rPr lang="en-US" sz="1600" baseline="-25000" dirty="0" err="1">
                          <a:solidFill>
                            <a:schemeClr val="tx1"/>
                          </a:solidFill>
                          <a:latin typeface="Times New Roman" pitchFamily="18" charset="0"/>
                          <a:cs typeface="Times New Roman" pitchFamily="18" charset="0"/>
                        </a:rPr>
                        <a:t>i</a:t>
                      </a:r>
                      <a:endParaRPr lang="en-US" sz="1600" dirty="0">
                        <a:solidFill>
                          <a:schemeClr val="tx1"/>
                        </a:solidFill>
                        <a:latin typeface="Times New Roman" pitchFamily="18" charset="0"/>
                        <a:cs typeface="Times New Roman" pitchFamily="18" charset="0"/>
                      </a:endParaRPr>
                    </a:p>
                  </a:txBody>
                  <a:tcPr marT="34290" marB="34290"/>
                </a:tc>
                <a:tc>
                  <a:txBody>
                    <a:bodyPr/>
                    <a:lstStyle/>
                    <a:p>
                      <a:pPr algn="ctr"/>
                      <a:r>
                        <a:rPr lang="en-US" sz="1600" dirty="0">
                          <a:solidFill>
                            <a:schemeClr val="tx1"/>
                          </a:solidFill>
                          <a:latin typeface="Times New Roman" pitchFamily="18" charset="0"/>
                          <a:cs typeface="Times New Roman" pitchFamily="18" charset="0"/>
                        </a:rPr>
                        <a:t>50</a:t>
                      </a:r>
                    </a:p>
                  </a:txBody>
                  <a:tcPr marT="34290" marB="34290"/>
                </a:tc>
                <a:tc>
                  <a:txBody>
                    <a:bodyPr/>
                    <a:lstStyle/>
                    <a:p>
                      <a:pPr algn="ctr"/>
                      <a:r>
                        <a:rPr lang="en-US" sz="1600" dirty="0">
                          <a:solidFill>
                            <a:schemeClr val="tx1"/>
                          </a:solidFill>
                          <a:latin typeface="Times New Roman" pitchFamily="18" charset="0"/>
                          <a:cs typeface="Times New Roman" pitchFamily="18" charset="0"/>
                        </a:rPr>
                        <a:t>10</a:t>
                      </a:r>
                    </a:p>
                  </a:txBody>
                  <a:tcPr marT="34290" marB="34290"/>
                </a:tc>
                <a:tc>
                  <a:txBody>
                    <a:bodyPr/>
                    <a:lstStyle/>
                    <a:p>
                      <a:pPr algn="ctr"/>
                      <a:r>
                        <a:rPr lang="en-US" sz="1600" dirty="0">
                          <a:solidFill>
                            <a:schemeClr val="tx1"/>
                          </a:solidFill>
                          <a:latin typeface="Times New Roman" pitchFamily="18" charset="0"/>
                          <a:cs typeface="Times New Roman" pitchFamily="18" charset="0"/>
                        </a:rPr>
                        <a:t>15</a:t>
                      </a:r>
                    </a:p>
                  </a:txBody>
                  <a:tcPr marT="34290" marB="34290"/>
                </a:tc>
                <a:tc>
                  <a:txBody>
                    <a:bodyPr/>
                    <a:lstStyle/>
                    <a:p>
                      <a:pPr algn="ctr"/>
                      <a:r>
                        <a:rPr lang="en-US" sz="1600" dirty="0">
                          <a:solidFill>
                            <a:schemeClr val="tx1"/>
                          </a:solidFill>
                          <a:latin typeface="Times New Roman" pitchFamily="18" charset="0"/>
                          <a:cs typeface="Times New Roman" pitchFamily="18" charset="0"/>
                        </a:rPr>
                        <a:t>30</a:t>
                      </a:r>
                    </a:p>
                  </a:txBody>
                  <a:tcPr marT="34290" marB="34290"/>
                </a:tc>
                <a:extLst>
                  <a:ext uri="{0D108BD9-81ED-4DB2-BD59-A6C34878D82A}">
                    <a16:rowId xmlns:a16="http://schemas.microsoft.com/office/drawing/2014/main" val="10001"/>
                  </a:ext>
                </a:extLst>
              </a:tr>
              <a:tr h="342900">
                <a:tc>
                  <a:txBody>
                    <a:bodyPr/>
                    <a:lstStyle/>
                    <a:p>
                      <a:r>
                        <a:rPr lang="en-US" sz="1600" b="1" dirty="0">
                          <a:solidFill>
                            <a:schemeClr val="tx1"/>
                          </a:solidFill>
                          <a:latin typeface="Times New Roman" pitchFamily="18" charset="0"/>
                          <a:cs typeface="Times New Roman" pitchFamily="18" charset="0"/>
                        </a:rPr>
                        <a:t>deadline</a:t>
                      </a:r>
                    </a:p>
                  </a:txBody>
                  <a:tcPr marT="34290" marB="34290"/>
                </a:tc>
                <a:tc>
                  <a:txBody>
                    <a:bodyPr/>
                    <a:lstStyle/>
                    <a:p>
                      <a:pPr algn="ctr"/>
                      <a:r>
                        <a:rPr lang="en-US" sz="1600" dirty="0" err="1">
                          <a:solidFill>
                            <a:schemeClr val="tx1"/>
                          </a:solidFill>
                          <a:latin typeface="Times New Roman" pitchFamily="18" charset="0"/>
                          <a:cs typeface="Times New Roman" pitchFamily="18" charset="0"/>
                        </a:rPr>
                        <a:t>d</a:t>
                      </a:r>
                      <a:r>
                        <a:rPr lang="en-US" sz="1600" baseline="-25000" dirty="0" err="1">
                          <a:solidFill>
                            <a:schemeClr val="tx1"/>
                          </a:solidFill>
                          <a:latin typeface="Times New Roman" pitchFamily="18" charset="0"/>
                          <a:cs typeface="Times New Roman" pitchFamily="18" charset="0"/>
                        </a:rPr>
                        <a:t>i</a:t>
                      </a:r>
                      <a:endParaRPr lang="en-US" sz="1600" dirty="0">
                        <a:solidFill>
                          <a:schemeClr val="tx1"/>
                        </a:solidFill>
                        <a:latin typeface="Times New Roman" pitchFamily="18" charset="0"/>
                        <a:cs typeface="Times New Roman" pitchFamily="18" charset="0"/>
                      </a:endParaRPr>
                    </a:p>
                  </a:txBody>
                  <a:tcPr marT="34290" marB="34290"/>
                </a:tc>
                <a:tc>
                  <a:txBody>
                    <a:bodyPr/>
                    <a:lstStyle/>
                    <a:p>
                      <a:pPr algn="ctr"/>
                      <a:r>
                        <a:rPr lang="en-US" sz="1600" dirty="0">
                          <a:solidFill>
                            <a:schemeClr val="tx1"/>
                          </a:solidFill>
                          <a:latin typeface="Times New Roman" pitchFamily="18" charset="0"/>
                          <a:cs typeface="Times New Roman" pitchFamily="18" charset="0"/>
                        </a:rPr>
                        <a:t>2</a:t>
                      </a:r>
                    </a:p>
                  </a:txBody>
                  <a:tcPr marT="34290" marB="34290"/>
                </a:tc>
                <a:tc>
                  <a:txBody>
                    <a:bodyPr/>
                    <a:lstStyle/>
                    <a:p>
                      <a:pPr algn="ctr"/>
                      <a:r>
                        <a:rPr lang="en-US" sz="1600" dirty="0">
                          <a:solidFill>
                            <a:schemeClr val="tx1"/>
                          </a:solidFill>
                          <a:latin typeface="Times New Roman" pitchFamily="18" charset="0"/>
                          <a:cs typeface="Times New Roman" pitchFamily="18" charset="0"/>
                        </a:rPr>
                        <a:t>1</a:t>
                      </a:r>
                    </a:p>
                  </a:txBody>
                  <a:tcPr marT="34290" marB="34290"/>
                </a:tc>
                <a:tc>
                  <a:txBody>
                    <a:bodyPr/>
                    <a:lstStyle/>
                    <a:p>
                      <a:pPr algn="ctr"/>
                      <a:r>
                        <a:rPr lang="en-US" sz="1600" dirty="0">
                          <a:solidFill>
                            <a:schemeClr val="tx1"/>
                          </a:solidFill>
                          <a:latin typeface="Times New Roman" pitchFamily="18" charset="0"/>
                          <a:cs typeface="Times New Roman" pitchFamily="18" charset="0"/>
                        </a:rPr>
                        <a:t>2</a:t>
                      </a:r>
                    </a:p>
                  </a:txBody>
                  <a:tcPr marT="34290" marB="34290"/>
                </a:tc>
                <a:tc>
                  <a:txBody>
                    <a:bodyPr/>
                    <a:lstStyle/>
                    <a:p>
                      <a:pPr algn="ctr"/>
                      <a:r>
                        <a:rPr lang="en-US" sz="1600" dirty="0">
                          <a:solidFill>
                            <a:schemeClr val="tx1"/>
                          </a:solidFill>
                          <a:latin typeface="Times New Roman" pitchFamily="18" charset="0"/>
                          <a:cs typeface="Times New Roman" pitchFamily="18" charset="0"/>
                        </a:rPr>
                        <a:t>1</a:t>
                      </a:r>
                    </a:p>
                  </a:txBody>
                  <a:tcPr marT="34290" marB="34290"/>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73516628"/>
              </p:ext>
            </p:extLst>
          </p:nvPr>
        </p:nvGraphicFramePr>
        <p:xfrm>
          <a:off x="365760" y="4149091"/>
          <a:ext cx="8458201" cy="653694"/>
        </p:xfrm>
        <a:graphic>
          <a:graphicData uri="http://schemas.openxmlformats.org/drawingml/2006/table">
            <a:tbl>
              <a:tblPr firstRow="1" bandRow="1">
                <a:tableStyleId>{5C22544A-7EE6-4342-B048-85BDC9FD1C3A}</a:tableStyleId>
              </a:tblPr>
              <a:tblGrid>
                <a:gridCol w="1169551">
                  <a:extLst>
                    <a:ext uri="{9D8B030D-6E8A-4147-A177-3AD203B41FA5}">
                      <a16:colId xmlns:a16="http://schemas.microsoft.com/office/drawing/2014/main" val="20000"/>
                    </a:ext>
                  </a:extLst>
                </a:gridCol>
                <a:gridCol w="728865">
                  <a:extLst>
                    <a:ext uri="{9D8B030D-6E8A-4147-A177-3AD203B41FA5}">
                      <a16:colId xmlns:a16="http://schemas.microsoft.com/office/drawing/2014/main" val="20001"/>
                    </a:ext>
                  </a:extLst>
                </a:gridCol>
                <a:gridCol w="728865">
                  <a:extLst>
                    <a:ext uri="{9D8B030D-6E8A-4147-A177-3AD203B41FA5}">
                      <a16:colId xmlns:a16="http://schemas.microsoft.com/office/drawing/2014/main" val="20002"/>
                    </a:ext>
                  </a:extLst>
                </a:gridCol>
                <a:gridCol w="728865">
                  <a:extLst>
                    <a:ext uri="{9D8B030D-6E8A-4147-A177-3AD203B41FA5}">
                      <a16:colId xmlns:a16="http://schemas.microsoft.com/office/drawing/2014/main" val="20003"/>
                    </a:ext>
                  </a:extLst>
                </a:gridCol>
                <a:gridCol w="728865">
                  <a:extLst>
                    <a:ext uri="{9D8B030D-6E8A-4147-A177-3AD203B41FA5}">
                      <a16:colId xmlns:a16="http://schemas.microsoft.com/office/drawing/2014/main" val="20004"/>
                    </a:ext>
                  </a:extLst>
                </a:gridCol>
                <a:gridCol w="728865">
                  <a:extLst>
                    <a:ext uri="{9D8B030D-6E8A-4147-A177-3AD203B41FA5}">
                      <a16:colId xmlns:a16="http://schemas.microsoft.com/office/drawing/2014/main" val="20005"/>
                    </a:ext>
                  </a:extLst>
                </a:gridCol>
                <a:gridCol w="728865">
                  <a:extLst>
                    <a:ext uri="{9D8B030D-6E8A-4147-A177-3AD203B41FA5}">
                      <a16:colId xmlns:a16="http://schemas.microsoft.com/office/drawing/2014/main" val="20006"/>
                    </a:ext>
                  </a:extLst>
                </a:gridCol>
                <a:gridCol w="728865">
                  <a:extLst>
                    <a:ext uri="{9D8B030D-6E8A-4147-A177-3AD203B41FA5}">
                      <a16:colId xmlns:a16="http://schemas.microsoft.com/office/drawing/2014/main" val="20007"/>
                    </a:ext>
                  </a:extLst>
                </a:gridCol>
                <a:gridCol w="728865">
                  <a:extLst>
                    <a:ext uri="{9D8B030D-6E8A-4147-A177-3AD203B41FA5}">
                      <a16:colId xmlns:a16="http://schemas.microsoft.com/office/drawing/2014/main" val="20008"/>
                    </a:ext>
                  </a:extLst>
                </a:gridCol>
                <a:gridCol w="728865">
                  <a:extLst>
                    <a:ext uri="{9D8B030D-6E8A-4147-A177-3AD203B41FA5}">
                      <a16:colId xmlns:a16="http://schemas.microsoft.com/office/drawing/2014/main" val="20009"/>
                    </a:ext>
                  </a:extLst>
                </a:gridCol>
                <a:gridCol w="728865">
                  <a:extLst>
                    <a:ext uri="{9D8B030D-6E8A-4147-A177-3AD203B41FA5}">
                      <a16:colId xmlns:a16="http://schemas.microsoft.com/office/drawing/2014/main" val="20010"/>
                    </a:ext>
                  </a:extLst>
                </a:gridCol>
              </a:tblGrid>
              <a:tr h="353009">
                <a:tc>
                  <a:txBody>
                    <a:bodyPr/>
                    <a:lstStyle/>
                    <a:p>
                      <a:r>
                        <a:rPr lang="en-US" sz="1500" dirty="0">
                          <a:solidFill>
                            <a:schemeClr val="tx1"/>
                          </a:solidFill>
                        </a:rPr>
                        <a:t>SEQ</a:t>
                      </a:r>
                    </a:p>
                  </a:txBody>
                  <a:tcPr marT="34290" marB="34290"/>
                </a:tc>
                <a:tc>
                  <a:txBody>
                    <a:bodyPr/>
                    <a:lstStyle/>
                    <a:p>
                      <a:pPr algn="ctr"/>
                      <a:r>
                        <a:rPr lang="en-US" sz="1500" dirty="0">
                          <a:solidFill>
                            <a:schemeClr val="tx1"/>
                          </a:solidFill>
                        </a:rPr>
                        <a:t>1</a:t>
                      </a:r>
                    </a:p>
                  </a:txBody>
                  <a:tcPr marT="34290" marB="34290"/>
                </a:tc>
                <a:tc>
                  <a:txBody>
                    <a:bodyPr/>
                    <a:lstStyle/>
                    <a:p>
                      <a:pPr algn="ctr"/>
                      <a:r>
                        <a:rPr lang="en-US" sz="1500" dirty="0">
                          <a:solidFill>
                            <a:schemeClr val="tx1"/>
                          </a:solidFill>
                        </a:rPr>
                        <a:t>2</a:t>
                      </a:r>
                    </a:p>
                  </a:txBody>
                  <a:tcPr marT="34290" marB="34290"/>
                </a:tc>
                <a:tc>
                  <a:txBody>
                    <a:bodyPr/>
                    <a:lstStyle/>
                    <a:p>
                      <a:pPr algn="ctr"/>
                      <a:r>
                        <a:rPr lang="en-US" sz="1500" dirty="0">
                          <a:solidFill>
                            <a:schemeClr val="tx1"/>
                          </a:solidFill>
                        </a:rPr>
                        <a:t>3</a:t>
                      </a:r>
                    </a:p>
                  </a:txBody>
                  <a:tcPr marT="34290" marB="34290"/>
                </a:tc>
                <a:tc>
                  <a:txBody>
                    <a:bodyPr/>
                    <a:lstStyle/>
                    <a:p>
                      <a:pPr algn="ctr"/>
                      <a:r>
                        <a:rPr lang="en-US" sz="1500" dirty="0">
                          <a:solidFill>
                            <a:schemeClr val="tx1"/>
                          </a:solidFill>
                        </a:rPr>
                        <a:t>4</a:t>
                      </a:r>
                    </a:p>
                  </a:txBody>
                  <a:tcPr marT="34290" marB="34290"/>
                </a:tc>
                <a:tc>
                  <a:txBody>
                    <a:bodyPr/>
                    <a:lstStyle/>
                    <a:p>
                      <a:pPr algn="ctr"/>
                      <a:r>
                        <a:rPr lang="en-US" sz="1500" dirty="0">
                          <a:solidFill>
                            <a:schemeClr val="tx1"/>
                          </a:solidFill>
                        </a:rPr>
                        <a:t>1 ,</a:t>
                      </a:r>
                      <a:r>
                        <a:rPr lang="en-US" sz="1500" baseline="0" dirty="0">
                          <a:solidFill>
                            <a:schemeClr val="tx1"/>
                          </a:solidFill>
                        </a:rPr>
                        <a:t> </a:t>
                      </a:r>
                      <a:r>
                        <a:rPr lang="en-US" sz="1500" dirty="0">
                          <a:solidFill>
                            <a:schemeClr val="tx1"/>
                          </a:solidFill>
                        </a:rPr>
                        <a:t>3</a:t>
                      </a:r>
                    </a:p>
                  </a:txBody>
                  <a:tcPr marT="34290" marB="34290"/>
                </a:tc>
                <a:tc>
                  <a:txBody>
                    <a:bodyPr/>
                    <a:lstStyle/>
                    <a:p>
                      <a:pPr algn="ctr"/>
                      <a:r>
                        <a:rPr lang="en-US" sz="1500" dirty="0">
                          <a:solidFill>
                            <a:schemeClr val="tx1"/>
                          </a:solidFill>
                        </a:rPr>
                        <a:t>2 , 1</a:t>
                      </a:r>
                    </a:p>
                  </a:txBody>
                  <a:tcPr marT="34290" marB="34290"/>
                </a:tc>
                <a:tc>
                  <a:txBody>
                    <a:bodyPr/>
                    <a:lstStyle/>
                    <a:p>
                      <a:pPr algn="ctr"/>
                      <a:r>
                        <a:rPr lang="en-US" sz="1500" dirty="0">
                          <a:solidFill>
                            <a:schemeClr val="tx1"/>
                          </a:solidFill>
                        </a:rPr>
                        <a:t>2 , 3</a:t>
                      </a:r>
                    </a:p>
                  </a:txBody>
                  <a:tcPr marT="34290" marB="34290"/>
                </a:tc>
                <a:tc>
                  <a:txBody>
                    <a:bodyPr/>
                    <a:lstStyle/>
                    <a:p>
                      <a:pPr algn="ctr"/>
                      <a:r>
                        <a:rPr lang="en-US" sz="1500" dirty="0">
                          <a:solidFill>
                            <a:schemeClr val="tx1"/>
                          </a:solidFill>
                        </a:rPr>
                        <a:t>3 , 1</a:t>
                      </a:r>
                    </a:p>
                  </a:txBody>
                  <a:tcPr marT="34290" marB="34290"/>
                </a:tc>
                <a:tc>
                  <a:txBody>
                    <a:bodyPr/>
                    <a:lstStyle/>
                    <a:p>
                      <a:pPr algn="ctr"/>
                      <a:r>
                        <a:rPr lang="en-US" sz="1500" dirty="0">
                          <a:solidFill>
                            <a:schemeClr val="tx1"/>
                          </a:solidFill>
                        </a:rPr>
                        <a:t>4</a:t>
                      </a:r>
                      <a:r>
                        <a:rPr lang="en-US" sz="1500" baseline="0" dirty="0">
                          <a:solidFill>
                            <a:schemeClr val="tx1"/>
                          </a:solidFill>
                        </a:rPr>
                        <a:t> , 1</a:t>
                      </a:r>
                      <a:endParaRPr lang="en-US" sz="1500" dirty="0">
                        <a:solidFill>
                          <a:schemeClr val="tx1"/>
                        </a:solidFill>
                      </a:endParaRPr>
                    </a:p>
                  </a:txBody>
                  <a:tcPr marT="34290" marB="34290"/>
                </a:tc>
                <a:tc>
                  <a:txBody>
                    <a:bodyPr/>
                    <a:lstStyle/>
                    <a:p>
                      <a:pPr algn="ctr"/>
                      <a:r>
                        <a:rPr lang="en-US" sz="1500" dirty="0">
                          <a:solidFill>
                            <a:schemeClr val="tx1"/>
                          </a:solidFill>
                        </a:rPr>
                        <a:t>4</a:t>
                      </a:r>
                      <a:r>
                        <a:rPr lang="en-US" sz="1500" baseline="0" dirty="0">
                          <a:solidFill>
                            <a:schemeClr val="tx1"/>
                          </a:solidFill>
                        </a:rPr>
                        <a:t> , 3</a:t>
                      </a:r>
                      <a:endParaRPr lang="en-US" sz="1500" dirty="0">
                        <a:solidFill>
                          <a:schemeClr val="tx1"/>
                        </a:solidFill>
                      </a:endParaRPr>
                    </a:p>
                  </a:txBody>
                  <a:tcPr marT="34290" marB="34290"/>
                </a:tc>
                <a:extLst>
                  <a:ext uri="{0D108BD9-81ED-4DB2-BD59-A6C34878D82A}">
                    <a16:rowId xmlns:a16="http://schemas.microsoft.com/office/drawing/2014/main" val="10000"/>
                  </a:ext>
                </a:extLst>
              </a:tr>
              <a:tr h="300685">
                <a:tc>
                  <a:txBody>
                    <a:bodyPr/>
                    <a:lstStyle/>
                    <a:p>
                      <a:r>
                        <a:rPr lang="en-US" sz="1500" dirty="0">
                          <a:solidFill>
                            <a:schemeClr val="tx1"/>
                          </a:solidFill>
                        </a:rPr>
                        <a:t>PROFIT</a:t>
                      </a:r>
                    </a:p>
                  </a:txBody>
                  <a:tcPr marT="34290" marB="34290"/>
                </a:tc>
                <a:tc>
                  <a:txBody>
                    <a:bodyPr/>
                    <a:lstStyle/>
                    <a:p>
                      <a:pPr algn="ctr"/>
                      <a:r>
                        <a:rPr lang="en-US" sz="1500" dirty="0">
                          <a:solidFill>
                            <a:schemeClr val="tx1"/>
                          </a:solidFill>
                        </a:rPr>
                        <a:t>50</a:t>
                      </a:r>
                    </a:p>
                  </a:txBody>
                  <a:tcPr marT="34290" marB="34290"/>
                </a:tc>
                <a:tc>
                  <a:txBody>
                    <a:bodyPr/>
                    <a:lstStyle/>
                    <a:p>
                      <a:pPr algn="ctr"/>
                      <a:r>
                        <a:rPr lang="en-US" sz="1500" dirty="0">
                          <a:solidFill>
                            <a:schemeClr val="tx1"/>
                          </a:solidFill>
                        </a:rPr>
                        <a:t>10</a:t>
                      </a:r>
                    </a:p>
                  </a:txBody>
                  <a:tcPr marT="34290" marB="34290"/>
                </a:tc>
                <a:tc>
                  <a:txBody>
                    <a:bodyPr/>
                    <a:lstStyle/>
                    <a:p>
                      <a:pPr algn="ctr"/>
                      <a:r>
                        <a:rPr lang="en-US" sz="1500" dirty="0">
                          <a:solidFill>
                            <a:schemeClr val="tx1"/>
                          </a:solidFill>
                        </a:rPr>
                        <a:t>15</a:t>
                      </a:r>
                    </a:p>
                  </a:txBody>
                  <a:tcPr marT="34290" marB="34290"/>
                </a:tc>
                <a:tc>
                  <a:txBody>
                    <a:bodyPr/>
                    <a:lstStyle/>
                    <a:p>
                      <a:pPr algn="ctr"/>
                      <a:r>
                        <a:rPr lang="en-US" sz="1500" dirty="0">
                          <a:solidFill>
                            <a:schemeClr val="tx1"/>
                          </a:solidFill>
                        </a:rPr>
                        <a:t>30</a:t>
                      </a:r>
                    </a:p>
                  </a:txBody>
                  <a:tcPr marT="34290" marB="34290"/>
                </a:tc>
                <a:tc>
                  <a:txBody>
                    <a:bodyPr/>
                    <a:lstStyle/>
                    <a:p>
                      <a:pPr algn="ctr"/>
                      <a:r>
                        <a:rPr lang="en-US" sz="1500" dirty="0">
                          <a:solidFill>
                            <a:schemeClr val="tx1"/>
                          </a:solidFill>
                        </a:rPr>
                        <a:t>65</a:t>
                      </a:r>
                    </a:p>
                  </a:txBody>
                  <a:tcPr marT="34290" marB="34290"/>
                </a:tc>
                <a:tc>
                  <a:txBody>
                    <a:bodyPr/>
                    <a:lstStyle/>
                    <a:p>
                      <a:pPr algn="ctr"/>
                      <a:r>
                        <a:rPr lang="en-US" sz="1500" dirty="0">
                          <a:solidFill>
                            <a:schemeClr val="tx1"/>
                          </a:solidFill>
                        </a:rPr>
                        <a:t>60</a:t>
                      </a:r>
                    </a:p>
                  </a:txBody>
                  <a:tcPr marT="34290" marB="34290"/>
                </a:tc>
                <a:tc>
                  <a:txBody>
                    <a:bodyPr/>
                    <a:lstStyle/>
                    <a:p>
                      <a:pPr algn="ctr"/>
                      <a:r>
                        <a:rPr lang="en-US" sz="1500" dirty="0">
                          <a:solidFill>
                            <a:schemeClr val="tx1"/>
                          </a:solidFill>
                        </a:rPr>
                        <a:t>25</a:t>
                      </a:r>
                    </a:p>
                  </a:txBody>
                  <a:tcPr marT="34290" marB="34290"/>
                </a:tc>
                <a:tc>
                  <a:txBody>
                    <a:bodyPr/>
                    <a:lstStyle/>
                    <a:p>
                      <a:pPr algn="ctr"/>
                      <a:r>
                        <a:rPr lang="en-US" sz="1500" dirty="0">
                          <a:solidFill>
                            <a:schemeClr val="tx1"/>
                          </a:solidFill>
                        </a:rPr>
                        <a:t>65</a:t>
                      </a:r>
                    </a:p>
                  </a:txBody>
                  <a:tcPr marT="34290" marB="34290"/>
                </a:tc>
                <a:tc>
                  <a:txBody>
                    <a:bodyPr/>
                    <a:lstStyle/>
                    <a:p>
                      <a:pPr algn="ctr"/>
                      <a:r>
                        <a:rPr lang="en-US" sz="1500" b="1" dirty="0">
                          <a:solidFill>
                            <a:schemeClr val="tx1"/>
                          </a:solidFill>
                        </a:rPr>
                        <a:t>80</a:t>
                      </a:r>
                    </a:p>
                  </a:txBody>
                  <a:tcPr marT="34290" marB="34290"/>
                </a:tc>
                <a:tc>
                  <a:txBody>
                    <a:bodyPr/>
                    <a:lstStyle/>
                    <a:p>
                      <a:pPr algn="ctr"/>
                      <a:r>
                        <a:rPr lang="en-US" sz="1500" dirty="0">
                          <a:solidFill>
                            <a:schemeClr val="tx1"/>
                          </a:solidFill>
                        </a:rPr>
                        <a:t>45</a:t>
                      </a:r>
                    </a:p>
                  </a:txBody>
                  <a:tcPr marT="34290" marB="34290"/>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Rectangle 7"/>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10586110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285750"/>
            <a:ext cx="8763000" cy="4434840"/>
          </a:xfrm>
        </p:spPr>
        <p:txBody>
          <a:bodyPr>
            <a:normAutofit/>
          </a:bodyPr>
          <a:lstStyle/>
          <a:p>
            <a:pPr eaLnBrk="1" hangingPunct="1">
              <a:buFontTx/>
              <a:buNone/>
            </a:pPr>
            <a:r>
              <a:rPr lang="en-US" sz="2400" b="1" dirty="0">
                <a:solidFill>
                  <a:srgbClr val="FF0000"/>
                </a:solidFill>
                <a:latin typeface="Times New Roman" pitchFamily="18" charset="0"/>
                <a:cs typeface="Times New Roman" pitchFamily="18" charset="0"/>
              </a:rPr>
              <a:t>Greedy strategy : Job Scheduling with Deadlines</a:t>
            </a:r>
          </a:p>
          <a:p>
            <a:pPr marL="0" algn="just" eaLnBrk="1" hangingPunct="1">
              <a:buFontTx/>
              <a:buNone/>
            </a:pPr>
            <a:r>
              <a:rPr lang="en-US" sz="2400" b="1" dirty="0">
                <a:latin typeface="Times New Roman" pitchFamily="18" charset="0"/>
                <a:cs typeface="Times New Roman" pitchFamily="18" charset="0"/>
              </a:rPr>
              <a:t>Feasible Sequences :</a:t>
            </a:r>
            <a:endParaRPr lang="en-US" sz="2400" dirty="0">
              <a:latin typeface="Times New Roman" pitchFamily="18" charset="0"/>
              <a:cs typeface="Times New Roman" pitchFamily="18" charset="0"/>
            </a:endParaRPr>
          </a:p>
          <a:p>
            <a:pPr marL="0" algn="just" eaLnBrk="1" hangingPunct="1">
              <a:buFontTx/>
              <a:buNone/>
            </a:pPr>
            <a:r>
              <a:rPr lang="en-US" sz="2400" dirty="0">
                <a:latin typeface="Times New Roman" pitchFamily="18" charset="0"/>
                <a:cs typeface="Times New Roman" pitchFamily="18" charset="0"/>
              </a:rPr>
              <a:t>All other possible sequences are infeasible, and the feasible sequence 4, 1 earns us maximum profit. To maximize a profit in this example, we should execute the schedule 4, 1. i.e. job 4 is executed at time t = 1 (its deadline = 1) and job 1 would be executed at time t = 2 (its deadline = 2).</a:t>
            </a:r>
          </a:p>
          <a:p>
            <a:pPr marL="0" algn="just" eaLnBrk="1" hangingPunct="1">
              <a:buFontTx/>
              <a:buNone/>
            </a:pPr>
            <a:endParaRPr lang="en-US" sz="2400" b="1" dirty="0">
              <a:latin typeface="Times New Roman" pitchFamily="18" charset="0"/>
              <a:cs typeface="Times New Roman" pitchFamily="18" charset="0"/>
            </a:endParaRPr>
          </a:p>
          <a:p>
            <a:pPr marL="0" algn="just" eaLnBrk="1" hangingPunct="1">
              <a:buFontTx/>
              <a:buNone/>
            </a:pPr>
            <a:r>
              <a:rPr lang="en-US" sz="2400" b="1" dirty="0">
                <a:latin typeface="Times New Roman" pitchFamily="18" charset="0"/>
                <a:cs typeface="Times New Roman" pitchFamily="18" charset="0"/>
              </a:rPr>
              <a:t>Lemma : </a:t>
            </a:r>
            <a:r>
              <a:rPr lang="en-US" sz="2400" dirty="0">
                <a:latin typeface="Times New Roman" pitchFamily="18" charset="0"/>
                <a:cs typeface="Times New Roman" pitchFamily="18" charset="0"/>
              </a:rPr>
              <a:t>Let  J  be a set of  k  jobs and without loss of generality, jobs are numbered so that d</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 d</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 ≤ d</a:t>
            </a:r>
            <a:r>
              <a:rPr lang="en-US" sz="2400" baseline="-25000" dirty="0">
                <a:latin typeface="Times New Roman" pitchFamily="18" charset="0"/>
                <a:cs typeface="Times New Roman" pitchFamily="18" charset="0"/>
              </a:rPr>
              <a:t>k</a:t>
            </a:r>
            <a:r>
              <a:rPr lang="en-US" sz="2400" dirty="0">
                <a:latin typeface="Times New Roman" pitchFamily="18" charset="0"/>
                <a:cs typeface="Times New Roman" pitchFamily="18" charset="0"/>
              </a:rPr>
              <a:t>. Then the set J is feasible if and only if the sequence 1, 2, … , k is feasible.      </a:t>
            </a:r>
            <a:r>
              <a:rPr lang="en-US" sz="2400" b="1" dirty="0">
                <a:solidFill>
                  <a:srgbClr val="FF3300"/>
                </a:solidFill>
                <a:latin typeface="Times New Roman" pitchFamily="18" charset="0"/>
                <a:cs typeface="Times New Roman" pitchFamily="18" charset="0"/>
              </a:rPr>
              <a:t>Proof</a:t>
            </a:r>
          </a:p>
          <a:p>
            <a:pPr marL="0" algn="just" eaLnBrk="1" hangingPunct="1">
              <a:buFontTx/>
              <a:buNone/>
            </a:pPr>
            <a:endParaRPr lang="en-US" sz="24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1418410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182880"/>
            <a:ext cx="8763000" cy="4960620"/>
          </a:xfrm>
        </p:spPr>
        <p:txBody>
          <a:bodyPr/>
          <a:lstStyle/>
          <a:p>
            <a:pPr eaLnBrk="1" hangingPunct="1">
              <a:buFontTx/>
              <a:buNone/>
            </a:pPr>
            <a:r>
              <a:rPr lang="en-US" sz="2800" b="1" dirty="0">
                <a:solidFill>
                  <a:srgbClr val="FF0000"/>
                </a:solidFill>
              </a:rPr>
              <a:t>Greedy strategy : Job Scheduling with Deadlines</a:t>
            </a:r>
          </a:p>
          <a:p>
            <a:pPr marL="0" algn="just" eaLnBrk="1" hangingPunct="1">
              <a:buFontTx/>
              <a:buNone/>
            </a:pPr>
            <a:r>
              <a:rPr lang="en-US" sz="2400" b="1" dirty="0"/>
              <a:t> Algorithm  Sequence1 : </a:t>
            </a:r>
            <a:r>
              <a:rPr lang="en-US" sz="2400" b="1" dirty="0">
                <a:solidFill>
                  <a:srgbClr val="FF0000"/>
                </a:solidFill>
              </a:rPr>
              <a:t>Refer T-1 for detailed pseudo code</a:t>
            </a:r>
          </a:p>
          <a:p>
            <a:pPr marL="914400" lvl="2" indent="-457200" algn="just" eaLnBrk="1" hangingPunct="1">
              <a:buFont typeface="+mj-lt"/>
              <a:buAutoNum type="arabicPeriod"/>
            </a:pPr>
            <a:r>
              <a:rPr lang="en-US" dirty="0">
                <a:solidFill>
                  <a:srgbClr val="000000"/>
                </a:solidFill>
              </a:rPr>
              <a:t>Arrange the jobs in non-increasing order of profits</a:t>
            </a:r>
          </a:p>
          <a:p>
            <a:pPr marL="914400" lvl="2" indent="-457200" algn="just" eaLnBrk="1" hangingPunct="1">
              <a:buFont typeface="+mj-lt"/>
              <a:buAutoNum type="arabicPeriod"/>
            </a:pPr>
            <a:r>
              <a:rPr lang="en-US" dirty="0">
                <a:solidFill>
                  <a:srgbClr val="000000"/>
                </a:solidFill>
              </a:rPr>
              <a:t>Generate the sequence by adding one job at a time in the schedule </a:t>
            </a:r>
          </a:p>
          <a:p>
            <a:pPr marL="914400" lvl="2" indent="-457200" algn="just" eaLnBrk="1" hangingPunct="1">
              <a:buFont typeface="+mj-lt"/>
              <a:buAutoNum type="arabicPeriod"/>
            </a:pPr>
            <a:r>
              <a:rPr lang="en-US" dirty="0">
                <a:solidFill>
                  <a:srgbClr val="000000"/>
                </a:solidFill>
              </a:rPr>
              <a:t>Check the sequence selected so far for its feasibility.</a:t>
            </a:r>
          </a:p>
          <a:p>
            <a:pPr marL="914400" lvl="2" indent="-457200" algn="just" eaLnBrk="1" hangingPunct="1">
              <a:buFont typeface="+mj-lt"/>
              <a:buAutoNum type="arabicPeriod"/>
            </a:pPr>
            <a:r>
              <a:rPr lang="en-US" dirty="0">
                <a:solidFill>
                  <a:srgbClr val="000000"/>
                </a:solidFill>
              </a:rPr>
              <a:t>If the schedule is not feasible then reject the job, otherwise add the selected job in schedule i.e. J = J U {j}</a:t>
            </a:r>
          </a:p>
          <a:p>
            <a:pPr marL="914400" lvl="2" indent="-457200" algn="just" eaLnBrk="1" hangingPunct="1">
              <a:buFont typeface="+mj-lt"/>
              <a:buAutoNum type="arabicPeriod"/>
            </a:pPr>
            <a:r>
              <a:rPr lang="en-US" dirty="0">
                <a:solidFill>
                  <a:srgbClr val="000000"/>
                </a:solidFill>
              </a:rPr>
              <a:t>Repeat steps 2 thru 4 for all jobs in J</a:t>
            </a:r>
          </a:p>
          <a:p>
            <a:pPr marL="914400" lvl="2" indent="-457200" algn="just" eaLnBrk="1" hangingPunct="1">
              <a:buFont typeface="+mj-lt"/>
              <a:buAutoNum type="arabicPeriod"/>
            </a:pPr>
            <a:r>
              <a:rPr lang="en-US" dirty="0">
                <a:solidFill>
                  <a:srgbClr val="000000"/>
                </a:solidFill>
              </a:rPr>
              <a:t>Set J contains the solution.</a:t>
            </a:r>
          </a:p>
          <a:p>
            <a:pPr marL="0" lvl="2" indent="-457200" algn="just" eaLnBrk="1" hangingPunct="1">
              <a:buNone/>
            </a:pPr>
            <a:r>
              <a:rPr lang="en-US" b="1" dirty="0">
                <a:solidFill>
                  <a:srgbClr val="FF3300"/>
                </a:solidFill>
              </a:rPr>
              <a:t> </a:t>
            </a:r>
            <a:r>
              <a:rPr lang="en-US" b="1" dirty="0">
                <a:solidFill>
                  <a:srgbClr val="FF0000"/>
                </a:solidFill>
              </a:rPr>
              <a:t>Example : </a:t>
            </a:r>
          </a:p>
          <a:p>
            <a:pPr marL="0" lvl="2" indent="-457200" algn="just" eaLnBrk="1" hangingPunct="1">
              <a:buNone/>
            </a:pPr>
            <a:endParaRPr lang="en-US" b="1" dirty="0">
              <a:solidFill>
                <a:srgbClr val="FF0000"/>
              </a:solidFill>
            </a:endParaRPr>
          </a:p>
          <a:p>
            <a:pPr marL="0" algn="just" eaLnBrk="1" hangingPunct="1">
              <a:buFontTx/>
              <a:buNone/>
            </a:pP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073290393"/>
              </p:ext>
            </p:extLst>
          </p:nvPr>
        </p:nvGraphicFramePr>
        <p:xfrm>
          <a:off x="1143002" y="3177539"/>
          <a:ext cx="6781797" cy="1120140"/>
        </p:xfrm>
        <a:graphic>
          <a:graphicData uri="http://schemas.openxmlformats.org/drawingml/2006/table">
            <a:tbl>
              <a:tblPr firstRow="1" bandRow="1">
                <a:tableStyleId>{5C22544A-7EE6-4342-B048-85BDC9FD1C3A}</a:tableStyleId>
              </a:tblPr>
              <a:tblGrid>
                <a:gridCol w="1555261">
                  <a:extLst>
                    <a:ext uri="{9D8B030D-6E8A-4147-A177-3AD203B41FA5}">
                      <a16:colId xmlns:a16="http://schemas.microsoft.com/office/drawing/2014/main" val="20000"/>
                    </a:ext>
                  </a:extLst>
                </a:gridCol>
                <a:gridCol w="746648">
                  <a:extLst>
                    <a:ext uri="{9D8B030D-6E8A-4147-A177-3AD203B41FA5}">
                      <a16:colId xmlns:a16="http://schemas.microsoft.com/office/drawing/2014/main" val="20001"/>
                    </a:ext>
                  </a:extLst>
                </a:gridCol>
                <a:gridCol w="746648">
                  <a:extLst>
                    <a:ext uri="{9D8B030D-6E8A-4147-A177-3AD203B41FA5}">
                      <a16:colId xmlns:a16="http://schemas.microsoft.com/office/drawing/2014/main" val="20002"/>
                    </a:ext>
                  </a:extLst>
                </a:gridCol>
                <a:gridCol w="746648">
                  <a:extLst>
                    <a:ext uri="{9D8B030D-6E8A-4147-A177-3AD203B41FA5}">
                      <a16:colId xmlns:a16="http://schemas.microsoft.com/office/drawing/2014/main" val="20003"/>
                    </a:ext>
                  </a:extLst>
                </a:gridCol>
                <a:gridCol w="746648">
                  <a:extLst>
                    <a:ext uri="{9D8B030D-6E8A-4147-A177-3AD203B41FA5}">
                      <a16:colId xmlns:a16="http://schemas.microsoft.com/office/drawing/2014/main" val="20004"/>
                    </a:ext>
                  </a:extLst>
                </a:gridCol>
                <a:gridCol w="746648">
                  <a:extLst>
                    <a:ext uri="{9D8B030D-6E8A-4147-A177-3AD203B41FA5}">
                      <a16:colId xmlns:a16="http://schemas.microsoft.com/office/drawing/2014/main" val="20005"/>
                    </a:ext>
                  </a:extLst>
                </a:gridCol>
                <a:gridCol w="746648">
                  <a:extLst>
                    <a:ext uri="{9D8B030D-6E8A-4147-A177-3AD203B41FA5}">
                      <a16:colId xmlns:a16="http://schemas.microsoft.com/office/drawing/2014/main" val="20006"/>
                    </a:ext>
                  </a:extLst>
                </a:gridCol>
                <a:gridCol w="746648">
                  <a:extLst>
                    <a:ext uri="{9D8B030D-6E8A-4147-A177-3AD203B41FA5}">
                      <a16:colId xmlns:a16="http://schemas.microsoft.com/office/drawing/2014/main" val="20007"/>
                    </a:ext>
                  </a:extLst>
                </a:gridCol>
              </a:tblGrid>
              <a:tr h="373380">
                <a:tc>
                  <a:txBody>
                    <a:bodyPr/>
                    <a:lstStyle/>
                    <a:p>
                      <a:r>
                        <a:rPr lang="en-US" sz="1800" dirty="0">
                          <a:solidFill>
                            <a:schemeClr val="tx1"/>
                          </a:solidFill>
                        </a:rPr>
                        <a:t>Jobs</a:t>
                      </a:r>
                    </a:p>
                  </a:txBody>
                  <a:tcPr marT="34290" marB="34290"/>
                </a:tc>
                <a:tc>
                  <a:txBody>
                    <a:bodyPr/>
                    <a:lstStyle/>
                    <a:p>
                      <a:pPr algn="ctr"/>
                      <a:r>
                        <a:rPr lang="en-US" sz="1800" dirty="0" err="1">
                          <a:solidFill>
                            <a:schemeClr val="tx1"/>
                          </a:solidFill>
                        </a:rPr>
                        <a:t>i</a:t>
                      </a:r>
                      <a:endParaRPr lang="en-US" sz="1800" dirty="0">
                        <a:solidFill>
                          <a:schemeClr val="tx1"/>
                        </a:solidFill>
                      </a:endParaRPr>
                    </a:p>
                  </a:txBody>
                  <a:tcPr marT="34290" marB="34290"/>
                </a:tc>
                <a:tc>
                  <a:txBody>
                    <a:bodyPr/>
                    <a:lstStyle/>
                    <a:p>
                      <a:pPr algn="ctr"/>
                      <a:r>
                        <a:rPr lang="en-US" sz="1800" dirty="0">
                          <a:solidFill>
                            <a:schemeClr val="tx1"/>
                          </a:solidFill>
                        </a:rPr>
                        <a:t>1</a:t>
                      </a:r>
                    </a:p>
                  </a:txBody>
                  <a:tcPr marT="34290" marB="34290"/>
                </a:tc>
                <a:tc>
                  <a:txBody>
                    <a:bodyPr/>
                    <a:lstStyle/>
                    <a:p>
                      <a:pPr algn="ctr"/>
                      <a:r>
                        <a:rPr lang="en-US" sz="1800" dirty="0">
                          <a:solidFill>
                            <a:schemeClr val="tx1"/>
                          </a:solidFill>
                        </a:rPr>
                        <a:t>2</a:t>
                      </a:r>
                    </a:p>
                  </a:txBody>
                  <a:tcPr marT="34290" marB="34290"/>
                </a:tc>
                <a:tc>
                  <a:txBody>
                    <a:bodyPr/>
                    <a:lstStyle/>
                    <a:p>
                      <a:pPr algn="ctr"/>
                      <a:r>
                        <a:rPr lang="en-US" sz="1800" dirty="0">
                          <a:solidFill>
                            <a:schemeClr val="tx1"/>
                          </a:solidFill>
                        </a:rPr>
                        <a:t>3</a:t>
                      </a:r>
                    </a:p>
                  </a:txBody>
                  <a:tcPr marT="34290" marB="34290"/>
                </a:tc>
                <a:tc>
                  <a:txBody>
                    <a:bodyPr/>
                    <a:lstStyle/>
                    <a:p>
                      <a:pPr algn="ctr"/>
                      <a:r>
                        <a:rPr lang="en-US" sz="1800" dirty="0">
                          <a:solidFill>
                            <a:schemeClr val="tx1"/>
                          </a:solidFill>
                        </a:rPr>
                        <a:t>4</a:t>
                      </a:r>
                    </a:p>
                  </a:txBody>
                  <a:tcPr marT="34290" marB="34290"/>
                </a:tc>
                <a:tc>
                  <a:txBody>
                    <a:bodyPr/>
                    <a:lstStyle/>
                    <a:p>
                      <a:pPr algn="ctr"/>
                      <a:r>
                        <a:rPr lang="en-US" sz="1800" dirty="0">
                          <a:solidFill>
                            <a:schemeClr val="tx1"/>
                          </a:solidFill>
                        </a:rPr>
                        <a:t>5</a:t>
                      </a:r>
                    </a:p>
                  </a:txBody>
                  <a:tcPr marT="34290" marB="34290"/>
                </a:tc>
                <a:tc>
                  <a:txBody>
                    <a:bodyPr/>
                    <a:lstStyle/>
                    <a:p>
                      <a:pPr algn="ctr"/>
                      <a:r>
                        <a:rPr lang="en-US" sz="1800" dirty="0">
                          <a:solidFill>
                            <a:schemeClr val="tx1"/>
                          </a:solidFill>
                        </a:rPr>
                        <a:t>6</a:t>
                      </a:r>
                    </a:p>
                  </a:txBody>
                  <a:tcPr marT="34290" marB="34290"/>
                </a:tc>
                <a:extLst>
                  <a:ext uri="{0D108BD9-81ED-4DB2-BD59-A6C34878D82A}">
                    <a16:rowId xmlns:a16="http://schemas.microsoft.com/office/drawing/2014/main" val="10000"/>
                  </a:ext>
                </a:extLst>
              </a:tr>
              <a:tr h="373380">
                <a:tc>
                  <a:txBody>
                    <a:bodyPr/>
                    <a:lstStyle/>
                    <a:p>
                      <a:r>
                        <a:rPr lang="en-US" sz="1800" dirty="0">
                          <a:solidFill>
                            <a:schemeClr val="tx1"/>
                          </a:solidFill>
                        </a:rPr>
                        <a:t>Profit</a:t>
                      </a:r>
                    </a:p>
                  </a:txBody>
                  <a:tcPr marT="34290" marB="34290"/>
                </a:tc>
                <a:tc>
                  <a:txBody>
                    <a:bodyPr/>
                    <a:lstStyle/>
                    <a:p>
                      <a:pPr algn="ctr"/>
                      <a:r>
                        <a:rPr lang="en-US" sz="1800" dirty="0" err="1">
                          <a:solidFill>
                            <a:schemeClr val="tx1"/>
                          </a:solidFill>
                        </a:rPr>
                        <a:t>g</a:t>
                      </a:r>
                      <a:r>
                        <a:rPr lang="en-US" sz="1800" baseline="-25000" dirty="0" err="1">
                          <a:solidFill>
                            <a:schemeClr val="tx1"/>
                          </a:solidFill>
                        </a:rPr>
                        <a:t>i</a:t>
                      </a:r>
                      <a:endParaRPr lang="en-US" sz="1800" dirty="0">
                        <a:solidFill>
                          <a:schemeClr val="tx1"/>
                        </a:solidFill>
                      </a:endParaRPr>
                    </a:p>
                  </a:txBody>
                  <a:tcPr marT="34290" marB="34290"/>
                </a:tc>
                <a:tc>
                  <a:txBody>
                    <a:bodyPr/>
                    <a:lstStyle/>
                    <a:p>
                      <a:pPr algn="ctr"/>
                      <a:r>
                        <a:rPr lang="en-US" sz="1800" dirty="0">
                          <a:solidFill>
                            <a:schemeClr val="tx1"/>
                          </a:solidFill>
                        </a:rPr>
                        <a:t>20</a:t>
                      </a:r>
                    </a:p>
                  </a:txBody>
                  <a:tcPr marT="34290" marB="34290"/>
                </a:tc>
                <a:tc>
                  <a:txBody>
                    <a:bodyPr/>
                    <a:lstStyle/>
                    <a:p>
                      <a:pPr algn="ctr"/>
                      <a:r>
                        <a:rPr lang="en-US" sz="1800" dirty="0">
                          <a:solidFill>
                            <a:schemeClr val="tx1"/>
                          </a:solidFill>
                        </a:rPr>
                        <a:t>15</a:t>
                      </a:r>
                    </a:p>
                  </a:txBody>
                  <a:tcPr marT="34290" marB="34290"/>
                </a:tc>
                <a:tc>
                  <a:txBody>
                    <a:bodyPr/>
                    <a:lstStyle/>
                    <a:p>
                      <a:pPr algn="ctr"/>
                      <a:r>
                        <a:rPr lang="en-US" sz="1800" dirty="0">
                          <a:solidFill>
                            <a:schemeClr val="tx1"/>
                          </a:solidFill>
                        </a:rPr>
                        <a:t>10</a:t>
                      </a:r>
                    </a:p>
                  </a:txBody>
                  <a:tcPr marT="34290" marB="34290"/>
                </a:tc>
                <a:tc>
                  <a:txBody>
                    <a:bodyPr/>
                    <a:lstStyle/>
                    <a:p>
                      <a:pPr algn="ctr"/>
                      <a:r>
                        <a:rPr lang="en-US" sz="1800" dirty="0">
                          <a:solidFill>
                            <a:schemeClr val="tx1"/>
                          </a:solidFill>
                        </a:rPr>
                        <a:t>7</a:t>
                      </a:r>
                    </a:p>
                  </a:txBody>
                  <a:tcPr marT="34290" marB="34290"/>
                </a:tc>
                <a:tc>
                  <a:txBody>
                    <a:bodyPr/>
                    <a:lstStyle/>
                    <a:p>
                      <a:pPr algn="ctr"/>
                      <a:r>
                        <a:rPr lang="en-US" sz="1800" dirty="0">
                          <a:solidFill>
                            <a:schemeClr val="tx1"/>
                          </a:solidFill>
                        </a:rPr>
                        <a:t>5</a:t>
                      </a:r>
                    </a:p>
                  </a:txBody>
                  <a:tcPr marT="34290" marB="34290"/>
                </a:tc>
                <a:tc>
                  <a:txBody>
                    <a:bodyPr/>
                    <a:lstStyle/>
                    <a:p>
                      <a:pPr algn="ctr"/>
                      <a:r>
                        <a:rPr lang="en-US" sz="1800" dirty="0">
                          <a:solidFill>
                            <a:schemeClr val="tx1"/>
                          </a:solidFill>
                        </a:rPr>
                        <a:t>3</a:t>
                      </a:r>
                    </a:p>
                  </a:txBody>
                  <a:tcPr marT="34290" marB="34290"/>
                </a:tc>
                <a:extLst>
                  <a:ext uri="{0D108BD9-81ED-4DB2-BD59-A6C34878D82A}">
                    <a16:rowId xmlns:a16="http://schemas.microsoft.com/office/drawing/2014/main" val="10001"/>
                  </a:ext>
                </a:extLst>
              </a:tr>
              <a:tr h="373380">
                <a:tc>
                  <a:txBody>
                    <a:bodyPr/>
                    <a:lstStyle/>
                    <a:p>
                      <a:r>
                        <a:rPr lang="en-US" sz="1800" dirty="0">
                          <a:solidFill>
                            <a:schemeClr val="tx1"/>
                          </a:solidFill>
                        </a:rPr>
                        <a:t>Deadlines</a:t>
                      </a:r>
                    </a:p>
                  </a:txBody>
                  <a:tcPr marT="34290" marB="34290"/>
                </a:tc>
                <a:tc>
                  <a:txBody>
                    <a:bodyPr/>
                    <a:lstStyle/>
                    <a:p>
                      <a:pPr algn="ctr"/>
                      <a:r>
                        <a:rPr lang="en-US" sz="1800" dirty="0" err="1">
                          <a:solidFill>
                            <a:schemeClr val="tx1"/>
                          </a:solidFill>
                        </a:rPr>
                        <a:t>d</a:t>
                      </a:r>
                      <a:r>
                        <a:rPr lang="en-US" sz="1800" baseline="-25000" dirty="0" err="1">
                          <a:solidFill>
                            <a:schemeClr val="tx1"/>
                          </a:solidFill>
                        </a:rPr>
                        <a:t>i</a:t>
                      </a:r>
                      <a:endParaRPr lang="en-US" sz="1800" dirty="0">
                        <a:solidFill>
                          <a:schemeClr val="tx1"/>
                        </a:solidFill>
                      </a:endParaRPr>
                    </a:p>
                  </a:txBody>
                  <a:tcPr marT="34290" marB="34290"/>
                </a:tc>
                <a:tc>
                  <a:txBody>
                    <a:bodyPr/>
                    <a:lstStyle/>
                    <a:p>
                      <a:pPr algn="ctr"/>
                      <a:r>
                        <a:rPr lang="en-US" sz="1800" dirty="0">
                          <a:solidFill>
                            <a:schemeClr val="tx1"/>
                          </a:solidFill>
                        </a:rPr>
                        <a:t>3</a:t>
                      </a:r>
                    </a:p>
                  </a:txBody>
                  <a:tcPr marT="34290" marB="34290"/>
                </a:tc>
                <a:tc>
                  <a:txBody>
                    <a:bodyPr/>
                    <a:lstStyle/>
                    <a:p>
                      <a:pPr algn="ctr"/>
                      <a:r>
                        <a:rPr lang="en-US" sz="1800" dirty="0">
                          <a:solidFill>
                            <a:schemeClr val="tx1"/>
                          </a:solidFill>
                        </a:rPr>
                        <a:t>1</a:t>
                      </a:r>
                    </a:p>
                  </a:txBody>
                  <a:tcPr marT="34290" marB="34290"/>
                </a:tc>
                <a:tc>
                  <a:txBody>
                    <a:bodyPr/>
                    <a:lstStyle/>
                    <a:p>
                      <a:pPr algn="ctr"/>
                      <a:r>
                        <a:rPr lang="en-US" sz="1800" dirty="0">
                          <a:solidFill>
                            <a:schemeClr val="tx1"/>
                          </a:solidFill>
                        </a:rPr>
                        <a:t>1</a:t>
                      </a:r>
                    </a:p>
                  </a:txBody>
                  <a:tcPr marT="34290" marB="34290"/>
                </a:tc>
                <a:tc>
                  <a:txBody>
                    <a:bodyPr/>
                    <a:lstStyle/>
                    <a:p>
                      <a:pPr algn="ctr"/>
                      <a:r>
                        <a:rPr lang="en-US" sz="1800" dirty="0">
                          <a:solidFill>
                            <a:schemeClr val="tx1"/>
                          </a:solidFill>
                        </a:rPr>
                        <a:t>3</a:t>
                      </a:r>
                    </a:p>
                  </a:txBody>
                  <a:tcPr marT="34290" marB="34290"/>
                </a:tc>
                <a:tc>
                  <a:txBody>
                    <a:bodyPr/>
                    <a:lstStyle/>
                    <a:p>
                      <a:pPr algn="ctr"/>
                      <a:r>
                        <a:rPr lang="en-US" sz="1800" dirty="0">
                          <a:solidFill>
                            <a:schemeClr val="tx1"/>
                          </a:solidFill>
                        </a:rPr>
                        <a:t>1</a:t>
                      </a:r>
                    </a:p>
                  </a:txBody>
                  <a:tcPr marT="34290" marB="34290"/>
                </a:tc>
                <a:tc>
                  <a:txBody>
                    <a:bodyPr/>
                    <a:lstStyle/>
                    <a:p>
                      <a:pPr algn="ctr"/>
                      <a:r>
                        <a:rPr lang="en-US" sz="1800" dirty="0">
                          <a:solidFill>
                            <a:schemeClr val="tx1"/>
                          </a:solidFill>
                        </a:rPr>
                        <a:t>3</a:t>
                      </a:r>
                    </a:p>
                  </a:txBody>
                  <a:tcPr marT="34290" marB="34290"/>
                </a:tc>
                <a:extLst>
                  <a:ext uri="{0D108BD9-81ED-4DB2-BD59-A6C34878D82A}">
                    <a16:rowId xmlns:a16="http://schemas.microsoft.com/office/drawing/2014/main" val="10002"/>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Rectangle 7"/>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3112391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285750"/>
            <a:ext cx="8763000" cy="4549140"/>
          </a:xfrm>
        </p:spPr>
        <p:txBody>
          <a:bodyPr>
            <a:normAutofit/>
          </a:bodyPr>
          <a:lstStyle/>
          <a:p>
            <a:pPr eaLnBrk="1" hangingPunct="1">
              <a:buFontTx/>
              <a:buNone/>
            </a:pPr>
            <a:r>
              <a:rPr lang="en-US" sz="2400" b="1" dirty="0">
                <a:solidFill>
                  <a:srgbClr val="FF0000"/>
                </a:solidFill>
                <a:latin typeface="Times New Roman" pitchFamily="18" charset="0"/>
                <a:cs typeface="Times New Roman" pitchFamily="18" charset="0"/>
              </a:rPr>
              <a:t>Greedy strategy : Job Scheduling with Deadlines</a:t>
            </a:r>
          </a:p>
          <a:p>
            <a:pPr marL="0" algn="just" eaLnBrk="1" hangingPunct="1">
              <a:buFontTx/>
              <a:buNone/>
            </a:pPr>
            <a:r>
              <a:rPr lang="en-US" sz="2400" b="1" dirty="0">
                <a:latin typeface="Times New Roman" pitchFamily="18" charset="0"/>
                <a:cs typeface="Times New Roman" pitchFamily="18" charset="0"/>
              </a:rPr>
              <a:t> Algorithm  Sequence1 : </a:t>
            </a:r>
            <a:endParaRPr lang="en-US" sz="2400" b="1" dirty="0">
              <a:solidFill>
                <a:srgbClr val="FF0000"/>
              </a:solidFill>
              <a:latin typeface="Times New Roman" pitchFamily="18" charset="0"/>
              <a:cs typeface="Times New Roman" pitchFamily="18" charset="0"/>
            </a:endParaRPr>
          </a:p>
          <a:p>
            <a:pPr marL="0" algn="just" eaLnBrk="1" hangingPunct="1">
              <a:buFontTx/>
              <a:buNone/>
            </a:pPr>
            <a:r>
              <a:rPr lang="en-US" sz="2400" b="1" dirty="0">
                <a:solidFill>
                  <a:srgbClr val="FF0000"/>
                </a:solidFill>
                <a:latin typeface="Times New Roman" pitchFamily="18" charset="0"/>
                <a:cs typeface="Times New Roman" pitchFamily="18" charset="0"/>
              </a:rPr>
              <a:t>Analysis : </a:t>
            </a:r>
          </a:p>
          <a:p>
            <a:pPr marL="914400" lvl="2" indent="-457200" algn="just" eaLnBrk="1" hangingPunct="1">
              <a:buFont typeface="+mj-lt"/>
              <a:buAutoNum type="arabicPeriod"/>
            </a:pPr>
            <a:r>
              <a:rPr lang="en-US" sz="2400" dirty="0">
                <a:solidFill>
                  <a:srgbClr val="000000"/>
                </a:solidFill>
                <a:latin typeface="Times New Roman" pitchFamily="18" charset="0"/>
                <a:cs typeface="Times New Roman" pitchFamily="18" charset="0"/>
              </a:rPr>
              <a:t>Sorting of jobs in non-increasing order of profits will take </a:t>
            </a:r>
            <a:r>
              <a:rPr lang="en-US" sz="2400" b="1" dirty="0">
                <a:solidFill>
                  <a:srgbClr val="000000"/>
                </a:solidFill>
                <a:latin typeface="Times New Roman" pitchFamily="18" charset="0"/>
                <a:cs typeface="Times New Roman" pitchFamily="18" charset="0"/>
              </a:rPr>
              <a:t>O(</a:t>
            </a:r>
            <a:r>
              <a:rPr lang="en-US" sz="2400" b="1" dirty="0" err="1">
                <a:solidFill>
                  <a:srgbClr val="000000"/>
                </a:solidFill>
                <a:latin typeface="Times New Roman" pitchFamily="18" charset="0"/>
                <a:cs typeface="Times New Roman" pitchFamily="18" charset="0"/>
              </a:rPr>
              <a:t>nlogn</a:t>
            </a:r>
            <a:r>
              <a:rPr lang="en-US" sz="2400" b="1" dirty="0">
                <a:solidFill>
                  <a:srgbClr val="000000"/>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time</a:t>
            </a:r>
          </a:p>
          <a:p>
            <a:pPr marL="914400" lvl="2" indent="-457200" algn="just" eaLnBrk="1" hangingPunct="1">
              <a:buFont typeface="+mj-lt"/>
              <a:buAutoNum type="arabicPeriod"/>
            </a:pPr>
            <a:r>
              <a:rPr lang="en-US" sz="2400" dirty="0">
                <a:solidFill>
                  <a:srgbClr val="000000"/>
                </a:solidFill>
                <a:latin typeface="Times New Roman" pitchFamily="18" charset="0"/>
                <a:cs typeface="Times New Roman" pitchFamily="18" charset="0"/>
              </a:rPr>
              <a:t>In worst case to check </a:t>
            </a:r>
            <a:r>
              <a:rPr lang="en-US" sz="2400" dirty="0" err="1">
                <a:solidFill>
                  <a:srgbClr val="000000"/>
                </a:solidFill>
                <a:latin typeface="Times New Roman" pitchFamily="18" charset="0"/>
                <a:cs typeface="Times New Roman" pitchFamily="18" charset="0"/>
              </a:rPr>
              <a:t>feasibilty</a:t>
            </a:r>
            <a:r>
              <a:rPr lang="en-US" sz="2400" dirty="0">
                <a:solidFill>
                  <a:srgbClr val="000000"/>
                </a:solidFill>
                <a:latin typeface="Times New Roman" pitchFamily="18" charset="0"/>
                <a:cs typeface="Times New Roman" pitchFamily="18" charset="0"/>
              </a:rPr>
              <a:t> and insertion of job in schedule obtained so far will take total </a:t>
            </a:r>
            <a:r>
              <a:rPr lang="en-US" sz="2400" b="1" dirty="0">
                <a:solidFill>
                  <a:srgbClr val="000000"/>
                </a:solidFill>
                <a:latin typeface="Times New Roman" pitchFamily="18" charset="0"/>
                <a:cs typeface="Times New Roman" pitchFamily="18" charset="0"/>
              </a:rPr>
              <a:t>O(n</a:t>
            </a:r>
            <a:r>
              <a:rPr lang="en-US" sz="2400" b="1" baseline="30000" dirty="0">
                <a:latin typeface="Times New Roman" pitchFamily="18" charset="0"/>
                <a:cs typeface="Times New Roman" pitchFamily="18" charset="0"/>
              </a:rPr>
              <a:t>2</a:t>
            </a:r>
            <a:r>
              <a:rPr lang="en-US" sz="2400" b="1" dirty="0">
                <a:solidFill>
                  <a:srgbClr val="000000"/>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time </a:t>
            </a:r>
          </a:p>
          <a:p>
            <a:pPr marL="914400" lvl="2" indent="-457200" algn="just" eaLnBrk="1" hangingPunct="1">
              <a:buFont typeface="+mj-lt"/>
              <a:buAutoNum type="arabicPeriod"/>
            </a:pPr>
            <a:r>
              <a:rPr lang="en-US" sz="2400" dirty="0">
                <a:solidFill>
                  <a:srgbClr val="000000"/>
                </a:solidFill>
                <a:latin typeface="Times New Roman" pitchFamily="18" charset="0"/>
                <a:cs typeface="Times New Roman" pitchFamily="18" charset="0"/>
              </a:rPr>
              <a:t>Time complexity = </a:t>
            </a:r>
            <a:r>
              <a:rPr lang="en-US" sz="2400" b="1" dirty="0">
                <a:solidFill>
                  <a:srgbClr val="000000"/>
                </a:solidFill>
                <a:latin typeface="Times New Roman" pitchFamily="18" charset="0"/>
                <a:cs typeface="Times New Roman" pitchFamily="18" charset="0"/>
              </a:rPr>
              <a:t>O(n</a:t>
            </a:r>
            <a:r>
              <a:rPr lang="en-US" sz="2400" b="1" baseline="30000" dirty="0">
                <a:latin typeface="Times New Roman" pitchFamily="18" charset="0"/>
                <a:cs typeface="Times New Roman" pitchFamily="18" charset="0"/>
              </a:rPr>
              <a:t>2</a:t>
            </a:r>
            <a:r>
              <a:rPr lang="en-US" sz="2400" b="1" dirty="0">
                <a:solidFill>
                  <a:srgbClr val="000000"/>
                </a:solidFill>
                <a:latin typeface="Times New Roman" pitchFamily="18" charset="0"/>
                <a:cs typeface="Times New Roman" pitchFamily="18" charset="0"/>
              </a:rPr>
              <a:t>)</a:t>
            </a:r>
          </a:p>
          <a:p>
            <a:pPr marL="914400" lvl="2" indent="-457200" algn="just" eaLnBrk="1" hangingPunct="1">
              <a:buFont typeface="+mj-lt"/>
              <a:buAutoNum type="arabicPeriod"/>
            </a:pPr>
            <a:r>
              <a:rPr lang="en-US" sz="2400" dirty="0">
                <a:solidFill>
                  <a:srgbClr val="000000"/>
                </a:solidFill>
                <a:latin typeface="Times New Roman" pitchFamily="18" charset="0"/>
                <a:cs typeface="Times New Roman" pitchFamily="18" charset="0"/>
              </a:rPr>
              <a:t>Space complexity </a:t>
            </a:r>
            <a:r>
              <a:rPr lang="en-US" sz="2400" b="1" dirty="0">
                <a:solidFill>
                  <a:srgbClr val="000000"/>
                </a:solidFill>
                <a:latin typeface="Times New Roman" pitchFamily="18" charset="0"/>
                <a:cs typeface="Times New Roman" pitchFamily="18" charset="0"/>
              </a:rPr>
              <a:t>= O(n)</a:t>
            </a:r>
            <a:endParaRPr lang="en-US" sz="24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2639420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194310"/>
            <a:ext cx="8763000" cy="4629150"/>
          </a:xfrm>
        </p:spPr>
        <p:txBody>
          <a:bodyPr>
            <a:normAutofit/>
          </a:bodyPr>
          <a:lstStyle/>
          <a:p>
            <a:pPr marL="0" algn="just" eaLnBrk="1" hangingPunct="1">
              <a:buFontTx/>
              <a:buNone/>
            </a:pPr>
            <a:r>
              <a:rPr lang="en-US" sz="2400" b="1" dirty="0">
                <a:latin typeface="Times New Roman" pitchFamily="18" charset="0"/>
                <a:cs typeface="Times New Roman" pitchFamily="18" charset="0"/>
              </a:rPr>
              <a:t>Algorithm  Sequence2 : </a:t>
            </a:r>
            <a:r>
              <a:rPr lang="en-US" sz="2400" b="1" dirty="0">
                <a:solidFill>
                  <a:srgbClr val="FF0000"/>
                </a:solidFill>
                <a:latin typeface="Times New Roman" pitchFamily="18" charset="0"/>
                <a:cs typeface="Times New Roman" pitchFamily="18" charset="0"/>
              </a:rPr>
              <a:t>Refer T-1 for detailed pseudo code</a:t>
            </a:r>
          </a:p>
          <a:p>
            <a:pPr marL="0" algn="just" eaLnBrk="1" hangingPunct="1">
              <a:buFontTx/>
              <a:buNone/>
            </a:pPr>
            <a:r>
              <a:rPr lang="en-US" sz="2400" dirty="0">
                <a:latin typeface="Times New Roman" pitchFamily="18" charset="0"/>
                <a:cs typeface="Times New Roman" pitchFamily="18" charset="0"/>
              </a:rPr>
              <a:t>A more efficient </a:t>
            </a:r>
            <a:r>
              <a:rPr lang="en-US" sz="2400" b="1" dirty="0">
                <a:latin typeface="Times New Roman" pitchFamily="18" charset="0"/>
                <a:cs typeface="Times New Roman" pitchFamily="18" charset="0"/>
              </a:rPr>
              <a:t>(fast) algorithm </a:t>
            </a:r>
            <a:r>
              <a:rPr lang="en-US" sz="2400" dirty="0">
                <a:latin typeface="Times New Roman" pitchFamily="18" charset="0"/>
                <a:cs typeface="Times New Roman" pitchFamily="18" charset="0"/>
              </a:rPr>
              <a:t>is possible if we use different technique to verify whether a given set is feasible.</a:t>
            </a:r>
          </a:p>
          <a:p>
            <a:pPr marL="0" algn="just" eaLnBrk="1" hangingPunct="1">
              <a:buFontTx/>
              <a:buNone/>
            </a:pPr>
            <a:endParaRPr lang="en-US" sz="2400" dirty="0">
              <a:latin typeface="Times New Roman" pitchFamily="18" charset="0"/>
              <a:cs typeface="Times New Roman" pitchFamily="18" charset="0"/>
            </a:endParaRPr>
          </a:p>
          <a:p>
            <a:pPr marL="0" algn="just" eaLnBrk="1" hangingPunct="1">
              <a:buFontTx/>
              <a:buNone/>
            </a:pPr>
            <a:r>
              <a:rPr lang="en-US" sz="2400" b="1" dirty="0">
                <a:latin typeface="Times New Roman" pitchFamily="18" charset="0"/>
                <a:cs typeface="Times New Roman" pitchFamily="18" charset="0"/>
              </a:rPr>
              <a:t>Lemma :</a:t>
            </a:r>
            <a:r>
              <a:rPr lang="en-US" sz="2400" dirty="0">
                <a:latin typeface="Times New Roman" pitchFamily="18" charset="0"/>
                <a:cs typeface="Times New Roman" pitchFamily="18" charset="0"/>
              </a:rPr>
              <a:t> A set of ‘n’ jobs  J is feasible if and only if we can construct a feasible sequence including all the jobs in J as follows. Start with an empty schedule of length n, then for each job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 J in turn,  schedule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time  t, where t is the largest integer such that     1≤ t ≤ </a:t>
            </a:r>
            <a:r>
              <a:rPr lang="en-US" sz="2400" b="1" dirty="0">
                <a:latin typeface="Times New Roman" pitchFamily="18" charset="0"/>
                <a:cs typeface="Times New Roman" pitchFamily="18" charset="0"/>
              </a:rPr>
              <a:t>min(n, </a:t>
            </a:r>
            <a:r>
              <a:rPr lang="en-US" sz="2400" b="1" dirty="0" err="1">
                <a:latin typeface="Times New Roman" pitchFamily="18" charset="0"/>
                <a:cs typeface="Times New Roman" pitchFamily="18" charset="0"/>
              </a:rPr>
              <a:t>d</a:t>
            </a:r>
            <a:r>
              <a:rPr lang="en-US" sz="2400" b="1" baseline="-25000" dirty="0" err="1">
                <a:latin typeface="Times New Roman" pitchFamily="18" charset="0"/>
                <a:cs typeface="Times New Roman" pitchFamily="18" charset="0"/>
              </a:rPr>
              <a:t>i</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and the job to be executed at time t is not yet decided.</a:t>
            </a:r>
          </a:p>
          <a:p>
            <a:pPr marL="0" algn="just" eaLnBrk="1" hangingPunct="1">
              <a:buFontTx/>
              <a:buNone/>
            </a:pPr>
            <a:endParaRPr lang="en-US" sz="2400" b="1" dirty="0">
              <a:solidFill>
                <a:srgbClr val="FF0000"/>
              </a:solidFill>
              <a:latin typeface="Times New Roman" pitchFamily="18" charset="0"/>
              <a:cs typeface="Times New Roman" pitchFamily="18" charset="0"/>
            </a:endParaRPr>
          </a:p>
          <a:p>
            <a:pPr marL="0" algn="just" eaLnBrk="1" hangingPunct="1">
              <a:buFontTx/>
              <a:buNone/>
            </a:pPr>
            <a:r>
              <a:rPr lang="en-US" sz="2400" b="1" dirty="0">
                <a:solidFill>
                  <a:srgbClr val="FF0000"/>
                </a:solidFill>
                <a:latin typeface="Times New Roman" pitchFamily="18" charset="0"/>
                <a:cs typeface="Times New Roman" pitchFamily="18" charset="0"/>
              </a:rPr>
              <a:t>Example :</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Consider the same example solved using sequenc1 algorithm and apply the above lemma to solve the same.</a:t>
            </a:r>
            <a:endParaRPr lang="en-US" sz="2400" b="1" dirty="0">
              <a:latin typeface="Times New Roman" pitchFamily="18" charset="0"/>
              <a:cs typeface="Times New Roman" pitchFamily="18" charset="0"/>
            </a:endParaRPr>
          </a:p>
          <a:p>
            <a:pPr marL="0" algn="just" eaLnBrk="1" hangingPunct="1">
              <a:buFontTx/>
              <a:buNone/>
            </a:pPr>
            <a:endParaRPr lang="en-US" sz="2400" b="1"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
            <a:ext cx="724623" cy="819345"/>
          </a:xfrm>
          <a:prstGeom prst="rect">
            <a:avLst/>
          </a:prstGeom>
        </p:spPr>
      </p:pic>
      <p:sp>
        <p:nvSpPr>
          <p:cNvPr id="7" name="Rectangle 6"/>
          <p:cNvSpPr/>
          <p:nvPr/>
        </p:nvSpPr>
        <p:spPr>
          <a:xfrm>
            <a:off x="0" y="485959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7027051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422910"/>
            <a:ext cx="8763000" cy="4297680"/>
          </a:xfrm>
        </p:spPr>
        <p:txBody>
          <a:bodyPr/>
          <a:lstStyle/>
          <a:p>
            <a:pPr marL="0" algn="just" eaLnBrk="1" hangingPunct="1">
              <a:buFontTx/>
              <a:buNone/>
            </a:pPr>
            <a:r>
              <a:rPr lang="en-US" sz="2800" b="1" dirty="0"/>
              <a:t>Algorithm  Sequence2 : </a:t>
            </a:r>
            <a:endParaRPr lang="en-US" sz="2800" b="1" dirty="0">
              <a:solidFill>
                <a:srgbClr val="FF0000"/>
              </a:solidFill>
            </a:endParaRPr>
          </a:p>
          <a:p>
            <a:pPr marL="0" algn="just" eaLnBrk="1" hangingPunct="1">
              <a:buFontTx/>
              <a:buNone/>
            </a:pPr>
            <a:r>
              <a:rPr lang="en-US" sz="2800" b="1" dirty="0">
                <a:solidFill>
                  <a:srgbClr val="FF0000"/>
                </a:solidFill>
              </a:rPr>
              <a:t>Analysis : </a:t>
            </a:r>
          </a:p>
          <a:p>
            <a:pPr marL="914400" lvl="2" indent="-457200" algn="just" eaLnBrk="1" hangingPunct="1">
              <a:buFont typeface="+mj-lt"/>
              <a:buAutoNum type="arabicPeriod"/>
            </a:pPr>
            <a:r>
              <a:rPr lang="en-US" sz="2800" dirty="0">
                <a:solidFill>
                  <a:srgbClr val="000000"/>
                </a:solidFill>
              </a:rPr>
              <a:t>Sorting of jobs in non-increasing order of profits will take </a:t>
            </a:r>
            <a:r>
              <a:rPr lang="en-US" sz="2800" b="1" dirty="0">
                <a:solidFill>
                  <a:srgbClr val="000000"/>
                </a:solidFill>
              </a:rPr>
              <a:t>O(</a:t>
            </a:r>
            <a:r>
              <a:rPr lang="en-US" sz="2800" b="1" dirty="0" err="1">
                <a:solidFill>
                  <a:srgbClr val="000000"/>
                </a:solidFill>
              </a:rPr>
              <a:t>nlogn</a:t>
            </a:r>
            <a:r>
              <a:rPr lang="en-US" sz="2800" b="1" dirty="0">
                <a:solidFill>
                  <a:srgbClr val="000000"/>
                </a:solidFill>
              </a:rPr>
              <a:t>) </a:t>
            </a:r>
            <a:r>
              <a:rPr lang="en-US" sz="2800" dirty="0">
                <a:solidFill>
                  <a:srgbClr val="000000"/>
                </a:solidFill>
              </a:rPr>
              <a:t>time</a:t>
            </a:r>
          </a:p>
          <a:p>
            <a:pPr marL="914400" lvl="2" indent="-457200" algn="just" eaLnBrk="1" hangingPunct="1">
              <a:buFont typeface="+mj-lt"/>
              <a:buAutoNum type="arabicPeriod"/>
            </a:pPr>
            <a:r>
              <a:rPr lang="en-US" sz="2800" dirty="0">
                <a:solidFill>
                  <a:srgbClr val="000000"/>
                </a:solidFill>
              </a:rPr>
              <a:t>At most 2n find and n merge operations required = </a:t>
            </a:r>
            <a:r>
              <a:rPr lang="en-US" sz="2800" b="1" dirty="0">
                <a:solidFill>
                  <a:srgbClr val="000000"/>
                </a:solidFill>
              </a:rPr>
              <a:t>O(n)</a:t>
            </a:r>
            <a:endParaRPr lang="en-US" sz="2800" dirty="0">
              <a:solidFill>
                <a:srgbClr val="000000"/>
              </a:solidFill>
            </a:endParaRPr>
          </a:p>
          <a:p>
            <a:pPr marL="914400" lvl="2" indent="-457200" algn="just" eaLnBrk="1" hangingPunct="1">
              <a:buFont typeface="+mj-lt"/>
              <a:buAutoNum type="arabicPeriod"/>
            </a:pPr>
            <a:r>
              <a:rPr lang="en-US" sz="2800" dirty="0">
                <a:solidFill>
                  <a:srgbClr val="000000"/>
                </a:solidFill>
              </a:rPr>
              <a:t>Time complexity = </a:t>
            </a:r>
            <a:r>
              <a:rPr lang="en-US" sz="2800" b="1" dirty="0">
                <a:solidFill>
                  <a:srgbClr val="000000"/>
                </a:solidFill>
              </a:rPr>
              <a:t>O(</a:t>
            </a:r>
            <a:r>
              <a:rPr lang="en-US" sz="2800" b="1" dirty="0" err="1">
                <a:solidFill>
                  <a:srgbClr val="000000"/>
                </a:solidFill>
              </a:rPr>
              <a:t>nlogn</a:t>
            </a:r>
            <a:r>
              <a:rPr lang="en-US" sz="2800" b="1" dirty="0">
                <a:solidFill>
                  <a:srgbClr val="000000"/>
                </a:solidFill>
              </a:rPr>
              <a:t>)</a:t>
            </a:r>
          </a:p>
          <a:p>
            <a:pPr marL="914400" lvl="2" indent="-457200" algn="just" eaLnBrk="1" hangingPunct="1">
              <a:buFont typeface="+mj-lt"/>
              <a:buAutoNum type="arabicPeriod"/>
            </a:pPr>
            <a:r>
              <a:rPr lang="en-US" sz="2800" dirty="0">
                <a:solidFill>
                  <a:srgbClr val="000000"/>
                </a:solidFill>
              </a:rPr>
              <a:t>Space complexity </a:t>
            </a:r>
            <a:r>
              <a:rPr lang="en-US" sz="2800" b="1" dirty="0">
                <a:solidFill>
                  <a:srgbClr val="000000"/>
                </a:solidFill>
              </a:rPr>
              <a:t>= O(n)</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62881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lvl="0" algn="ctr">
              <a:spcBef>
                <a:spcPts val="0"/>
              </a:spcBef>
              <a:buClr>
                <a:schemeClr val="dk1"/>
              </a:buClr>
              <a:buSzPts val="3959"/>
            </a:pPr>
            <a:r>
              <a:rPr lang="en-US" sz="3959" dirty="0"/>
              <a:t>…contd.. Proof of correctness issues</a:t>
            </a:r>
            <a:endParaRPr sz="3959" dirty="0"/>
          </a:p>
        </p:txBody>
      </p:sp>
      <p:sp>
        <p:nvSpPr>
          <p:cNvPr id="199" name="Google Shape;199;p1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p>
            <a:pPr marL="342900" lvl="0" indent="-342900">
              <a:spcBef>
                <a:spcPts val="0"/>
              </a:spcBef>
              <a:buClr>
                <a:schemeClr val="dk1"/>
              </a:buClr>
              <a:buSzPts val="3200"/>
            </a:pPr>
            <a:r>
              <a:rPr lang="en-US" dirty="0"/>
              <a:t>“Formal method of Specification” of Algorithm: required because “proof of correctness” requires formally specified algorithms</a:t>
            </a:r>
          </a:p>
          <a:p>
            <a:pPr marL="342900" lvl="0" indent="-139700">
              <a:spcBef>
                <a:spcPts val="640"/>
              </a:spcBef>
              <a:buClr>
                <a:schemeClr val="dk1"/>
              </a:buClr>
              <a:buSzPts val="3200"/>
              <a:buNone/>
            </a:pPr>
            <a:endParaRPr lang="en-US" dirty="0"/>
          </a:p>
          <a:p>
            <a:pPr marL="177800" lvl="0" indent="0">
              <a:spcBef>
                <a:spcPts val="640"/>
              </a:spcBef>
              <a:buClr>
                <a:schemeClr val="dk1"/>
              </a:buClr>
              <a:buSzPts val="3200"/>
              <a:buNone/>
            </a:pPr>
            <a:endParaRPr lang="en-US" dirty="0"/>
          </a:p>
          <a:p>
            <a:pPr marL="342900" lvl="0" indent="-342900" algn="l" rtl="0">
              <a:lnSpc>
                <a:spcPct val="90000"/>
              </a:lnSpc>
              <a:spcBef>
                <a:spcPts val="0"/>
              </a:spcBef>
              <a:spcAft>
                <a:spcPts val="0"/>
              </a:spcAft>
              <a:buClr>
                <a:schemeClr val="dk1"/>
              </a:buClr>
              <a:buSzPts val="2960"/>
              <a:buChar char="•"/>
            </a:pPr>
            <a:endParaRPr dirty="0"/>
          </a:p>
        </p:txBody>
      </p:sp>
    </p:spTree>
    <p:extLst>
      <p:ext uri="{BB962C8B-B14F-4D97-AF65-F5344CB8AC3E}">
        <p14:creationId xmlns:p14="http://schemas.microsoft.com/office/powerpoint/2010/main" val="26114903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52400" y="156541"/>
            <a:ext cx="8723243" cy="4857750"/>
          </a:xfrm>
        </p:spPr>
        <p:txBody>
          <a:bodyPr>
            <a:normAutofit/>
          </a:bodyPr>
          <a:lstStyle/>
          <a:p>
            <a:pPr eaLnBrk="1" hangingPunct="1">
              <a:buFontTx/>
              <a:buNone/>
            </a:pPr>
            <a:r>
              <a:rPr lang="en-US" sz="1800" b="1" dirty="0">
                <a:solidFill>
                  <a:srgbClr val="FF0000"/>
                </a:solidFill>
                <a:latin typeface="Times New Roman" pitchFamily="18" charset="0"/>
                <a:cs typeface="Times New Roman" pitchFamily="18" charset="0"/>
              </a:rPr>
              <a:t>Greedy strategy : Optimal Merge Patterns</a:t>
            </a:r>
          </a:p>
          <a:p>
            <a:pPr algn="just" eaLnBrk="1" hangingPunct="1">
              <a:buFontTx/>
              <a:buNone/>
            </a:pP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To merge two sorted files of size ‘m’ and ‘n’ records takes time of the order O(</a:t>
            </a:r>
            <a:r>
              <a:rPr lang="en-US" sz="1800" dirty="0" err="1">
                <a:latin typeface="Times New Roman" pitchFamily="18" charset="0"/>
                <a:cs typeface="Times New Roman" pitchFamily="18" charset="0"/>
              </a:rPr>
              <a:t>m+n</a:t>
            </a:r>
            <a:r>
              <a:rPr lang="en-US" sz="1800" dirty="0">
                <a:latin typeface="Times New Roman" pitchFamily="18" charset="0"/>
                <a:cs typeface="Times New Roman" pitchFamily="18" charset="0"/>
              </a:rPr>
              <a:t>). When more than two sorted files are to be merged together, the merge can be obtained by repeatedly merging sorted files in pairs. </a:t>
            </a:r>
          </a:p>
          <a:p>
            <a:pPr algn="just" eaLnBrk="1" hangingPunct="1">
              <a:buFontTx/>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For example, </a:t>
            </a:r>
            <a:r>
              <a:rPr lang="en-US" sz="1800" dirty="0">
                <a:latin typeface="Times New Roman" pitchFamily="18" charset="0"/>
                <a:cs typeface="Times New Roman" pitchFamily="18" charset="0"/>
              </a:rPr>
              <a:t>let x</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 x</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and x</a:t>
            </a:r>
            <a:r>
              <a:rPr lang="en-US" sz="1800" baseline="-25000" dirty="0">
                <a:latin typeface="Times New Roman" pitchFamily="18" charset="0"/>
                <a:cs typeface="Times New Roman" pitchFamily="18" charset="0"/>
              </a:rPr>
              <a:t>3</a:t>
            </a:r>
            <a:r>
              <a:rPr lang="en-US" sz="1800" dirty="0">
                <a:latin typeface="Times New Roman" pitchFamily="18" charset="0"/>
                <a:cs typeface="Times New Roman" pitchFamily="18" charset="0"/>
              </a:rPr>
              <a:t> be three sorted files of size 30, 20 &amp; 10 records respectively. We can do this in three ways:</a:t>
            </a:r>
          </a:p>
          <a:p>
            <a:pPr algn="just" eaLnBrk="1" hangingPunct="1">
              <a:buFontTx/>
              <a:buNone/>
            </a:pPr>
            <a:endParaRPr lang="en-US" sz="1800" dirty="0">
              <a:latin typeface="Times New Roman" pitchFamily="18" charset="0"/>
              <a:cs typeface="Times New Roman" pitchFamily="18" charset="0"/>
            </a:endParaRPr>
          </a:p>
          <a:p>
            <a:pPr marL="1257300" lvl="2" indent="-457200" algn="just" eaLnBrk="1" hangingPunct="1">
              <a:buFont typeface="+mj-lt"/>
              <a:buAutoNum type="arabicPeriod"/>
            </a:pPr>
            <a:r>
              <a:rPr lang="en-US" sz="1800" dirty="0">
                <a:latin typeface="Times New Roman" pitchFamily="18" charset="0"/>
                <a:cs typeface="Times New Roman" pitchFamily="18" charset="0"/>
              </a:rPr>
              <a:t>(x</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 x</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 x</a:t>
            </a:r>
            <a:r>
              <a:rPr lang="en-US" sz="1800" baseline="-25000" dirty="0">
                <a:latin typeface="Times New Roman" pitchFamily="18" charset="0"/>
                <a:cs typeface="Times New Roman" pitchFamily="18" charset="0"/>
              </a:rPr>
              <a:t>3 </a:t>
            </a:r>
            <a:r>
              <a:rPr lang="en-US" sz="1800" dirty="0">
                <a:latin typeface="Times New Roman" pitchFamily="18" charset="0"/>
                <a:cs typeface="Times New Roman" pitchFamily="18" charset="0"/>
              </a:rPr>
              <a:t>= (30+20) + (30+20) + 10 = 110 moves</a:t>
            </a:r>
          </a:p>
          <a:p>
            <a:pPr marL="1257300" lvl="2" indent="-457200" algn="just" eaLnBrk="1" hangingPunct="1">
              <a:buFont typeface="+mj-lt"/>
              <a:buAutoNum type="arabicPeriod"/>
            </a:pPr>
            <a:r>
              <a:rPr lang="en-US" sz="1800" dirty="0">
                <a:latin typeface="Times New Roman" pitchFamily="18" charset="0"/>
                <a:cs typeface="Times New Roman" pitchFamily="18" charset="0"/>
              </a:rPr>
              <a:t>(x</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 x</a:t>
            </a:r>
            <a:r>
              <a:rPr lang="en-US" sz="1800" baseline="-25000" dirty="0">
                <a:latin typeface="Times New Roman" pitchFamily="18" charset="0"/>
                <a:cs typeface="Times New Roman" pitchFamily="18" charset="0"/>
              </a:rPr>
              <a:t>3</a:t>
            </a:r>
            <a:r>
              <a:rPr lang="en-US" sz="1800" dirty="0">
                <a:latin typeface="Times New Roman" pitchFamily="18" charset="0"/>
                <a:cs typeface="Times New Roman" pitchFamily="18" charset="0"/>
              </a:rPr>
              <a:t>) + x</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 (30+10) + (30+10) + 20 = 100 moves</a:t>
            </a:r>
          </a:p>
          <a:p>
            <a:pPr marL="1257300" lvl="2" indent="-457200" algn="just" eaLnBrk="1" hangingPunct="1">
              <a:buFont typeface="+mj-lt"/>
              <a:buAutoNum type="arabicPeriod"/>
            </a:pPr>
            <a:r>
              <a:rPr lang="en-US" sz="1800" dirty="0">
                <a:latin typeface="Times New Roman" pitchFamily="18" charset="0"/>
                <a:cs typeface="Times New Roman" pitchFamily="18" charset="0"/>
              </a:rPr>
              <a:t>(x</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 x</a:t>
            </a:r>
            <a:r>
              <a:rPr lang="en-US" sz="1800" baseline="-25000" dirty="0">
                <a:latin typeface="Times New Roman" pitchFamily="18" charset="0"/>
                <a:cs typeface="Times New Roman" pitchFamily="18" charset="0"/>
              </a:rPr>
              <a:t>3</a:t>
            </a:r>
            <a:r>
              <a:rPr lang="en-US" sz="1800" dirty="0">
                <a:latin typeface="Times New Roman" pitchFamily="18" charset="0"/>
                <a:cs typeface="Times New Roman" pitchFamily="18" charset="0"/>
              </a:rPr>
              <a:t>) + x</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 (20+10) + (20+10) + 30 =   </a:t>
            </a:r>
            <a:r>
              <a:rPr lang="en-US" sz="1800" b="1" dirty="0">
                <a:latin typeface="Times New Roman" pitchFamily="18" charset="0"/>
                <a:cs typeface="Times New Roman" pitchFamily="18" charset="0"/>
              </a:rPr>
              <a:t>90 moves</a:t>
            </a:r>
          </a:p>
          <a:p>
            <a:pPr marL="0" lvl="2" indent="-457200" algn="just" eaLnBrk="1" hangingPunct="1">
              <a:spcBef>
                <a:spcPts val="0"/>
              </a:spcBef>
              <a:buNone/>
            </a:pPr>
            <a:r>
              <a:rPr lang="en-US" sz="1800" dirty="0">
                <a:latin typeface="Times New Roman" pitchFamily="18" charset="0"/>
                <a:cs typeface="Times New Roman" pitchFamily="18" charset="0"/>
              </a:rPr>
              <a:t>      In above example  3</a:t>
            </a:r>
            <a:r>
              <a:rPr lang="en-US" sz="1800" baseline="30000" dirty="0">
                <a:latin typeface="Times New Roman" pitchFamily="18" charset="0"/>
                <a:cs typeface="Times New Roman" pitchFamily="18" charset="0"/>
              </a:rPr>
              <a:t>rd</a:t>
            </a:r>
            <a:r>
              <a:rPr lang="en-US" sz="1800" dirty="0">
                <a:latin typeface="Times New Roman" pitchFamily="18" charset="0"/>
                <a:cs typeface="Times New Roman" pitchFamily="18" charset="0"/>
              </a:rPr>
              <a:t> merge pattern is the fastest and optimal. It is </a:t>
            </a:r>
          </a:p>
          <a:p>
            <a:pPr marL="0" lvl="2" indent="-457200" algn="just" eaLnBrk="1" hangingPunct="1">
              <a:spcBef>
                <a:spcPts val="0"/>
              </a:spcBef>
              <a:buNone/>
            </a:pPr>
            <a:r>
              <a:rPr lang="en-US" sz="1800" dirty="0">
                <a:latin typeface="Times New Roman" pitchFamily="18" charset="0"/>
                <a:cs typeface="Times New Roman" pitchFamily="18" charset="0"/>
              </a:rPr>
              <a:t>      easy to obtain an optimal merge of minimal moves.</a:t>
            </a:r>
          </a:p>
          <a:p>
            <a:pPr marL="0" lvl="2" indent="-457200" algn="just" eaLnBrk="1" hangingPunct="1">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“At each step merge the two smallest size files together”. </a:t>
            </a:r>
          </a:p>
          <a:p>
            <a:pPr marL="0" lvl="2" indent="-457200" algn="just" eaLnBrk="1" hangingPunct="1">
              <a:buNone/>
            </a:pPr>
            <a:r>
              <a:rPr lang="en-US" sz="1800" dirty="0">
                <a:latin typeface="Times New Roman" pitchFamily="18" charset="0"/>
                <a:cs typeface="Times New Roman" pitchFamily="18" charset="0"/>
              </a:rPr>
              <a:t>      </a:t>
            </a:r>
            <a:r>
              <a:rPr lang="en-US" sz="1800" b="1" dirty="0">
                <a:solidFill>
                  <a:srgbClr val="FF0000"/>
                </a:solidFill>
                <a:latin typeface="Times New Roman" pitchFamily="18" charset="0"/>
                <a:cs typeface="Times New Roman" pitchFamily="18" charset="0"/>
              </a:rPr>
              <a:t>Example </a:t>
            </a:r>
            <a:r>
              <a:rPr lang="en-US" sz="1800" dirty="0">
                <a:latin typeface="Times New Roman" pitchFamily="18" charset="0"/>
                <a:cs typeface="Times New Roman" pitchFamily="18" charset="0"/>
              </a:rPr>
              <a:t>: Construct  two way optimal merge tree for the 5 sorted </a:t>
            </a:r>
          </a:p>
          <a:p>
            <a:pPr marL="0" lvl="2" indent="-457200" algn="just" eaLnBrk="1" hangingPunct="1">
              <a:buNone/>
            </a:pPr>
            <a:r>
              <a:rPr lang="en-US" sz="1800" dirty="0">
                <a:latin typeface="Times New Roman" pitchFamily="18" charset="0"/>
                <a:cs typeface="Times New Roman" pitchFamily="18" charset="0"/>
              </a:rPr>
              <a:t>		files, (x</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x</a:t>
            </a:r>
            <a:r>
              <a:rPr lang="en-US" sz="1800" baseline="-25000" dirty="0">
                <a:latin typeface="Times New Roman" pitchFamily="18" charset="0"/>
                <a:cs typeface="Times New Roman" pitchFamily="18" charset="0"/>
              </a:rPr>
              <a:t>2</a:t>
            </a:r>
            <a:r>
              <a:rPr lang="en-US" sz="1800" dirty="0">
                <a:latin typeface="Times New Roman" pitchFamily="18" charset="0"/>
                <a:cs typeface="Times New Roman" pitchFamily="18" charset="0"/>
              </a:rPr>
              <a:t>, x</a:t>
            </a:r>
            <a:r>
              <a:rPr lang="en-US" sz="1800" baseline="-25000" dirty="0">
                <a:latin typeface="Times New Roman" pitchFamily="18" charset="0"/>
                <a:cs typeface="Times New Roman" pitchFamily="18" charset="0"/>
              </a:rPr>
              <a:t>3</a:t>
            </a:r>
            <a:r>
              <a:rPr lang="en-US" sz="1800" dirty="0">
                <a:latin typeface="Times New Roman" pitchFamily="18" charset="0"/>
                <a:cs typeface="Times New Roman" pitchFamily="18" charset="0"/>
              </a:rPr>
              <a:t>, x</a:t>
            </a:r>
            <a:r>
              <a:rPr lang="en-US" sz="1800" baseline="-25000" dirty="0">
                <a:latin typeface="Times New Roman" pitchFamily="18" charset="0"/>
                <a:cs typeface="Times New Roman" pitchFamily="18" charset="0"/>
              </a:rPr>
              <a:t>4</a:t>
            </a:r>
            <a:r>
              <a:rPr lang="en-US" sz="1800" dirty="0">
                <a:latin typeface="Times New Roman" pitchFamily="18" charset="0"/>
                <a:cs typeface="Times New Roman" pitchFamily="18" charset="0"/>
              </a:rPr>
              <a:t>, x</a:t>
            </a:r>
            <a:r>
              <a:rPr lang="en-US" sz="1800" baseline="-25000" dirty="0">
                <a:latin typeface="Times New Roman" pitchFamily="18" charset="0"/>
                <a:cs typeface="Times New Roman" pitchFamily="18" charset="0"/>
              </a:rPr>
              <a:t>5</a:t>
            </a:r>
            <a:r>
              <a:rPr lang="en-US" sz="1800" dirty="0">
                <a:latin typeface="Times New Roman" pitchFamily="18" charset="0"/>
                <a:cs typeface="Times New Roman" pitchFamily="18" charset="0"/>
              </a:rPr>
              <a:t>) with size (20, 30, 10, 5, 30).</a:t>
            </a:r>
          </a:p>
          <a:p>
            <a:pPr marL="1257300" lvl="2" indent="-457200" algn="just" eaLnBrk="1" hangingPunct="1">
              <a:buFont typeface="+mj-lt"/>
              <a:buAutoNum type="arabicPeriod"/>
            </a:pPr>
            <a:endParaRPr lang="en-US" sz="18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1700224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2"/>
          <p:cNvSpPr txBox="1"/>
          <p:nvPr/>
        </p:nvSpPr>
        <p:spPr>
          <a:xfrm>
            <a:off x="457200" y="4767263"/>
            <a:ext cx="2133600" cy="273844"/>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200">
              <a:solidFill>
                <a:srgbClr val="898989"/>
              </a:solidFill>
              <a:latin typeface="Calibri"/>
              <a:ea typeface="Calibri"/>
              <a:cs typeface="Calibri"/>
              <a:sym typeface="Calibri"/>
            </a:endParaRPr>
          </a:p>
        </p:txBody>
      </p:sp>
      <p:sp>
        <p:nvSpPr>
          <p:cNvPr id="494" name="Google Shape;494;p52"/>
          <p:cNvSpPr txBox="1"/>
          <p:nvPr/>
        </p:nvSpPr>
        <p:spPr>
          <a:xfrm>
            <a:off x="457200" y="220861"/>
            <a:ext cx="8229600" cy="464939"/>
          </a:xfrm>
          <a:prstGeom prst="rect">
            <a:avLst/>
          </a:prstGeom>
          <a:noFill/>
          <a:ln>
            <a:noFill/>
          </a:ln>
        </p:spPr>
        <p:txBody>
          <a:bodyPr spcFirstLastPara="1" wrap="square" lIns="90000" tIns="46800" rIns="90000" bIns="46800" anchor="ctr" anchorCtr="0">
            <a:noAutofit/>
          </a:bodyPr>
          <a:lstStyle/>
          <a:p>
            <a:pPr lvl="0" algn="ctr"/>
            <a:r>
              <a:rPr lang="en-IN" sz="1800" b="1" dirty="0">
                <a:solidFill>
                  <a:srgbClr val="FF0000"/>
                </a:solidFill>
                <a:latin typeface="Times New Roman" pitchFamily="18" charset="0"/>
                <a:cs typeface="Times New Roman" pitchFamily="18" charset="0"/>
              </a:rPr>
              <a:t>Optimal merge patterns</a:t>
            </a:r>
            <a:br>
              <a:rPr lang="en-IN" sz="1800" b="1" dirty="0">
                <a:solidFill>
                  <a:srgbClr val="FF0000"/>
                </a:solidFill>
                <a:latin typeface="Times New Roman" pitchFamily="18" charset="0"/>
                <a:cs typeface="Times New Roman" pitchFamily="18" charset="0"/>
              </a:rPr>
            </a:br>
            <a:endParaRPr sz="1800" b="1" u="sng" dirty="0">
              <a:solidFill>
                <a:srgbClr val="000000"/>
              </a:solidFill>
              <a:latin typeface="Calibri"/>
              <a:ea typeface="Calibri"/>
              <a:cs typeface="Calibri"/>
              <a:sym typeface="Calibri"/>
            </a:endParaRPr>
          </a:p>
        </p:txBody>
      </p:sp>
      <p:sp>
        <p:nvSpPr>
          <p:cNvPr id="495" name="Google Shape;495;p52"/>
          <p:cNvSpPr txBox="1"/>
          <p:nvPr/>
        </p:nvSpPr>
        <p:spPr>
          <a:xfrm>
            <a:off x="107950" y="765312"/>
            <a:ext cx="8787572" cy="3779375"/>
          </a:xfrm>
          <a:prstGeom prst="rect">
            <a:avLst/>
          </a:prstGeom>
          <a:noFill/>
          <a:ln>
            <a:noFill/>
          </a:ln>
        </p:spPr>
        <p:txBody>
          <a:bodyPr spcFirstLastPara="1" wrap="square" lIns="90000" tIns="46800" rIns="90000" bIns="46800" anchor="t" anchorCtr="0">
            <a:noAutofit/>
          </a:bodyPr>
          <a:lstStyle/>
          <a:p>
            <a:pPr marL="319405" marR="0" lvl="0" indent="-319405" algn="just" rtl="0">
              <a:lnSpc>
                <a:spcPct val="140000"/>
              </a:lnSpc>
              <a:spcBef>
                <a:spcPts val="0"/>
              </a:spcBef>
              <a:spcAft>
                <a:spcPts val="0"/>
              </a:spcAft>
              <a:buClr>
                <a:srgbClr val="000000"/>
              </a:buClr>
              <a:buSzPts val="1800"/>
              <a:buFont typeface="Arial"/>
              <a:buChar char="•"/>
            </a:pPr>
            <a:r>
              <a:rPr lang="en-US" sz="1600" dirty="0">
                <a:solidFill>
                  <a:srgbClr val="000000"/>
                </a:solidFill>
                <a:latin typeface="Times New Roman" pitchFamily="18" charset="0"/>
                <a:ea typeface="Calibri"/>
                <a:cs typeface="Times New Roman" pitchFamily="18" charset="0"/>
                <a:sym typeface="Calibri"/>
              </a:rPr>
              <a:t>Two sorted files containing n &amp; m records respectively could be merged together to obtain one sorted file in time O(</a:t>
            </a:r>
            <a:r>
              <a:rPr lang="en-US" sz="1600" dirty="0" err="1">
                <a:solidFill>
                  <a:srgbClr val="000000"/>
                </a:solidFill>
                <a:latin typeface="Times New Roman" pitchFamily="18" charset="0"/>
                <a:ea typeface="Calibri"/>
                <a:cs typeface="Times New Roman" pitchFamily="18" charset="0"/>
                <a:sym typeface="Calibri"/>
              </a:rPr>
              <a:t>n+m</a:t>
            </a:r>
            <a:r>
              <a:rPr lang="en-US" sz="1600" dirty="0">
                <a:solidFill>
                  <a:srgbClr val="000000"/>
                </a:solidFill>
                <a:latin typeface="Times New Roman" pitchFamily="18" charset="0"/>
                <a:ea typeface="Calibri"/>
                <a:cs typeface="Times New Roman" pitchFamily="18" charset="0"/>
                <a:sym typeface="Calibri"/>
              </a:rPr>
              <a:t>).</a:t>
            </a:r>
            <a:endParaRPr sz="1600" dirty="0">
              <a:solidFill>
                <a:srgbClr val="000000"/>
              </a:solidFill>
              <a:latin typeface="Times New Roman" pitchFamily="18" charset="0"/>
              <a:ea typeface="Calibri"/>
              <a:cs typeface="Times New Roman" pitchFamily="18" charset="0"/>
              <a:sym typeface="Calibri"/>
            </a:endParaRPr>
          </a:p>
          <a:p>
            <a:pPr marL="319405" marR="0" lvl="0" indent="-319405" algn="just" rtl="0">
              <a:lnSpc>
                <a:spcPct val="140000"/>
              </a:lnSpc>
              <a:spcBef>
                <a:spcPts val="600"/>
              </a:spcBef>
              <a:spcAft>
                <a:spcPts val="0"/>
              </a:spcAft>
              <a:buClr>
                <a:srgbClr val="000000"/>
              </a:buClr>
              <a:buSzPts val="1800"/>
              <a:buFont typeface="Arial"/>
              <a:buChar char="•"/>
            </a:pPr>
            <a:r>
              <a:rPr lang="en-US" sz="1600" dirty="0">
                <a:solidFill>
                  <a:srgbClr val="000000"/>
                </a:solidFill>
                <a:latin typeface="Times New Roman" pitchFamily="18" charset="0"/>
                <a:ea typeface="Calibri"/>
                <a:cs typeface="Times New Roman" pitchFamily="18" charset="0"/>
                <a:sym typeface="Calibri"/>
              </a:rPr>
              <a:t>When more than two sorted files are to be merged together, the merge can be accomplished by repeatedly merging sorted files in pairs.</a:t>
            </a:r>
            <a:endParaRPr sz="1600" dirty="0">
              <a:solidFill>
                <a:srgbClr val="000000"/>
              </a:solidFill>
              <a:latin typeface="Times New Roman" pitchFamily="18" charset="0"/>
              <a:ea typeface="Calibri"/>
              <a:cs typeface="Times New Roman" pitchFamily="18" charset="0"/>
              <a:sym typeface="Calibri"/>
            </a:endParaRPr>
          </a:p>
          <a:p>
            <a:pPr marL="319405" marR="0" lvl="0" indent="-319405" algn="just" rtl="0">
              <a:lnSpc>
                <a:spcPct val="140000"/>
              </a:lnSpc>
              <a:spcBef>
                <a:spcPts val="600"/>
              </a:spcBef>
              <a:spcAft>
                <a:spcPts val="0"/>
              </a:spcAft>
              <a:buClr>
                <a:srgbClr val="000000"/>
              </a:buClr>
              <a:buSzPts val="1800"/>
              <a:buFont typeface="Arial"/>
              <a:buChar char="•"/>
            </a:pPr>
            <a:r>
              <a:rPr lang="en-US" sz="1600" dirty="0">
                <a:solidFill>
                  <a:srgbClr val="000000"/>
                </a:solidFill>
                <a:latin typeface="Times New Roman" pitchFamily="18" charset="0"/>
                <a:ea typeface="Calibri"/>
                <a:cs typeface="Times New Roman" pitchFamily="18" charset="0"/>
                <a:sym typeface="Calibri"/>
              </a:rPr>
              <a:t>Thus if x1,x2,x3 &amp; x4 are to be merged then we could first merge x1 &amp; x2 to get file y1, then y1 &amp; x3 to get y2 &amp; finally y2 &amp; x4 to get the desired sorted file.</a:t>
            </a:r>
            <a:endParaRPr sz="1600" dirty="0">
              <a:solidFill>
                <a:srgbClr val="000000"/>
              </a:solidFill>
              <a:latin typeface="Times New Roman" pitchFamily="18" charset="0"/>
              <a:ea typeface="Calibri"/>
              <a:cs typeface="Times New Roman" pitchFamily="18" charset="0"/>
              <a:sym typeface="Calibri"/>
            </a:endParaRPr>
          </a:p>
          <a:p>
            <a:pPr marL="319405" marR="0" lvl="0" indent="-319405" algn="just" rtl="0">
              <a:lnSpc>
                <a:spcPct val="140000"/>
              </a:lnSpc>
              <a:spcBef>
                <a:spcPts val="600"/>
              </a:spcBef>
              <a:spcAft>
                <a:spcPts val="0"/>
              </a:spcAft>
              <a:buClr>
                <a:srgbClr val="000000"/>
              </a:buClr>
              <a:buSzPts val="1800"/>
              <a:buFont typeface="Arial"/>
              <a:buChar char="•"/>
            </a:pPr>
            <a:r>
              <a:rPr lang="en-US" sz="1600" dirty="0">
                <a:solidFill>
                  <a:srgbClr val="000000"/>
                </a:solidFill>
                <a:latin typeface="Times New Roman" pitchFamily="18" charset="0"/>
                <a:ea typeface="Calibri"/>
                <a:cs typeface="Times New Roman" pitchFamily="18" charset="0"/>
                <a:sym typeface="Calibri"/>
              </a:rPr>
              <a:t>We could also merge y1 &amp; y2 &amp; get desired sorted file.</a:t>
            </a:r>
            <a:endParaRPr sz="1600" dirty="0">
              <a:solidFill>
                <a:srgbClr val="000000"/>
              </a:solidFill>
              <a:latin typeface="Times New Roman" pitchFamily="18" charset="0"/>
              <a:ea typeface="Calibri"/>
              <a:cs typeface="Times New Roman" pitchFamily="18" charset="0"/>
              <a:sym typeface="Calibri"/>
            </a:endParaRPr>
          </a:p>
          <a:p>
            <a:pPr marL="319405" marR="0" lvl="0" indent="-319405" algn="just" rtl="0">
              <a:lnSpc>
                <a:spcPct val="140000"/>
              </a:lnSpc>
              <a:spcBef>
                <a:spcPts val="600"/>
              </a:spcBef>
              <a:spcAft>
                <a:spcPts val="0"/>
              </a:spcAft>
              <a:buClr>
                <a:srgbClr val="000000"/>
              </a:buClr>
              <a:buSzPts val="1800"/>
              <a:buFont typeface="Arial"/>
              <a:buChar char="•"/>
            </a:pPr>
            <a:r>
              <a:rPr lang="en-US" sz="1600" dirty="0">
                <a:solidFill>
                  <a:srgbClr val="000000"/>
                </a:solidFill>
                <a:latin typeface="Times New Roman" pitchFamily="18" charset="0"/>
                <a:ea typeface="Calibri"/>
                <a:cs typeface="Times New Roman" pitchFamily="18" charset="0"/>
                <a:sym typeface="Calibri"/>
              </a:rPr>
              <a:t>Thus for n sorted files, different pairings require differing amounts of computing time.</a:t>
            </a:r>
            <a:endParaRPr sz="1600" dirty="0">
              <a:solidFill>
                <a:srgbClr val="000000"/>
              </a:solidFill>
              <a:latin typeface="Times New Roman" pitchFamily="18" charset="0"/>
              <a:ea typeface="Calibri"/>
              <a:cs typeface="Times New Roman" pitchFamily="18" charset="0"/>
              <a:sym typeface="Calibri"/>
            </a:endParaRPr>
          </a:p>
          <a:p>
            <a:pPr marL="319405" marR="0" lvl="0" indent="-319405" algn="just" rtl="0">
              <a:lnSpc>
                <a:spcPct val="140000"/>
              </a:lnSpc>
              <a:spcBef>
                <a:spcPts val="600"/>
              </a:spcBef>
              <a:spcAft>
                <a:spcPts val="0"/>
              </a:spcAft>
              <a:buClr>
                <a:srgbClr val="000000"/>
              </a:buClr>
              <a:buSzPts val="1800"/>
              <a:buFont typeface="Arial"/>
              <a:buChar char="•"/>
            </a:pPr>
            <a:r>
              <a:rPr lang="en-US" sz="1600" dirty="0">
                <a:solidFill>
                  <a:srgbClr val="000000"/>
                </a:solidFill>
                <a:latin typeface="Times New Roman" pitchFamily="18" charset="0"/>
                <a:ea typeface="Calibri"/>
                <a:cs typeface="Times New Roman" pitchFamily="18" charset="0"/>
                <a:sym typeface="Calibri"/>
              </a:rPr>
              <a:t>Thus the problem we address here is that of determining an optimal way (one requiring the fewest comparisons) to pairwise merge n sorted files.</a:t>
            </a:r>
            <a:endParaRPr sz="1600" dirty="0">
              <a:solidFill>
                <a:srgbClr val="000000"/>
              </a:solidFill>
              <a:latin typeface="Times New Roman" pitchFamily="18" charset="0"/>
              <a:ea typeface="Calibri"/>
              <a:cs typeface="Times New Roman" pitchFamily="18" charset="0"/>
              <a:sym typeface="Calib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Rectangle 7"/>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3819960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p:nvPr/>
        </p:nvSpPr>
        <p:spPr>
          <a:xfrm>
            <a:off x="457200" y="4767263"/>
            <a:ext cx="2133600" cy="273844"/>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200">
              <a:solidFill>
                <a:srgbClr val="898989"/>
              </a:solidFill>
              <a:latin typeface="Calibri"/>
              <a:ea typeface="Calibri"/>
              <a:cs typeface="Calibri"/>
              <a:sym typeface="Calibri"/>
            </a:endParaRPr>
          </a:p>
        </p:txBody>
      </p:sp>
      <p:sp>
        <p:nvSpPr>
          <p:cNvPr id="506" name="Google Shape;506;p53"/>
          <p:cNvSpPr txBox="1"/>
          <p:nvPr/>
        </p:nvSpPr>
        <p:spPr>
          <a:xfrm>
            <a:off x="6553200" y="4767263"/>
            <a:ext cx="2133600" cy="273844"/>
          </a:xfrm>
          <a:prstGeom prst="rect">
            <a:avLst/>
          </a:prstGeom>
          <a:noFill/>
          <a:ln>
            <a:noFill/>
          </a:ln>
        </p:spPr>
        <p:txBody>
          <a:bodyPr spcFirstLastPara="1" wrap="square" lIns="90000" tIns="46800" rIns="90000" bIns="4680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Calibri"/>
                <a:ea typeface="Calibri"/>
                <a:cs typeface="Calibri"/>
                <a:sym typeface="Calibri"/>
              </a:rPr>
              <a:t>92</a:t>
            </a:fld>
            <a:endParaRPr sz="1200">
              <a:solidFill>
                <a:srgbClr val="898989"/>
              </a:solidFill>
              <a:latin typeface="Calibri"/>
              <a:ea typeface="Calibri"/>
              <a:cs typeface="Calibri"/>
              <a:sym typeface="Calibri"/>
            </a:endParaRPr>
          </a:p>
        </p:txBody>
      </p:sp>
      <p:sp>
        <p:nvSpPr>
          <p:cNvPr id="507" name="Google Shape;507;p53"/>
          <p:cNvSpPr txBox="1"/>
          <p:nvPr/>
        </p:nvSpPr>
        <p:spPr>
          <a:xfrm>
            <a:off x="457200" y="-57150"/>
            <a:ext cx="8229600" cy="663179"/>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r>
              <a:rPr lang="en-US" sz="1800" b="1" u="sng">
                <a:solidFill>
                  <a:srgbClr val="000000"/>
                </a:solidFill>
                <a:latin typeface="Calibri"/>
                <a:ea typeface="Calibri"/>
                <a:cs typeface="Calibri"/>
                <a:sym typeface="Calibri"/>
              </a:rPr>
              <a:t>Optimal Merge Patterns</a:t>
            </a:r>
            <a:endParaRPr sz="1800" b="1" u="sng">
              <a:solidFill>
                <a:srgbClr val="000000"/>
              </a:solidFill>
              <a:latin typeface="Calibri"/>
              <a:ea typeface="Calibri"/>
              <a:cs typeface="Calibri"/>
              <a:sym typeface="Calibri"/>
            </a:endParaRPr>
          </a:p>
        </p:txBody>
      </p:sp>
      <p:sp>
        <p:nvSpPr>
          <p:cNvPr id="508" name="Google Shape;508;p53"/>
          <p:cNvSpPr txBox="1"/>
          <p:nvPr/>
        </p:nvSpPr>
        <p:spPr>
          <a:xfrm>
            <a:off x="250825" y="606029"/>
            <a:ext cx="8604250" cy="4298156"/>
          </a:xfrm>
          <a:prstGeom prst="rect">
            <a:avLst/>
          </a:prstGeom>
          <a:noFill/>
          <a:ln>
            <a:noFill/>
          </a:ln>
        </p:spPr>
        <p:txBody>
          <a:bodyPr spcFirstLastPara="1" wrap="square" lIns="90000" tIns="46800" rIns="90000" bIns="46800" anchor="t" anchorCtr="0">
            <a:noAutofit/>
          </a:bodyPr>
          <a:lstStyle/>
          <a:p>
            <a:pPr marL="342900" marR="0" lvl="0" indent="-318770" algn="l" rtl="0">
              <a:spcBef>
                <a:spcPts val="0"/>
              </a:spcBef>
              <a:spcAft>
                <a:spcPts val="0"/>
              </a:spcAft>
              <a:buNone/>
            </a:pPr>
            <a:endParaRPr lang="en-US" sz="1600" dirty="0">
              <a:solidFill>
                <a:srgbClr val="000000"/>
              </a:solidFill>
              <a:latin typeface="Calibri"/>
              <a:ea typeface="Calibri"/>
              <a:cs typeface="Calibri"/>
              <a:sym typeface="Calibri"/>
            </a:endParaRPr>
          </a:p>
          <a:p>
            <a:pPr marL="342900" marR="0" lvl="0" indent="-318770" algn="l" rtl="0">
              <a:spcBef>
                <a:spcPts val="0"/>
              </a:spcBef>
              <a:spcAft>
                <a:spcPts val="0"/>
              </a:spcAft>
              <a:buNone/>
            </a:pPr>
            <a:r>
              <a:rPr lang="en-US" sz="1600" dirty="0">
                <a:solidFill>
                  <a:srgbClr val="000000"/>
                </a:solidFill>
                <a:latin typeface="Calibri"/>
                <a:ea typeface="Calibri"/>
                <a:cs typeface="Calibri"/>
                <a:sym typeface="Calibri"/>
              </a:rPr>
              <a:t>E.g. Files x1,x2 &amp; x3 are three sorted files of length 30,20 &amp; 10 records each.</a:t>
            </a:r>
            <a:endParaRPr sz="1600" dirty="0">
              <a:solidFill>
                <a:srgbClr val="000000"/>
              </a:solidFill>
              <a:latin typeface="Calibri"/>
              <a:ea typeface="Calibri"/>
              <a:cs typeface="Calibri"/>
              <a:sym typeface="Calibri"/>
            </a:endParaRPr>
          </a:p>
          <a:p>
            <a:pPr marL="342900" marR="0" lvl="0" indent="-318770" algn="just" rtl="0">
              <a:spcBef>
                <a:spcPts val="600"/>
              </a:spcBef>
              <a:spcAft>
                <a:spcPts val="0"/>
              </a:spcAft>
              <a:buClr>
                <a:srgbClr val="000000"/>
              </a:buClr>
              <a:buSzPts val="1600"/>
              <a:buFont typeface="Arial"/>
              <a:buChar char="•"/>
            </a:pPr>
            <a:r>
              <a:rPr lang="en-US" sz="1600" dirty="0">
                <a:solidFill>
                  <a:srgbClr val="000000"/>
                </a:solidFill>
                <a:latin typeface="Calibri"/>
                <a:ea typeface="Calibri"/>
                <a:cs typeface="Calibri"/>
                <a:sym typeface="Calibri"/>
              </a:rPr>
              <a:t>Merging x1 &amp; x2 requires 50 record moves.</a:t>
            </a:r>
            <a:endParaRPr sz="1600" dirty="0">
              <a:solidFill>
                <a:srgbClr val="000000"/>
              </a:solidFill>
              <a:latin typeface="Calibri"/>
              <a:ea typeface="Calibri"/>
              <a:cs typeface="Calibri"/>
              <a:sym typeface="Calibri"/>
            </a:endParaRPr>
          </a:p>
          <a:p>
            <a:pPr marL="342900" marR="0" lvl="0" indent="-318770" algn="just" rtl="0">
              <a:spcBef>
                <a:spcPts val="600"/>
              </a:spcBef>
              <a:spcAft>
                <a:spcPts val="0"/>
              </a:spcAft>
              <a:buClr>
                <a:srgbClr val="000000"/>
              </a:buClr>
              <a:buSzPts val="1600"/>
              <a:buFont typeface="Arial"/>
              <a:buChar char="•"/>
            </a:pPr>
            <a:r>
              <a:rPr lang="en-US" sz="1600" dirty="0">
                <a:solidFill>
                  <a:srgbClr val="000000"/>
                </a:solidFill>
                <a:latin typeface="Calibri"/>
                <a:ea typeface="Calibri"/>
                <a:cs typeface="Calibri"/>
                <a:sym typeface="Calibri"/>
              </a:rPr>
              <a:t>Merging the  result with x3 requires another 60 moves.</a:t>
            </a:r>
            <a:endParaRPr sz="1600" dirty="0">
              <a:solidFill>
                <a:srgbClr val="000000"/>
              </a:solidFill>
              <a:latin typeface="Calibri"/>
              <a:ea typeface="Calibri"/>
              <a:cs typeface="Calibri"/>
              <a:sym typeface="Calibri"/>
            </a:endParaRPr>
          </a:p>
          <a:p>
            <a:pPr marL="342900" marR="0" lvl="0" indent="-318770" algn="just" rtl="0">
              <a:spcBef>
                <a:spcPts val="600"/>
              </a:spcBef>
              <a:spcAft>
                <a:spcPts val="0"/>
              </a:spcAft>
              <a:buClr>
                <a:srgbClr val="000000"/>
              </a:buClr>
              <a:buSzPts val="1600"/>
              <a:buFont typeface="Arial"/>
              <a:buChar char="•"/>
            </a:pPr>
            <a:r>
              <a:rPr lang="en-US" sz="1600" dirty="0">
                <a:solidFill>
                  <a:srgbClr val="000000"/>
                </a:solidFill>
                <a:latin typeface="Calibri"/>
                <a:ea typeface="Calibri"/>
                <a:cs typeface="Calibri"/>
                <a:sym typeface="Calibri"/>
              </a:rPr>
              <a:t>The total no. of record moves required to merge the three files is 110.</a:t>
            </a:r>
            <a:endParaRPr sz="1600" dirty="0">
              <a:solidFill>
                <a:srgbClr val="000000"/>
              </a:solidFill>
              <a:latin typeface="Calibri"/>
              <a:ea typeface="Calibri"/>
              <a:cs typeface="Calibri"/>
              <a:sym typeface="Calibri"/>
            </a:endParaRPr>
          </a:p>
          <a:p>
            <a:pPr marL="342900" marR="0" lvl="0" indent="-318770" algn="just" rtl="0">
              <a:spcBef>
                <a:spcPts val="600"/>
              </a:spcBef>
              <a:spcAft>
                <a:spcPts val="0"/>
              </a:spcAft>
              <a:buClr>
                <a:srgbClr val="000000"/>
              </a:buClr>
              <a:buSzPts val="1600"/>
              <a:buFont typeface="Arial"/>
              <a:buChar char="•"/>
            </a:pPr>
            <a:r>
              <a:rPr lang="en-US" sz="1600" dirty="0">
                <a:solidFill>
                  <a:srgbClr val="000000"/>
                </a:solidFill>
                <a:latin typeface="Calibri"/>
                <a:ea typeface="Calibri"/>
                <a:cs typeface="Calibri"/>
                <a:sym typeface="Calibri"/>
              </a:rPr>
              <a:t>Thus if we first merge x2 &amp; x3 (taking 30 moves) &amp; then x1 (taking 60 moves), the total record moves made is only 90. Hence, the second merge pattern is faster than the first.</a:t>
            </a:r>
            <a:endParaRPr sz="1600" dirty="0">
              <a:solidFill>
                <a:srgbClr val="000000"/>
              </a:solidFill>
              <a:latin typeface="Calibri"/>
              <a:ea typeface="Calibri"/>
              <a:cs typeface="Calibri"/>
              <a:sym typeface="Calibri"/>
            </a:endParaRPr>
          </a:p>
          <a:p>
            <a:pPr marL="342900" marR="0" lvl="0" indent="-318770" algn="just" rtl="0">
              <a:spcBef>
                <a:spcPts val="600"/>
              </a:spcBef>
              <a:spcAft>
                <a:spcPts val="0"/>
              </a:spcAft>
              <a:buClr>
                <a:srgbClr val="000000"/>
              </a:buClr>
              <a:buSzPts val="1600"/>
              <a:buFont typeface="Arial"/>
              <a:buChar char="•"/>
            </a:pPr>
            <a:r>
              <a:rPr lang="en-US" sz="1600" dirty="0">
                <a:solidFill>
                  <a:srgbClr val="000000"/>
                </a:solidFill>
                <a:latin typeface="Calibri"/>
                <a:ea typeface="Calibri"/>
                <a:cs typeface="Calibri"/>
                <a:sym typeface="Calibri"/>
              </a:rPr>
              <a:t>Since merging an n-record file &amp; m-record file requires possibly </a:t>
            </a:r>
            <a:r>
              <a:rPr lang="en-US" sz="1600" dirty="0" err="1">
                <a:solidFill>
                  <a:srgbClr val="000000"/>
                </a:solidFill>
                <a:latin typeface="Calibri"/>
                <a:ea typeface="Calibri"/>
                <a:cs typeface="Calibri"/>
                <a:sym typeface="Calibri"/>
              </a:rPr>
              <a:t>n+m</a:t>
            </a:r>
            <a:r>
              <a:rPr lang="en-US" sz="1600" dirty="0">
                <a:solidFill>
                  <a:srgbClr val="000000"/>
                </a:solidFill>
                <a:latin typeface="Calibri"/>
                <a:ea typeface="Calibri"/>
                <a:cs typeface="Calibri"/>
                <a:sym typeface="Calibri"/>
              </a:rPr>
              <a:t> record moves, the obvious choice for a selection criteria is at each step merge the two smallest size files together.</a:t>
            </a:r>
            <a:endParaRPr sz="1600" dirty="0">
              <a:solidFill>
                <a:srgbClr val="000000"/>
              </a:solidFill>
              <a:latin typeface="Calibri"/>
              <a:ea typeface="Calibri"/>
              <a:cs typeface="Calibri"/>
              <a:sym typeface="Calibri"/>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041590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4"/>
          <p:cNvSpPr txBox="1"/>
          <p:nvPr/>
        </p:nvSpPr>
        <p:spPr>
          <a:xfrm>
            <a:off x="457200" y="4767263"/>
            <a:ext cx="2133600" cy="273844"/>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200">
              <a:solidFill>
                <a:srgbClr val="898989"/>
              </a:solidFill>
              <a:latin typeface="Calibri"/>
              <a:ea typeface="Calibri"/>
              <a:cs typeface="Calibri"/>
              <a:sym typeface="Calibri"/>
            </a:endParaRPr>
          </a:p>
        </p:txBody>
      </p:sp>
      <p:sp>
        <p:nvSpPr>
          <p:cNvPr id="518" name="Google Shape;518;p54"/>
          <p:cNvSpPr txBox="1"/>
          <p:nvPr/>
        </p:nvSpPr>
        <p:spPr>
          <a:xfrm>
            <a:off x="3124200" y="4767263"/>
            <a:ext cx="2895600" cy="273844"/>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n-US" sz="1200">
                <a:solidFill>
                  <a:srgbClr val="898989"/>
                </a:solidFill>
                <a:latin typeface="Calibri"/>
                <a:ea typeface="Calibri"/>
                <a:cs typeface="Calibri"/>
                <a:sym typeface="Calibri"/>
              </a:rPr>
              <a:t>Design and Analysis of Algorithms</a:t>
            </a:r>
            <a:endParaRPr sz="1200">
              <a:solidFill>
                <a:srgbClr val="898989"/>
              </a:solidFill>
              <a:latin typeface="Calibri"/>
              <a:ea typeface="Calibri"/>
              <a:cs typeface="Calibri"/>
              <a:sym typeface="Calibri"/>
            </a:endParaRPr>
          </a:p>
        </p:txBody>
      </p:sp>
      <p:sp>
        <p:nvSpPr>
          <p:cNvPr id="519" name="Google Shape;519;p54"/>
          <p:cNvSpPr txBox="1"/>
          <p:nvPr/>
        </p:nvSpPr>
        <p:spPr>
          <a:xfrm>
            <a:off x="6553200" y="4767263"/>
            <a:ext cx="2133600" cy="273844"/>
          </a:xfrm>
          <a:prstGeom prst="rect">
            <a:avLst/>
          </a:prstGeom>
          <a:noFill/>
          <a:ln>
            <a:noFill/>
          </a:ln>
        </p:spPr>
        <p:txBody>
          <a:bodyPr spcFirstLastPara="1" wrap="square" lIns="90000" tIns="46800" rIns="90000" bIns="4680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Calibri"/>
                <a:ea typeface="Calibri"/>
                <a:cs typeface="Calibri"/>
                <a:sym typeface="Calibri"/>
              </a:rPr>
              <a:t>93</a:t>
            </a:fld>
            <a:endParaRPr sz="1200">
              <a:solidFill>
                <a:srgbClr val="898989"/>
              </a:solidFill>
              <a:latin typeface="Calibri"/>
              <a:ea typeface="Calibri"/>
              <a:cs typeface="Calibri"/>
              <a:sym typeface="Calibri"/>
            </a:endParaRPr>
          </a:p>
        </p:txBody>
      </p:sp>
      <p:sp>
        <p:nvSpPr>
          <p:cNvPr id="520" name="Google Shape;520;p54"/>
          <p:cNvSpPr txBox="1"/>
          <p:nvPr/>
        </p:nvSpPr>
        <p:spPr>
          <a:xfrm>
            <a:off x="457200" y="57151"/>
            <a:ext cx="8229600" cy="536972"/>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r>
              <a:rPr lang="en-US" sz="1600" b="1" u="sng">
                <a:solidFill>
                  <a:srgbClr val="000000"/>
                </a:solidFill>
                <a:latin typeface="Calibri"/>
                <a:ea typeface="Calibri"/>
                <a:cs typeface="Calibri"/>
                <a:sym typeface="Calibri"/>
              </a:rPr>
              <a:t>Optimal Merge Patterns</a:t>
            </a:r>
            <a:endParaRPr sz="1600" b="1" u="sng">
              <a:solidFill>
                <a:srgbClr val="000000"/>
              </a:solidFill>
              <a:latin typeface="Calibri"/>
              <a:ea typeface="Calibri"/>
              <a:cs typeface="Calibri"/>
              <a:sym typeface="Calibri"/>
            </a:endParaRPr>
          </a:p>
        </p:txBody>
      </p:sp>
      <p:sp>
        <p:nvSpPr>
          <p:cNvPr id="521" name="Google Shape;521;p54"/>
          <p:cNvSpPr txBox="1"/>
          <p:nvPr/>
        </p:nvSpPr>
        <p:spPr>
          <a:xfrm>
            <a:off x="565150" y="2851547"/>
            <a:ext cx="8229600" cy="1689497"/>
          </a:xfrm>
          <a:prstGeom prst="rect">
            <a:avLst/>
          </a:prstGeom>
          <a:noFill/>
          <a:ln>
            <a:noFill/>
          </a:ln>
        </p:spPr>
        <p:txBody>
          <a:bodyPr spcFirstLastPara="1" wrap="square" lIns="90000" tIns="46800" rIns="90000" bIns="46800" anchor="t" anchorCtr="0">
            <a:noAutofit/>
          </a:bodyPr>
          <a:lstStyle/>
          <a:p>
            <a:pPr marL="586105" marR="0" lvl="0" indent="-586105" algn="l" rtl="0">
              <a:spcBef>
                <a:spcPts val="0"/>
              </a:spcBef>
              <a:spcAft>
                <a:spcPts val="0"/>
              </a:spcAft>
              <a:buClr>
                <a:srgbClr val="000000"/>
              </a:buClr>
              <a:buSzPts val="2400"/>
              <a:buFont typeface="Calibri"/>
              <a:buAutoNum type="arabicPeriod"/>
            </a:pPr>
            <a:r>
              <a:rPr lang="en-US" sz="1800" dirty="0">
                <a:solidFill>
                  <a:srgbClr val="000000"/>
                </a:solidFill>
                <a:latin typeface="Calibri"/>
                <a:ea typeface="Calibri"/>
                <a:cs typeface="Calibri"/>
                <a:sym typeface="Calibri"/>
              </a:rPr>
              <a:t>x= 10 , y= 30 , z= 15		</a:t>
            </a:r>
            <a:endParaRPr sz="1800" dirty="0">
              <a:solidFill>
                <a:srgbClr val="000000"/>
              </a:solidFill>
              <a:latin typeface="Calibri"/>
              <a:ea typeface="Calibri"/>
              <a:cs typeface="Calibri"/>
              <a:sym typeface="Calibri"/>
            </a:endParaRPr>
          </a:p>
          <a:p>
            <a:pPr marL="586105" marR="0" lvl="0" indent="-586105" algn="l" rtl="0">
              <a:spcBef>
                <a:spcPts val="600"/>
              </a:spcBef>
              <a:spcAft>
                <a:spcPts val="0"/>
              </a:spcAft>
              <a:buClr>
                <a:srgbClr val="000000"/>
              </a:buClr>
              <a:buSzPts val="2400"/>
              <a:buFont typeface="Calibri"/>
              <a:buAutoNum type="arabicPeriod"/>
            </a:pPr>
            <a:r>
              <a:rPr lang="en-US" sz="1800" dirty="0">
                <a:solidFill>
                  <a:srgbClr val="000000"/>
                </a:solidFill>
                <a:latin typeface="Calibri"/>
                <a:ea typeface="Calibri"/>
                <a:cs typeface="Calibri"/>
                <a:sym typeface="Calibri"/>
              </a:rPr>
              <a:t>Sum of internal nodes:					</a:t>
            </a:r>
          </a:p>
          <a:p>
            <a:pPr marR="0" lvl="0" algn="l" rtl="0">
              <a:spcBef>
                <a:spcPts val="600"/>
              </a:spcBef>
              <a:spcAft>
                <a:spcPts val="0"/>
              </a:spcAft>
              <a:buClr>
                <a:srgbClr val="000000"/>
              </a:buClr>
              <a:buSzPts val="2400"/>
            </a:pPr>
            <a:r>
              <a:rPr lang="en-US" sz="1800" dirty="0">
                <a:solidFill>
                  <a:srgbClr val="000000"/>
                </a:solidFill>
                <a:latin typeface="Calibri"/>
                <a:ea typeface="Calibri"/>
                <a:cs typeface="Calibri"/>
                <a:sym typeface="Calibri"/>
              </a:rPr>
              <a:t>            OMP= 25+55 = 80</a:t>
            </a:r>
            <a:endParaRPr sz="1800" dirty="0">
              <a:solidFill>
                <a:srgbClr val="000000"/>
              </a:solidFill>
              <a:latin typeface="Calibri"/>
              <a:ea typeface="Calibri"/>
              <a:cs typeface="Calibri"/>
              <a:sym typeface="Calibri"/>
            </a:endParaRPr>
          </a:p>
          <a:p>
            <a:pPr marL="586105" marR="0" lvl="0" indent="-586105" algn="l" rtl="0">
              <a:spcBef>
                <a:spcPts val="600"/>
              </a:spcBef>
              <a:spcAft>
                <a:spcPts val="0"/>
              </a:spcAft>
              <a:buNone/>
            </a:pPr>
            <a:r>
              <a:rPr lang="en-US" sz="1800" dirty="0">
                <a:solidFill>
                  <a:srgbClr val="000000"/>
                </a:solidFill>
                <a:latin typeface="Calibri"/>
                <a:ea typeface="Calibri"/>
                <a:cs typeface="Calibri"/>
                <a:sym typeface="Calibri"/>
              </a:rPr>
              <a:t>	</a:t>
            </a:r>
            <a:endParaRPr sz="1800" dirty="0">
              <a:solidFill>
                <a:srgbClr val="000000"/>
              </a:solidFill>
              <a:latin typeface="Calibri"/>
              <a:ea typeface="Calibri"/>
              <a:cs typeface="Calibri"/>
              <a:sym typeface="Calibri"/>
            </a:endParaRPr>
          </a:p>
        </p:txBody>
      </p:sp>
      <p:sp>
        <p:nvSpPr>
          <p:cNvPr id="522" name="Google Shape;522;p54"/>
          <p:cNvSpPr/>
          <p:nvPr/>
        </p:nvSpPr>
        <p:spPr>
          <a:xfrm>
            <a:off x="2268539" y="1059657"/>
            <a:ext cx="574675" cy="432197"/>
          </a:xfrm>
          <a:prstGeom prst="ellipse">
            <a:avLst/>
          </a:pr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3" name="Google Shape;523;p54"/>
          <p:cNvSpPr/>
          <p:nvPr/>
        </p:nvSpPr>
        <p:spPr>
          <a:xfrm>
            <a:off x="1619251" y="1599010"/>
            <a:ext cx="574675" cy="432197"/>
          </a:xfrm>
          <a:prstGeom prst="ellipse">
            <a:avLst/>
          </a:pr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4" name="Google Shape;524;p54"/>
          <p:cNvSpPr/>
          <p:nvPr/>
        </p:nvSpPr>
        <p:spPr>
          <a:xfrm>
            <a:off x="2973389" y="1576388"/>
            <a:ext cx="574675" cy="432197"/>
          </a:xfrm>
          <a:prstGeom prst="ellipse">
            <a:avLst/>
          </a:pr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5" name="Google Shape;525;p54"/>
          <p:cNvSpPr txBox="1"/>
          <p:nvPr/>
        </p:nvSpPr>
        <p:spPr>
          <a:xfrm>
            <a:off x="2362201" y="1128713"/>
            <a:ext cx="498475" cy="276225"/>
          </a:xfrm>
          <a:prstGeom prst="rect">
            <a:avLst/>
          </a:prstGeom>
          <a:noFill/>
          <a:ln>
            <a:noFill/>
          </a:ln>
        </p:spPr>
        <p:txBody>
          <a:bodyPr spcFirstLastPara="1" wrap="square" lIns="90000" tIns="46800" rIns="90000" bIns="46800" anchor="t" anchorCtr="0">
            <a:noAutofit/>
          </a:bodyPr>
          <a:lstStyle/>
          <a:p>
            <a:pPr marL="0" marR="0" lvl="0" indent="0" algn="l" rtl="0">
              <a:spcBef>
                <a:spcPts val="0"/>
              </a:spcBef>
              <a:spcAft>
                <a:spcPts val="0"/>
              </a:spcAft>
              <a:buNone/>
            </a:pPr>
            <a:r>
              <a:rPr lang="en-US" sz="1800" b="1">
                <a:solidFill>
                  <a:srgbClr val="000000"/>
                </a:solidFill>
                <a:latin typeface="Calibri"/>
                <a:ea typeface="Calibri"/>
                <a:cs typeface="Calibri"/>
                <a:sym typeface="Calibri"/>
              </a:rPr>
              <a:t>55</a:t>
            </a:r>
            <a:endParaRPr sz="1800" b="1">
              <a:solidFill>
                <a:srgbClr val="000000"/>
              </a:solidFill>
              <a:latin typeface="Calibri"/>
              <a:ea typeface="Calibri"/>
              <a:cs typeface="Calibri"/>
              <a:sym typeface="Calibri"/>
            </a:endParaRPr>
          </a:p>
        </p:txBody>
      </p:sp>
      <p:sp>
        <p:nvSpPr>
          <p:cNvPr id="526" name="Google Shape;526;p54"/>
          <p:cNvSpPr txBox="1"/>
          <p:nvPr/>
        </p:nvSpPr>
        <p:spPr>
          <a:xfrm>
            <a:off x="1662114" y="1649016"/>
            <a:ext cx="498475" cy="276225"/>
          </a:xfrm>
          <a:prstGeom prst="rect">
            <a:avLst/>
          </a:prstGeom>
          <a:noFill/>
          <a:ln>
            <a:noFill/>
          </a:ln>
        </p:spPr>
        <p:txBody>
          <a:bodyPr spcFirstLastPara="1" wrap="square" lIns="90000" tIns="46800" rIns="90000" bIns="46800" anchor="t" anchorCtr="0">
            <a:noAutofit/>
          </a:bodyPr>
          <a:lstStyle/>
          <a:p>
            <a:pPr marL="0" marR="0" lvl="0" indent="0" algn="l" rtl="0">
              <a:spcBef>
                <a:spcPts val="0"/>
              </a:spcBef>
              <a:spcAft>
                <a:spcPts val="0"/>
              </a:spcAft>
              <a:buNone/>
            </a:pPr>
            <a:r>
              <a:rPr lang="en-US" sz="1800" b="1">
                <a:solidFill>
                  <a:srgbClr val="000000"/>
                </a:solidFill>
                <a:latin typeface="Calibri"/>
                <a:ea typeface="Calibri"/>
                <a:cs typeface="Calibri"/>
                <a:sym typeface="Calibri"/>
              </a:rPr>
              <a:t>25</a:t>
            </a:r>
            <a:endParaRPr sz="1800" b="1">
              <a:solidFill>
                <a:srgbClr val="000000"/>
              </a:solidFill>
              <a:latin typeface="Calibri"/>
              <a:ea typeface="Calibri"/>
              <a:cs typeface="Calibri"/>
              <a:sym typeface="Calibri"/>
            </a:endParaRPr>
          </a:p>
        </p:txBody>
      </p:sp>
      <p:sp>
        <p:nvSpPr>
          <p:cNvPr id="527" name="Google Shape;527;p54"/>
          <p:cNvSpPr txBox="1"/>
          <p:nvPr/>
        </p:nvSpPr>
        <p:spPr>
          <a:xfrm>
            <a:off x="3028951" y="1653779"/>
            <a:ext cx="498475" cy="276225"/>
          </a:xfrm>
          <a:prstGeom prst="rect">
            <a:avLst/>
          </a:prstGeom>
          <a:noFill/>
          <a:ln>
            <a:noFill/>
          </a:ln>
        </p:spPr>
        <p:txBody>
          <a:bodyPr spcFirstLastPara="1" wrap="square" lIns="90000" tIns="46800" rIns="90000" bIns="46800" anchor="t" anchorCtr="0">
            <a:noAutofit/>
          </a:bodyPr>
          <a:lstStyle/>
          <a:p>
            <a:pPr marL="0" marR="0" lvl="0" indent="0" algn="l" rtl="0">
              <a:spcBef>
                <a:spcPts val="0"/>
              </a:spcBef>
              <a:spcAft>
                <a:spcPts val="0"/>
              </a:spcAft>
              <a:buNone/>
            </a:pPr>
            <a:r>
              <a:rPr lang="en-US" sz="1800" b="1">
                <a:solidFill>
                  <a:srgbClr val="000000"/>
                </a:solidFill>
                <a:latin typeface="Calibri"/>
                <a:ea typeface="Calibri"/>
                <a:cs typeface="Calibri"/>
                <a:sym typeface="Calibri"/>
              </a:rPr>
              <a:t>30</a:t>
            </a:r>
            <a:endParaRPr sz="1800" b="1">
              <a:solidFill>
                <a:srgbClr val="000000"/>
              </a:solidFill>
              <a:latin typeface="Calibri"/>
              <a:ea typeface="Calibri"/>
              <a:cs typeface="Calibri"/>
              <a:sym typeface="Calibri"/>
            </a:endParaRPr>
          </a:p>
        </p:txBody>
      </p:sp>
      <p:sp>
        <p:nvSpPr>
          <p:cNvPr id="528" name="Google Shape;528;p54"/>
          <p:cNvSpPr txBox="1"/>
          <p:nvPr/>
        </p:nvSpPr>
        <p:spPr>
          <a:xfrm>
            <a:off x="941389" y="2247900"/>
            <a:ext cx="498475" cy="276225"/>
          </a:xfrm>
          <a:prstGeom prst="rect">
            <a:avLst/>
          </a:prstGeom>
          <a:noFill/>
          <a:ln>
            <a:noFill/>
          </a:ln>
        </p:spPr>
        <p:txBody>
          <a:bodyPr spcFirstLastPara="1" wrap="square" lIns="90000" tIns="46800" rIns="90000" bIns="46800" anchor="t" anchorCtr="0">
            <a:noAutofit/>
          </a:bodyPr>
          <a:lstStyle/>
          <a:p>
            <a:pPr marL="0" marR="0" lvl="0" indent="0" algn="l" rtl="0">
              <a:spcBef>
                <a:spcPts val="0"/>
              </a:spcBef>
              <a:spcAft>
                <a:spcPts val="0"/>
              </a:spcAft>
              <a:buNone/>
            </a:pPr>
            <a:r>
              <a:rPr lang="en-US" sz="1800" b="1">
                <a:solidFill>
                  <a:srgbClr val="000000"/>
                </a:solidFill>
                <a:latin typeface="Calibri"/>
                <a:ea typeface="Calibri"/>
                <a:cs typeface="Calibri"/>
                <a:sym typeface="Calibri"/>
              </a:rPr>
              <a:t>10</a:t>
            </a:r>
            <a:endParaRPr sz="1800" b="1">
              <a:solidFill>
                <a:srgbClr val="000000"/>
              </a:solidFill>
              <a:latin typeface="Calibri"/>
              <a:ea typeface="Calibri"/>
              <a:cs typeface="Calibri"/>
              <a:sym typeface="Calibri"/>
            </a:endParaRPr>
          </a:p>
        </p:txBody>
      </p:sp>
      <p:sp>
        <p:nvSpPr>
          <p:cNvPr id="529" name="Google Shape;529;p54"/>
          <p:cNvSpPr/>
          <p:nvPr/>
        </p:nvSpPr>
        <p:spPr>
          <a:xfrm>
            <a:off x="900114" y="2193132"/>
            <a:ext cx="574675" cy="432197"/>
          </a:xfrm>
          <a:prstGeom prst="ellipse">
            <a:avLst/>
          </a:pr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0" name="Google Shape;530;p54"/>
          <p:cNvSpPr/>
          <p:nvPr/>
        </p:nvSpPr>
        <p:spPr>
          <a:xfrm>
            <a:off x="2197100" y="2193132"/>
            <a:ext cx="574675" cy="432197"/>
          </a:xfrm>
          <a:prstGeom prst="ellipse">
            <a:avLst/>
          </a:pr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1" name="Google Shape;531;p54"/>
          <p:cNvSpPr txBox="1"/>
          <p:nvPr/>
        </p:nvSpPr>
        <p:spPr>
          <a:xfrm>
            <a:off x="2232026" y="2247900"/>
            <a:ext cx="498475" cy="276225"/>
          </a:xfrm>
          <a:prstGeom prst="rect">
            <a:avLst/>
          </a:prstGeom>
          <a:noFill/>
          <a:ln>
            <a:noFill/>
          </a:ln>
        </p:spPr>
        <p:txBody>
          <a:bodyPr spcFirstLastPara="1" wrap="square" lIns="90000" tIns="46800" rIns="90000" bIns="46800" anchor="t" anchorCtr="0">
            <a:noAutofit/>
          </a:bodyPr>
          <a:lstStyle/>
          <a:p>
            <a:pPr marL="0" marR="0" lvl="0" indent="0" algn="l" rtl="0">
              <a:spcBef>
                <a:spcPts val="0"/>
              </a:spcBef>
              <a:spcAft>
                <a:spcPts val="0"/>
              </a:spcAft>
              <a:buNone/>
            </a:pPr>
            <a:r>
              <a:rPr lang="en-US" sz="1800" b="1">
                <a:solidFill>
                  <a:srgbClr val="000000"/>
                </a:solidFill>
                <a:latin typeface="Calibri"/>
                <a:ea typeface="Calibri"/>
                <a:cs typeface="Calibri"/>
                <a:sym typeface="Calibri"/>
              </a:rPr>
              <a:t>15</a:t>
            </a:r>
            <a:endParaRPr sz="1800" b="1">
              <a:solidFill>
                <a:srgbClr val="000000"/>
              </a:solidFill>
              <a:latin typeface="Calibri"/>
              <a:ea typeface="Calibri"/>
              <a:cs typeface="Calibri"/>
              <a:sym typeface="Calibri"/>
            </a:endParaRPr>
          </a:p>
        </p:txBody>
      </p:sp>
      <p:cxnSp>
        <p:nvCxnSpPr>
          <p:cNvPr id="532" name="Google Shape;532;p54"/>
          <p:cNvCxnSpPr/>
          <p:nvPr/>
        </p:nvCxnSpPr>
        <p:spPr>
          <a:xfrm flipH="1">
            <a:off x="1235076" y="1977629"/>
            <a:ext cx="481013" cy="215503"/>
          </a:xfrm>
          <a:prstGeom prst="straightConnector1">
            <a:avLst/>
          </a:prstGeom>
          <a:noFill/>
          <a:ln w="9525" cap="flat" cmpd="sng">
            <a:solidFill>
              <a:srgbClr val="000000"/>
            </a:solidFill>
            <a:prstDash val="solid"/>
            <a:miter lim="8000"/>
            <a:headEnd type="none" w="sm" len="sm"/>
            <a:tailEnd type="none" w="sm" len="sm"/>
          </a:ln>
        </p:spPr>
      </p:cxnSp>
      <p:cxnSp>
        <p:nvCxnSpPr>
          <p:cNvPr id="533" name="Google Shape;533;p54"/>
          <p:cNvCxnSpPr/>
          <p:nvPr/>
        </p:nvCxnSpPr>
        <p:spPr>
          <a:xfrm>
            <a:off x="2771775" y="1383507"/>
            <a:ext cx="287338" cy="216694"/>
          </a:xfrm>
          <a:prstGeom prst="straightConnector1">
            <a:avLst/>
          </a:prstGeom>
          <a:noFill/>
          <a:ln w="9525" cap="flat" cmpd="sng">
            <a:solidFill>
              <a:srgbClr val="000000"/>
            </a:solidFill>
            <a:prstDash val="solid"/>
            <a:miter lim="8000"/>
            <a:headEnd type="none" w="sm" len="sm"/>
            <a:tailEnd type="none" w="sm" len="sm"/>
          </a:ln>
        </p:spPr>
      </p:cxnSp>
      <p:cxnSp>
        <p:nvCxnSpPr>
          <p:cNvPr id="534" name="Google Shape;534;p54"/>
          <p:cNvCxnSpPr/>
          <p:nvPr/>
        </p:nvCxnSpPr>
        <p:spPr>
          <a:xfrm>
            <a:off x="2051051" y="1977628"/>
            <a:ext cx="288925" cy="270272"/>
          </a:xfrm>
          <a:prstGeom prst="straightConnector1">
            <a:avLst/>
          </a:prstGeom>
          <a:noFill/>
          <a:ln w="9525" cap="flat" cmpd="sng">
            <a:solidFill>
              <a:srgbClr val="000000"/>
            </a:solidFill>
            <a:prstDash val="solid"/>
            <a:miter lim="8000"/>
            <a:headEnd type="none" w="sm" len="sm"/>
            <a:tailEnd type="none" w="sm" len="sm"/>
          </a:ln>
        </p:spPr>
      </p:cxnSp>
      <p:cxnSp>
        <p:nvCxnSpPr>
          <p:cNvPr id="535" name="Google Shape;535;p54"/>
          <p:cNvCxnSpPr/>
          <p:nvPr/>
        </p:nvCxnSpPr>
        <p:spPr>
          <a:xfrm flipH="1">
            <a:off x="2027238" y="1383507"/>
            <a:ext cx="336550" cy="216694"/>
          </a:xfrm>
          <a:prstGeom prst="straightConnector1">
            <a:avLst/>
          </a:prstGeom>
          <a:noFill/>
          <a:ln w="9525" cap="flat" cmpd="sng">
            <a:solidFill>
              <a:srgbClr val="000000"/>
            </a:solidFill>
            <a:prstDash val="solid"/>
            <a:miter lim="8000"/>
            <a:headEnd type="none" w="sm" len="sm"/>
            <a:tailEnd type="none" w="sm" len="sm"/>
          </a:ln>
        </p:spPr>
      </p:cxn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22" name="Rectangle 21"/>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7579186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5"/>
          <p:cNvSpPr txBox="1"/>
          <p:nvPr/>
        </p:nvSpPr>
        <p:spPr>
          <a:xfrm>
            <a:off x="457201" y="4764882"/>
            <a:ext cx="2124075" cy="275035"/>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200">
              <a:solidFill>
                <a:srgbClr val="000000"/>
              </a:solidFill>
              <a:latin typeface="Arial"/>
              <a:ea typeface="Arial"/>
              <a:cs typeface="Arial"/>
              <a:sym typeface="Arial"/>
            </a:endParaRPr>
          </a:p>
        </p:txBody>
      </p:sp>
      <p:sp>
        <p:nvSpPr>
          <p:cNvPr id="545" name="Google Shape;545;p55"/>
          <p:cNvSpPr txBox="1"/>
          <p:nvPr/>
        </p:nvSpPr>
        <p:spPr>
          <a:xfrm>
            <a:off x="3124201" y="4663678"/>
            <a:ext cx="2886075" cy="481013"/>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r>
              <a:rPr lang="en-US" sz="1200">
                <a:solidFill>
                  <a:srgbClr val="000000"/>
                </a:solidFill>
                <a:latin typeface="Arial"/>
                <a:ea typeface="Arial"/>
                <a:cs typeface="Arial"/>
                <a:sym typeface="Arial"/>
              </a:rPr>
              <a:t>Design and Analysis of Algorithms</a:t>
            </a:r>
            <a:endParaRPr sz="1200">
              <a:solidFill>
                <a:srgbClr val="000000"/>
              </a:solidFill>
              <a:latin typeface="Arial"/>
              <a:ea typeface="Arial"/>
              <a:cs typeface="Arial"/>
              <a:sym typeface="Arial"/>
            </a:endParaRPr>
          </a:p>
        </p:txBody>
      </p:sp>
      <p:sp>
        <p:nvSpPr>
          <p:cNvPr id="546" name="Google Shape;546;p55"/>
          <p:cNvSpPr txBox="1"/>
          <p:nvPr/>
        </p:nvSpPr>
        <p:spPr>
          <a:xfrm>
            <a:off x="381000" y="114301"/>
            <a:ext cx="7620000" cy="413147"/>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r>
              <a:rPr lang="en-US" sz="1600" b="1" u="sng">
                <a:solidFill>
                  <a:srgbClr val="000000"/>
                </a:solidFill>
                <a:latin typeface="Calibri"/>
                <a:ea typeface="Calibri"/>
                <a:cs typeface="Calibri"/>
                <a:sym typeface="Calibri"/>
              </a:rPr>
              <a:t>Optimal Merge Patterns</a:t>
            </a:r>
            <a:endParaRPr sz="1600" b="1" u="sng">
              <a:solidFill>
                <a:srgbClr val="000000"/>
              </a:solidFill>
              <a:latin typeface="Calibri"/>
              <a:ea typeface="Calibri"/>
              <a:cs typeface="Calibri"/>
              <a:sym typeface="Calibri"/>
            </a:endParaRPr>
          </a:p>
        </p:txBody>
      </p:sp>
      <p:sp>
        <p:nvSpPr>
          <p:cNvPr id="547" name="Google Shape;547;p55"/>
          <p:cNvSpPr txBox="1"/>
          <p:nvPr/>
        </p:nvSpPr>
        <p:spPr>
          <a:xfrm>
            <a:off x="381000" y="581025"/>
            <a:ext cx="8305800" cy="4229100"/>
          </a:xfrm>
          <a:prstGeom prst="rect">
            <a:avLst/>
          </a:prstGeom>
          <a:noFill/>
          <a:ln>
            <a:noFill/>
          </a:ln>
        </p:spPr>
        <p:txBody>
          <a:bodyPr spcFirstLastPara="1" wrap="square" lIns="90000" tIns="46800" rIns="90000" bIns="46800" anchor="t" anchorCtr="0">
            <a:noAutofit/>
          </a:bodyPr>
          <a:lstStyle/>
          <a:p>
            <a:pPr marL="457200" marR="0" lvl="0" indent="-254000" algn="l" rtl="0">
              <a:spcBef>
                <a:spcPts val="500"/>
              </a:spcBef>
              <a:spcAft>
                <a:spcPts val="0"/>
              </a:spcAft>
              <a:buClr>
                <a:schemeClr val="dk1"/>
              </a:buClr>
              <a:buSzPts val="3200"/>
              <a:buFont typeface="Arial"/>
              <a:buNone/>
            </a:pPr>
            <a:endParaRPr sz="3200" dirty="0">
              <a:solidFill>
                <a:srgbClr val="000000"/>
              </a:solidFill>
              <a:latin typeface="Calibri"/>
              <a:ea typeface="Calibri"/>
              <a:cs typeface="Calibri"/>
              <a:sym typeface="Calibri"/>
            </a:endParaRPr>
          </a:p>
          <a:p>
            <a:pPr marL="457200" marR="0" lvl="0" indent="-254000" algn="l" rtl="0">
              <a:spcBef>
                <a:spcPts val="500"/>
              </a:spcBef>
              <a:spcAft>
                <a:spcPts val="0"/>
              </a:spcAft>
              <a:buClr>
                <a:schemeClr val="dk1"/>
              </a:buClr>
              <a:buSzPts val="3200"/>
              <a:buFont typeface="Arial"/>
              <a:buNone/>
            </a:pPr>
            <a:endParaRPr sz="3200" dirty="0">
              <a:solidFill>
                <a:srgbClr val="000000"/>
              </a:solidFill>
              <a:latin typeface="Calibri"/>
              <a:ea typeface="Calibri"/>
              <a:cs typeface="Calibri"/>
              <a:sym typeface="Calibri"/>
            </a:endParaRPr>
          </a:p>
          <a:p>
            <a:pPr marL="457200" marR="0" lvl="0" indent="-254000" algn="l" rtl="0">
              <a:spcBef>
                <a:spcPts val="500"/>
              </a:spcBef>
              <a:spcAft>
                <a:spcPts val="0"/>
              </a:spcAft>
              <a:buClr>
                <a:schemeClr val="dk1"/>
              </a:buClr>
              <a:buSzPts val="3200"/>
              <a:buFont typeface="Arial"/>
              <a:buNone/>
            </a:pPr>
            <a:endParaRPr sz="3200" dirty="0">
              <a:solidFill>
                <a:srgbClr val="000000"/>
              </a:solidFill>
              <a:latin typeface="Calibri"/>
              <a:ea typeface="Calibri"/>
              <a:cs typeface="Calibri"/>
              <a:sym typeface="Calibri"/>
            </a:endParaRPr>
          </a:p>
          <a:p>
            <a:pPr marL="457200" marR="0" lvl="0" indent="-457200" algn="l" rtl="0">
              <a:spcBef>
                <a:spcPts val="500"/>
              </a:spcBef>
              <a:spcAft>
                <a:spcPts val="0"/>
              </a:spcAft>
              <a:buNone/>
            </a:pPr>
            <a:endParaRPr sz="3200" dirty="0">
              <a:solidFill>
                <a:srgbClr val="000000"/>
              </a:solidFill>
              <a:latin typeface="Calibri"/>
              <a:ea typeface="Calibri"/>
              <a:cs typeface="Calibri"/>
              <a:sym typeface="Calibri"/>
            </a:endParaRPr>
          </a:p>
        </p:txBody>
      </p:sp>
      <p:pic>
        <p:nvPicPr>
          <p:cNvPr id="548" name="Google Shape;548;p55"/>
          <p:cNvPicPr preferRelativeResize="0"/>
          <p:nvPr/>
        </p:nvPicPr>
        <p:blipFill rotWithShape="1">
          <a:blip r:embed="rId3">
            <a:alphaModFix/>
          </a:blip>
          <a:srcRect/>
          <a:stretch/>
        </p:blipFill>
        <p:spPr>
          <a:xfrm>
            <a:off x="1447800" y="581025"/>
            <a:ext cx="5867400" cy="3870484"/>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Rectangle 7"/>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32179728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6"/>
          <p:cNvSpPr txBox="1"/>
          <p:nvPr/>
        </p:nvSpPr>
        <p:spPr>
          <a:xfrm>
            <a:off x="457201" y="4764882"/>
            <a:ext cx="2124075" cy="275035"/>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endParaRPr sz="1200">
              <a:solidFill>
                <a:srgbClr val="000000"/>
              </a:solidFill>
              <a:latin typeface="Arial"/>
              <a:ea typeface="Arial"/>
              <a:cs typeface="Arial"/>
              <a:sym typeface="Arial"/>
            </a:endParaRPr>
          </a:p>
        </p:txBody>
      </p:sp>
      <p:sp>
        <p:nvSpPr>
          <p:cNvPr id="558" name="Google Shape;558;p56"/>
          <p:cNvSpPr txBox="1"/>
          <p:nvPr/>
        </p:nvSpPr>
        <p:spPr>
          <a:xfrm>
            <a:off x="3124201" y="4663678"/>
            <a:ext cx="2886075" cy="481013"/>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r>
              <a:rPr lang="en-US" sz="1200">
                <a:solidFill>
                  <a:srgbClr val="000000"/>
                </a:solidFill>
                <a:latin typeface="Arial"/>
                <a:ea typeface="Arial"/>
                <a:cs typeface="Arial"/>
                <a:sym typeface="Arial"/>
              </a:rPr>
              <a:t>Design and Analysis of Algorithms</a:t>
            </a:r>
            <a:endParaRPr sz="1200">
              <a:solidFill>
                <a:srgbClr val="000000"/>
              </a:solidFill>
              <a:latin typeface="Arial"/>
              <a:ea typeface="Arial"/>
              <a:cs typeface="Arial"/>
              <a:sym typeface="Arial"/>
            </a:endParaRPr>
          </a:p>
        </p:txBody>
      </p:sp>
      <p:sp>
        <p:nvSpPr>
          <p:cNvPr id="559" name="Google Shape;559;p56"/>
          <p:cNvSpPr txBox="1"/>
          <p:nvPr/>
        </p:nvSpPr>
        <p:spPr>
          <a:xfrm>
            <a:off x="381000" y="60723"/>
            <a:ext cx="7620000" cy="572690"/>
          </a:xfrm>
          <a:prstGeom prst="rect">
            <a:avLst/>
          </a:prstGeom>
          <a:noFill/>
          <a:ln>
            <a:noFill/>
          </a:ln>
        </p:spPr>
        <p:txBody>
          <a:bodyPr spcFirstLastPara="1" wrap="square" lIns="90000" tIns="46800" rIns="90000" bIns="46800" anchor="ctr" anchorCtr="0">
            <a:noAutofit/>
          </a:bodyPr>
          <a:lstStyle/>
          <a:p>
            <a:pPr marL="0" marR="0" lvl="0" indent="0" algn="l" rtl="0">
              <a:spcBef>
                <a:spcPts val="0"/>
              </a:spcBef>
              <a:spcAft>
                <a:spcPts val="0"/>
              </a:spcAft>
              <a:buNone/>
            </a:pPr>
            <a:r>
              <a:rPr lang="en-US" sz="1800" b="1" u="sng">
                <a:solidFill>
                  <a:srgbClr val="000000"/>
                </a:solidFill>
                <a:latin typeface="Calibri"/>
                <a:ea typeface="Calibri"/>
                <a:cs typeface="Calibri"/>
                <a:sym typeface="Calibri"/>
              </a:rPr>
              <a:t>Optimal Merge Patterns</a:t>
            </a:r>
            <a:endParaRPr sz="1800" b="1" u="sng">
              <a:solidFill>
                <a:srgbClr val="000000"/>
              </a:solidFill>
              <a:latin typeface="Calibri"/>
              <a:ea typeface="Calibri"/>
              <a:cs typeface="Calibri"/>
              <a:sym typeface="Calibri"/>
            </a:endParaRPr>
          </a:p>
        </p:txBody>
      </p:sp>
      <p:sp>
        <p:nvSpPr>
          <p:cNvPr id="560" name="Google Shape;560;p56"/>
          <p:cNvSpPr txBox="1"/>
          <p:nvPr/>
        </p:nvSpPr>
        <p:spPr>
          <a:xfrm>
            <a:off x="381000" y="554355"/>
            <a:ext cx="8305800" cy="862965"/>
          </a:xfrm>
          <a:prstGeom prst="rect">
            <a:avLst/>
          </a:prstGeom>
          <a:noFill/>
          <a:ln>
            <a:noFill/>
          </a:ln>
        </p:spPr>
        <p:txBody>
          <a:bodyPr spcFirstLastPara="1" wrap="square" lIns="90000" tIns="46800" rIns="90000" bIns="46800" anchor="t" anchorCtr="0">
            <a:noAutofit/>
          </a:bodyPr>
          <a:lstStyle/>
          <a:p>
            <a:pPr marL="341630" marR="0" lvl="0" indent="-320675" algn="l" rtl="0">
              <a:lnSpc>
                <a:spcPct val="90000"/>
              </a:lnSpc>
              <a:spcBef>
                <a:spcPts val="0"/>
              </a:spcBef>
              <a:spcAft>
                <a:spcPts val="0"/>
              </a:spcAft>
              <a:buClr>
                <a:srgbClr val="000000"/>
              </a:buClr>
              <a:buSzPts val="2000"/>
              <a:buFont typeface="Arial"/>
              <a:buChar char="•"/>
            </a:pPr>
            <a:r>
              <a:rPr lang="en-US" sz="2000">
                <a:solidFill>
                  <a:srgbClr val="000000"/>
                </a:solidFill>
                <a:latin typeface="Calibri"/>
                <a:ea typeface="Calibri"/>
                <a:cs typeface="Calibri"/>
                <a:sym typeface="Calibri"/>
              </a:rPr>
              <a:t>Time</a:t>
            </a:r>
            <a:endParaRPr sz="2000">
              <a:solidFill>
                <a:srgbClr val="000000"/>
              </a:solidFill>
              <a:latin typeface="Calibri"/>
              <a:ea typeface="Calibri"/>
              <a:cs typeface="Calibri"/>
              <a:sym typeface="Calibri"/>
            </a:endParaRPr>
          </a:p>
          <a:p>
            <a:pPr marL="800100" marR="0" lvl="1" indent="-342900" algn="l" rtl="0">
              <a:lnSpc>
                <a:spcPct val="90000"/>
              </a:lnSpc>
              <a:spcBef>
                <a:spcPts val="45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If list is kept in nondecreasing order: O(n2)</a:t>
            </a:r>
            <a:endParaRPr sz="2000" b="0" i="0" u="none" strike="noStrike" cap="none">
              <a:solidFill>
                <a:srgbClr val="000000"/>
              </a:solidFill>
              <a:latin typeface="Calibri"/>
              <a:ea typeface="Calibri"/>
              <a:cs typeface="Calibri"/>
              <a:sym typeface="Calibri"/>
            </a:endParaRPr>
          </a:p>
          <a:p>
            <a:pPr marL="800100" marR="0" lvl="1" indent="-342900" algn="l" rtl="0">
              <a:lnSpc>
                <a:spcPct val="90000"/>
              </a:lnSpc>
              <a:spcBef>
                <a:spcPts val="45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If list is represented as a minheap: O(n log n)</a:t>
            </a:r>
            <a:endParaRPr sz="2000" b="0" i="0" u="none" strike="noStrike" cap="none">
              <a:solidFill>
                <a:srgbClr val="000000"/>
              </a:solidFill>
              <a:latin typeface="Calibri"/>
              <a:ea typeface="Calibri"/>
              <a:cs typeface="Calibri"/>
              <a:sym typeface="Calibri"/>
            </a:endParaRPr>
          </a:p>
        </p:txBody>
      </p:sp>
      <p:pic>
        <p:nvPicPr>
          <p:cNvPr id="561" name="Google Shape;561;p56"/>
          <p:cNvPicPr preferRelativeResize="0"/>
          <p:nvPr/>
        </p:nvPicPr>
        <p:blipFill rotWithShape="1">
          <a:blip r:embed="rId3">
            <a:alphaModFix/>
          </a:blip>
          <a:srcRect/>
          <a:stretch/>
        </p:blipFill>
        <p:spPr>
          <a:xfrm>
            <a:off x="862330" y="1977887"/>
            <a:ext cx="6038850" cy="2601733"/>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Rectangle 7"/>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4621165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628650" y="0"/>
            <a:ext cx="7886700" cy="728004"/>
          </a:xfrm>
        </p:spPr>
        <p:txBody>
          <a:bodyPr>
            <a:normAutofit fontScale="90000"/>
          </a:bodyPr>
          <a:lstStyle/>
          <a:p>
            <a:pPr marL="0" indent="0"/>
            <a:br>
              <a:rPr lang="en-IN" sz="2800" b="1" dirty="0">
                <a:solidFill>
                  <a:srgbClr val="FF0000"/>
                </a:solidFill>
                <a:latin typeface="Times New Roman" pitchFamily="18" charset="0"/>
                <a:cs typeface="Times New Roman" pitchFamily="18" charset="0"/>
              </a:rPr>
            </a:br>
            <a:br>
              <a:rPr lang="en-IN" sz="2800" b="1" dirty="0">
                <a:solidFill>
                  <a:srgbClr val="FF0000"/>
                </a:solidFill>
                <a:latin typeface="Times New Roman" pitchFamily="18" charset="0"/>
                <a:cs typeface="Times New Roman" pitchFamily="18" charset="0"/>
              </a:rPr>
            </a:br>
            <a:br>
              <a:rPr lang="en-IN" sz="2800" b="1" dirty="0">
                <a:solidFill>
                  <a:srgbClr val="FF0000"/>
                </a:solidFill>
                <a:latin typeface="Times New Roman" pitchFamily="18" charset="0"/>
                <a:cs typeface="Times New Roman" pitchFamily="18" charset="0"/>
              </a:rPr>
            </a:br>
            <a:r>
              <a:rPr lang="en-IN" sz="2800" b="1" dirty="0">
                <a:solidFill>
                  <a:srgbClr val="FF0000"/>
                </a:solidFill>
                <a:latin typeface="Times New Roman" pitchFamily="18" charset="0"/>
                <a:cs typeface="Times New Roman" pitchFamily="18" charset="0"/>
              </a:rPr>
              <a:t>Huffman code generation algorithm</a:t>
            </a:r>
            <a:br>
              <a:rPr lang="en-US" sz="2800" b="1" dirty="0">
                <a:solidFill>
                  <a:srgbClr val="FF0000"/>
                </a:solidFill>
                <a:latin typeface="Times New Roman" pitchFamily="18" charset="0"/>
                <a:cs typeface="Times New Roman" pitchFamily="18" charset="0"/>
              </a:rPr>
            </a:br>
            <a:br>
              <a:rPr lang="en-US" sz="2800" dirty="0"/>
            </a:br>
            <a:br>
              <a:rPr lang="en-US" sz="2800" dirty="0"/>
            </a:br>
            <a:endParaRPr lang="en-IN" sz="2700" b="1" dirty="0"/>
          </a:p>
        </p:txBody>
      </p:sp>
      <p:sp>
        <p:nvSpPr>
          <p:cNvPr id="3" name="Content Placeholder 2">
            <a:extLst>
              <a:ext uri="{FF2B5EF4-FFF2-40B4-BE49-F238E27FC236}">
                <a16:creationId xmlns:a16="http://schemas.microsoft.com/office/drawing/2014/main" id="{544CD12E-438F-45A1-AE6F-98E97C1FBCAE}"/>
              </a:ext>
            </a:extLst>
          </p:cNvPr>
          <p:cNvSpPr>
            <a:spLocks noGrp="1"/>
          </p:cNvSpPr>
          <p:nvPr>
            <p:ph idx="1"/>
          </p:nvPr>
        </p:nvSpPr>
        <p:spPr>
          <a:xfrm>
            <a:off x="628649" y="844061"/>
            <a:ext cx="8256933" cy="3886965"/>
          </a:xfrm>
        </p:spPr>
        <p:txBody>
          <a:bodyPr>
            <a:normAutofit fontScale="92500"/>
          </a:bodyPr>
          <a:lstStyle/>
          <a:p>
            <a:r>
              <a:rPr lang="en-US" dirty="0">
                <a:latin typeface="Times New Roman" pitchFamily="18" charset="0"/>
                <a:cs typeface="Times New Roman" pitchFamily="18" charset="0"/>
              </a:rPr>
              <a:t>Huffman coding is a lossless data compression algorithm. In this algorithm, a variable-length code is assigned to input different characters.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code length is related to how frequently characters are used. Most frequent characters have the smallest codes and longer codes for least frequent characters.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There are mainly two parts. First one to create a Huffman tree, and another one to traverse the tree to find codes.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For an example, consider some strings “YYYZXXYYX”, the frequency of character Y is larger than X and the character Z has the least frequency. So the length of the code for Y is smaller than X, and code for X will be smaller than Z.</a:t>
            </a:r>
          </a:p>
          <a:p>
            <a:pPr marL="0" indent="0">
              <a:buNone/>
            </a:pPr>
            <a:endParaRPr lang="en-IN" dirty="0">
              <a:latin typeface="Times New Roman" pitchFamily="18" charset="0"/>
              <a:cs typeface="Times New Roman"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t>96</a:t>
            </a:fld>
            <a:endParaRPr lang="en-IN" sz="1200" b="1" dirty="0">
              <a:solidFill>
                <a:schemeClr val="tx1"/>
              </a:solidFill>
            </a:endParaRPr>
          </a:p>
        </p:txBody>
      </p:sp>
    </p:spTree>
    <p:extLst>
      <p:ext uri="{BB962C8B-B14F-4D97-AF65-F5344CB8AC3E}">
        <p14:creationId xmlns:p14="http://schemas.microsoft.com/office/powerpoint/2010/main" val="34368798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392078"/>
          </a:xfrm>
        </p:spPr>
        <p:txBody>
          <a:bodyPr>
            <a:normAutofit fontScale="90000"/>
          </a:bodyPr>
          <a:lstStyle/>
          <a:p>
            <a:r>
              <a:rPr lang="en-US" b="1" dirty="0">
                <a:solidFill>
                  <a:srgbClr val="FF0000"/>
                </a:solidFill>
                <a:latin typeface="Times New Roman" pitchFamily="18" charset="0"/>
                <a:cs typeface="Times New Roman" pitchFamily="18" charset="0"/>
              </a:rPr>
              <a:t>Basics : Huffman codes</a:t>
            </a:r>
          </a:p>
        </p:txBody>
      </p:sp>
      <p:sp>
        <p:nvSpPr>
          <p:cNvPr id="3" name="Content Placeholder 2"/>
          <p:cNvSpPr>
            <a:spLocks noGrp="1"/>
          </p:cNvSpPr>
          <p:nvPr>
            <p:ph idx="1"/>
          </p:nvPr>
        </p:nvSpPr>
        <p:spPr>
          <a:xfrm>
            <a:off x="357809" y="934278"/>
            <a:ext cx="8388626" cy="3975652"/>
          </a:xfrm>
        </p:spPr>
        <p:txBody>
          <a:bodyPr>
            <a:normAutofit/>
          </a:bodyPr>
          <a:lstStyle/>
          <a:p>
            <a:r>
              <a:rPr lang="en-US" dirty="0">
                <a:latin typeface="Times New Roman" pitchFamily="18" charset="0"/>
                <a:cs typeface="Times New Roman" pitchFamily="18" charset="0"/>
              </a:rPr>
              <a:t>Huffman codes are codes for </a:t>
            </a:r>
            <a:r>
              <a:rPr lang="en-US" b="1" dirty="0">
                <a:latin typeface="Times New Roman" pitchFamily="18" charset="0"/>
                <a:cs typeface="Times New Roman" pitchFamily="18" charset="0"/>
              </a:rPr>
              <a:t>CHARACTER ENCODING</a:t>
            </a:r>
            <a:r>
              <a:rPr lang="en-US" dirty="0">
                <a:latin typeface="Times New Roman" pitchFamily="18" charset="0"/>
                <a:cs typeface="Times New Roman" pitchFamily="18" charset="0"/>
              </a:rPr>
              <a:t> data files for compression</a:t>
            </a:r>
          </a:p>
          <a:p>
            <a:r>
              <a:rPr lang="en-US" dirty="0">
                <a:solidFill>
                  <a:srgbClr val="C00000"/>
                </a:solidFill>
                <a:latin typeface="Times New Roman" pitchFamily="18" charset="0"/>
                <a:cs typeface="Times New Roman" pitchFamily="18" charset="0"/>
              </a:rPr>
              <a:t>Data is considered as a </a:t>
            </a:r>
            <a:r>
              <a:rPr lang="en-US" b="1" dirty="0">
                <a:solidFill>
                  <a:srgbClr val="C00000"/>
                </a:solidFill>
                <a:latin typeface="Times New Roman" pitchFamily="18" charset="0"/>
                <a:cs typeface="Times New Roman" pitchFamily="18" charset="0"/>
              </a:rPr>
              <a:t>sequence of characters</a:t>
            </a:r>
          </a:p>
          <a:p>
            <a:r>
              <a:rPr lang="en-US" dirty="0">
                <a:latin typeface="Times New Roman" pitchFamily="18" charset="0"/>
                <a:cs typeface="Times New Roman" pitchFamily="18" charset="0"/>
              </a:rPr>
              <a:t>It is an </a:t>
            </a:r>
            <a:r>
              <a:rPr lang="en-US" b="1" dirty="0">
                <a:latin typeface="Times New Roman" pitchFamily="18" charset="0"/>
                <a:cs typeface="Times New Roman" pitchFamily="18" charset="0"/>
              </a:rPr>
              <a:t>OPTIMAL</a:t>
            </a:r>
            <a:r>
              <a:rPr lang="en-US" dirty="0">
                <a:latin typeface="Times New Roman" pitchFamily="18" charset="0"/>
                <a:cs typeface="Times New Roman" pitchFamily="18" charset="0"/>
              </a:rPr>
              <a:t> encoding scheme</a:t>
            </a:r>
          </a:p>
          <a:p>
            <a:r>
              <a:rPr lang="en-US" dirty="0">
                <a:latin typeface="Times New Roman" pitchFamily="18" charset="0"/>
                <a:cs typeface="Times New Roman" pitchFamily="18" charset="0"/>
              </a:rPr>
              <a:t>Huffman codes </a:t>
            </a:r>
            <a:r>
              <a:rPr lang="en-US" b="1" dirty="0">
                <a:latin typeface="Times New Roman" pitchFamily="18" charset="0"/>
                <a:cs typeface="Times New Roman" pitchFamily="18" charset="0"/>
              </a:rPr>
              <a:t>compress data very effectively</a:t>
            </a:r>
            <a:r>
              <a:rPr lang="en-US" dirty="0">
                <a:latin typeface="Times New Roman" pitchFamily="18" charset="0"/>
                <a:cs typeface="Times New Roman" pitchFamily="18" charset="0"/>
              </a:rPr>
              <a:t>: savings of 20% to 90% are typical results.</a:t>
            </a:r>
          </a:p>
          <a:p>
            <a:endParaRPr lang="en-US" dirty="0">
              <a:latin typeface="Times New Roman" pitchFamily="18" charset="0"/>
              <a:cs typeface="Times New Roman" pitchFamily="18" charset="0"/>
            </a:endParaRPr>
          </a:p>
          <a:p>
            <a:r>
              <a:rPr lang="en-US" b="1" dirty="0">
                <a:solidFill>
                  <a:srgbClr val="000099"/>
                </a:solidFill>
                <a:latin typeface="Times New Roman" pitchFamily="18" charset="0"/>
                <a:cs typeface="Times New Roman" pitchFamily="18" charset="0"/>
              </a:rPr>
              <a:t>Purpose: </a:t>
            </a:r>
            <a:r>
              <a:rPr lang="en-US" dirty="0">
                <a:latin typeface="Times New Roman" pitchFamily="18" charset="0"/>
                <a:cs typeface="Times New Roman" pitchFamily="18" charset="0"/>
              </a:rPr>
              <a:t>Proposed by Dr. David A. Huffman in 1952</a:t>
            </a:r>
          </a:p>
          <a:p>
            <a:pPr lvl="1"/>
            <a:r>
              <a:rPr lang="en-US" i="1" dirty="0">
                <a:latin typeface="Times New Roman" pitchFamily="18" charset="0"/>
                <a:cs typeface="Times New Roman" pitchFamily="18" charset="0"/>
              </a:rPr>
              <a:t>“A Method for the Construction of Minimum Redundancy Codes”</a:t>
            </a:r>
          </a:p>
          <a:p>
            <a:r>
              <a:rPr lang="en-US" dirty="0">
                <a:latin typeface="Times New Roman" pitchFamily="18" charset="0"/>
                <a:cs typeface="Times New Roman" pitchFamily="18" charset="0"/>
              </a:rPr>
              <a:t>Applicable to many forms of data transmission</a:t>
            </a:r>
          </a:p>
          <a:p>
            <a:pPr lvl="1"/>
            <a:r>
              <a:rPr lang="en-US" dirty="0">
                <a:latin typeface="Times New Roman" pitchFamily="18" charset="0"/>
                <a:cs typeface="Times New Roman" pitchFamily="18" charset="0"/>
              </a:rPr>
              <a:t>Our example: text files</a:t>
            </a:r>
          </a:p>
          <a:p>
            <a:pPr lvl="1"/>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6549606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CS 102</a:t>
            </a:r>
            <a:endParaRPr lang="en-US" sz="1400" b="0">
              <a:latin typeface="Times New Roman" pitchFamily="18" charset="0"/>
            </a:endParaRPr>
          </a:p>
        </p:txBody>
      </p:sp>
      <p:sp>
        <p:nvSpPr>
          <p:cNvPr id="14338" name="Rectangle 2"/>
          <p:cNvSpPr>
            <a:spLocks noGrp="1" noChangeArrowheads="1"/>
          </p:cNvSpPr>
          <p:nvPr>
            <p:ph type="title"/>
          </p:nvPr>
        </p:nvSpPr>
        <p:spPr>
          <a:xfrm>
            <a:off x="628650" y="273844"/>
            <a:ext cx="7886700" cy="545501"/>
          </a:xfrm>
        </p:spPr>
        <p:txBody>
          <a:bodyPr>
            <a:normAutofit/>
          </a:bodyPr>
          <a:lstStyle/>
          <a:p>
            <a:r>
              <a:rPr lang="en-US" sz="3000" b="1" dirty="0">
                <a:solidFill>
                  <a:srgbClr val="FF0000"/>
                </a:solidFill>
                <a:latin typeface="Times New Roman" pitchFamily="18" charset="0"/>
                <a:cs typeface="Times New Roman" pitchFamily="18" charset="0"/>
              </a:rPr>
              <a:t>The (Real) Basic Algorithm</a:t>
            </a:r>
          </a:p>
        </p:txBody>
      </p:sp>
      <p:sp>
        <p:nvSpPr>
          <p:cNvPr id="14341" name="Text Box 5"/>
          <p:cNvSpPr txBox="1">
            <a:spLocks noChangeArrowheads="1"/>
          </p:cNvSpPr>
          <p:nvPr/>
        </p:nvSpPr>
        <p:spPr bwMode="auto">
          <a:xfrm>
            <a:off x="397565" y="1143001"/>
            <a:ext cx="7832036" cy="22467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
            </a:pPr>
            <a:r>
              <a:rPr lang="en-US" sz="2000" dirty="0">
                <a:latin typeface="Times New Roman" pitchFamily="18" charset="0"/>
                <a:cs typeface="Times New Roman" pitchFamily="18" charset="0"/>
              </a:rPr>
              <a:t>1.	Scan text to be compressed and tally occurrence of all characters.</a:t>
            </a:r>
          </a:p>
          <a:p>
            <a:pPr>
              <a:spcBef>
                <a:spcPct val="50000"/>
              </a:spcBef>
              <a:buFontTx/>
              <a:buChar char=" "/>
            </a:pPr>
            <a:r>
              <a:rPr lang="en-US" sz="2000" dirty="0">
                <a:latin typeface="Times New Roman" pitchFamily="18" charset="0"/>
                <a:cs typeface="Times New Roman" pitchFamily="18" charset="0"/>
              </a:rPr>
              <a:t>2.	Sort or prioritize characters based on number of occurrences in text.</a:t>
            </a:r>
          </a:p>
          <a:p>
            <a:pPr>
              <a:spcBef>
                <a:spcPct val="50000"/>
              </a:spcBef>
              <a:buFontTx/>
              <a:buChar char=" "/>
            </a:pPr>
            <a:r>
              <a:rPr lang="en-US" sz="2000" dirty="0">
                <a:latin typeface="Times New Roman" pitchFamily="18" charset="0"/>
                <a:cs typeface="Times New Roman" pitchFamily="18" charset="0"/>
              </a:rPr>
              <a:t>3.	Build Huffman code tree based on prioritized list.</a:t>
            </a:r>
          </a:p>
          <a:p>
            <a:pPr>
              <a:spcBef>
                <a:spcPct val="50000"/>
              </a:spcBef>
              <a:buFontTx/>
              <a:buChar char=" "/>
            </a:pPr>
            <a:r>
              <a:rPr lang="en-US" sz="2000" dirty="0">
                <a:latin typeface="Times New Roman" pitchFamily="18" charset="0"/>
                <a:cs typeface="Times New Roman" pitchFamily="18" charset="0"/>
              </a:rPr>
              <a:t>4.	Perform a traversal of tree to determine all code words.</a:t>
            </a:r>
          </a:p>
          <a:p>
            <a:pPr>
              <a:spcBef>
                <a:spcPct val="50000"/>
              </a:spcBef>
              <a:buFontTx/>
              <a:buChar char=" "/>
            </a:pPr>
            <a:r>
              <a:rPr lang="en-US" sz="2000" dirty="0">
                <a:latin typeface="Times New Roman" pitchFamily="18" charset="0"/>
                <a:cs typeface="Times New Roman" pitchFamily="18" charset="0"/>
              </a:rPr>
              <a:t>5.	Scan text again and create new file using the Huffman codes.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6" name="Rectangle 5"/>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5608748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366236"/>
          </a:xfrm>
        </p:spPr>
        <p:txBody>
          <a:bodyPr>
            <a:normAutofit fontScale="90000"/>
          </a:bodyPr>
          <a:lstStyle/>
          <a:p>
            <a:r>
              <a:rPr lang="en-US" sz="3000" b="1" dirty="0">
                <a:solidFill>
                  <a:srgbClr val="FF0000"/>
                </a:solidFill>
                <a:latin typeface="Times New Roman" pitchFamily="18" charset="0"/>
                <a:cs typeface="Times New Roman" pitchFamily="18" charset="0"/>
              </a:rPr>
              <a:t>Huffman code construction </a:t>
            </a:r>
          </a:p>
        </p:txBody>
      </p:sp>
      <p:sp>
        <p:nvSpPr>
          <p:cNvPr id="3" name="Content Placeholder 2"/>
          <p:cNvSpPr>
            <a:spLocks noGrp="1"/>
          </p:cNvSpPr>
          <p:nvPr>
            <p:ph idx="1"/>
          </p:nvPr>
        </p:nvSpPr>
        <p:spPr>
          <a:xfrm>
            <a:off x="148590" y="819345"/>
            <a:ext cx="8812530" cy="3813378"/>
          </a:xfrm>
        </p:spPr>
        <p:txBody>
          <a:bodyPr>
            <a:normAutofit/>
          </a:bodyPr>
          <a:lstStyle/>
          <a:p>
            <a:pPr marL="0" indent="0">
              <a:buNone/>
            </a:pPr>
            <a:r>
              <a:rPr lang="en-US" sz="1800" dirty="0">
                <a:latin typeface="Times New Roman" pitchFamily="18" charset="0"/>
                <a:cs typeface="Times New Roman" pitchFamily="18" charset="0"/>
              </a:rPr>
              <a:t>In the </a:t>
            </a:r>
            <a:r>
              <a:rPr lang="en-US" sz="1800" b="1" dirty="0" err="1">
                <a:latin typeface="Times New Roman" pitchFamily="18" charset="0"/>
                <a:cs typeface="Times New Roman" pitchFamily="18" charset="0"/>
              </a:rPr>
              <a:t>pseudocode</a:t>
            </a:r>
            <a:r>
              <a:rPr lang="en-US" sz="1800" dirty="0">
                <a:latin typeface="Times New Roman" pitchFamily="18" charset="0"/>
                <a:cs typeface="Times New Roman" pitchFamily="18" charset="0"/>
              </a:rPr>
              <a:t> that follows in next slide:</a:t>
            </a:r>
          </a:p>
          <a:p>
            <a:r>
              <a:rPr lang="en-US" sz="1800" dirty="0">
                <a:latin typeface="Times New Roman" pitchFamily="18" charset="0"/>
                <a:cs typeface="Times New Roman" pitchFamily="18" charset="0"/>
              </a:rPr>
              <a:t>C =set of </a:t>
            </a:r>
            <a:r>
              <a:rPr lang="en-US" sz="1800" b="1" dirty="0">
                <a:latin typeface="Times New Roman" pitchFamily="18" charset="0"/>
                <a:cs typeface="Times New Roman" pitchFamily="18" charset="0"/>
              </a:rPr>
              <a:t>n characters .</a:t>
            </a:r>
          </a:p>
          <a:p>
            <a:r>
              <a:rPr lang="en-US" sz="1800" dirty="0">
                <a:latin typeface="Times New Roman" pitchFamily="18" charset="0"/>
                <a:cs typeface="Times New Roman" pitchFamily="18" charset="0"/>
              </a:rPr>
              <a:t>Each character c belonging to </a:t>
            </a:r>
            <a:r>
              <a:rPr lang="en-US" sz="1800" b="1" dirty="0">
                <a:latin typeface="Times New Roman" pitchFamily="18" charset="0"/>
                <a:cs typeface="Times New Roman" pitchFamily="18" charset="0"/>
              </a:rPr>
              <a:t>C has </a:t>
            </a:r>
            <a:r>
              <a:rPr lang="en-US" sz="1800" b="1" i="1" dirty="0" err="1">
                <a:latin typeface="Times New Roman" pitchFamily="18" charset="0"/>
                <a:cs typeface="Times New Roman" pitchFamily="18" charset="0"/>
              </a:rPr>
              <a:t>c.freq</a:t>
            </a:r>
            <a:r>
              <a:rPr lang="en-US" sz="1800" b="1" i="1" dirty="0">
                <a:latin typeface="Times New Roman" pitchFamily="18" charset="0"/>
                <a:cs typeface="Times New Roman" pitchFamily="18" charset="0"/>
              </a:rPr>
              <a:t> </a:t>
            </a:r>
            <a:r>
              <a:rPr lang="en-US" sz="1800" b="1" dirty="0">
                <a:latin typeface="Times New Roman" pitchFamily="18" charset="0"/>
                <a:cs typeface="Times New Roman" pitchFamily="18" charset="0"/>
              </a:rPr>
              <a:t>associated </a:t>
            </a:r>
            <a:r>
              <a:rPr lang="en-US" sz="1800" dirty="0">
                <a:latin typeface="Times New Roman" pitchFamily="18" charset="0"/>
                <a:cs typeface="Times New Roman" pitchFamily="18" charset="0"/>
              </a:rPr>
              <a:t>with it, giving its frequency.</a:t>
            </a:r>
          </a:p>
          <a:p>
            <a:r>
              <a:rPr lang="en-US" sz="1800" dirty="0">
                <a:latin typeface="Times New Roman" pitchFamily="18" charset="0"/>
                <a:cs typeface="Times New Roman" pitchFamily="18" charset="0"/>
              </a:rPr>
              <a:t>Algorithm </a:t>
            </a:r>
            <a:r>
              <a:rPr lang="en-US" sz="1800" b="1" dirty="0">
                <a:latin typeface="Times New Roman" pitchFamily="18" charset="0"/>
                <a:cs typeface="Times New Roman" pitchFamily="18" charset="0"/>
              </a:rPr>
              <a:t>builds tree T in a bottom-up manner </a:t>
            </a:r>
            <a:r>
              <a:rPr lang="en-US" sz="1800" dirty="0">
                <a:latin typeface="Times New Roman" pitchFamily="18" charset="0"/>
                <a:cs typeface="Times New Roman" pitchFamily="18" charset="0"/>
              </a:rPr>
              <a:t>corresponding to the optimal code.</a:t>
            </a:r>
          </a:p>
          <a:p>
            <a:r>
              <a:rPr lang="en-US" sz="1800" dirty="0">
                <a:latin typeface="Times New Roman" pitchFamily="18" charset="0"/>
                <a:cs typeface="Times New Roman" pitchFamily="18" charset="0"/>
              </a:rPr>
              <a:t>It begins with a </a:t>
            </a:r>
            <a:r>
              <a:rPr lang="en-US" sz="1800" b="1" dirty="0">
                <a:latin typeface="Times New Roman" pitchFamily="18" charset="0"/>
                <a:cs typeface="Times New Roman" pitchFamily="18" charset="0"/>
              </a:rPr>
              <a:t>set of |C| leaves</a:t>
            </a:r>
            <a:r>
              <a:rPr lang="en-US" sz="1800" dirty="0">
                <a:latin typeface="Times New Roman" pitchFamily="18" charset="0"/>
                <a:cs typeface="Times New Roman" pitchFamily="18" charset="0"/>
              </a:rPr>
              <a:t> and performs a sequence of </a:t>
            </a:r>
            <a:r>
              <a:rPr lang="en-US" sz="1800" b="1" dirty="0">
                <a:latin typeface="Times New Roman" pitchFamily="18" charset="0"/>
                <a:cs typeface="Times New Roman" pitchFamily="18" charset="0"/>
              </a:rPr>
              <a:t>|C|-  1</a:t>
            </a:r>
            <a:r>
              <a:rPr lang="en-US" sz="1800" dirty="0">
                <a:latin typeface="Times New Roman" pitchFamily="18" charset="0"/>
                <a:cs typeface="Times New Roman" pitchFamily="18" charset="0"/>
              </a:rPr>
              <a:t> “merging” operations to create the final tree.</a:t>
            </a:r>
          </a:p>
          <a:p>
            <a:r>
              <a:rPr lang="en-US" sz="1800" dirty="0">
                <a:latin typeface="Times New Roman" pitchFamily="18" charset="0"/>
                <a:cs typeface="Times New Roman" pitchFamily="18" charset="0"/>
              </a:rPr>
              <a:t>The algorithm uses a </a:t>
            </a:r>
            <a:r>
              <a:rPr lang="en-US" sz="1800" b="1" dirty="0">
                <a:latin typeface="Times New Roman" pitchFamily="18" charset="0"/>
                <a:cs typeface="Times New Roman" pitchFamily="18" charset="0"/>
              </a:rPr>
              <a:t>min-priority queue Q</a:t>
            </a:r>
            <a:r>
              <a:rPr lang="en-US" sz="1800" dirty="0">
                <a:latin typeface="Times New Roman" pitchFamily="18" charset="0"/>
                <a:cs typeface="Times New Roman" pitchFamily="18" charset="0"/>
              </a:rPr>
              <a:t>, keyed on the </a:t>
            </a:r>
            <a:r>
              <a:rPr lang="en-US" sz="1800" b="1" i="1" dirty="0" err="1">
                <a:latin typeface="Times New Roman" pitchFamily="18" charset="0"/>
                <a:cs typeface="Times New Roman" pitchFamily="18" charset="0"/>
              </a:rPr>
              <a:t>freq</a:t>
            </a:r>
            <a:r>
              <a:rPr lang="en-US" sz="1800" b="1" i="1" dirty="0">
                <a:latin typeface="Times New Roman" pitchFamily="18" charset="0"/>
                <a:cs typeface="Times New Roman" pitchFamily="18" charset="0"/>
              </a:rPr>
              <a:t> </a:t>
            </a:r>
            <a:r>
              <a:rPr lang="en-US" sz="1800" b="1" dirty="0">
                <a:latin typeface="Times New Roman" pitchFamily="18" charset="0"/>
                <a:cs typeface="Times New Roman" pitchFamily="18" charset="0"/>
              </a:rPr>
              <a:t>attribute</a:t>
            </a:r>
            <a:r>
              <a:rPr lang="en-US" sz="1800" dirty="0">
                <a:latin typeface="Times New Roman" pitchFamily="18" charset="0"/>
                <a:cs typeface="Times New Roman" pitchFamily="18" charset="0"/>
              </a:rPr>
              <a:t>, to identify the </a:t>
            </a:r>
            <a:r>
              <a:rPr lang="en-US" sz="1800" b="1" dirty="0">
                <a:latin typeface="Times New Roman" pitchFamily="18" charset="0"/>
                <a:cs typeface="Times New Roman" pitchFamily="18" charset="0"/>
              </a:rPr>
              <a:t>two least-frequent objects to merge </a:t>
            </a:r>
            <a:r>
              <a:rPr lang="en-US" sz="1800" dirty="0">
                <a:latin typeface="Times New Roman" pitchFamily="18" charset="0"/>
                <a:cs typeface="Times New Roman" pitchFamily="18" charset="0"/>
              </a:rPr>
              <a:t>together. </a:t>
            </a:r>
          </a:p>
          <a:p>
            <a:r>
              <a:rPr lang="en-US" sz="1800" dirty="0">
                <a:latin typeface="Times New Roman" pitchFamily="18" charset="0"/>
                <a:cs typeface="Times New Roman" pitchFamily="18" charset="0"/>
              </a:rPr>
              <a:t>When we merge two objects, the </a:t>
            </a:r>
            <a:r>
              <a:rPr lang="en-US" sz="1800" b="1" dirty="0">
                <a:latin typeface="Times New Roman" pitchFamily="18" charset="0"/>
                <a:cs typeface="Times New Roman" pitchFamily="18" charset="0"/>
              </a:rPr>
              <a:t>result </a:t>
            </a:r>
            <a:r>
              <a:rPr lang="en-US" sz="1800" dirty="0">
                <a:latin typeface="Times New Roman" pitchFamily="18" charset="0"/>
                <a:cs typeface="Times New Roman" pitchFamily="18" charset="0"/>
              </a:rPr>
              <a:t>is a new object whose frequency is the </a:t>
            </a:r>
            <a:r>
              <a:rPr lang="en-US" sz="1800" b="1" dirty="0">
                <a:latin typeface="Times New Roman" pitchFamily="18" charset="0"/>
                <a:cs typeface="Times New Roman" pitchFamily="18" charset="0"/>
              </a:rPr>
              <a:t>sum of the frequencies </a:t>
            </a:r>
            <a:r>
              <a:rPr lang="en-US" sz="1800" dirty="0">
                <a:latin typeface="Times New Roman" pitchFamily="18" charset="0"/>
                <a:cs typeface="Times New Roman" pitchFamily="18" charset="0"/>
              </a:rPr>
              <a:t>of the two objects that were merged.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5" name="Rectangle 4"/>
          <p:cNvSpPr/>
          <p:nvPr/>
        </p:nvSpPr>
        <p:spPr>
          <a:xfrm>
            <a:off x="0" y="4882455"/>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 of Computer Engineering, VIIT, Pune-48</a:t>
            </a:r>
            <a:endParaRPr lang="en-IN" b="1" dirty="0">
              <a:solidFill>
                <a:schemeClr val="tx1"/>
              </a:solidFill>
            </a:endParaRPr>
          </a:p>
        </p:txBody>
      </p:sp>
    </p:spTree>
    <p:extLst>
      <p:ext uri="{BB962C8B-B14F-4D97-AF65-F5344CB8AC3E}">
        <p14:creationId xmlns:p14="http://schemas.microsoft.com/office/powerpoint/2010/main" val="220921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3591</TotalTime>
  <Words>14879</Words>
  <Application>Microsoft Office PowerPoint</Application>
  <PresentationFormat>On-screen Show (16:9)</PresentationFormat>
  <Paragraphs>2601</Paragraphs>
  <Slides>141</Slides>
  <Notes>94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141</vt:i4>
      </vt:variant>
    </vt:vector>
  </HeadingPairs>
  <TitlesOfParts>
    <vt:vector size="151" baseType="lpstr">
      <vt:lpstr>Arial</vt:lpstr>
      <vt:lpstr>Calibri</vt:lpstr>
      <vt:lpstr>Calibri Light</vt:lpstr>
      <vt:lpstr>Century Schoolbook</vt:lpstr>
      <vt:lpstr>Lucida Sans Typewriter</vt:lpstr>
      <vt:lpstr>Marlett</vt:lpstr>
      <vt:lpstr>Symbol</vt:lpstr>
      <vt:lpstr>Times New Roman</vt:lpstr>
      <vt:lpstr>Wingdings</vt:lpstr>
      <vt:lpstr>Office Theme</vt:lpstr>
      <vt:lpstr>Unit I-Introduction  Design and Analysis of Algorithms</vt:lpstr>
      <vt:lpstr>Objective/s of this session </vt:lpstr>
      <vt:lpstr>Content  </vt:lpstr>
      <vt:lpstr>Definition [Algorithm]: </vt:lpstr>
      <vt:lpstr>PowerPoint Presentation</vt:lpstr>
      <vt:lpstr>Informally : What are Algorithms?</vt:lpstr>
      <vt:lpstr>Algorithm Evolution stages</vt:lpstr>
      <vt:lpstr>…contd.. Problems faced for proof of correctness</vt:lpstr>
      <vt:lpstr>…contd.. Proof of correctness issues</vt:lpstr>
      <vt:lpstr>…contd…Search for efficient solutions </vt:lpstr>
      <vt:lpstr>PowerPoint Presentation</vt:lpstr>
      <vt:lpstr>PowerPoint Presentation</vt:lpstr>
      <vt:lpstr>Analysis of Algorithms </vt:lpstr>
      <vt:lpstr>Analysis of Algorithms </vt:lpstr>
      <vt:lpstr>Analysis of Algorithms </vt:lpstr>
      <vt:lpstr>PowerPoint Presentation</vt:lpstr>
      <vt:lpstr>PowerPoint Presentation</vt:lpstr>
      <vt:lpstr>PowerPoint Presentation</vt:lpstr>
      <vt:lpstr>PowerPoint Presentation</vt:lpstr>
      <vt:lpstr>PowerPoint Presentation</vt:lpstr>
      <vt:lpstr>Analysis of Algorithms </vt:lpstr>
      <vt:lpstr>Analysis of Algorithms </vt:lpstr>
      <vt:lpstr> Asymptotic Notation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Best, Average and Worst case running times of algorithm </vt:lpstr>
      <vt:lpstr>PowerPoint Presentation</vt:lpstr>
      <vt:lpstr>PowerPoint Presentation</vt:lpstr>
      <vt:lpstr>PowerPoint Presentation</vt:lpstr>
      <vt:lpstr>  Divide and Conquer strategy: Quick Sort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 </vt:lpstr>
      <vt:lpstr> Quick Sort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Exponentiation Greedy Method: General Strategy   </vt:lpstr>
      <vt:lpstr>PowerPoint Presentation</vt:lpstr>
      <vt:lpstr>PowerPoint Presentation</vt:lpstr>
      <vt:lpstr>PowerPoint Presentation</vt:lpstr>
      <vt:lpstr> </vt:lpstr>
      <vt:lpstr> </vt:lpstr>
      <vt:lpstr> </vt:lpstr>
      <vt:lpstr> </vt:lpstr>
      <vt:lpstr> </vt:lpstr>
      <vt:lpstr>Examples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Huffman code generation algorithm   </vt:lpstr>
      <vt:lpstr>Basics : Huffman codes</vt:lpstr>
      <vt:lpstr>The (Real) Basic Algorithm</vt:lpstr>
      <vt:lpstr>Huffman code construction </vt:lpstr>
      <vt:lpstr>Algorithm: Huffman Code Generation</vt:lpstr>
      <vt:lpstr>Building a Tree Scan the original text</vt:lpstr>
      <vt:lpstr>Building a Tree Scan the original text</vt:lpstr>
      <vt:lpstr>Building a Tree Scan the original text</vt:lpstr>
      <vt:lpstr>Building a Tree Prioritize characters</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Building a Tree</vt:lpstr>
      <vt:lpstr>Encoding the File Traverse Tree for Codes</vt:lpstr>
      <vt:lpstr>Encoding the File Traverse Tree for Codes</vt:lpstr>
      <vt:lpstr>Encoding the File</vt:lpstr>
      <vt:lpstr>Encoding the File Results</vt:lpstr>
      <vt:lpstr>Decoding the File</vt:lpstr>
      <vt:lpstr>Decoding the File</vt:lpstr>
      <vt:lpstr>Summary of Huffman Coding</vt:lpstr>
      <vt:lpstr>References</vt:lpstr>
      <vt:lpstr>Related outcomes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Standard Practices for Engineers</dc:title>
  <dc:creator>Viit Viit</dc:creator>
  <cp:lastModifiedBy>Nivedita Bhirud</cp:lastModifiedBy>
  <cp:revision>207</cp:revision>
  <dcterms:created xsi:type="dcterms:W3CDTF">2020-04-02T16:05:06Z</dcterms:created>
  <dcterms:modified xsi:type="dcterms:W3CDTF">2020-08-18T09:57:43Z</dcterms:modified>
</cp:coreProperties>
</file>