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Raleway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26C2B6-D1B5-484A-83C0-8E7E29EE34AB}">
  <a:tblStyle styleId="{EE26C2B6-D1B5-484A-83C0-8E7E29EE34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799" autoAdjust="0"/>
  </p:normalViewPr>
  <p:slideViewPr>
    <p:cSldViewPr snapToGrid="0">
      <p:cViewPr varScale="1">
        <p:scale>
          <a:sx n="90" d="100"/>
          <a:sy n="90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rand.iu.edu/design/logos-lockups/index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ucomm.unl.edu/toolbox/our-marks" TargetMode="External"/><Relationship Id="rId4" Type="http://schemas.openxmlformats.org/officeDocument/2006/relationships/hyperlink" Target="https://brand.uiowa.edu/university-logo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63b817927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63b817927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63b817927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63b817927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63b817927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63b817927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63b817927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63b817927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ab4441683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ab4441683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63b817927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63b817927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63b8179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63b8179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4f20a0c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64f20a0c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3b81792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3b81792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ab444168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ab444168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3b817927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3b817927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 dirty="0">
                <a:solidFill>
                  <a:schemeClr val="hlink"/>
                </a:solidFill>
                <a:hlinkClick r:id="rId3"/>
              </a:rPr>
              <a:t>https://brand.iu.edu/design/logos-lockups/index.html</a:t>
            </a:r>
            <a:r>
              <a:rPr lang="en" sz="1000" dirty="0"/>
              <a:t> 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 dirty="0">
                <a:solidFill>
                  <a:schemeClr val="hlink"/>
                </a:solidFill>
                <a:hlinkClick r:id="rId4"/>
              </a:rPr>
              <a:t>https://brand.uiowa.edu/university-logo</a:t>
            </a:r>
            <a:r>
              <a:rPr lang="en" sz="1000" dirty="0"/>
              <a:t> 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 dirty="0">
                <a:solidFill>
                  <a:schemeClr val="hlink"/>
                </a:solidFill>
                <a:hlinkClick r:id="rId5"/>
              </a:rPr>
              <a:t>https://ucomm.unl.edu/toolbox/our-marks</a:t>
            </a:r>
            <a:r>
              <a:rPr lang="en" sz="1000" dirty="0"/>
              <a:t> </a:t>
            </a:r>
            <a:endParaRPr sz="1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ab44416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ab44416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63b81792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63b81792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64f20a0c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64f20a0c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453475" y="2617575"/>
            <a:ext cx="7688100" cy="13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Himanshi Manglunia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Kalpita Raut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Ann Laura Walker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1203725" y="1419925"/>
            <a:ext cx="5588076" cy="64542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3"/>
                </a:solidFill>
                <a:latin typeface="Georgia"/>
              </a:rPr>
              <a:t>TEAM PEDS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ctrTitle"/>
          </p:nvPr>
        </p:nvSpPr>
        <p:spPr>
          <a:xfrm>
            <a:off x="545200" y="604900"/>
            <a:ext cx="313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Category: Debt &amp; Earnings</a:t>
            </a:r>
            <a:endParaRPr sz="1800"/>
          </a:p>
        </p:txBody>
      </p:sp>
      <p:sp>
        <p:nvSpPr>
          <p:cNvPr id="153" name="Google Shape;153;p23"/>
          <p:cNvSpPr txBox="1">
            <a:spLocks noGrp="1"/>
          </p:cNvSpPr>
          <p:nvPr>
            <p:ph type="subTitle" idx="1"/>
          </p:nvPr>
        </p:nvSpPr>
        <p:spPr>
          <a:xfrm>
            <a:off x="318125" y="1234500"/>
            <a:ext cx="3004500" cy="36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Compares the level of debt former students have with their earnings.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 lines indicate means.</a:t>
            </a:r>
            <a:endParaRPr sz="1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Students from College Park are below the Big Ten average for the level of debt AND</a:t>
            </a:r>
            <a:endParaRPr sz="140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Tend to be above the average of earnings.</a:t>
            </a:r>
            <a:endParaRPr sz="1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Limitations:</a:t>
            </a:r>
            <a:endParaRPr sz="140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Latest data were from 2014-15</a:t>
            </a:r>
            <a:endParaRPr sz="1400"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975" y="152400"/>
            <a:ext cx="471744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ctrTitle"/>
          </p:nvPr>
        </p:nvSpPr>
        <p:spPr>
          <a:xfrm>
            <a:off x="727950" y="49947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Category: Debt</a:t>
            </a:r>
            <a:endParaRPr sz="2400"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>
            <a:off x="318125" y="1234500"/>
            <a:ext cx="3004500" cy="36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Students from College Park tend to be at or below the average for many of these populations. </a:t>
            </a:r>
            <a:endParaRPr sz="14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Point of Concern: The level of debt for Pell Students  </a:t>
            </a:r>
            <a:endParaRPr sz="1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625" y="751322"/>
            <a:ext cx="5668975" cy="4095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ctrTitle"/>
          </p:nvPr>
        </p:nvSpPr>
        <p:spPr>
          <a:xfrm>
            <a:off x="575325" y="727800"/>
            <a:ext cx="26337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Category:Repayment</a:t>
            </a:r>
            <a:endParaRPr sz="1800"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560" y="215563"/>
            <a:ext cx="5056714" cy="48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>
            <a:spLocks noGrp="1"/>
          </p:cNvSpPr>
          <p:nvPr>
            <p:ph type="subTitle" idx="1"/>
          </p:nvPr>
        </p:nvSpPr>
        <p:spPr>
          <a:xfrm>
            <a:off x="318125" y="1234500"/>
            <a:ext cx="3004500" cy="36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seems to be more of a discrepancy between genders at other institutions like Penn and Ohio State.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College Park seems to be more steady both in terms of: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Rates of repayments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Differences between genders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ctrTitle"/>
          </p:nvPr>
        </p:nvSpPr>
        <p:spPr>
          <a:xfrm>
            <a:off x="529700" y="646175"/>
            <a:ext cx="30912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Category: Completions</a:t>
            </a:r>
            <a:endParaRPr sz="1800"/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t="833"/>
          <a:stretch/>
        </p:blipFill>
        <p:spPr>
          <a:xfrm>
            <a:off x="4069850" y="285300"/>
            <a:ext cx="4975425" cy="47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>
            <a:spLocks noGrp="1"/>
          </p:cNvSpPr>
          <p:nvPr>
            <p:ph type="subTitle" idx="1"/>
          </p:nvPr>
        </p:nvSpPr>
        <p:spPr>
          <a:xfrm>
            <a:off x="318125" y="1234500"/>
            <a:ext cx="3440100" cy="36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Many institutions experiencing decreases in underrepresented minorities, as seen nationally. 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2016 sees the maximum completion rate for “Foreign minorities” as well as “Other minorities”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/>
              <a:t>Completion rate for “Unknown” minorities is seen as decreasing from 2013 to 2016, and there is a slight increase in 2017.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National trends seem to indicate a decrease in minority attendance and completions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ctrTitle"/>
          </p:nvPr>
        </p:nvSpPr>
        <p:spPr>
          <a:xfrm>
            <a:off x="727950" y="49947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Conclusions</a:t>
            </a:r>
            <a:endParaRPr sz="2400"/>
          </a:p>
        </p:txBody>
      </p:sp>
      <p:sp>
        <p:nvSpPr>
          <p:cNvPr id="181" name="Google Shape;181;p27"/>
          <p:cNvSpPr txBox="1">
            <a:spLocks noGrp="1"/>
          </p:cNvSpPr>
          <p:nvPr>
            <p:ph type="subTitle" idx="1"/>
          </p:nvPr>
        </p:nvSpPr>
        <p:spPr>
          <a:xfrm>
            <a:off x="729625" y="1376400"/>
            <a:ext cx="7688100" cy="3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Students may feel that UMD is an expensive school, and they may not be able to afford it, so they think twice before applying.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But as we can see from our analysis, </a:t>
            </a:r>
            <a:endParaRPr/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The repayment rate is high among the Big Ten institutions</a:t>
            </a:r>
            <a:endParaRPr/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Debt to Earnings ratio is low, which means the students pay their debt using their earnings in full within a reason.</a:t>
            </a:r>
            <a:endParaRPr/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Completion rates high when compared to Big Ten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Through this analysis, we can say that the return on investment (ROI) for UMD is high.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ctrTitle"/>
          </p:nvPr>
        </p:nvSpPr>
        <p:spPr>
          <a:xfrm>
            <a:off x="311700" y="232400"/>
            <a:ext cx="8520600" cy="7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050" y="969200"/>
            <a:ext cx="2351893" cy="38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678025" y="536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</a:t>
            </a:r>
            <a:endParaRPr sz="240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407250"/>
            <a:ext cx="7688700" cy="29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IPEDS : Integrated Postsecondary Education Data System.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System of interrelated surveys conducted annually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Gathers information from every college, university, vocational and technical institutions that participate in the federal student financial aid program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57450" y="567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Sources of Information </a:t>
            </a:r>
            <a:endParaRPr sz="240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575" y="1211800"/>
            <a:ext cx="6440458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678025" y="4995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About the Dataset</a:t>
            </a:r>
            <a:endParaRPr sz="24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727950" y="1455600"/>
            <a:ext cx="76881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IPEDS data consist of 3 modules:</a:t>
            </a:r>
            <a:endParaRPr sz="14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Institutional characteristics</a:t>
            </a:r>
            <a:endParaRPr sz="14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Admissions Fall, Graduation Rates, Student Financial aid</a:t>
            </a:r>
            <a:endParaRPr sz="14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Fall enrollment, Finance Human Resource components and Academic Libraries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dirty="0"/>
              <a:t>Per its data dictionary, is made up of approximately 1,800 variables +</a:t>
            </a:r>
            <a:endParaRPr sz="1400" dirty="0"/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broken down into categories ranging from: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</p:txBody>
      </p:sp>
      <p:graphicFrame>
        <p:nvGraphicFramePr>
          <p:cNvPr id="112" name="Google Shape;112;p17"/>
          <p:cNvGraphicFramePr/>
          <p:nvPr/>
        </p:nvGraphicFramePr>
        <p:xfrm>
          <a:off x="727950" y="3435600"/>
          <a:ext cx="7239000" cy="792420"/>
        </p:xfrm>
        <a:graphic>
          <a:graphicData uri="http://schemas.openxmlformats.org/drawingml/2006/table">
            <a:tbl>
              <a:tblPr>
                <a:noFill/>
                <a:tableStyleId>{EE26C2B6-D1B5-484A-83C0-8E7E29EE34AB}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Admissions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Tuition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Loan Repayments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Earnings Post Graduation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678025" y="1529125"/>
            <a:ext cx="7688100" cy="28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Combined the 5 years data which was distributed in 5 datasets into a single dataset, by adding a column year into the final one using R.</a:t>
            </a:r>
            <a:endParaRPr sz="1400"/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There were separate columns for several attributes for Male and Female categories, those were combined and values added to a new column called Gender.</a:t>
            </a:r>
            <a:endParaRPr sz="1400"/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Removed the missing values using the data using rodbc package in R.</a:t>
            </a:r>
            <a:endParaRPr sz="1400"/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/>
          </p:nvPr>
        </p:nvSpPr>
        <p:spPr>
          <a:xfrm>
            <a:off x="678025" y="4995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Preparation &amp; Cleaning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729625" y="48922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Big Ten Institutions: Who are they?</a:t>
            </a:r>
            <a:endParaRPr sz="2400"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050" y="1326050"/>
            <a:ext cx="6569900" cy="35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/>
          <p:nvPr/>
        </p:nvSpPr>
        <p:spPr>
          <a:xfrm rot="485895">
            <a:off x="7104236" y="4284164"/>
            <a:ext cx="1813149" cy="757062"/>
          </a:xfrm>
          <a:prstGeom prst="cloud">
            <a:avLst/>
          </a:prstGeom>
          <a:solidFill>
            <a:srgbClr val="67B2EE">
              <a:alpha val="350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400,000 full-time undergraduates</a:t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 rot="1655061">
            <a:off x="7102522" y="1278591"/>
            <a:ext cx="1626342" cy="660063"/>
          </a:xfrm>
          <a:prstGeom prst="cloud">
            <a:avLst/>
          </a:prstGeom>
          <a:solidFill>
            <a:srgbClr val="67B2EE">
              <a:alpha val="350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9.8 billion in funded research</a:t>
            </a:r>
            <a:endParaRPr sz="1000"/>
          </a:p>
        </p:txBody>
      </p:sp>
      <p:sp>
        <p:nvSpPr>
          <p:cNvPr id="127" name="Google Shape;127;p19"/>
          <p:cNvSpPr/>
          <p:nvPr/>
        </p:nvSpPr>
        <p:spPr>
          <a:xfrm rot="-556402">
            <a:off x="177537" y="1542770"/>
            <a:ext cx="1475119" cy="679225"/>
          </a:xfrm>
          <a:prstGeom prst="cloud">
            <a:avLst/>
          </a:prstGeom>
          <a:solidFill>
            <a:srgbClr val="67B2EE">
              <a:alpha val="350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100,000 full-time graduates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ctrTitle"/>
          </p:nvPr>
        </p:nvSpPr>
        <p:spPr>
          <a:xfrm>
            <a:off x="818500" y="562595"/>
            <a:ext cx="71367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Target Audience</a:t>
            </a:r>
            <a:endParaRPr sz="2400"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1"/>
          </p:nvPr>
        </p:nvSpPr>
        <p:spPr>
          <a:xfrm>
            <a:off x="1003650" y="1297825"/>
            <a:ext cx="7136700" cy="30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Prospective international students hoping to come to the United States to study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Media companies like US News that publish rankings and analysis for the public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University Staff that focuses on Financial Aid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ctrTitle"/>
          </p:nvPr>
        </p:nvSpPr>
        <p:spPr>
          <a:xfrm>
            <a:off x="727950" y="47892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</a:t>
            </a:r>
            <a:endParaRPr sz="3000"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1"/>
          </p:nvPr>
        </p:nvSpPr>
        <p:spPr>
          <a:xfrm>
            <a:off x="729625" y="1499850"/>
            <a:ext cx="7688100" cy="3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University of Maryland compare with the other BIG TEN institutions based on :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Debt/Earnings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Repayment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Completion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247575" y="77450"/>
            <a:ext cx="23664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Category: Debt</a:t>
            </a:r>
            <a:endParaRPr sz="1800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25" y="526487"/>
            <a:ext cx="4209174" cy="370236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247575" y="4491150"/>
            <a:ext cx="86139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tend to remain the same between both analyses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 a positive disparity between First-Generation and Non-First-Generation students with College Park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350" y="526475"/>
            <a:ext cx="4316621" cy="370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609</Words>
  <Application>Microsoft Office PowerPoint</Application>
  <PresentationFormat>On-screen Show (16:9)</PresentationFormat>
  <Paragraphs>83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Raleway</vt:lpstr>
      <vt:lpstr>Arial</vt:lpstr>
      <vt:lpstr>Georgia</vt:lpstr>
      <vt:lpstr>Lato</vt:lpstr>
      <vt:lpstr>Streamline</vt:lpstr>
      <vt:lpstr>PowerPoint Presentation</vt:lpstr>
      <vt:lpstr>Introduction</vt:lpstr>
      <vt:lpstr>Sources of Information </vt:lpstr>
      <vt:lpstr>About the Dataset</vt:lpstr>
      <vt:lpstr>Data Preparation &amp; Cleaning</vt:lpstr>
      <vt:lpstr>Big Ten Institutions: Who are they?</vt:lpstr>
      <vt:lpstr>Target Audience</vt:lpstr>
      <vt:lpstr>Question</vt:lpstr>
      <vt:lpstr>Category: Debt</vt:lpstr>
      <vt:lpstr>Category: Debt &amp; Earnings</vt:lpstr>
      <vt:lpstr>Category: Debt</vt:lpstr>
      <vt:lpstr>Category:Repayment</vt:lpstr>
      <vt:lpstr>Category: Completions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Kalpita Raut</cp:lastModifiedBy>
  <cp:revision>4</cp:revision>
  <dcterms:modified xsi:type="dcterms:W3CDTF">2018-12-14T00:30:57Z</dcterms:modified>
</cp:coreProperties>
</file>