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5" r:id="rId3"/>
    <p:sldId id="281" r:id="rId4"/>
    <p:sldId id="282" r:id="rId5"/>
    <p:sldId id="283" r:id="rId6"/>
    <p:sldId id="284" r:id="rId7"/>
    <p:sldId id="286" r:id="rId8"/>
    <p:sldId id="288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202B"/>
    <a:srgbClr val="AF272F"/>
    <a:srgbClr val="B8232F"/>
    <a:srgbClr val="A40000"/>
    <a:srgbClr val="EB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7" autoAdjust="0"/>
    <p:restoredTop sz="94687" autoAdjust="0"/>
  </p:normalViewPr>
  <p:slideViewPr>
    <p:cSldViewPr snapToGrid="0" snapToObjects="1">
      <p:cViewPr varScale="1">
        <p:scale>
          <a:sx n="108" d="100"/>
          <a:sy n="108" d="100"/>
        </p:scale>
        <p:origin x="15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4DE2E-EC89-D34B-8F1A-4218343B0EE5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0A1E3-0C52-024B-BB63-2F902E40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2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01AFB-0057-1249-925A-A7B2A8B907E4}" type="datetimeFigureOut">
              <a:rPr lang="en-US" smtClean="0"/>
              <a:t>07/27/2020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CD06B-D3FE-2641-8700-B8C156378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2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1">
    <p:bg>
      <p:bgPr>
        <a:solidFill>
          <a:srgbClr val="9C2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825614" y="0"/>
            <a:ext cx="3318386" cy="6864723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USM-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66" y="5530422"/>
            <a:ext cx="2454816" cy="508223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83402" y="2569953"/>
            <a:ext cx="5060276" cy="1000585"/>
          </a:xfrm>
        </p:spPr>
        <p:txBody>
          <a:bodyPr anchor="b" anchorCtr="0">
            <a:noAutofit/>
          </a:bodyPr>
          <a:lstStyle>
            <a:lvl1pPr algn="l">
              <a:defRPr sz="4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3401" y="3669559"/>
            <a:ext cx="5552595" cy="42628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="0" i="0" cap="none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0" y="3570538"/>
            <a:ext cx="5104581" cy="4632"/>
          </a:xfrm>
          <a:prstGeom prst="line">
            <a:avLst/>
          </a:prstGeom>
          <a:ln w="15875">
            <a:solidFill>
              <a:srgbClr val="ACAC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683402" y="44800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3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02" y="2569953"/>
            <a:ext cx="5060276" cy="1000585"/>
          </a:xfrm>
        </p:spPr>
        <p:txBody>
          <a:bodyPr anchor="b" anchorCtr="0">
            <a:noAutofit/>
          </a:bodyPr>
          <a:lstStyle>
            <a:lvl1pPr algn="l">
              <a:defRPr sz="4000" b="1" i="0" cap="none" spc="0">
                <a:solidFill>
                  <a:schemeClr val="accent4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3401" y="3669559"/>
            <a:ext cx="5552595" cy="426280"/>
          </a:xfrm>
        </p:spPr>
        <p:txBody>
          <a:bodyPr>
            <a:normAutofit/>
          </a:bodyPr>
          <a:lstStyle>
            <a:lvl1pPr marL="0" indent="0" algn="l">
              <a:buNone/>
              <a:defRPr sz="1400" b="0" i="0" cap="none" baseline="0">
                <a:solidFill>
                  <a:srgbClr val="9C202B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19560" y="2465439"/>
            <a:ext cx="144973" cy="113903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57355"/>
          </a:xfrm>
          <a:prstGeom prst="rect">
            <a:avLst/>
          </a:prstGeom>
          <a:solidFill>
            <a:srgbClr val="B923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40000"/>
              </a:solidFill>
            </a:endParaRPr>
          </a:p>
        </p:txBody>
      </p:sp>
      <p:pic>
        <p:nvPicPr>
          <p:cNvPr id="10" name="Picture 9" descr="USM-Logo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66" y="5530422"/>
            <a:ext cx="2454816" cy="508223"/>
          </a:xfrm>
          <a:prstGeom prst="rect">
            <a:avLst/>
          </a:prstGeom>
        </p:spPr>
      </p:pic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683402" y="44800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8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w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cap="none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1756218"/>
            <a:ext cx="8229600" cy="462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latin typeface="Arial"/>
                <a:cs typeface="Arial"/>
              </a:defRPr>
            </a:lvl1pPr>
            <a:lvl2pPr>
              <a:defRPr b="0" i="0">
                <a:latin typeface="Arial"/>
                <a:cs typeface="Arial"/>
              </a:defRPr>
            </a:lvl2pPr>
            <a:lvl3pPr>
              <a:defRPr b="0" i="0">
                <a:latin typeface="Arial"/>
                <a:cs typeface="Arial"/>
              </a:defRPr>
            </a:lvl3pPr>
            <a:lvl4pPr>
              <a:defRPr b="0" i="0">
                <a:latin typeface="Arial"/>
                <a:cs typeface="Arial"/>
              </a:defRPr>
            </a:lvl4pPr>
            <a:lvl5pP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1A18-D227-B342-A883-A0D83C85A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w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3422"/>
            <a:ext cx="3795252" cy="4427009"/>
          </a:xfrm>
        </p:spPr>
        <p:txBody>
          <a:bodyPr/>
          <a:lstStyle>
            <a:lvl1pPr>
              <a:defRPr b="0" i="0">
                <a:latin typeface="Arial"/>
                <a:cs typeface="Arial"/>
              </a:defRPr>
            </a:lvl1pPr>
            <a:lvl2pPr>
              <a:defRPr b="0" i="0">
                <a:latin typeface="Arial"/>
                <a:cs typeface="Arial"/>
              </a:defRPr>
            </a:lvl2pPr>
            <a:lvl3pPr>
              <a:defRPr b="0" i="0">
                <a:latin typeface="Arial"/>
                <a:cs typeface="Arial"/>
              </a:defRPr>
            </a:lvl3pPr>
            <a:lvl4pPr>
              <a:defRPr b="0" i="0">
                <a:latin typeface="Arial"/>
                <a:cs typeface="Arial"/>
              </a:defRPr>
            </a:lvl4pPr>
            <a:lvl5pP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82454" y="1753422"/>
            <a:ext cx="3795252" cy="4427009"/>
          </a:xfrm>
        </p:spPr>
        <p:txBody>
          <a:bodyPr/>
          <a:lstStyle>
            <a:lvl1pPr>
              <a:defRPr b="0" i="0">
                <a:latin typeface="Arial"/>
                <a:cs typeface="Arial"/>
              </a:defRPr>
            </a:lvl1pPr>
            <a:lvl2pPr>
              <a:defRPr b="0" i="0">
                <a:latin typeface="Arial"/>
                <a:cs typeface="Arial"/>
              </a:defRPr>
            </a:lvl2pPr>
            <a:lvl3pPr>
              <a:defRPr b="0" i="0">
                <a:latin typeface="Arial"/>
                <a:cs typeface="Arial"/>
              </a:defRPr>
            </a:lvl3pPr>
            <a:lvl4pPr>
              <a:defRPr b="0" i="0">
                <a:latin typeface="Arial"/>
                <a:cs typeface="Arial"/>
              </a:defRPr>
            </a:lvl4pPr>
            <a:lvl5pPr>
              <a:defRPr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621415"/>
            <a:ext cx="5081639" cy="10037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b="1" i="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51A18-D227-B342-A883-A0D83C85A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587" y="2771153"/>
            <a:ext cx="7772400" cy="1362075"/>
          </a:xfrm>
        </p:spPr>
        <p:txBody>
          <a:bodyPr anchor="b" anchorCtr="0">
            <a:normAutofit/>
          </a:bodyPr>
          <a:lstStyle>
            <a:lvl1pPr algn="l">
              <a:defRPr sz="3600" b="1" i="0" cap="none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USM-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4" y="4487039"/>
            <a:ext cx="2220757" cy="45976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-46543" y="4308795"/>
            <a:ext cx="8351110" cy="0"/>
          </a:xfrm>
          <a:prstGeom prst="line">
            <a:avLst/>
          </a:prstGeom>
          <a:ln w="25400">
            <a:solidFill>
              <a:srgbClr val="ACAC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2451" y="4799213"/>
            <a:ext cx="2972261" cy="1500187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 b="0" i="0" cap="none">
                <a:solidFill>
                  <a:srgbClr val="9C202B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17569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">
    <p:bg>
      <p:bgPr>
        <a:solidFill>
          <a:srgbClr val="9C2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2027" y="3179098"/>
            <a:ext cx="5771328" cy="1635168"/>
          </a:xfrm>
        </p:spPr>
        <p:txBody>
          <a:bodyPr anchor="b" anchorCtr="0">
            <a:normAutofit/>
          </a:bodyPr>
          <a:lstStyle>
            <a:lvl1pPr algn="l">
              <a:defRPr sz="36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Optional Transition Slide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43150" y="4947139"/>
            <a:ext cx="6800850" cy="0"/>
          </a:xfrm>
          <a:prstGeom prst="line">
            <a:avLst/>
          </a:prstGeom>
          <a:ln w="25400">
            <a:solidFill>
              <a:srgbClr val="ACAC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SM-Logo-REV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59" y="5122082"/>
            <a:ext cx="2433091" cy="49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Contac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2451" y="4799213"/>
            <a:ext cx="2972261" cy="1500187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 b="0" i="0" cap="none">
                <a:solidFill>
                  <a:srgbClr val="9C202B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Contact Info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22313" y="3979636"/>
            <a:ext cx="1182417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USM-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4" y="3348136"/>
            <a:ext cx="2220757" cy="45976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46543" y="3169892"/>
            <a:ext cx="8351110" cy="0"/>
          </a:xfrm>
          <a:prstGeom prst="line">
            <a:avLst/>
          </a:prstGeom>
          <a:ln w="25400">
            <a:solidFill>
              <a:srgbClr val="ACAC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466618" y="2057401"/>
            <a:ext cx="7841640" cy="59731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9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1415"/>
            <a:ext cx="5081639" cy="10037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6218"/>
            <a:ext cx="8229600" cy="462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USM-Logo-RGB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01" y="307260"/>
            <a:ext cx="1913187" cy="396090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467032"/>
            <a:ext cx="6759677" cy="0"/>
          </a:xfrm>
          <a:prstGeom prst="line">
            <a:avLst/>
          </a:prstGeom>
          <a:ln w="15875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C951A18-D227-B342-A883-A0D83C85A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0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73" r:id="rId3"/>
    <p:sldLayoutId id="2147483669" r:id="rId4"/>
    <p:sldLayoutId id="2147483651" r:id="rId5"/>
    <p:sldLayoutId id="2147483666" r:id="rId6"/>
    <p:sldLayoutId id="2147483665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spc="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A40000"/>
        </a:buClr>
        <a:buSzPct val="100000"/>
        <a:buFont typeface="Wingdings" charset="2"/>
        <a:buChar char="§"/>
        <a:defRPr sz="1800" b="0" i="0" kern="1200" cap="none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A40000"/>
        </a:buClr>
        <a:buSzPct val="100000"/>
        <a:buFont typeface="Lucida Grande"/>
        <a:buChar char="-"/>
        <a:defRPr sz="1600" b="0" i="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400" b="0" i="0" kern="1200">
          <a:solidFill>
            <a:srgbClr val="A6A6A6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BB531"/>
        </a:buClr>
        <a:buFont typeface="Wingdings" charset="2"/>
        <a:buChar char="§"/>
        <a:defRPr sz="1200" b="0" i="0" kern="1200">
          <a:solidFill>
            <a:srgbClr val="A6A6A6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rndive.com/1-getting-started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md.edu/IRIS/DataJournal/Degrees/?report=Degrees-Awarde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uzzrbeeline.blog/2018/07/04/rstudio-anatomy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alwalker@usmd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402" y="2569953"/>
            <a:ext cx="4748922" cy="1000585"/>
          </a:xfrm>
        </p:spPr>
        <p:txBody>
          <a:bodyPr/>
          <a:lstStyle/>
          <a:p>
            <a:r>
              <a:rPr lang="en-US" dirty="0"/>
              <a:t>R You Ready for Some R &amp; R?: </a:t>
            </a:r>
            <a:br>
              <a:rPr lang="en-US" dirty="0"/>
            </a:br>
            <a:r>
              <a:rPr lang="en-US" sz="2400" dirty="0"/>
              <a:t>An Intro to R Programming &amp; Data Analysis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3402" y="3669558"/>
            <a:ext cx="4748922" cy="1296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8E8531-6F62-41C4-8D83-AAA19668561D}"/>
              </a:ext>
            </a:extLst>
          </p:cNvPr>
          <p:cNvSpPr txBox="1">
            <a:spLocks/>
          </p:cNvSpPr>
          <p:nvPr/>
        </p:nvSpPr>
        <p:spPr>
          <a:xfrm>
            <a:off x="683401" y="4746462"/>
            <a:ext cx="5797297" cy="10005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 cap="none" spc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dirty="0"/>
              <a:t>Laura Walker</a:t>
            </a:r>
          </a:p>
          <a:p>
            <a:endParaRPr lang="en-US" sz="2400" dirty="0"/>
          </a:p>
          <a:p>
            <a:r>
              <a:rPr lang="en-US" sz="2200" b="0" dirty="0"/>
              <a:t>Northeast Association for Institutional Research</a:t>
            </a:r>
          </a:p>
          <a:p>
            <a:r>
              <a:rPr lang="en-US" sz="2200" b="0" dirty="0"/>
              <a:t>Tools to See Workshop Series</a:t>
            </a:r>
          </a:p>
          <a:p>
            <a:r>
              <a:rPr lang="en-US" sz="2200" b="0" dirty="0"/>
              <a:t>July 28, 2020</a:t>
            </a:r>
          </a:p>
        </p:txBody>
      </p:sp>
    </p:spTree>
    <p:extLst>
      <p:ext uri="{BB962C8B-B14F-4D97-AF65-F5344CB8AC3E}">
        <p14:creationId xmlns:p14="http://schemas.microsoft.com/office/powerpoint/2010/main" val="116823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415"/>
            <a:ext cx="6318865" cy="100370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Why R?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296141"/>
            <a:ext cx="8229600" cy="512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40000"/>
              </a:buClr>
              <a:buSzPct val="100000"/>
              <a:buFont typeface="Wingdings" charset="2"/>
              <a:buChar char="§"/>
              <a:defRPr sz="1800" kern="1200" cap="none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40000"/>
              </a:buClr>
              <a:buSzPct val="100000"/>
              <a:buFont typeface="Lucida Grande"/>
              <a:buChar char="-"/>
              <a:defRPr sz="1600" kern="1200">
                <a:solidFill>
                  <a:schemeClr val="bg1">
                    <a:lumMod val="50000"/>
                  </a:schemeClr>
                </a:solidFill>
                <a:latin typeface="Corbel"/>
                <a:ea typeface="+mn-ea"/>
                <a:cs typeface="Corbe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rgbClr val="A6A6A6"/>
                </a:solidFill>
                <a:latin typeface="Corbel"/>
                <a:ea typeface="+mn-ea"/>
                <a:cs typeface="Corbe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BB531"/>
              </a:buClr>
              <a:buFont typeface="Wingdings" charset="2"/>
              <a:buChar char="§"/>
              <a:defRPr sz="1200" kern="1200">
                <a:solidFill>
                  <a:srgbClr val="A6A6A6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Started working with R in 2016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work I need to do can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done in Excel.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Getting data from various sources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Transforming the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Communicate inferences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Plus—it’s free!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1A18-D227-B342-A883-A0D83C85A0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753422"/>
            <a:ext cx="4632453" cy="4427009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Become familiar with the R environment and customize it</a:t>
            </a:r>
          </a:p>
          <a:p>
            <a:r>
              <a:rPr lang="en-US" dirty="0"/>
              <a:t>Load data into the R environment from the computer and internet. </a:t>
            </a:r>
          </a:p>
          <a:p>
            <a:r>
              <a:rPr lang="en-US" dirty="0">
                <a:latin typeface="Arial"/>
                <a:cs typeface="Arial"/>
              </a:rPr>
              <a:t>Perform a variety of analytic functions on IPEDS data</a:t>
            </a:r>
          </a:p>
          <a:p>
            <a:pPr lvl="1"/>
            <a:r>
              <a:rPr lang="en-US" dirty="0">
                <a:latin typeface="Arial"/>
                <a:cs typeface="Arial"/>
              </a:rPr>
              <a:t>Renaming</a:t>
            </a:r>
          </a:p>
          <a:p>
            <a:pPr lvl="1"/>
            <a:r>
              <a:rPr lang="en-US" dirty="0"/>
              <a:t>Rearranging</a:t>
            </a:r>
          </a:p>
          <a:p>
            <a:pPr lvl="1"/>
            <a:r>
              <a:rPr lang="en-US" dirty="0">
                <a:latin typeface="Arial"/>
                <a:cs typeface="Arial"/>
              </a:rPr>
              <a:t>Sorting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>
                <a:latin typeface="Arial"/>
                <a:cs typeface="Arial"/>
              </a:rPr>
              <a:t>Creating new variables</a:t>
            </a:r>
          </a:p>
          <a:p>
            <a:pPr lvl="1"/>
            <a:r>
              <a:rPr lang="en-US" dirty="0"/>
              <a:t>Summarizing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21415"/>
            <a:ext cx="6302477" cy="5770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Learning Outcomes &amp; 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51A18-D227-B342-A883-A0D83C85A021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EE8F1-D7D7-44CA-971B-4C658F79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39" y="1753422"/>
            <a:ext cx="3632706" cy="37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7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415"/>
            <a:ext cx="6318865" cy="100370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Software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1A18-D227-B342-A883-A0D83C85A021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60C66FD-4A62-4F1F-A2DC-2947911E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8486"/>
            <a:ext cx="8420471" cy="4981946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You’ll need BOTH of these software: </a:t>
            </a:r>
          </a:p>
          <a:p>
            <a:pPr lvl="1"/>
            <a:r>
              <a:rPr lang="en-US" b="1" dirty="0"/>
              <a:t>R for Statistical Computing</a:t>
            </a:r>
          </a:p>
          <a:p>
            <a:pPr lvl="1"/>
            <a:r>
              <a:rPr lang="en-US" b="1" dirty="0"/>
              <a:t>RStudio Desktop</a:t>
            </a:r>
          </a:p>
          <a:p>
            <a:r>
              <a:rPr lang="en-US" dirty="0"/>
              <a:t>For this session, we’ll primarily use </a:t>
            </a:r>
            <a:r>
              <a:rPr lang="en-US" b="1" dirty="0"/>
              <a:t>RStudio.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Why both? </a:t>
            </a:r>
          </a:p>
          <a:p>
            <a:r>
              <a:rPr lang="en-US" dirty="0"/>
              <a:t>R for Statistical Computing allows RStudio to run.</a:t>
            </a:r>
          </a:p>
          <a:p>
            <a:r>
              <a:rPr lang="en-US" dirty="0"/>
              <a:t>RStudio is an </a:t>
            </a:r>
            <a:r>
              <a:rPr lang="en-US" b="1" dirty="0"/>
              <a:t>integrated development environment (IDE) </a:t>
            </a:r>
            <a:r>
              <a:rPr lang="en-US" dirty="0"/>
              <a:t>that provides a more user-friendly way to code in 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4DCCE-80D9-465C-9776-6C54DC54F46B}"/>
              </a:ext>
            </a:extLst>
          </p:cNvPr>
          <p:cNvSpPr txBox="1"/>
          <p:nvPr/>
        </p:nvSpPr>
        <p:spPr>
          <a:xfrm>
            <a:off x="457200" y="6236585"/>
            <a:ext cx="59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https://moderndive.com/1-getting-started.html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5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415"/>
            <a:ext cx="6318865" cy="100370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R Packages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296141"/>
            <a:ext cx="5730536" cy="512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40000"/>
              </a:buClr>
              <a:buSzPct val="100000"/>
              <a:buFont typeface="Wingdings" charset="2"/>
              <a:buChar char="§"/>
              <a:defRPr sz="1800" kern="1200" cap="none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40000"/>
              </a:buClr>
              <a:buSzPct val="100000"/>
              <a:buFont typeface="Lucida Grande"/>
              <a:buChar char="-"/>
              <a:defRPr sz="1600" kern="1200">
                <a:solidFill>
                  <a:schemeClr val="bg1">
                    <a:lumMod val="50000"/>
                  </a:schemeClr>
                </a:solidFill>
                <a:latin typeface="Corbel"/>
                <a:ea typeface="+mn-ea"/>
                <a:cs typeface="Corbe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rgbClr val="A6A6A6"/>
                </a:solidFill>
                <a:latin typeface="Corbel"/>
                <a:ea typeface="+mn-ea"/>
                <a:cs typeface="Corbe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BB531"/>
              </a:buClr>
              <a:buFont typeface="Wingdings" charset="2"/>
              <a:buChar char="§"/>
              <a:defRPr sz="1200" kern="1200">
                <a:solidFill>
                  <a:srgbClr val="A6A6A6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Think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packages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we may think of apps on our cell phones.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RStudio is the cell phone.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Packages are its apps.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Packages have a similar focus: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Manipulating Data</a:t>
            </a:r>
          </a:p>
          <a:p>
            <a:pPr lvl="2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dplyr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Allows us to subset, summarize, rearrange and join datasets.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Data</a:t>
            </a:r>
          </a:p>
          <a:p>
            <a:pPr lvl="2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ggplot2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—Allows us to create impressive graphics after analysis is conducted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Reporting Results</a:t>
            </a:r>
          </a:p>
          <a:p>
            <a:pPr lvl="2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—Allows you to store reproducible code and can produce Word, PDF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1A18-D227-B342-A883-A0D83C85A02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picture containing monitor, sitting, small, side&#10;&#10;Description automatically generated">
            <a:extLst>
              <a:ext uri="{FF2B5EF4-FFF2-40B4-BE49-F238E27FC236}">
                <a16:creationId xmlns:a16="http://schemas.microsoft.com/office/drawing/2014/main" id="{CAC78530-4329-4D52-AED4-E173B1F2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58" y="1202924"/>
            <a:ext cx="2503083" cy="44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2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415"/>
            <a:ext cx="6318865" cy="100370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R Files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296141"/>
            <a:ext cx="8229600" cy="512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A40000"/>
              </a:buClr>
              <a:buSzPct val="100000"/>
              <a:buFont typeface="Wingdings" charset="2"/>
              <a:buChar char="§"/>
              <a:defRPr sz="1800" kern="1200" cap="none">
                <a:solidFill>
                  <a:schemeClr val="tx1"/>
                </a:solidFill>
                <a:latin typeface="Corbel"/>
                <a:ea typeface="+mn-ea"/>
                <a:cs typeface="Corbe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A40000"/>
              </a:buClr>
              <a:buSzPct val="100000"/>
              <a:buFont typeface="Lucida Grande"/>
              <a:buChar char="-"/>
              <a:defRPr sz="1600" kern="1200">
                <a:solidFill>
                  <a:schemeClr val="bg1">
                    <a:lumMod val="50000"/>
                  </a:schemeClr>
                </a:solidFill>
                <a:latin typeface="Corbel"/>
                <a:ea typeface="+mn-ea"/>
                <a:cs typeface="Corbe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400" kern="1200">
                <a:solidFill>
                  <a:srgbClr val="A6A6A6"/>
                </a:solidFill>
                <a:latin typeface="Corbel"/>
                <a:ea typeface="+mn-ea"/>
                <a:cs typeface="Corbe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BB531"/>
              </a:buClr>
              <a:buFont typeface="Wingdings" charset="2"/>
              <a:buChar char="§"/>
              <a:defRPr sz="1200" kern="1200">
                <a:solidFill>
                  <a:srgbClr val="A6A6A6"/>
                </a:solidFill>
                <a:latin typeface="Corbel"/>
                <a:ea typeface="+mn-ea"/>
                <a:cs typeface="Corbe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types of files beginners often create: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scripts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Rmarkdowns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Personal preference—chunks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“Knitting” the file together to get HTML, MS Word, PDF,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1A18-D227-B342-A883-A0D83C85A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0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1A18-D227-B342-A883-A0D83C85A02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328E3-C42E-41B8-AD25-E09459998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5"/>
          <a:stretch/>
        </p:blipFill>
        <p:spPr>
          <a:xfrm>
            <a:off x="101575" y="550414"/>
            <a:ext cx="6538922" cy="5757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9A4632-D368-4E95-BB46-74777468104C}"/>
              </a:ext>
            </a:extLst>
          </p:cNvPr>
          <p:cNvSpPr txBox="1"/>
          <p:nvPr/>
        </p:nvSpPr>
        <p:spPr>
          <a:xfrm>
            <a:off x="1704513" y="6316464"/>
            <a:ext cx="634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were extracted from: </a:t>
            </a:r>
            <a:r>
              <a:rPr lang="en-US" sz="1400" dirty="0">
                <a:hlinkClick r:id="rId3"/>
              </a:rPr>
              <a:t>https://www.usmd.edu/IRIS/DataJournal/Degrees/?report=Degrees-Awarded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698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51A18-D227-B342-A883-A0D83C85A021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A4632-D368-4E95-BB46-74777468104C}"/>
              </a:ext>
            </a:extLst>
          </p:cNvPr>
          <p:cNvSpPr txBox="1"/>
          <p:nvPr/>
        </p:nvSpPr>
        <p:spPr>
          <a:xfrm>
            <a:off x="1704513" y="6316464"/>
            <a:ext cx="634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</a:t>
            </a:r>
            <a:r>
              <a:rPr lang="en-US" sz="1400" dirty="0">
                <a:hlinkClick r:id="rId2"/>
              </a:rPr>
              <a:t>https://buzzrbeeline.blog/2018/07/04/rstudio-anatomy/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1C88A-63E4-493D-935C-CCEB5B15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231"/>
            <a:ext cx="9144000" cy="51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887" y="4799213"/>
            <a:ext cx="4712825" cy="1500187"/>
          </a:xfrm>
        </p:spPr>
        <p:txBody>
          <a:bodyPr>
            <a:normAutofit/>
          </a:bodyPr>
          <a:lstStyle/>
          <a:p>
            <a:r>
              <a:rPr lang="en-US" dirty="0"/>
              <a:t>Laura Walker</a:t>
            </a:r>
          </a:p>
          <a:p>
            <a:r>
              <a:rPr lang="en-US" dirty="0"/>
              <a:t>Senior Institutional Research Data Analyst</a:t>
            </a:r>
          </a:p>
          <a:p>
            <a:r>
              <a:rPr lang="en-US" dirty="0"/>
              <a:t>University System of Maryland</a:t>
            </a:r>
          </a:p>
          <a:p>
            <a:r>
              <a:rPr lang="en-US" u="sng" dirty="0">
                <a:hlinkClick r:id="rId2"/>
              </a:rPr>
              <a:t>alwalker@usmd.edu</a:t>
            </a:r>
            <a:endParaRPr lang="en-US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504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IVE">
      <a:dk1>
        <a:srgbClr val="5F5F5F"/>
      </a:dk1>
      <a:lt1>
        <a:sysClr val="window" lastClr="FFFFFF"/>
      </a:lt1>
      <a:dk2>
        <a:srgbClr val="FFFFFF"/>
      </a:dk2>
      <a:lt2>
        <a:srgbClr val="FFFFFF"/>
      </a:lt2>
      <a:accent1>
        <a:srgbClr val="000000"/>
      </a:accent1>
      <a:accent2>
        <a:srgbClr val="FFFFFF"/>
      </a:accent2>
      <a:accent3>
        <a:srgbClr val="FF5000"/>
      </a:accent3>
      <a:accent4>
        <a:srgbClr val="ACACAC"/>
      </a:accent4>
      <a:accent5>
        <a:srgbClr val="5F5F5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356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Grande</vt:lpstr>
      <vt:lpstr>Wingdings</vt:lpstr>
      <vt:lpstr>Office Theme</vt:lpstr>
      <vt:lpstr>R You Ready for Some R &amp; R?:  An Intro to R Programming &amp; Data Analysis</vt:lpstr>
      <vt:lpstr>Why R?</vt:lpstr>
      <vt:lpstr>Learning Outcomes &amp; Outline</vt:lpstr>
      <vt:lpstr>Software</vt:lpstr>
      <vt:lpstr>R Packages</vt:lpstr>
      <vt:lpstr>R Files</vt:lpstr>
      <vt:lpstr>PowerPoint Presentation</vt:lpstr>
      <vt:lpstr>PowerPoint Presentation</vt:lpstr>
      <vt:lpstr>PowerPoint Presentation</vt:lpstr>
    </vt:vector>
  </TitlesOfParts>
  <Company>Novak Birch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Sylwia Surowiec</dc:creator>
  <cp:lastModifiedBy>Ann Laura Walker</cp:lastModifiedBy>
  <cp:revision>123</cp:revision>
  <cp:lastPrinted>2016-10-12T18:03:54Z</cp:lastPrinted>
  <dcterms:created xsi:type="dcterms:W3CDTF">2016-10-06T14:47:08Z</dcterms:created>
  <dcterms:modified xsi:type="dcterms:W3CDTF">2020-07-27T23:50:44Z</dcterms:modified>
</cp:coreProperties>
</file>