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1" r:id="rId1"/>
  </p:sldMasterIdLst>
  <p:notesMasterIdLst>
    <p:notesMasterId r:id="rId15"/>
  </p:notesMasterIdLst>
  <p:sldIdLst>
    <p:sldId id="256" r:id="rId2"/>
    <p:sldId id="262" r:id="rId3"/>
    <p:sldId id="264" r:id="rId4"/>
    <p:sldId id="271" r:id="rId5"/>
    <p:sldId id="272" r:id="rId6"/>
    <p:sldId id="273" r:id="rId7"/>
    <p:sldId id="263" r:id="rId8"/>
    <p:sldId id="267" r:id="rId9"/>
    <p:sldId id="268" r:id="rId10"/>
    <p:sldId id="274" r:id="rId11"/>
    <p:sldId id="276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78091" autoAdjust="0"/>
  </p:normalViewPr>
  <p:slideViewPr>
    <p:cSldViewPr snapToGrid="0" snapToObjects="1">
      <p:cViewPr>
        <p:scale>
          <a:sx n="75" d="100"/>
          <a:sy n="75" d="100"/>
        </p:scale>
        <p:origin x="-66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C0A53-F5C9-9646-8E43-EBE7D1B8006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13160-E90B-874A-A05D-984062FF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IML-Like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en-GB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GB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z.B</a:t>
            </a:r>
            <a:r>
              <a:rPr lang="en-GB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. while </a:t>
            </a:r>
            <a:r>
              <a:rPr lang="en-GB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endwhile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Pascal with „Begin“ and „End“ 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Java with „case“ and „break“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definiertes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Cases (ENDCASE)</a:t>
            </a:r>
            <a:endParaRPr lang="de-CH" dirty="0" smtClean="0"/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5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Inside of a case (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cpsCmd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 can be further</a:t>
            </a:r>
            <a:r>
              <a:rPr lang="en-GB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2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Adressen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baseline="0" dirty="0" smtClean="0"/>
              <a:t> Jumps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vorgängig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berechnet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1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Both “expr” need the same type (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Int64Val , </a:t>
            </a:r>
            <a:r>
              <a:rPr lang="de-CH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BoolVal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term1 {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exprNTS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} will be a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1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Adressen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Jumps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vorgängig</a:t>
            </a:r>
            <a:r>
              <a:rPr lang="en-US" dirty="0" smtClean="0"/>
              <a:t> </a:t>
            </a:r>
            <a:r>
              <a:rPr lang="en-US" dirty="0" err="1" smtClean="0"/>
              <a:t>berechnet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programConditionalExpression</a:t>
            </a:r>
            <a:r>
              <a:rPr lang="de-CH" dirty="0" smtClean="0"/>
              <a:t>: n = 17, m = 13 </a:t>
            </a:r>
            <a:r>
              <a:rPr lang="de-CH" dirty="0" smtClean="0">
                <a:sym typeface="Wingdings" panose="05000000000000000000" pitchFamily="2" charset="2"/>
              </a:rPr>
              <a:t> 233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programSwitchCase</a:t>
            </a:r>
            <a:r>
              <a:rPr lang="de-CH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 (=27), 4 (=64) oder</a:t>
            </a:r>
            <a:r>
              <a:rPr lang="de-C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etwas anderes (/2) </a:t>
            </a:r>
            <a:r>
              <a:rPr lang="de-C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zeigen ohne </a:t>
            </a:r>
            <a:r>
              <a:rPr lang="de-CH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default</a:t>
            </a:r>
            <a:r>
              <a:rPr lang="de-C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case</a:t>
            </a:r>
            <a:r>
              <a:rPr lang="de-C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ohne </a:t>
            </a:r>
            <a:r>
              <a:rPr lang="de-CH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cases</a:t>
            </a:r>
            <a:r>
              <a:rPr lang="de-C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und ohne alles</a:t>
            </a:r>
            <a:endParaRPr lang="de-CH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programSwitchCaseBool</a:t>
            </a:r>
            <a:r>
              <a:rPr lang="de-CH" dirty="0" smtClean="0"/>
              <a:t>: </a:t>
            </a:r>
            <a:r>
              <a:rPr lang="de-CH" dirty="0" err="1" smtClean="0"/>
              <a:t>invert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zeigen mit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defaultcase</a:t>
            </a:r>
            <a:r>
              <a:rPr lang="de-CH" baseline="0" dirty="0" smtClean="0">
                <a:sym typeface="Wingdings" panose="05000000000000000000" pitchFamily="2" charset="2"/>
              </a:rPr>
              <a:t> (=</a:t>
            </a:r>
            <a:r>
              <a:rPr lang="de-CH" baseline="0" dirty="0" err="1" smtClean="0">
                <a:sym typeface="Wingdings" panose="05000000000000000000" pitchFamily="2" charset="2"/>
              </a:rPr>
              <a:t>error</a:t>
            </a:r>
            <a:r>
              <a:rPr lang="de-CH" baseline="0" dirty="0" smtClean="0">
                <a:sym typeface="Wingdings" panose="05000000000000000000" pitchFamily="2" charset="2"/>
              </a:rPr>
              <a:t>)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programSwitchDiv</a:t>
            </a:r>
            <a:r>
              <a:rPr lang="en-US" dirty="0" smtClean="0"/>
              <a:t>: </a:t>
            </a:r>
            <a:r>
              <a:rPr lang="en-US" dirty="0" err="1" smtClean="0"/>
              <a:t>typeOfDiv</a:t>
            </a:r>
            <a:r>
              <a:rPr lang="en-US" dirty="0" smtClean="0"/>
              <a:t> = 2, dividend = -19, divisor = - 5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programFactorial</a:t>
            </a:r>
            <a:r>
              <a:rPr lang="en-US" dirty="0" smtClean="0"/>
              <a:t>:</a:t>
            </a:r>
            <a:r>
              <a:rPr lang="en-US" baseline="0" dirty="0" smtClean="0"/>
              <a:t> input = 5 </a:t>
            </a:r>
            <a:r>
              <a:rPr lang="en-US" baseline="0" dirty="0" smtClean="0">
                <a:sym typeface="Wingdings" panose="05000000000000000000" pitchFamily="2" charset="2"/>
              </a:rPr>
              <a:t> result = 120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programInc</a:t>
            </a:r>
            <a:r>
              <a:rPr lang="en-US" baseline="0" dirty="0" smtClean="0">
                <a:sym typeface="Wingdings" panose="05000000000000000000" pitchFamily="2" charset="2"/>
              </a:rPr>
              <a:t>: x = 10  y = 20</a:t>
            </a:r>
            <a:endParaRPr lang="de-CH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8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Routinen</a:t>
            </a:r>
            <a:r>
              <a:rPr lang="en-US" dirty="0" smtClean="0"/>
              <a:t>: ref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korrekt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mehrfach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dereferenziert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0073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027680" cy="495249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CH" dirty="0" err="1" smtClean="0"/>
              <a:t>Conditional</a:t>
            </a:r>
            <a:r>
              <a:rPr lang="de-CH" dirty="0" smtClean="0"/>
              <a:t>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7040" y="569066"/>
            <a:ext cx="7172958" cy="5655156"/>
          </a:xfrm>
        </p:spPr>
        <p:txBody>
          <a:bodyPr/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1" y="5930060"/>
            <a:ext cx="30276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0276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81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037840" cy="4952492"/>
          </a:xfrm>
        </p:spPr>
        <p:txBody>
          <a:bodyPr/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698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54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6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2710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007360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0" y="564147"/>
            <a:ext cx="714248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007360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7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7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345408" cy="426896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Case Commands </a:t>
            </a:r>
            <a:br>
              <a:rPr lang="en-US" sz="4800" dirty="0" smtClean="0"/>
            </a:br>
            <a:r>
              <a:rPr lang="en-US" sz="4800" dirty="0" smtClean="0"/>
              <a:t>UND</a:t>
            </a:r>
            <a:br>
              <a:rPr lang="en-US" sz="4800" dirty="0" smtClean="0"/>
            </a:br>
            <a:r>
              <a:rPr lang="en-US" sz="4800" dirty="0" smtClean="0"/>
              <a:t>Conditional Expression</a:t>
            </a:r>
            <a:br>
              <a:rPr lang="en-US" sz="4800" dirty="0" smtClean="0"/>
            </a:br>
            <a:r>
              <a:rPr lang="en-US" sz="4800" dirty="0" err="1" smtClean="0"/>
              <a:t>FÜr</a:t>
            </a:r>
            <a:r>
              <a:rPr lang="en-US" sz="4800" dirty="0" smtClean="0"/>
              <a:t> </a:t>
            </a:r>
            <a:r>
              <a:rPr lang="en-US" sz="4800" dirty="0" err="1" smtClean="0"/>
              <a:t>Iml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HM: Lukas Hubschmid und Roger Müller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de-CH" i="0" dirty="0"/>
              <a:t/>
            </a:r>
            <a:br>
              <a:rPr lang="de-CH" i="0" dirty="0"/>
            </a:br>
            <a:endParaRPr lang="de-CH" i="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lnSpc>
                <a:spcPct val="92000"/>
              </a:lnSpc>
            </a:pPr>
            <a:r>
              <a:rPr lang="de-CH" sz="1900" dirty="0"/>
              <a:t>IML Code:</a:t>
            </a:r>
          </a:p>
          <a:p>
            <a:pPr algn="l">
              <a:lnSpc>
                <a:spcPct val="92000"/>
              </a:lnSpc>
            </a:pPr>
            <a:r>
              <a:rPr lang="de-CH" sz="1900" dirty="0">
                <a:solidFill>
                  <a:srgbClr val="000000"/>
                </a:solidFill>
                <a:latin typeface="Courier New"/>
              </a:rPr>
              <a:t>n &lt; m ? n : m</a:t>
            </a:r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40" y="1636427"/>
            <a:ext cx="7227706" cy="337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1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Erweiterungen</a:t>
            </a:r>
            <a:r>
              <a:rPr lang="en-US" dirty="0" smtClean="0"/>
              <a:t>:</a:t>
            </a:r>
            <a:endParaRPr lang="de-CH" dirty="0" smtClean="0"/>
          </a:p>
          <a:p>
            <a:r>
              <a:rPr lang="de-CH" dirty="0" err="1" smtClean="0"/>
              <a:t>Fibonacci</a:t>
            </a:r>
            <a:r>
              <a:rPr lang="de-CH" dirty="0" smtClean="0"/>
              <a:t> (rekursive Fun): </a:t>
            </a:r>
            <a:r>
              <a:rPr lang="de-CH" dirty="0" err="1" smtClean="0"/>
              <a:t>programConditionalExpression</a:t>
            </a:r>
            <a:endParaRPr lang="de-CH" dirty="0" smtClean="0"/>
          </a:p>
          <a:p>
            <a:r>
              <a:rPr lang="en-US" dirty="0" smtClean="0"/>
              <a:t>Switch-Case (</a:t>
            </a:r>
            <a:r>
              <a:rPr lang="en-US" dirty="0" err="1" smtClean="0"/>
              <a:t>Int</a:t>
            </a:r>
            <a:r>
              <a:rPr lang="en-US" dirty="0" smtClean="0"/>
              <a:t>): </a:t>
            </a:r>
            <a:r>
              <a:rPr lang="de-CH" dirty="0" err="1" smtClean="0"/>
              <a:t>programSwitchCase</a:t>
            </a:r>
            <a:endParaRPr lang="de-CH" dirty="0" smtClean="0"/>
          </a:p>
          <a:p>
            <a:r>
              <a:rPr lang="en-US" dirty="0"/>
              <a:t>Switch-Case </a:t>
            </a:r>
            <a:r>
              <a:rPr lang="en-US" dirty="0" smtClean="0"/>
              <a:t>(Bool): </a:t>
            </a:r>
            <a:r>
              <a:rPr lang="de-CH" dirty="0" err="1" smtClean="0"/>
              <a:t>programSwitchCaseBool</a:t>
            </a:r>
            <a:endParaRPr lang="en-US" dirty="0"/>
          </a:p>
          <a:p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Div&amp;Mod</a:t>
            </a:r>
            <a:r>
              <a:rPr lang="en-US" dirty="0" smtClean="0"/>
              <a:t>:  </a:t>
            </a:r>
            <a:r>
              <a:rPr lang="en-US" dirty="0" err="1" smtClean="0"/>
              <a:t>programSwitchDiv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Allgemein</a:t>
            </a:r>
            <a:r>
              <a:rPr lang="en-US" dirty="0"/>
              <a:t>:</a:t>
            </a:r>
          </a:p>
          <a:p>
            <a:r>
              <a:rPr lang="en-US" dirty="0" err="1"/>
              <a:t>Fakultät</a:t>
            </a:r>
            <a:r>
              <a:rPr lang="en-US" dirty="0"/>
              <a:t> (While-loop): </a:t>
            </a:r>
            <a:r>
              <a:rPr lang="en-US" dirty="0" err="1"/>
              <a:t>programFactorial</a:t>
            </a:r>
            <a:endParaRPr lang="en-US" dirty="0"/>
          </a:p>
          <a:p>
            <a:r>
              <a:rPr lang="en-US" dirty="0" err="1"/>
              <a:t>Mehrfaches</a:t>
            </a:r>
            <a:r>
              <a:rPr lang="en-US" dirty="0"/>
              <a:t> </a:t>
            </a:r>
            <a:r>
              <a:rPr lang="en-US" dirty="0" err="1"/>
              <a:t>Deref</a:t>
            </a:r>
            <a:r>
              <a:rPr lang="en-US" dirty="0"/>
              <a:t> (</a:t>
            </a:r>
            <a:r>
              <a:rPr lang="en-US" dirty="0" err="1"/>
              <a:t>rekursive</a:t>
            </a:r>
            <a:r>
              <a:rPr lang="en-US" dirty="0"/>
              <a:t> Proc &amp; If-Else): </a:t>
            </a:r>
            <a:r>
              <a:rPr lang="de-CH" dirty="0" err="1"/>
              <a:t>programInc</a:t>
            </a:r>
            <a:endParaRPr lang="de-CH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Compiler </a:t>
            </a:r>
            <a:r>
              <a:rPr lang="en-US" sz="2400" dirty="0" err="1" smtClean="0"/>
              <a:t>funktioniert</a:t>
            </a:r>
            <a:r>
              <a:rPr lang="en-US" sz="2400" dirty="0" smtClean="0"/>
              <a:t> </a:t>
            </a:r>
            <a:r>
              <a:rPr lang="en-US" sz="2400" dirty="0" err="1" smtClean="0"/>
              <a:t>praktisch</a:t>
            </a:r>
            <a:r>
              <a:rPr lang="en-US" sz="2400" dirty="0" smtClean="0"/>
              <a:t> </a:t>
            </a:r>
            <a:r>
              <a:rPr lang="en-US" sz="2400" dirty="0" err="1" smtClean="0"/>
              <a:t>komplett</a:t>
            </a:r>
            <a:endParaRPr lang="en-US" sz="2400" dirty="0" smtClean="0"/>
          </a:p>
          <a:p>
            <a:pPr marL="720725" lvl="1" indent="-365125"/>
            <a:r>
              <a:rPr lang="en-US" sz="2200" dirty="0" smtClean="0"/>
              <a:t>Scope-, </a:t>
            </a:r>
            <a:r>
              <a:rPr lang="en-US" sz="2200" dirty="0" err="1" smtClean="0"/>
              <a:t>Init</a:t>
            </a:r>
            <a:r>
              <a:rPr lang="en-US" sz="2200" dirty="0" smtClean="0"/>
              <a:t>-, Type-, </a:t>
            </a:r>
            <a:r>
              <a:rPr lang="en-US" sz="2200" dirty="0" err="1" smtClean="0"/>
              <a:t>LRVal</a:t>
            </a:r>
            <a:r>
              <a:rPr lang="en-US" sz="2200" dirty="0" smtClean="0"/>
              <a:t>- und </a:t>
            </a:r>
            <a:r>
              <a:rPr lang="en-US" sz="2200" dirty="0" err="1" smtClean="0"/>
              <a:t>Const</a:t>
            </a:r>
            <a:r>
              <a:rPr lang="en-US" sz="2200" dirty="0" smtClean="0"/>
              <a:t>-Checking</a:t>
            </a:r>
          </a:p>
          <a:p>
            <a:pPr marL="720725" lvl="1" indent="-365125"/>
            <a:r>
              <a:rPr lang="en-US" sz="2200" dirty="0" err="1" smtClean="0"/>
              <a:t>Globale</a:t>
            </a:r>
            <a:r>
              <a:rPr lang="en-US" sz="2200" dirty="0" smtClean="0"/>
              <a:t> </a:t>
            </a:r>
            <a:r>
              <a:rPr lang="en-US" sz="2200" dirty="0" err="1" smtClean="0"/>
              <a:t>Variablen</a:t>
            </a:r>
            <a:endParaRPr lang="en-US" sz="2200" dirty="0" smtClean="0"/>
          </a:p>
          <a:p>
            <a:pPr marL="720725" lvl="1" indent="-365125"/>
            <a:r>
              <a:rPr lang="en-US" sz="2200" dirty="0" err="1" smtClean="0"/>
              <a:t>Routinen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auch</a:t>
            </a:r>
            <a:r>
              <a:rPr lang="en-US" sz="2200" dirty="0" smtClean="0"/>
              <a:t> </a:t>
            </a:r>
            <a:r>
              <a:rPr lang="en-US" sz="2200" dirty="0" err="1" smtClean="0"/>
              <a:t>rekursiv</a:t>
            </a:r>
            <a:r>
              <a:rPr lang="en-US" sz="2200" dirty="0" smtClean="0"/>
              <a:t>) </a:t>
            </a:r>
            <a:r>
              <a:rPr lang="en-US" sz="2200" dirty="0" err="1" smtClean="0"/>
              <a:t>inkl</a:t>
            </a:r>
            <a:r>
              <a:rPr lang="en-US" sz="2200" dirty="0" smtClean="0"/>
              <a:t>. copy / ref </a:t>
            </a:r>
            <a:r>
              <a:rPr lang="en-US" sz="2200" dirty="0" err="1" smtClean="0"/>
              <a:t>Param</a:t>
            </a:r>
            <a:r>
              <a:rPr lang="en-US" sz="2200" dirty="0" smtClean="0"/>
              <a:t> und Return-Wert</a:t>
            </a:r>
          </a:p>
          <a:p>
            <a:pPr marL="720725" lvl="1" indent="-365125"/>
            <a:r>
              <a:rPr lang="en-US" sz="2200" dirty="0" smtClean="0"/>
              <a:t>While-Loop und If-Else</a:t>
            </a:r>
          </a:p>
          <a:p>
            <a:pPr marL="720725" lvl="1" indent="-365125"/>
            <a:r>
              <a:rPr lang="en-US" sz="2200" dirty="0" err="1" smtClean="0"/>
              <a:t>Erweiterungen</a:t>
            </a:r>
            <a:r>
              <a:rPr lang="en-US" sz="2200" dirty="0" smtClean="0"/>
              <a:t> (Conditional Expression und Case Commands)</a:t>
            </a:r>
          </a:p>
          <a:p>
            <a:pPr marL="720725" lvl="1" indent="-365125"/>
            <a:r>
              <a:rPr lang="en-US" sz="2200" dirty="0" err="1" smtClean="0"/>
              <a:t>Verschiedene</a:t>
            </a:r>
            <a:r>
              <a:rPr lang="en-US" sz="2200" dirty="0" smtClean="0"/>
              <a:t> div/mod (Truncated / Floored / Euclidean)</a:t>
            </a: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764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152" name="Picture 8" descr="http://res.freestockphotos.biz/pictures/16/16032-illustration-of-a-green-question-mark-p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885" y="792480"/>
            <a:ext cx="26129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7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Commands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Fallunterscheidung aufgrund Wert eines Ausdruckes</a:t>
            </a:r>
          </a:p>
          <a:p>
            <a:r>
              <a:rPr lang="en-US" dirty="0"/>
              <a:t>Je </a:t>
            </a:r>
            <a:r>
              <a:rPr lang="de-CH" dirty="0"/>
              <a:t>nach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in der VM </a:t>
            </a:r>
            <a:r>
              <a:rPr lang="en-US" dirty="0" err="1"/>
              <a:t>performanter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smtClean="0"/>
              <a:t>IF-ELSE</a:t>
            </a:r>
            <a:endParaRPr lang="de-CH" dirty="0" smtClean="0"/>
          </a:p>
          <a:p>
            <a:r>
              <a:rPr lang="de-CH" dirty="0" smtClean="0"/>
              <a:t>Kompaktere Schreibweise als verschachteltes IF-ELSE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sz="2100" dirty="0"/>
              <a:t>IML-Code-</a:t>
            </a:r>
            <a:r>
              <a:rPr lang="en-US" sz="2100" dirty="0" err="1"/>
              <a:t>Beispiel</a:t>
            </a:r>
            <a:r>
              <a:rPr lang="en-US" sz="2100" dirty="0"/>
              <a:t>:</a:t>
            </a:r>
            <a:endParaRPr lang="de-CH" sz="2100" dirty="0"/>
          </a:p>
          <a:p>
            <a:pPr marL="0" indent="0">
              <a:buNone/>
            </a:pPr>
            <a:r>
              <a:rPr lang="de-CH" dirty="0" err="1" smtClean="0">
                <a:solidFill>
                  <a:srgbClr val="000000"/>
                </a:solidFill>
                <a:latin typeface="Courier New"/>
              </a:rPr>
              <a:t>switch</a:t>
            </a:r>
            <a:r>
              <a:rPr lang="de-CH" dirty="0" smtClean="0">
                <a:solidFill>
                  <a:srgbClr val="000000"/>
                </a:solidFill>
                <a:latin typeface="Courier New"/>
              </a:rPr>
              <a:t> f(x)+2*c</a:t>
            </a:r>
            <a:endParaRPr lang="de-CH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de-CH" dirty="0" err="1">
                <a:solidFill>
                  <a:srgbClr val="000000"/>
                </a:solidFill>
                <a:latin typeface="Courier New"/>
              </a:rPr>
              <a:t>case</a:t>
            </a:r>
            <a:r>
              <a:rPr lang="de-CH" dirty="0">
                <a:solidFill>
                  <a:srgbClr val="000000"/>
                </a:solidFill>
                <a:latin typeface="Courier New"/>
              </a:rPr>
              <a:t> 5: 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urier New"/>
              </a:rPr>
              <a:t>		...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de-CH" dirty="0" err="1" smtClean="0">
                <a:solidFill>
                  <a:srgbClr val="000000"/>
                </a:solidFill>
                <a:latin typeface="Courier New"/>
              </a:rPr>
              <a:t>endcase</a:t>
            </a:r>
            <a:endParaRPr lang="de-CH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de-CH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de-CH" dirty="0" err="1">
                <a:solidFill>
                  <a:srgbClr val="000000"/>
                </a:solidFill>
                <a:latin typeface="Courier New"/>
              </a:rPr>
              <a:t>defaultcase</a:t>
            </a:r>
            <a:r>
              <a:rPr lang="de-CH" dirty="0">
                <a:solidFill>
                  <a:srgbClr val="000000"/>
                </a:solidFill>
                <a:latin typeface="Courier New"/>
              </a:rPr>
              <a:t>: 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urier New"/>
              </a:rPr>
              <a:t>		... 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de-CH" dirty="0" err="1">
                <a:solidFill>
                  <a:srgbClr val="000000"/>
                </a:solidFill>
                <a:latin typeface="Courier New"/>
              </a:rPr>
              <a:t>endcase</a:t>
            </a:r>
            <a:r>
              <a:rPr lang="de-CH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de-CH" dirty="0" err="1">
                <a:solidFill>
                  <a:srgbClr val="000000"/>
                </a:solidFill>
                <a:latin typeface="Courier New"/>
              </a:rPr>
              <a:t>endswitch</a:t>
            </a:r>
            <a:r>
              <a:rPr lang="de-CH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102904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Commands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GB" sz="1900" dirty="0" err="1"/>
              <a:t>Hinzugefügte</a:t>
            </a:r>
            <a:r>
              <a:rPr lang="en-GB" sz="1900" dirty="0"/>
              <a:t> Tokens: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MT"/>
                <a:ea typeface="Calibri"/>
                <a:cs typeface="ArialMT"/>
              </a:rPr>
              <a:t>SWITCH, ENDSWITCH, CASE, DEFAULTCASE, ENDCASE</a:t>
            </a: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2000"/>
              </a:lnSpc>
              <a:buNone/>
            </a:pPr>
            <a:r>
              <a:rPr lang="en-GB" sz="1900" dirty="0" err="1"/>
              <a:t>Grammatikalische</a:t>
            </a:r>
            <a:r>
              <a:rPr lang="en-GB" sz="1900" dirty="0"/>
              <a:t> Syntax: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cmd</a:t>
            </a:r>
            <a:r>
              <a:rPr lang="en-US" sz="18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US" sz="1800" dirty="0">
                <a:latin typeface="ArialMT"/>
                <a:ea typeface="Calibri"/>
                <a:cs typeface="ArialMT"/>
              </a:rPr>
              <a:t>::=</a:t>
            </a:r>
            <a:r>
              <a:rPr lang="en-US" sz="18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ArialMT"/>
                <a:ea typeface="Calibri"/>
                <a:cs typeface="ArialMT"/>
              </a:rPr>
              <a:t>SWITCH </a:t>
            </a:r>
            <a:r>
              <a:rPr lang="en-US" sz="18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expr </a:t>
            </a:r>
            <a:r>
              <a:rPr lang="en-US" sz="18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caseNTS</a:t>
            </a:r>
            <a:r>
              <a:rPr lang="en-US" sz="18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defaultCaseNTS</a:t>
            </a:r>
            <a:r>
              <a:rPr lang="en-US" sz="18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ArialMT"/>
                <a:ea typeface="Calibri"/>
                <a:cs typeface="ArialMT"/>
              </a:rPr>
              <a:t>ENDSWITCH</a:t>
            </a:r>
            <a:endParaRPr lang="de-CH" sz="18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caseNTS</a:t>
            </a:r>
            <a:r>
              <a:rPr lang="en-US" sz="1800" dirty="0">
                <a:latin typeface="ArialMT"/>
                <a:ea typeface="Calibri"/>
                <a:cs typeface="ArialMT"/>
              </a:rPr>
              <a:t>::=</a:t>
            </a:r>
            <a:r>
              <a:rPr lang="en-US" sz="18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ArialMT"/>
                <a:ea typeface="Calibri"/>
                <a:cs typeface="ArialMT"/>
              </a:rPr>
              <a:t>CASE LITERAL COLON </a:t>
            </a:r>
            <a:r>
              <a:rPr lang="en-US" sz="18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cpsCmd</a:t>
            </a:r>
            <a:r>
              <a:rPr lang="en-US" sz="18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ArialMT"/>
                <a:ea typeface="Calibri"/>
                <a:cs typeface="ArialMT"/>
              </a:rPr>
              <a:t>ENDCASE </a:t>
            </a:r>
            <a:r>
              <a:rPr lang="en-US" sz="18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caseNTS</a:t>
            </a:r>
            <a:endParaRPr lang="de-CH" sz="18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caseNTS</a:t>
            </a:r>
            <a:r>
              <a:rPr lang="en-US" sz="1800" dirty="0">
                <a:latin typeface="ArialMT"/>
                <a:ea typeface="Calibri"/>
                <a:cs typeface="ArialMT"/>
              </a:rPr>
              <a:t>::=</a:t>
            </a:r>
            <a:r>
              <a:rPr lang="en-US" sz="18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US" sz="1800" dirty="0">
                <a:latin typeface="ArialMT"/>
                <a:ea typeface="Calibri"/>
                <a:cs typeface="ArialMT"/>
              </a:rPr>
              <a:t>ε</a:t>
            </a:r>
            <a:endParaRPr lang="de-CH" sz="18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defaultCaseNTS</a:t>
            </a:r>
            <a:r>
              <a:rPr lang="en-US" sz="18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US" sz="1800" dirty="0">
                <a:latin typeface="ArialMT"/>
                <a:ea typeface="Calibri"/>
                <a:cs typeface="ArialMT"/>
              </a:rPr>
              <a:t>::= </a:t>
            </a:r>
            <a:r>
              <a:rPr lang="en-US" sz="1800" dirty="0">
                <a:solidFill>
                  <a:srgbClr val="00B050"/>
                </a:solidFill>
                <a:latin typeface="ArialMT"/>
                <a:ea typeface="Calibri"/>
                <a:cs typeface="ArialMT"/>
              </a:rPr>
              <a:t>DEFAULTCASE COLON </a:t>
            </a:r>
            <a:r>
              <a:rPr lang="en-US" sz="18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cpsCmd</a:t>
            </a:r>
            <a:r>
              <a:rPr lang="en-US" sz="18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ArialMT"/>
                <a:ea typeface="Calibri"/>
                <a:cs typeface="ArialMT"/>
              </a:rPr>
              <a:t>ENDCASE</a:t>
            </a:r>
            <a:endParaRPr lang="de-CH" sz="18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defaultCaseNTS</a:t>
            </a:r>
            <a:r>
              <a:rPr lang="en-US" sz="18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MT"/>
                <a:ea typeface="Calibri"/>
                <a:cs typeface="ArialMT"/>
              </a:rPr>
              <a:t>::= </a:t>
            </a:r>
            <a:r>
              <a:rPr lang="en-US" sz="1800" dirty="0" smtClean="0">
                <a:solidFill>
                  <a:srgbClr val="000000"/>
                </a:solidFill>
                <a:latin typeface="ArialMT"/>
                <a:ea typeface="Calibri"/>
                <a:cs typeface="ArialMT"/>
              </a:rPr>
              <a:t>ε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MT"/>
              <a:ea typeface="Calibri"/>
              <a:cs typeface="Times New Roman"/>
            </a:endParaRPr>
          </a:p>
          <a:p>
            <a:pPr>
              <a:lnSpc>
                <a:spcPct val="92000"/>
              </a:lnSpc>
            </a:pPr>
            <a:r>
              <a:rPr lang="en-GB" sz="1900" dirty="0"/>
              <a:t>0 - n Cases</a:t>
            </a:r>
          </a:p>
          <a:p>
            <a:pPr>
              <a:lnSpc>
                <a:spcPct val="92000"/>
              </a:lnSpc>
            </a:pPr>
            <a:r>
              <a:rPr lang="en-GB" sz="1900" dirty="0"/>
              <a:t>0 - 1 Default Case</a:t>
            </a:r>
          </a:p>
        </p:txBody>
      </p:sp>
    </p:spTree>
    <p:extLst>
      <p:ext uri="{BB962C8B-B14F-4D97-AF65-F5344CB8AC3E}">
        <p14:creationId xmlns:p14="http://schemas.microsoft.com/office/powerpoint/2010/main" val="26967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Commands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GB" sz="1900" dirty="0" err="1"/>
              <a:t>Typeneinschränkungen</a:t>
            </a:r>
            <a:r>
              <a:rPr lang="en-GB" sz="1900" dirty="0"/>
              <a:t>:</a:t>
            </a:r>
          </a:p>
          <a:p>
            <a:pPr>
              <a:lnSpc>
                <a:spcPct val="92000"/>
              </a:lnSpc>
            </a:pPr>
            <a:r>
              <a:rPr lang="en-GB" sz="1900" dirty="0" err="1"/>
              <a:t>Typ</a:t>
            </a:r>
            <a:r>
              <a:rPr lang="en-GB" sz="1900" dirty="0"/>
              <a:t> des </a:t>
            </a:r>
            <a:r>
              <a:rPr lang="en-GB" sz="1900" dirty="0" err="1"/>
              <a:t>Ausdrucks</a:t>
            </a:r>
            <a:r>
              <a:rPr lang="en-GB" sz="1900" dirty="0"/>
              <a:t> muss </a:t>
            </a:r>
            <a:r>
              <a:rPr lang="en-GB" sz="1900" dirty="0" err="1"/>
              <a:t>mit</a:t>
            </a:r>
            <a:r>
              <a:rPr lang="en-GB" sz="1900" dirty="0"/>
              <a:t> </a:t>
            </a:r>
            <a:r>
              <a:rPr lang="en-GB" sz="1900" dirty="0" err="1"/>
              <a:t>Typ</a:t>
            </a:r>
            <a:r>
              <a:rPr lang="en-GB" sz="1900" dirty="0"/>
              <a:t> des Case-</a:t>
            </a:r>
            <a:r>
              <a:rPr lang="en-GB" sz="1900" dirty="0" err="1"/>
              <a:t>Criterias</a:t>
            </a:r>
            <a:r>
              <a:rPr lang="en-GB" sz="1900" dirty="0"/>
              <a:t> </a:t>
            </a:r>
            <a:r>
              <a:rPr lang="en-GB" sz="1900" dirty="0" err="1"/>
              <a:t>übereinstimmen</a:t>
            </a:r>
            <a:r>
              <a:rPr lang="en-GB" sz="1900" dirty="0"/>
              <a:t> (</a:t>
            </a:r>
            <a:r>
              <a:rPr lang="de-CH" sz="1900" dirty="0" smtClean="0"/>
              <a:t>Int64 </a:t>
            </a:r>
            <a:r>
              <a:rPr lang="de-CH" sz="1900" dirty="0"/>
              <a:t>, </a:t>
            </a:r>
            <a:r>
              <a:rPr lang="de-CH" sz="1900" dirty="0" err="1"/>
              <a:t>Bool</a:t>
            </a:r>
            <a:r>
              <a:rPr lang="en-GB" sz="1900" dirty="0"/>
              <a:t>)</a:t>
            </a:r>
          </a:p>
          <a:p>
            <a:pPr marL="0" indent="0">
              <a:lnSpc>
                <a:spcPct val="92000"/>
              </a:lnSpc>
              <a:buNone/>
            </a:pPr>
            <a:endParaRPr lang="en-US" sz="1900" dirty="0"/>
          </a:p>
          <a:p>
            <a:pPr marL="0" indent="0">
              <a:lnSpc>
                <a:spcPct val="92000"/>
              </a:lnSpc>
              <a:buNone/>
            </a:pPr>
            <a:r>
              <a:rPr lang="en-US" sz="1900" dirty="0" err="1"/>
              <a:t>Kontexteinschränkungen</a:t>
            </a:r>
            <a:r>
              <a:rPr lang="en-US" sz="1900" dirty="0"/>
              <a:t>:</a:t>
            </a:r>
            <a:endParaRPr lang="de-CH" sz="1900" dirty="0"/>
          </a:p>
          <a:p>
            <a:pPr>
              <a:lnSpc>
                <a:spcPct val="92000"/>
              </a:lnSpc>
            </a:pPr>
            <a:r>
              <a:rPr lang="en-GB" sz="1900" dirty="0" err="1"/>
              <a:t>Kann</a:t>
            </a:r>
            <a:r>
              <a:rPr lang="en-GB" sz="1900" dirty="0"/>
              <a:t> </a:t>
            </a:r>
            <a:r>
              <a:rPr lang="en-GB" sz="1900" dirty="0" err="1"/>
              <a:t>analog</a:t>
            </a:r>
            <a:r>
              <a:rPr lang="en-GB" sz="1900" dirty="0"/>
              <a:t> </a:t>
            </a:r>
            <a:r>
              <a:rPr lang="en-GB" sz="1900" dirty="0" err="1"/>
              <a:t>zu</a:t>
            </a:r>
            <a:r>
              <a:rPr lang="en-GB" sz="1900" dirty="0"/>
              <a:t> </a:t>
            </a:r>
            <a:r>
              <a:rPr lang="en-GB" sz="1900" dirty="0" err="1"/>
              <a:t>anderen</a:t>
            </a:r>
            <a:r>
              <a:rPr lang="en-GB" sz="1900" dirty="0"/>
              <a:t> </a:t>
            </a:r>
            <a:r>
              <a:rPr lang="en-GB" sz="1900" dirty="0" err="1"/>
              <a:t>Cmds</a:t>
            </a:r>
            <a:r>
              <a:rPr lang="en-GB" sz="1900" dirty="0"/>
              <a:t> (</a:t>
            </a:r>
            <a:r>
              <a:rPr lang="en-GB" sz="1900" dirty="0" err="1"/>
              <a:t>z.B</a:t>
            </a:r>
            <a:r>
              <a:rPr lang="en-GB" sz="1900" dirty="0"/>
              <a:t>. While-Loop) </a:t>
            </a:r>
            <a:r>
              <a:rPr lang="en-GB" sz="1900" dirty="0" err="1"/>
              <a:t>verwendet</a:t>
            </a:r>
            <a:r>
              <a:rPr lang="en-GB" sz="1900" dirty="0"/>
              <a:t> </a:t>
            </a:r>
            <a:r>
              <a:rPr lang="en-GB" sz="1900" dirty="0" err="1" smtClean="0"/>
              <a:t>werden</a:t>
            </a:r>
            <a:endParaRPr lang="en-GB" sz="1900" dirty="0"/>
          </a:p>
          <a:p>
            <a:pPr>
              <a:lnSpc>
                <a:spcPct val="92000"/>
              </a:lnSpc>
            </a:pPr>
            <a:r>
              <a:rPr lang="en-GB" sz="1900" dirty="0" err="1"/>
              <a:t>Jedes</a:t>
            </a:r>
            <a:r>
              <a:rPr lang="en-GB" sz="1900" dirty="0"/>
              <a:t> Case muss </a:t>
            </a:r>
            <a:r>
              <a:rPr lang="en-GB" sz="1900" dirty="0" err="1"/>
              <a:t>durch</a:t>
            </a:r>
            <a:r>
              <a:rPr lang="en-GB" sz="1900" dirty="0"/>
              <a:t> den Literal </a:t>
            </a:r>
            <a:r>
              <a:rPr lang="en-GB" sz="1900" dirty="0" err="1"/>
              <a:t>eindeutig</a:t>
            </a:r>
            <a:r>
              <a:rPr lang="en-GB" sz="1900" dirty="0"/>
              <a:t> </a:t>
            </a:r>
            <a:r>
              <a:rPr lang="en-GB" sz="1900" dirty="0" err="1"/>
              <a:t>definiert</a:t>
            </a:r>
            <a:r>
              <a:rPr lang="en-GB" sz="1900" dirty="0"/>
              <a:t> </a:t>
            </a:r>
            <a:r>
              <a:rPr lang="en-GB" sz="1900" dirty="0" smtClean="0"/>
              <a:t>sein</a:t>
            </a:r>
            <a:endParaRPr lang="en-GB" sz="1900" dirty="0"/>
          </a:p>
          <a:p>
            <a:pPr>
              <a:lnSpc>
                <a:spcPct val="92000"/>
              </a:lnSpc>
            </a:pPr>
            <a:r>
              <a:rPr lang="en-GB" sz="1900" dirty="0" err="1"/>
              <a:t>Bei</a:t>
            </a:r>
            <a:r>
              <a:rPr lang="en-GB" sz="1900" dirty="0"/>
              <a:t> </a:t>
            </a:r>
            <a:r>
              <a:rPr lang="en-GB" sz="1900" dirty="0" err="1"/>
              <a:t>Typ</a:t>
            </a:r>
            <a:r>
              <a:rPr lang="en-GB" sz="1900" dirty="0"/>
              <a:t> Boolean: </a:t>
            </a:r>
            <a:r>
              <a:rPr lang="en-GB" sz="1900" dirty="0" err="1"/>
              <a:t>nicht</a:t>
            </a:r>
            <a:r>
              <a:rPr lang="en-GB" sz="1900" dirty="0"/>
              <a:t> </a:t>
            </a:r>
            <a:r>
              <a:rPr lang="en-GB" sz="1900" dirty="0" err="1"/>
              <a:t>mehr</a:t>
            </a:r>
            <a:r>
              <a:rPr lang="en-GB" sz="1900" dirty="0"/>
              <a:t> </a:t>
            </a:r>
            <a:r>
              <a:rPr lang="en-GB" sz="1900" dirty="0" err="1"/>
              <a:t>als</a:t>
            </a:r>
            <a:r>
              <a:rPr lang="en-GB" sz="1900" dirty="0"/>
              <a:t> </a:t>
            </a:r>
            <a:r>
              <a:rPr lang="en-GB" sz="1900" dirty="0" err="1"/>
              <a:t>zwei</a:t>
            </a:r>
            <a:r>
              <a:rPr lang="en-GB" sz="1900" dirty="0"/>
              <a:t> Cases (</a:t>
            </a:r>
            <a:r>
              <a:rPr lang="en-GB" sz="1900" dirty="0" err="1"/>
              <a:t>inkl</a:t>
            </a:r>
            <a:r>
              <a:rPr lang="en-GB" sz="1900" dirty="0"/>
              <a:t>. Default Case), </a:t>
            </a:r>
            <a:r>
              <a:rPr lang="en-GB" sz="1900" dirty="0" err="1"/>
              <a:t>z.B</a:t>
            </a:r>
            <a:r>
              <a:rPr lang="en-GB" sz="1900" dirty="0"/>
              <a:t>:</a:t>
            </a:r>
          </a:p>
          <a:p>
            <a:pPr marL="720725" lvl="1" indent="-365125">
              <a:lnSpc>
                <a:spcPct val="92000"/>
              </a:lnSpc>
            </a:pPr>
            <a:r>
              <a:rPr lang="en-GB" sz="1900" dirty="0"/>
              <a:t>Case </a:t>
            </a:r>
            <a:r>
              <a:rPr lang="en-GB" sz="1900" dirty="0" err="1"/>
              <a:t>mit</a:t>
            </a:r>
            <a:r>
              <a:rPr lang="en-GB" sz="1900" dirty="0"/>
              <a:t> Literal “true” </a:t>
            </a:r>
            <a:r>
              <a:rPr lang="en-GB" sz="1900" dirty="0" err="1"/>
              <a:t>oder</a:t>
            </a:r>
            <a:r>
              <a:rPr lang="en-GB" sz="1900" dirty="0"/>
              <a:t> “false” + Default Case</a:t>
            </a:r>
          </a:p>
          <a:p>
            <a:pPr marL="720725" lvl="1" indent="-365125">
              <a:lnSpc>
                <a:spcPct val="92000"/>
              </a:lnSpc>
            </a:pPr>
            <a:r>
              <a:rPr lang="en-GB" sz="1900" dirty="0"/>
              <a:t>Case </a:t>
            </a:r>
            <a:r>
              <a:rPr lang="en-GB" sz="1900" dirty="0" err="1"/>
              <a:t>mit</a:t>
            </a:r>
            <a:r>
              <a:rPr lang="en-GB" sz="1900" dirty="0"/>
              <a:t> Literal “true” &amp; Case </a:t>
            </a:r>
            <a:r>
              <a:rPr lang="en-GB" sz="1900" dirty="0" err="1"/>
              <a:t>mit</a:t>
            </a:r>
            <a:r>
              <a:rPr lang="en-GB" sz="1900" dirty="0"/>
              <a:t> Literal “false”</a:t>
            </a:r>
          </a:p>
          <a:p>
            <a:pPr marL="0" lvl="1" indent="0">
              <a:buNone/>
            </a:pPr>
            <a:endParaRPr lang="en-GB" dirty="0" smtClean="0"/>
          </a:p>
          <a:p>
            <a:pPr marL="0" indent="0">
              <a:buNone/>
            </a:pPr>
            <a:endParaRPr lang="de-CH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3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Commands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sz="1900" dirty="0" err="1">
                <a:sym typeface="Wingdings" panose="05000000000000000000" pitchFamily="2" charset="2"/>
              </a:rPr>
              <a:t>Implementierung</a:t>
            </a:r>
            <a:r>
              <a:rPr lang="en-US" sz="1900" dirty="0">
                <a:sym typeface="Wingdings" panose="05000000000000000000" pitchFamily="2" charset="2"/>
              </a:rPr>
              <a:t> </a:t>
            </a:r>
            <a:r>
              <a:rPr lang="en-US" sz="1900" dirty="0" err="1">
                <a:sym typeface="Wingdings" panose="05000000000000000000" pitchFamily="2" charset="2"/>
              </a:rPr>
              <a:t>mit</a:t>
            </a:r>
            <a:r>
              <a:rPr lang="en-US" sz="1900" dirty="0">
                <a:sym typeface="Wingdings" panose="05000000000000000000" pitchFamily="2" charset="2"/>
              </a:rPr>
              <a:t> Jump-</a:t>
            </a:r>
            <a:r>
              <a:rPr lang="en-US" sz="1900" dirty="0" err="1">
                <a:sym typeface="Wingdings" panose="05000000000000000000" pitchFamily="2" charset="2"/>
              </a:rPr>
              <a:t>Tabelle</a:t>
            </a:r>
            <a:endParaRPr lang="en-US" sz="1900" dirty="0">
              <a:sym typeface="Wingdings" panose="05000000000000000000" pitchFamily="2" charset="2"/>
            </a:endParaRPr>
          </a:p>
          <a:p>
            <a:pPr>
              <a:lnSpc>
                <a:spcPct val="92000"/>
              </a:lnSpc>
            </a:pPr>
            <a:r>
              <a:rPr lang="en-US" sz="1900" dirty="0" err="1">
                <a:sym typeface="Wingdings" panose="05000000000000000000" pitchFamily="2" charset="2"/>
              </a:rPr>
              <a:t>Wenn</a:t>
            </a:r>
            <a:r>
              <a:rPr lang="en-US" sz="1900" dirty="0">
                <a:sym typeface="Wingdings" panose="05000000000000000000" pitchFamily="2" charset="2"/>
              </a:rPr>
              <a:t> Wert </a:t>
            </a:r>
            <a:r>
              <a:rPr lang="en-US" sz="1900" dirty="0" err="1">
                <a:sym typeface="Wingdings" panose="05000000000000000000" pitchFamily="2" charset="2"/>
              </a:rPr>
              <a:t>kleiner</a:t>
            </a:r>
            <a:r>
              <a:rPr lang="en-US" sz="1900" dirty="0">
                <a:sym typeface="Wingdings" panose="05000000000000000000" pitchFamily="2" charset="2"/>
              </a:rPr>
              <a:t> </a:t>
            </a:r>
            <a:r>
              <a:rPr lang="en-US" sz="1900" dirty="0" err="1">
                <a:sym typeface="Wingdings" panose="05000000000000000000" pitchFamily="2" charset="2"/>
              </a:rPr>
              <a:t>als</a:t>
            </a:r>
            <a:r>
              <a:rPr lang="en-US" sz="1900" dirty="0">
                <a:sym typeface="Wingdings" panose="05000000000000000000" pitchFamily="2" charset="2"/>
              </a:rPr>
              <a:t> </a:t>
            </a:r>
            <a:r>
              <a:rPr lang="en-US" sz="1900" dirty="0" err="1">
                <a:sym typeface="Wingdings" panose="05000000000000000000" pitchFamily="2" charset="2"/>
              </a:rPr>
              <a:t>kleinster</a:t>
            </a:r>
            <a:r>
              <a:rPr lang="en-US" sz="1900" dirty="0">
                <a:sym typeface="Wingdings" panose="05000000000000000000" pitchFamily="2" charset="2"/>
              </a:rPr>
              <a:t> Literal </a:t>
            </a:r>
            <a:r>
              <a:rPr lang="en-US" sz="1900" dirty="0" err="1">
                <a:sym typeface="Wingdings" panose="05000000000000000000" pitchFamily="2" charset="2"/>
              </a:rPr>
              <a:t>oder</a:t>
            </a:r>
            <a:r>
              <a:rPr lang="en-US" sz="1900" dirty="0">
                <a:sym typeface="Wingdings" panose="05000000000000000000" pitchFamily="2" charset="2"/>
              </a:rPr>
              <a:t> Wert </a:t>
            </a:r>
            <a:r>
              <a:rPr lang="en-US" sz="1900" dirty="0" err="1">
                <a:sym typeface="Wingdings" panose="05000000000000000000" pitchFamily="2" charset="2"/>
              </a:rPr>
              <a:t>grösser</a:t>
            </a:r>
            <a:r>
              <a:rPr lang="en-US" sz="1900" dirty="0">
                <a:sym typeface="Wingdings" panose="05000000000000000000" pitchFamily="2" charset="2"/>
              </a:rPr>
              <a:t> </a:t>
            </a:r>
            <a:r>
              <a:rPr lang="en-US" sz="1900" dirty="0" err="1">
                <a:sym typeface="Wingdings" panose="05000000000000000000" pitchFamily="2" charset="2"/>
              </a:rPr>
              <a:t>als</a:t>
            </a:r>
            <a:r>
              <a:rPr lang="en-US" sz="1900" dirty="0">
                <a:sym typeface="Wingdings" panose="05000000000000000000" pitchFamily="2" charset="2"/>
              </a:rPr>
              <a:t> </a:t>
            </a:r>
            <a:r>
              <a:rPr lang="en-US" sz="1900" dirty="0" err="1">
                <a:sym typeface="Wingdings" panose="05000000000000000000" pitchFamily="2" charset="2"/>
              </a:rPr>
              <a:t>grösster</a:t>
            </a:r>
            <a:r>
              <a:rPr lang="en-US" sz="1900" dirty="0">
                <a:sym typeface="Wingdings" panose="05000000000000000000" pitchFamily="2" charset="2"/>
              </a:rPr>
              <a:t> Literal  Default </a:t>
            </a:r>
            <a:r>
              <a:rPr lang="en-US" sz="1900" dirty="0" smtClean="0">
                <a:sym typeface="Wingdings" panose="05000000000000000000" pitchFamily="2" charset="2"/>
              </a:rPr>
              <a:t>Case</a:t>
            </a:r>
            <a:endParaRPr lang="en-US" sz="1900" dirty="0">
              <a:sym typeface="Wingdings" panose="05000000000000000000" pitchFamily="2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5:</a:t>
            </a:r>
            <a:endParaRPr lang="de-CH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...</a:t>
            </a:r>
            <a:endParaRPr lang="de-CH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fr-CH" dirty="0" smtClean="0">
                <a:solidFill>
                  <a:srgbClr val="000000"/>
                </a:solidFill>
                <a:latin typeface="Courier New"/>
              </a:rPr>
              <a:t>case 10:</a:t>
            </a:r>
            <a:endParaRPr lang="de-CH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fr-CH" dirty="0" smtClean="0">
                <a:solidFill>
                  <a:srgbClr val="000000"/>
                </a:solidFill>
                <a:latin typeface="Courier New"/>
              </a:rPr>
              <a:t>  ...</a:t>
            </a:r>
            <a:endParaRPr lang="de-CH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case 15: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...</a:t>
            </a:r>
          </a:p>
          <a:p>
            <a:pPr algn="l">
              <a:lnSpc>
                <a:spcPct val="12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defaultcase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  <a:endParaRPr lang="de-CH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 ...</a:t>
            </a:r>
            <a:endParaRPr lang="de-CH" dirty="0">
              <a:solidFill>
                <a:srgbClr val="000000"/>
              </a:solidFill>
              <a:latin typeface="Courier New"/>
            </a:endParaRPr>
          </a:p>
          <a:p>
            <a:endParaRPr lang="de-CH" dirty="0"/>
          </a:p>
        </p:txBody>
      </p:sp>
      <p:pic>
        <p:nvPicPr>
          <p:cNvPr id="1026" name="Picture 2" descr="C:\Users\hubschmid_lu\ownCloud\ausbildung\trunk\fhnw\module\7_HS15\cpib\code_new\Compiler\doc\jump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09" y="1813559"/>
            <a:ext cx="9350375" cy="42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Commands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62000" y="1849120"/>
            <a:ext cx="3007360" cy="4011929"/>
          </a:xfrm>
        </p:spPr>
        <p:txBody>
          <a:bodyPr>
            <a:normAutofit fontScale="32500" lnSpcReduction="20000"/>
          </a:bodyPr>
          <a:lstStyle/>
          <a:p>
            <a:pPr algn="l">
              <a:lnSpc>
                <a:spcPct val="112000"/>
              </a:lnSpc>
            </a:pPr>
            <a:r>
              <a:rPr lang="en-US" sz="5800" dirty="0"/>
              <a:t>IML-Code:</a:t>
            </a: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000000"/>
                </a:solidFill>
                <a:latin typeface="Courier New"/>
              </a:rPr>
              <a:t>switch x</a:t>
            </a:r>
            <a:endParaRPr lang="de-CH" sz="440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000000"/>
                </a:solidFill>
                <a:latin typeface="Courier New"/>
              </a:rPr>
              <a:t>    case 5:</a:t>
            </a:r>
            <a:endParaRPr lang="de-CH" sz="440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CH" sz="4400" dirty="0">
                <a:solidFill>
                  <a:srgbClr val="000000"/>
                </a:solidFill>
                <a:latin typeface="Courier New"/>
              </a:rPr>
              <a:t>y := x * 5</a:t>
            </a:r>
            <a:endParaRPr lang="de-CH" sz="440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fr-CH" sz="4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CH" sz="4400" dirty="0" err="1">
                <a:solidFill>
                  <a:srgbClr val="000000"/>
                </a:solidFill>
                <a:latin typeface="Courier New"/>
              </a:rPr>
              <a:t>endcase</a:t>
            </a:r>
            <a:endParaRPr lang="de-CH" sz="440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fr-CH" sz="4400" dirty="0">
                <a:solidFill>
                  <a:srgbClr val="000000"/>
                </a:solidFill>
                <a:latin typeface="Courier New"/>
              </a:rPr>
              <a:t>    case 7:</a:t>
            </a:r>
            <a:endParaRPr lang="de-CH" sz="440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fr-CH" sz="4400" dirty="0">
                <a:solidFill>
                  <a:srgbClr val="000000"/>
                </a:solidFill>
                <a:latin typeface="Courier New"/>
              </a:rPr>
              <a:t>      y := x * (((7)))</a:t>
            </a:r>
            <a:endParaRPr lang="de-CH" sz="440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fr-CH" sz="4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400" dirty="0" err="1">
                <a:solidFill>
                  <a:srgbClr val="000000"/>
                </a:solidFill>
                <a:latin typeface="Courier New"/>
              </a:rPr>
              <a:t>endcase</a:t>
            </a:r>
            <a:endParaRPr lang="de-CH" sz="440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400" dirty="0" err="1">
                <a:solidFill>
                  <a:srgbClr val="000000"/>
                </a:solidFill>
                <a:latin typeface="Courier New"/>
              </a:rPr>
              <a:t>defaultcase</a:t>
            </a:r>
            <a:r>
              <a:rPr lang="en-US" sz="4400" dirty="0">
                <a:solidFill>
                  <a:srgbClr val="000000"/>
                </a:solidFill>
                <a:latin typeface="Courier New"/>
              </a:rPr>
              <a:t>:</a:t>
            </a:r>
            <a:endParaRPr lang="de-CH" sz="440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000000"/>
                </a:solidFill>
                <a:latin typeface="Courier New"/>
              </a:rPr>
              <a:t>      y := x </a:t>
            </a:r>
            <a:r>
              <a:rPr lang="en-US" sz="4400" dirty="0" err="1">
                <a:solidFill>
                  <a:srgbClr val="000000"/>
                </a:solidFill>
                <a:latin typeface="Courier New"/>
              </a:rPr>
              <a:t>divE</a:t>
            </a:r>
            <a:r>
              <a:rPr lang="en-US" sz="4400" dirty="0">
                <a:solidFill>
                  <a:srgbClr val="000000"/>
                </a:solidFill>
                <a:latin typeface="Courier New"/>
              </a:rPr>
              <a:t> 2</a:t>
            </a:r>
            <a:endParaRPr lang="de-CH" sz="440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400" dirty="0" err="1">
                <a:solidFill>
                  <a:srgbClr val="000000"/>
                </a:solidFill>
                <a:latin typeface="Courier New"/>
              </a:rPr>
              <a:t>endcase</a:t>
            </a:r>
            <a:endParaRPr lang="de-CH" sz="4400" dirty="0">
              <a:solidFill>
                <a:srgbClr val="000000"/>
              </a:solidFill>
              <a:latin typeface="Courier New"/>
            </a:endParaRPr>
          </a:p>
          <a:p>
            <a:pPr algn="l">
              <a:lnSpc>
                <a:spcPct val="120000"/>
              </a:lnSpc>
            </a:pPr>
            <a:r>
              <a:rPr lang="en-US" sz="4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400" dirty="0" err="1" smtClean="0">
                <a:solidFill>
                  <a:srgbClr val="000000"/>
                </a:solidFill>
                <a:latin typeface="Courier New"/>
              </a:rPr>
              <a:t>endswitch</a:t>
            </a:r>
            <a:endParaRPr lang="de-CH" sz="44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12" y="80010"/>
            <a:ext cx="4989266" cy="664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Conditional</a:t>
            </a:r>
            <a:r>
              <a:rPr lang="de-CH" dirty="0" smtClean="0"/>
              <a:t> Expression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2000"/>
              </a:lnSpc>
            </a:pPr>
            <a:r>
              <a:rPr lang="de-CH" sz="1900" dirty="0"/>
              <a:t>Kurze und kompakte Schreibweise für eine Fallunterscheidung</a:t>
            </a:r>
          </a:p>
          <a:p>
            <a:pPr marL="0" indent="0">
              <a:buNone/>
            </a:pPr>
            <a:endParaRPr lang="de-CH" sz="1400" dirty="0"/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urier New"/>
              </a:rPr>
              <a:t>// </a:t>
            </a:r>
            <a:r>
              <a:rPr lang="de-CH" sz="1400" dirty="0" err="1">
                <a:solidFill>
                  <a:srgbClr val="000000"/>
                </a:solidFill>
                <a:latin typeface="Courier New"/>
              </a:rPr>
              <a:t>Conditional</a:t>
            </a:r>
            <a:r>
              <a:rPr lang="de-CH" sz="1400" dirty="0">
                <a:solidFill>
                  <a:srgbClr val="000000"/>
                </a:solidFill>
                <a:latin typeface="Courier New"/>
              </a:rPr>
              <a:t> Expression bei Zuweisung</a:t>
            </a: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urier New"/>
              </a:rPr>
              <a:t>max1 := a &gt; b ? a : </a:t>
            </a:r>
            <a:r>
              <a:rPr lang="de-CH" sz="1400" dirty="0" smtClean="0">
                <a:solidFill>
                  <a:srgbClr val="000000"/>
                </a:solidFill>
                <a:latin typeface="Courier New"/>
              </a:rPr>
              <a:t>b</a:t>
            </a:r>
            <a:endParaRPr lang="de-CH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r>
              <a:rPr lang="de-CH" sz="1400" dirty="0" smtClean="0">
                <a:solidFill>
                  <a:srgbClr val="000000"/>
                </a:solidFill>
                <a:latin typeface="Courier New"/>
              </a:rPr>
              <a:t>max2 </a:t>
            </a:r>
            <a:r>
              <a:rPr lang="de-CH" sz="1400" dirty="0">
                <a:solidFill>
                  <a:srgbClr val="000000"/>
                </a:solidFill>
                <a:latin typeface="Courier New"/>
              </a:rPr>
              <a:t>:= </a:t>
            </a:r>
            <a:r>
              <a:rPr lang="de-CH" sz="1400" dirty="0" smtClean="0">
                <a:solidFill>
                  <a:srgbClr val="000000"/>
                </a:solidFill>
                <a:latin typeface="Courier New"/>
              </a:rPr>
              <a:t>f(a) &gt; f(b) </a:t>
            </a:r>
            <a:r>
              <a:rPr lang="de-CH" sz="1400" dirty="0" err="1" smtClean="0">
                <a:solidFill>
                  <a:srgbClr val="000000"/>
                </a:solidFill>
                <a:latin typeface="Courier New"/>
              </a:rPr>
              <a:t>divE</a:t>
            </a:r>
            <a:r>
              <a:rPr lang="de-CH" sz="1400" dirty="0" smtClean="0">
                <a:solidFill>
                  <a:srgbClr val="000000"/>
                </a:solidFill>
                <a:latin typeface="Courier New"/>
              </a:rPr>
              <a:t> 4 </a:t>
            </a:r>
            <a:r>
              <a:rPr lang="de-CH" sz="1400" dirty="0">
                <a:solidFill>
                  <a:srgbClr val="000000"/>
                </a:solidFill>
                <a:latin typeface="Courier New"/>
              </a:rPr>
              <a:t>? </a:t>
            </a:r>
            <a:r>
              <a:rPr lang="de-CH" sz="1400" dirty="0" smtClean="0">
                <a:solidFill>
                  <a:srgbClr val="000000"/>
                </a:solidFill>
                <a:latin typeface="Courier New"/>
              </a:rPr>
              <a:t>f(e) </a:t>
            </a:r>
            <a:r>
              <a:rPr lang="de-CH" sz="1400" dirty="0">
                <a:solidFill>
                  <a:srgbClr val="000000"/>
                </a:solidFill>
                <a:latin typeface="Courier New"/>
              </a:rPr>
              <a:t>: </a:t>
            </a:r>
            <a:r>
              <a:rPr lang="de-CH" sz="1400" dirty="0" smtClean="0">
                <a:solidFill>
                  <a:srgbClr val="000000"/>
                </a:solidFill>
                <a:latin typeface="Courier New"/>
              </a:rPr>
              <a:t>f(f)</a:t>
            </a:r>
            <a:endParaRPr lang="de-CH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endParaRPr lang="de-CH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r>
              <a:rPr lang="de-CH" sz="1400" dirty="0" smtClean="0">
                <a:solidFill>
                  <a:srgbClr val="000000"/>
                </a:solidFill>
                <a:latin typeface="Courier New"/>
              </a:rPr>
              <a:t>// </a:t>
            </a:r>
            <a:r>
              <a:rPr lang="de-CH" sz="1400" dirty="0">
                <a:solidFill>
                  <a:srgbClr val="000000"/>
                </a:solidFill>
                <a:latin typeface="Courier New"/>
              </a:rPr>
              <a:t>Mit </a:t>
            </a:r>
            <a:r>
              <a:rPr lang="de-CH" sz="1400" dirty="0" err="1" smtClean="0">
                <a:solidFill>
                  <a:srgbClr val="000000"/>
                </a:solidFill>
                <a:latin typeface="Courier New"/>
              </a:rPr>
              <a:t>Routinenaufruf</a:t>
            </a:r>
            <a:r>
              <a:rPr lang="de-CH" sz="1400" dirty="0" smtClean="0">
                <a:solidFill>
                  <a:srgbClr val="000000"/>
                </a:solidFill>
                <a:latin typeface="Courier New"/>
              </a:rPr>
              <a:t> als </a:t>
            </a:r>
            <a:r>
              <a:rPr lang="de-CH" sz="1400" dirty="0" err="1">
                <a:solidFill>
                  <a:srgbClr val="000000"/>
                </a:solidFill>
                <a:latin typeface="Courier New"/>
              </a:rPr>
              <a:t>expr</a:t>
            </a:r>
            <a:endParaRPr lang="de-CH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urier New"/>
              </a:rPr>
              <a:t>a := (f(a) &gt; f(b) ? f(c) : f(d)) AND (f(e) = f(f) ? f(g) : f(h))</a:t>
            </a: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endParaRPr lang="de-CH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r>
              <a:rPr lang="de-CH" sz="1400" dirty="0" smtClean="0">
                <a:solidFill>
                  <a:srgbClr val="000000"/>
                </a:solidFill>
                <a:latin typeface="Courier New"/>
              </a:rPr>
              <a:t>// </a:t>
            </a:r>
            <a:r>
              <a:rPr lang="de-CH" sz="1400" dirty="0" err="1">
                <a:solidFill>
                  <a:srgbClr val="000000"/>
                </a:solidFill>
                <a:latin typeface="Courier New"/>
              </a:rPr>
              <a:t>Conditional</a:t>
            </a:r>
            <a:r>
              <a:rPr lang="de-CH" sz="1400" dirty="0">
                <a:solidFill>
                  <a:srgbClr val="000000"/>
                </a:solidFill>
                <a:latin typeface="Courier New"/>
              </a:rPr>
              <a:t> Expression in Funktionsaufruf</a:t>
            </a: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urier New"/>
              </a:rPr>
              <a:t>f(a &gt; b ? c : d)</a:t>
            </a: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endParaRPr lang="de-CH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r>
              <a:rPr lang="de-CH" sz="1400" dirty="0" smtClean="0">
                <a:solidFill>
                  <a:srgbClr val="000000"/>
                </a:solidFill>
                <a:latin typeface="Courier New"/>
              </a:rPr>
              <a:t>// </a:t>
            </a:r>
            <a:r>
              <a:rPr lang="de-CH" sz="1400" dirty="0">
                <a:solidFill>
                  <a:srgbClr val="000000"/>
                </a:solidFill>
                <a:latin typeface="Courier New"/>
              </a:rPr>
              <a:t>Verschachtelung mit zusätzlichem Funktionsaufruf</a:t>
            </a: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r>
              <a:rPr lang="de-CH" sz="1400" dirty="0">
                <a:solidFill>
                  <a:srgbClr val="000000"/>
                </a:solidFill>
                <a:latin typeface="Courier New"/>
              </a:rPr>
              <a:t>max3 = a &gt; (b = c ? k : f(l)) ? t : z</a:t>
            </a:r>
          </a:p>
          <a:p>
            <a:pPr marL="0" indent="0">
              <a:buNone/>
            </a:pPr>
            <a:endParaRPr lang="de-CH" sz="1400" dirty="0" smtClean="0"/>
          </a:p>
          <a:p>
            <a:endParaRPr lang="de-CH" dirty="0"/>
          </a:p>
          <a:p>
            <a:pPr marL="0" indent="0">
              <a:buNone/>
            </a:pP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2560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Conditional</a:t>
            </a:r>
            <a:r>
              <a:rPr lang="de-CH" dirty="0"/>
              <a:t> Expression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GB" sz="1900" dirty="0" err="1"/>
              <a:t>Hinzugefügte</a:t>
            </a:r>
            <a:r>
              <a:rPr lang="en-GB" sz="1900" dirty="0"/>
              <a:t> Tokens:</a:t>
            </a:r>
          </a:p>
          <a:p>
            <a:pPr marL="0" indent="0">
              <a:buNone/>
            </a:pPr>
            <a:r>
              <a:rPr lang="fr-CH" sz="1900" dirty="0" smtClean="0">
                <a:solidFill>
                  <a:srgbClr val="00B050"/>
                </a:solidFill>
                <a:latin typeface="ArialMT"/>
                <a:ea typeface="Calibri"/>
                <a:cs typeface="ArialMT"/>
              </a:rPr>
              <a:t>QUESTIONMARK</a:t>
            </a:r>
          </a:p>
          <a:p>
            <a:pPr marL="0" indent="0"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2000"/>
              </a:lnSpc>
              <a:spcAft>
                <a:spcPts val="0"/>
              </a:spcAft>
              <a:buNone/>
            </a:pPr>
            <a:r>
              <a:rPr lang="fr-CH" sz="1900" dirty="0" err="1"/>
              <a:t>Grammatikalische</a:t>
            </a:r>
            <a:r>
              <a:rPr lang="fr-CH" sz="1900" dirty="0"/>
              <a:t> </a:t>
            </a:r>
            <a:r>
              <a:rPr lang="fr-CH" sz="1900" dirty="0" err="1"/>
              <a:t>Syntax</a:t>
            </a:r>
            <a:r>
              <a:rPr lang="fr-CH" sz="1900" dirty="0"/>
              <a:t>: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expr </a:t>
            </a:r>
            <a:r>
              <a:rPr lang="en-GB" sz="1900" dirty="0">
                <a:latin typeface="ArialMT"/>
                <a:ea typeface="Calibri"/>
                <a:cs typeface="ArialMT"/>
              </a:rPr>
              <a:t>::= </a:t>
            </a: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term0</a:t>
            </a:r>
            <a:r>
              <a:rPr lang="en-GB" sz="1900" dirty="0">
                <a:latin typeface="ArialMT"/>
                <a:ea typeface="Calibri"/>
                <a:cs typeface="ArialMT"/>
              </a:rPr>
              <a:t> </a:t>
            </a:r>
            <a:r>
              <a:rPr lang="en-GB" sz="19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condExprNTS</a:t>
            </a:r>
            <a:endParaRPr lang="de-CH" sz="1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GB" sz="19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condExprNTS</a:t>
            </a: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GB" sz="1900" dirty="0">
                <a:latin typeface="ArialMT"/>
                <a:ea typeface="Calibri"/>
                <a:cs typeface="ArialMT"/>
              </a:rPr>
              <a:t>::= </a:t>
            </a:r>
            <a:r>
              <a:rPr lang="en-GB" sz="1900" dirty="0">
                <a:solidFill>
                  <a:srgbClr val="00B050"/>
                </a:solidFill>
                <a:latin typeface="ArialMT"/>
                <a:ea typeface="Calibri"/>
                <a:cs typeface="ArialMT"/>
              </a:rPr>
              <a:t>QUESTIONMARK </a:t>
            </a: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expr</a:t>
            </a:r>
            <a:r>
              <a:rPr lang="en-GB" sz="1900" dirty="0">
                <a:solidFill>
                  <a:srgbClr val="00B050"/>
                </a:solidFill>
                <a:latin typeface="ArialMT"/>
                <a:ea typeface="Calibri"/>
                <a:cs typeface="ArialMT"/>
              </a:rPr>
              <a:t> COLON </a:t>
            </a: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expr</a:t>
            </a:r>
            <a:endParaRPr lang="de-CH" sz="1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GB" sz="1900" dirty="0" err="1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condExprNTS</a:t>
            </a: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r>
              <a:rPr lang="en-GB" sz="1900" dirty="0">
                <a:latin typeface="ArialMT"/>
                <a:ea typeface="Calibri"/>
                <a:cs typeface="ArialMT"/>
              </a:rPr>
              <a:t>::= </a:t>
            </a:r>
            <a:r>
              <a:rPr lang="en-US" sz="1900" dirty="0">
                <a:latin typeface="ArialMT"/>
                <a:ea typeface="Calibri"/>
                <a:cs typeface="ArialMT"/>
              </a:rPr>
              <a:t>ε</a:t>
            </a: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 </a:t>
            </a:r>
            <a:endParaRPr lang="de-CH" sz="1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term0</a:t>
            </a:r>
            <a:r>
              <a:rPr lang="en-US" sz="1900" dirty="0">
                <a:latin typeface="ArialMT"/>
                <a:ea typeface="Calibri"/>
                <a:cs typeface="ArialMT"/>
              </a:rPr>
              <a:t> ::= </a:t>
            </a: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term1</a:t>
            </a:r>
            <a:r>
              <a:rPr lang="en-GB" sz="1900" dirty="0">
                <a:latin typeface="ArialMT"/>
                <a:ea typeface="Calibri"/>
                <a:cs typeface="ArialMT"/>
              </a:rPr>
              <a:t> </a:t>
            </a: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term0NTS</a:t>
            </a:r>
            <a:endParaRPr lang="de-CH" sz="1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term0NTS</a:t>
            </a:r>
            <a:r>
              <a:rPr lang="en-US" sz="1900" dirty="0">
                <a:latin typeface="ArialMT"/>
                <a:ea typeface="Calibri"/>
                <a:cs typeface="ArialMT"/>
              </a:rPr>
              <a:t> ::= </a:t>
            </a:r>
            <a:r>
              <a:rPr lang="en-US" sz="1900" dirty="0">
                <a:solidFill>
                  <a:srgbClr val="00B050"/>
                </a:solidFill>
                <a:latin typeface="ArialMT"/>
                <a:ea typeface="Calibri"/>
                <a:cs typeface="ArialMT"/>
              </a:rPr>
              <a:t>BOOLOPR </a:t>
            </a:r>
            <a:r>
              <a:rPr lang="en-US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term1 </a:t>
            </a: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term0NTS</a:t>
            </a:r>
            <a:endParaRPr lang="de-CH" sz="1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GB" sz="1900" dirty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term0NTS</a:t>
            </a:r>
            <a:r>
              <a:rPr lang="en-US" sz="1900" dirty="0">
                <a:latin typeface="ArialMT"/>
                <a:ea typeface="Calibri"/>
                <a:cs typeface="ArialMT"/>
              </a:rPr>
              <a:t> ::= ε</a:t>
            </a:r>
            <a:endParaRPr lang="de-CH" sz="19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</a:pPr>
            <a:r>
              <a:rPr lang="en-US" sz="1900" dirty="0"/>
              <a:t>3 </a:t>
            </a:r>
            <a:r>
              <a:rPr lang="en-US" sz="1900" dirty="0" err="1"/>
              <a:t>Ausdrücke</a:t>
            </a:r>
            <a:r>
              <a:rPr lang="en-US" sz="1900" dirty="0"/>
              <a:t> </a:t>
            </a:r>
            <a:r>
              <a:rPr lang="en-US" sz="1900" dirty="0" err="1"/>
              <a:t>zwingend</a:t>
            </a:r>
            <a:r>
              <a:rPr lang="en-US" sz="1900" dirty="0"/>
              <a:t> </a:t>
            </a:r>
            <a:r>
              <a:rPr lang="en-US" sz="1900" dirty="0" err="1"/>
              <a:t>notwendig</a:t>
            </a:r>
            <a:endParaRPr lang="en-US" sz="1900" dirty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Conditional</a:t>
            </a:r>
            <a:r>
              <a:rPr lang="de-CH" dirty="0"/>
              <a:t> Expression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2000"/>
              </a:lnSpc>
              <a:buNone/>
            </a:pPr>
            <a:r>
              <a:rPr lang="en-GB" sz="1900" dirty="0" err="1"/>
              <a:t>Typeneinschränkungen</a:t>
            </a:r>
            <a:r>
              <a:rPr lang="en-GB" sz="1900" dirty="0"/>
              <a:t>:</a:t>
            </a:r>
          </a:p>
          <a:p>
            <a:pPr>
              <a:lnSpc>
                <a:spcPct val="92000"/>
              </a:lnSpc>
            </a:pPr>
            <a:r>
              <a:rPr lang="en-GB" sz="1900" dirty="0"/>
              <a:t>True- und False-</a:t>
            </a:r>
            <a:r>
              <a:rPr lang="en-GB" sz="1900" dirty="0" err="1"/>
              <a:t>Ausdruck</a:t>
            </a:r>
            <a:r>
              <a:rPr lang="en-GB" sz="1900" dirty="0"/>
              <a:t> </a:t>
            </a:r>
            <a:r>
              <a:rPr lang="en-GB" sz="1900" dirty="0" err="1"/>
              <a:t>müssen</a:t>
            </a:r>
            <a:r>
              <a:rPr lang="en-GB" sz="1900" dirty="0"/>
              <a:t> </a:t>
            </a:r>
            <a:r>
              <a:rPr lang="en-US" sz="1900" dirty="0"/>
              <a:t>von </a:t>
            </a:r>
            <a:r>
              <a:rPr lang="en-US" sz="1900" dirty="0" err="1"/>
              <a:t>gleichem</a:t>
            </a:r>
            <a:r>
              <a:rPr lang="en-US" sz="1900" dirty="0"/>
              <a:t> </a:t>
            </a:r>
            <a:r>
              <a:rPr lang="en-US" sz="1900" dirty="0" err="1"/>
              <a:t>Typ</a:t>
            </a:r>
            <a:r>
              <a:rPr lang="en-US" sz="1900" dirty="0"/>
              <a:t> sein</a:t>
            </a:r>
          </a:p>
          <a:p>
            <a:pPr>
              <a:lnSpc>
                <a:spcPct val="92000"/>
              </a:lnSpc>
            </a:pPr>
            <a:r>
              <a:rPr lang="en-GB" sz="1900" dirty="0" smtClean="0">
                <a:solidFill>
                  <a:srgbClr val="FF0000"/>
                </a:solidFill>
                <a:latin typeface="ArialMT"/>
                <a:ea typeface="Calibri"/>
                <a:cs typeface="ArialMT"/>
              </a:rPr>
              <a:t>term0 </a:t>
            </a:r>
            <a:r>
              <a:rPr lang="en-US" sz="1900" dirty="0" smtClean="0"/>
              <a:t>(</a:t>
            </a:r>
            <a:r>
              <a:rPr lang="en-US" sz="1900" dirty="0" err="1" smtClean="0"/>
              <a:t>Bedingung</a:t>
            </a:r>
            <a:r>
              <a:rPr lang="en-US" sz="1900" dirty="0"/>
              <a:t>) muss </a:t>
            </a:r>
            <a:r>
              <a:rPr lang="en-US" sz="1900" dirty="0" err="1"/>
              <a:t>ein</a:t>
            </a:r>
            <a:r>
              <a:rPr lang="en-US" sz="1900" dirty="0"/>
              <a:t> </a:t>
            </a:r>
            <a:r>
              <a:rPr lang="en-US" sz="1900" dirty="0" err="1"/>
              <a:t>bool’scher</a:t>
            </a:r>
            <a:r>
              <a:rPr lang="en-US" sz="1900" dirty="0"/>
              <a:t> </a:t>
            </a:r>
            <a:r>
              <a:rPr lang="en-US" sz="1900" dirty="0" err="1"/>
              <a:t>Ausdruck</a:t>
            </a:r>
            <a:r>
              <a:rPr lang="en-US" sz="1900" dirty="0"/>
              <a:t> sein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2000"/>
              </a:lnSpc>
              <a:buNone/>
            </a:pPr>
            <a:r>
              <a:rPr lang="en-US" sz="1900" dirty="0" err="1"/>
              <a:t>Kontexteinschränkungen</a:t>
            </a:r>
            <a:r>
              <a:rPr lang="en-US" sz="1900" dirty="0"/>
              <a:t>:</a:t>
            </a:r>
            <a:endParaRPr lang="de-CH" sz="1900" dirty="0"/>
          </a:p>
          <a:p>
            <a:pPr>
              <a:lnSpc>
                <a:spcPct val="92000"/>
              </a:lnSpc>
            </a:pPr>
            <a:r>
              <a:rPr lang="en-GB" sz="1900" dirty="0" err="1"/>
              <a:t>Kann</a:t>
            </a:r>
            <a:r>
              <a:rPr lang="en-GB" sz="1900" dirty="0"/>
              <a:t> </a:t>
            </a:r>
            <a:r>
              <a:rPr lang="en-GB" sz="1900" dirty="0" err="1"/>
              <a:t>analog</a:t>
            </a:r>
            <a:r>
              <a:rPr lang="en-GB" sz="1900" dirty="0"/>
              <a:t> </a:t>
            </a:r>
            <a:r>
              <a:rPr lang="en-GB" sz="1900" dirty="0" err="1"/>
              <a:t>zu</a:t>
            </a:r>
            <a:r>
              <a:rPr lang="en-GB" sz="1900" dirty="0"/>
              <a:t> </a:t>
            </a:r>
            <a:r>
              <a:rPr lang="en-GB" sz="1900" dirty="0" err="1"/>
              <a:t>anderen</a:t>
            </a:r>
            <a:r>
              <a:rPr lang="en-GB" sz="1900" dirty="0"/>
              <a:t> </a:t>
            </a:r>
            <a:r>
              <a:rPr lang="en-GB" sz="1900" dirty="0" err="1"/>
              <a:t>Ausdrücken</a:t>
            </a:r>
            <a:r>
              <a:rPr lang="en-GB" sz="1900" dirty="0"/>
              <a:t> (</a:t>
            </a:r>
            <a:r>
              <a:rPr lang="en-GB" sz="1900" dirty="0" err="1"/>
              <a:t>z.B</a:t>
            </a:r>
            <a:r>
              <a:rPr lang="en-GB" sz="1900" dirty="0"/>
              <a:t>. Addition, </a:t>
            </a:r>
            <a:r>
              <a:rPr lang="en-GB" sz="1900" dirty="0" err="1"/>
              <a:t>bool’sche</a:t>
            </a:r>
            <a:r>
              <a:rPr lang="en-GB" sz="1900" dirty="0"/>
              <a:t> Operation) </a:t>
            </a:r>
            <a:r>
              <a:rPr lang="en-GB" sz="1900" dirty="0" err="1"/>
              <a:t>verwendet</a:t>
            </a:r>
            <a:r>
              <a:rPr lang="en-GB" sz="1900" dirty="0"/>
              <a:t> </a:t>
            </a:r>
            <a:r>
              <a:rPr lang="en-GB" sz="1900" dirty="0" err="1"/>
              <a:t>werden</a:t>
            </a:r>
            <a:endParaRPr lang="en-GB" sz="1900" dirty="0"/>
          </a:p>
          <a:p>
            <a:pPr>
              <a:lnSpc>
                <a:spcPct val="92000"/>
              </a:lnSpc>
            </a:pPr>
            <a:r>
              <a:rPr lang="de-CH" sz="1900" dirty="0" err="1"/>
              <a:t>Conditional</a:t>
            </a:r>
            <a:r>
              <a:rPr lang="de-CH" sz="1900" dirty="0"/>
              <a:t> </a:t>
            </a:r>
            <a:r>
              <a:rPr lang="de-CH" sz="1900" dirty="0" err="1"/>
              <a:t>Expressions</a:t>
            </a:r>
            <a:r>
              <a:rPr lang="de-CH" sz="1900" dirty="0"/>
              <a:t> können verschachtelt werden</a:t>
            </a:r>
          </a:p>
          <a:p>
            <a:pPr>
              <a:lnSpc>
                <a:spcPct val="92000"/>
              </a:lnSpc>
            </a:pPr>
            <a:r>
              <a:rPr lang="de-CH" sz="1900" dirty="0" err="1"/>
              <a:t>Conditional</a:t>
            </a:r>
            <a:r>
              <a:rPr lang="de-CH" sz="1900" dirty="0"/>
              <a:t> </a:t>
            </a:r>
            <a:r>
              <a:rPr lang="de-CH" sz="1900" dirty="0" err="1"/>
              <a:t>Expressions</a:t>
            </a:r>
            <a:r>
              <a:rPr lang="de-CH" sz="1900" dirty="0"/>
              <a:t> können direkt bei z.B. Zuweisungen oder in </a:t>
            </a:r>
            <a:r>
              <a:rPr lang="de-CH" sz="1900" dirty="0" err="1"/>
              <a:t>Routinenaufrufen</a:t>
            </a:r>
            <a:r>
              <a:rPr lang="de-CH" sz="1900" dirty="0"/>
              <a:t> verwendet werden</a:t>
            </a: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45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eadlines">
    <a:dk1>
      <a:sysClr val="windowText" lastClr="000000"/>
    </a:dk1>
    <a:lt1>
      <a:sysClr val="window" lastClr="FFFFFF"/>
    </a:lt1>
    <a:dk2>
      <a:srgbClr val="1D1A1D"/>
    </a:dk2>
    <a:lt2>
      <a:srgbClr val="F5F5F5"/>
    </a:lt2>
    <a:accent1>
      <a:srgbClr val="439EB7"/>
    </a:accent1>
    <a:accent2>
      <a:srgbClr val="E28B55"/>
    </a:accent2>
    <a:accent3>
      <a:srgbClr val="DCB64D"/>
    </a:accent3>
    <a:accent4>
      <a:srgbClr val="4CA198"/>
    </a:accent4>
    <a:accent5>
      <a:srgbClr val="835B82"/>
    </a:accent5>
    <a:accent6>
      <a:srgbClr val="645135"/>
    </a:accent6>
    <a:hlink>
      <a:srgbClr val="439EB7"/>
    </a:hlink>
    <a:folHlink>
      <a:srgbClr val="835B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735</Words>
  <Application>Microsoft Office PowerPoint</Application>
  <PresentationFormat>Custom</PresentationFormat>
  <Paragraphs>160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Headlines</vt:lpstr>
      <vt:lpstr>Case Commands  UND Conditional Expression FÜr Iml</vt:lpstr>
      <vt:lpstr>Case Commands</vt:lpstr>
      <vt:lpstr>Case Commands</vt:lpstr>
      <vt:lpstr>Case Commands</vt:lpstr>
      <vt:lpstr>Case Commands</vt:lpstr>
      <vt:lpstr>Case Commands</vt:lpstr>
      <vt:lpstr>Conditional Expression</vt:lpstr>
      <vt:lpstr>Conditional Expression</vt:lpstr>
      <vt:lpstr>Conditional Expression</vt:lpstr>
      <vt:lpstr>Conditional Expression   </vt:lpstr>
      <vt:lpstr>Demo</vt:lpstr>
      <vt:lpstr>Fazit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Simulation</dc:title>
  <dc:creator>Florian Broox</dc:creator>
  <cp:lastModifiedBy>hubschmid_lu</cp:lastModifiedBy>
  <cp:revision>104</cp:revision>
  <dcterms:created xsi:type="dcterms:W3CDTF">2015-10-12T09:14:38Z</dcterms:created>
  <dcterms:modified xsi:type="dcterms:W3CDTF">2016-01-12T15:43:41Z</dcterms:modified>
</cp:coreProperties>
</file>