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308" r:id="rId2"/>
    <p:sldId id="328" r:id="rId3"/>
    <p:sldId id="331" r:id="rId4"/>
    <p:sldId id="449" r:id="rId5"/>
    <p:sldId id="418" r:id="rId6"/>
    <p:sldId id="439" r:id="rId7"/>
    <p:sldId id="440" r:id="rId8"/>
    <p:sldId id="501" r:id="rId9"/>
    <p:sldId id="456" r:id="rId10"/>
    <p:sldId id="510" r:id="rId11"/>
    <p:sldId id="512" r:id="rId12"/>
    <p:sldId id="517" r:id="rId13"/>
    <p:sldId id="518" r:id="rId14"/>
    <p:sldId id="519" r:id="rId15"/>
    <p:sldId id="521" r:id="rId16"/>
    <p:sldId id="522" r:id="rId17"/>
    <p:sldId id="523" r:id="rId18"/>
    <p:sldId id="524" r:id="rId19"/>
    <p:sldId id="513" r:id="rId20"/>
    <p:sldId id="504" r:id="rId21"/>
    <p:sldId id="446" r:id="rId22"/>
    <p:sldId id="434" r:id="rId23"/>
    <p:sldId id="520" r:id="rId24"/>
  </p:sldIdLst>
  <p:sldSz cx="9144000" cy="6858000" type="screen4x3"/>
  <p:notesSz cx="6735763" cy="9869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59696160606" initials="9" lastIdx="1" clrIdx="0"/>
  <p:cmAuthor id="2" name="aungnyi nyimin" initials="an" lastIdx="1" clrIdx="1">
    <p:extLst>
      <p:ext uri="{19B8F6BF-5375-455C-9EA6-DF929625EA0E}">
        <p15:presenceInfo xmlns:p15="http://schemas.microsoft.com/office/powerpoint/2012/main" userId="5af2b9b3f6d7e0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1379"/>
    <a:srgbClr val="0065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50" autoAdjust="0"/>
    <p:restoredTop sz="80312" autoAdjust="0"/>
  </p:normalViewPr>
  <p:slideViewPr>
    <p:cSldViewPr snapToGrid="0">
      <p:cViewPr varScale="1">
        <p:scale>
          <a:sx n="88" d="100"/>
          <a:sy n="88" d="100"/>
        </p:scale>
        <p:origin x="1872" y="90"/>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4-07-25T10:41:27.061" idx="1">
    <p:pos x="10" y="10"/>
    <p:text/>
    <p:extLst>
      <p:ext uri="{C676402C-5697-4E1C-873F-D02D1690AC5C}">
        <p15:threadingInfo xmlns:p15="http://schemas.microsoft.com/office/powerpoint/2012/main" timeZoneBias="-39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4F03B0-7E96-A3F6-BF2D-91977B11790E}"/>
              </a:ext>
            </a:extLst>
          </p:cNvPr>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B295F33-41DA-471E-31C5-3F0E6C1BD450}"/>
              </a:ext>
            </a:extLst>
          </p:cNvPr>
          <p:cNvSpPr>
            <a:spLocks noGrp="1"/>
          </p:cNvSpPr>
          <p:nvPr>
            <p:ph type="dt" sz="quarter" idx="1"/>
          </p:nvPr>
        </p:nvSpPr>
        <p:spPr>
          <a:xfrm>
            <a:off x="3814763" y="0"/>
            <a:ext cx="2919412" cy="495300"/>
          </a:xfrm>
          <a:prstGeom prst="rect">
            <a:avLst/>
          </a:prstGeom>
        </p:spPr>
        <p:txBody>
          <a:bodyPr vert="horz" lIns="91440" tIns="45720" rIns="91440" bIns="45720" rtlCol="0"/>
          <a:lstStyle>
            <a:lvl1pPr algn="r">
              <a:defRPr sz="1200"/>
            </a:lvl1pPr>
          </a:lstStyle>
          <a:p>
            <a:fld id="{0A23B134-2FF4-4449-9A7F-1D1CF369B987}" type="datetimeFigureOut">
              <a:rPr lang="en-US" smtClean="0"/>
              <a:t>8/6/2024</a:t>
            </a:fld>
            <a:endParaRPr lang="en-US"/>
          </a:p>
        </p:txBody>
      </p:sp>
      <p:sp>
        <p:nvSpPr>
          <p:cNvPr id="4" name="Footer Placeholder 3">
            <a:extLst>
              <a:ext uri="{FF2B5EF4-FFF2-40B4-BE49-F238E27FC236}">
                <a16:creationId xmlns:a16="http://schemas.microsoft.com/office/drawing/2014/main" id="{07760D69-EBBB-C5BF-3E1A-0C5CF543FAB4}"/>
              </a:ext>
            </a:extLst>
          </p:cNvPr>
          <p:cNvSpPr>
            <a:spLocks noGrp="1"/>
          </p:cNvSpPr>
          <p:nvPr>
            <p:ph type="ftr" sz="quarter" idx="2"/>
          </p:nvPr>
        </p:nvSpPr>
        <p:spPr>
          <a:xfrm>
            <a:off x="0" y="9374188"/>
            <a:ext cx="2919413" cy="4953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A222A3E-B3F6-0490-9D8C-572B3DBCCDDA}"/>
              </a:ext>
            </a:extLst>
          </p:cNvPr>
          <p:cNvSpPr>
            <a:spLocks noGrp="1"/>
          </p:cNvSpPr>
          <p:nvPr>
            <p:ph type="sldNum" sz="quarter" idx="3"/>
          </p:nvPr>
        </p:nvSpPr>
        <p:spPr>
          <a:xfrm>
            <a:off x="3814763" y="9374188"/>
            <a:ext cx="2919412" cy="495300"/>
          </a:xfrm>
          <a:prstGeom prst="rect">
            <a:avLst/>
          </a:prstGeom>
        </p:spPr>
        <p:txBody>
          <a:bodyPr vert="horz" lIns="91440" tIns="45720" rIns="91440" bIns="45720" rtlCol="0" anchor="b"/>
          <a:lstStyle>
            <a:lvl1pPr algn="r">
              <a:defRPr sz="1200"/>
            </a:lvl1pPr>
          </a:lstStyle>
          <a:p>
            <a:fld id="{18253A66-6612-40E8-BDC9-CEEBFD10CCD3}" type="slidenum">
              <a:rPr lang="en-US" smtClean="0"/>
              <a:t>‹#›</a:t>
            </a:fld>
            <a:endParaRPr lang="en-US"/>
          </a:p>
        </p:txBody>
      </p:sp>
    </p:spTree>
    <p:extLst>
      <p:ext uri="{BB962C8B-B14F-4D97-AF65-F5344CB8AC3E}">
        <p14:creationId xmlns:p14="http://schemas.microsoft.com/office/powerpoint/2010/main" val="36034394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1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5188"/>
          </a:xfrm>
          <a:prstGeom prst="rect">
            <a:avLst/>
          </a:prstGeom>
        </p:spPr>
        <p:txBody>
          <a:bodyPr vert="horz" lIns="91440" tIns="45720" rIns="91440" bIns="45720" rtlCol="0"/>
          <a:lstStyle>
            <a:lvl1pPr algn="r">
              <a:defRPr sz="1200"/>
            </a:lvl1pPr>
          </a:lstStyle>
          <a:p>
            <a:fld id="{841B8AA8-3F84-471A-9C67-03FBDC4877D9}" type="datetimeFigureOut">
              <a:rPr lang="en-US" smtClean="0"/>
              <a:t>8/6/2024</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749691"/>
            <a:ext cx="5388610" cy="388611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301"/>
            <a:ext cx="2918831" cy="4951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4301"/>
            <a:ext cx="2918831" cy="495187"/>
          </a:xfrm>
          <a:prstGeom prst="rect">
            <a:avLst/>
          </a:prstGeom>
        </p:spPr>
        <p:txBody>
          <a:bodyPr vert="horz" lIns="91440" tIns="45720" rIns="91440" bIns="45720" rtlCol="0" anchor="b"/>
          <a:lstStyle>
            <a:lvl1pPr algn="r">
              <a:defRPr sz="1200"/>
            </a:lvl1pPr>
          </a:lstStyle>
          <a:p>
            <a:fld id="{626008F3-2A63-4DEE-9986-897651EF76F7}" type="slidenum">
              <a:rPr lang="en-US" smtClean="0"/>
              <a:t>‹#›</a:t>
            </a:fld>
            <a:endParaRPr lang="en-US"/>
          </a:p>
        </p:txBody>
      </p:sp>
    </p:spTree>
    <p:extLst>
      <p:ext uri="{BB962C8B-B14F-4D97-AF65-F5344CB8AC3E}">
        <p14:creationId xmlns:p14="http://schemas.microsoft.com/office/powerpoint/2010/main" val="20019234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1147763" y="1233488"/>
            <a:ext cx="4440237" cy="3330575"/>
          </a:xfrm>
          <a:ln/>
        </p:spPr>
      </p:sp>
      <p:sp>
        <p:nvSpPr>
          <p:cNvPr id="15363" name="Notes Placeholder 2"/>
          <p:cNvSpPr>
            <a:spLocks noGrp="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Good Afternoon!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Honorable and invited guests, all of my Lecturers, supervisor and my batch friends.</a:t>
            </a:r>
            <a:endParaRPr lang="en-US" dirty="0">
              <a:latin typeface="Times New Roman" panose="02020603050405020304" pitchFamily="18" charset="0"/>
              <a:cs typeface="Times New Roman" panose="02020603050405020304" pitchFamily="18" charset="0"/>
            </a:endParaRPr>
          </a:p>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9148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7333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988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8247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1211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6093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9297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119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5057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230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Firstly, May I introduce myself.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I'm Captain </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Aung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Nyi</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Nyi</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min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and Master Candidate at Department of Computer Science.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Today I' would like to present my thesis work.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The title of my thesis is </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a:t>
            </a:r>
            <a:r>
              <a:rPr lang="en-US" sz="12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IMPLEMENTATION OF  AN AUTOMATED DYNAMIC WEAPON RANGE VISUALIZATION AND ENGAGAEMENT PLANNING FOR MILITARY TACTICAL SUPPORT SYSTEM USING GEOSPATIAL DATA</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And my supervisor is </a:t>
            </a:r>
            <a:r>
              <a:rPr lang="en-US" sz="1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Lt.Col</a:t>
            </a: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Zar</a:t>
            </a: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Nay Lin</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and Co-supervisor is  </a:t>
            </a: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Major </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Zin Min Thu.</a:t>
            </a:r>
          </a:p>
          <a:p>
            <a:endParaRPr lang="en-US" dirty="0"/>
          </a:p>
        </p:txBody>
      </p:sp>
    </p:spTree>
    <p:extLst>
      <p:ext uri="{BB962C8B-B14F-4D97-AF65-F5344CB8AC3E}">
        <p14:creationId xmlns:p14="http://schemas.microsoft.com/office/powerpoint/2010/main" val="2638382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653701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y-MM" dirty="0"/>
              <a:t>စိုက်ပျိုးရေးတွင် အရာဝတ္တု ထောက်လှမ်းခြင်း အသုံးချခြင်း- သီးနှံကျန်းမာရေးကို စောင့်ကြည့်ခြင်းနှင့် အလိုအလျောက် ပိုးမွှားရှာဖွေခြင်း</a:t>
            </a:r>
            <a:endParaRPr lang="en-US" dirty="0"/>
          </a:p>
        </p:txBody>
      </p:sp>
    </p:spTree>
    <p:extLst>
      <p:ext uri="{BB962C8B-B14F-4D97-AF65-F5344CB8AC3E}">
        <p14:creationId xmlns:p14="http://schemas.microsoft.com/office/powerpoint/2010/main" val="102475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OK! First of</a:t>
            </a:r>
            <a:r>
              <a:rPr lang="en-US" sz="2000" baseline="0" dirty="0">
                <a:latin typeface="Times New Roman" panose="02020603050405020304" pitchFamily="18" charset="0"/>
                <a:cs typeface="Times New Roman" panose="02020603050405020304" pitchFamily="18" charset="0"/>
              </a:rPr>
              <a:t> all, I would like to present outlines of my thesis. </a:t>
            </a:r>
          </a:p>
          <a:p>
            <a:pPr marL="171450" indent="-1714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seminar, I will present</a:t>
            </a:r>
            <a:r>
              <a:rPr lang="en-US" sz="2000" baseline="0" dirty="0">
                <a:latin typeface="Times New Roman" panose="02020603050405020304" pitchFamily="18" charset="0"/>
                <a:cs typeface="Times New Roman" panose="02020603050405020304" pitchFamily="18" charset="0"/>
              </a:rPr>
              <a:t> our thesis as these program. And generally divided by 7 state.</a:t>
            </a:r>
          </a:p>
          <a:p>
            <a:pPr marL="171450" indent="-171450">
              <a:buFont typeface="Arial" panose="020B0604020202020204" pitchFamily="34" charset="0"/>
              <a:buChar char="•"/>
            </a:pPr>
            <a:r>
              <a:rPr lang="en-US" sz="2000" baseline="0" dirty="0">
                <a:latin typeface="Times New Roman" panose="02020603050405020304" pitchFamily="18" charset="0"/>
                <a:cs typeface="Times New Roman" panose="02020603050405020304" pitchFamily="18" charset="0"/>
              </a:rPr>
              <a:t>First stage is the abstract of our thesis.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Second stage is the Introduction of our thesis.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Third stage is the Aim of our thesis.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Fourth stage is the </a:t>
            </a:r>
            <a:r>
              <a:rPr lang="en-US" altLang="en-US" sz="2000" dirty="0">
                <a:latin typeface="Times New Roman" panose="02020603050405020304" pitchFamily="18" charset="0"/>
                <a:cs typeface="Times New Roman" panose="02020603050405020304" pitchFamily="18" charset="0"/>
              </a:rPr>
              <a:t>Objectives of our thesis</a:t>
            </a:r>
            <a:r>
              <a:rPr lang="en-US" sz="2000" baseline="0" dirty="0">
                <a:latin typeface="Times New Roman" panose="02020603050405020304" pitchFamily="18" charset="0"/>
                <a:cs typeface="Times New Roman" panose="02020603050405020304" pitchFamily="18"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latin typeface="Times New Roman" panose="02020603050405020304" pitchFamily="18" charset="0"/>
                <a:cs typeface="Times New Roman" panose="02020603050405020304" pitchFamily="18" charset="0"/>
              </a:rPr>
              <a:t>Fifth is the Problem Statement .</a:t>
            </a:r>
          </a:p>
          <a:p>
            <a:pPr marL="171450" indent="-171450">
              <a:buFont typeface="Arial" panose="020B0604020202020204" pitchFamily="34" charset="0"/>
              <a:buChar char="•"/>
            </a:pPr>
            <a:r>
              <a:rPr lang="en-US" sz="2000" baseline="0" dirty="0">
                <a:latin typeface="Times New Roman" panose="02020603050405020304" pitchFamily="18" charset="0"/>
                <a:cs typeface="Times New Roman" panose="02020603050405020304" pitchFamily="18" charset="0"/>
              </a:rPr>
              <a:t>Sixth is the Scope of thesis and background theory.</a:t>
            </a:r>
          </a:p>
          <a:p>
            <a:pPr marL="171450" indent="-171450">
              <a:buFont typeface="Arial" panose="020B0604020202020204" pitchFamily="34" charset="0"/>
              <a:buChar char="•"/>
            </a:pPr>
            <a:r>
              <a:rPr lang="en-US" sz="2000" baseline="0" dirty="0">
                <a:latin typeface="Times New Roman" panose="02020603050405020304" pitchFamily="18" charset="0"/>
                <a:cs typeface="Times New Roman" panose="02020603050405020304" pitchFamily="18" charset="0"/>
              </a:rPr>
              <a:t>Finally, is the conclusion of our thesis.</a:t>
            </a:r>
          </a:p>
          <a:p>
            <a:endParaRPr lang="en-US" dirty="0"/>
          </a:p>
        </p:txBody>
      </p:sp>
    </p:spTree>
    <p:extLst>
      <p:ext uri="{BB962C8B-B14F-4D97-AF65-F5344CB8AC3E}">
        <p14:creationId xmlns:p14="http://schemas.microsoft.com/office/powerpoint/2010/main" val="247820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a:t>
            </a:r>
            <a:r>
              <a:rPr lang="en-US" sz="1200" kern="1200" baseline="0" dirty="0">
                <a:solidFill>
                  <a:schemeClr val="tx1"/>
                </a:solidFill>
                <a:effectLst/>
                <a:latin typeface="+mn-lt"/>
                <a:ea typeface="+mn-ea"/>
                <a:cs typeface="+mn-cs"/>
              </a:rPr>
              <a:t> this slides, May I present about the abstract of my thesis.</a:t>
            </a:r>
            <a:endParaRPr lang="en-US"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061119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Now I would like to present the  introduction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system.</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292802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Now I would like to present the  Aim of my thesis</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704059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And then I would like to present the  objectives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our thesis.</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29101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7763" y="1233488"/>
            <a:ext cx="4440237" cy="3330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And then I would like to present the  problem statement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system.</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3659672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In this slide, I would like </a:t>
            </a:r>
            <a:r>
              <a:rPr lang="en-US" sz="1200" b="0" kern="1200" dirty="0">
                <a:solidFill>
                  <a:schemeClr val="tx1"/>
                </a:solidFill>
                <a:effectLst/>
                <a:latin typeface="+mn-lt"/>
                <a:ea typeface="+mn-ea"/>
                <a:cs typeface="+mn-cs"/>
              </a:rPr>
              <a:t>to present the  background </a:t>
            </a:r>
            <a:r>
              <a:rPr lang="en-US" sz="1200" b="0" kern="1200" dirty="0" err="1">
                <a:solidFill>
                  <a:schemeClr val="tx1"/>
                </a:solidFill>
                <a:effectLst/>
                <a:latin typeface="+mn-lt"/>
                <a:ea typeface="+mn-ea"/>
                <a:cs typeface="+mn-cs"/>
              </a:rPr>
              <a:t>thoery</a:t>
            </a:r>
            <a:r>
              <a:rPr lang="en-US" sz="1200" b="0" kern="1200" dirty="0">
                <a:solidFill>
                  <a:schemeClr val="tx1"/>
                </a:solidFill>
                <a:effectLst/>
                <a:latin typeface="+mn-lt"/>
                <a:ea typeface="+mn-ea"/>
                <a:cs typeface="+mn-cs"/>
              </a:rPr>
              <a:t> of</a:t>
            </a:r>
            <a:r>
              <a:rPr lang="my-MM"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system.</a:t>
            </a:r>
            <a:r>
              <a:rPr lang="my-MM"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379279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703D09-CCA6-4814-A8DF-A72966075E19}"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04054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703D09-CCA6-4814-A8DF-A72966075E19}"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77466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703D09-CCA6-4814-A8DF-A72966075E19}"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37296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703D09-CCA6-4814-A8DF-A72966075E19}"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36750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703D09-CCA6-4814-A8DF-A72966075E19}"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1258567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703D09-CCA6-4814-A8DF-A72966075E19}"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272900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03D09-CCA6-4814-A8DF-A72966075E19}"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279390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703D09-CCA6-4814-A8DF-A72966075E19}"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114060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703D09-CCA6-4814-A8DF-A72966075E19}"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2572821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703D09-CCA6-4814-A8DF-A72966075E19}"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10890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703D09-CCA6-4814-A8DF-A72966075E19}"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641E-8849-45EB-8804-05B23B34D66F}" type="slidenum">
              <a:rPr lang="en-US" smtClean="0"/>
              <a:t>‹#›</a:t>
            </a:fld>
            <a:endParaRPr lang="en-US"/>
          </a:p>
        </p:txBody>
      </p:sp>
    </p:spTree>
    <p:extLst>
      <p:ext uri="{BB962C8B-B14F-4D97-AF65-F5344CB8AC3E}">
        <p14:creationId xmlns:p14="http://schemas.microsoft.com/office/powerpoint/2010/main" val="84659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03D09-CCA6-4814-A8DF-A72966075E19}" type="datetimeFigureOut">
              <a:rPr lang="en-US" smtClean="0"/>
              <a:t>8/6/2024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7641E-8849-45EB-8804-05B23B34D66F}" type="slidenum">
              <a:rPr lang="en-US" smtClean="0"/>
              <a:t>‹#›</a:t>
            </a:fld>
            <a:endParaRPr lang="en-US"/>
          </a:p>
        </p:txBody>
      </p:sp>
    </p:spTree>
    <p:extLst>
      <p:ext uri="{BB962C8B-B14F-4D97-AF65-F5344CB8AC3E}">
        <p14:creationId xmlns:p14="http://schemas.microsoft.com/office/powerpoint/2010/main" val="1379074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2.jpg"/><Relationship Id="rId5" Type="http://schemas.microsoft.com/office/2007/relationships/hdphoto" Target="../media/hdphoto1.wdp"/><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3.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8" Type="http://schemas.openxmlformats.org/officeDocument/2006/relationships/image" Target="../media/image18.jpg"/><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webp"/><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9" name="Picture 9" descr="DSA"/>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3815953" y="1937147"/>
            <a:ext cx="1537097" cy="1600200"/>
          </a:xfrm>
          <a:prstGeom prst="rect">
            <a:avLst/>
          </a:prstGeom>
          <a:ln>
            <a:noFill/>
          </a:ln>
          <a:effectLst>
            <a:outerShdw blurRad="190500" algn="tl" rotWithShape="0">
              <a:srgbClr val="000000">
                <a:alpha val="70000"/>
              </a:srgbClr>
            </a:outerShdw>
          </a:effectLst>
        </p:spPr>
      </p:pic>
      <p:sp>
        <p:nvSpPr>
          <p:cNvPr id="5124" name="Text Box 8"/>
          <p:cNvSpPr txBox="1">
            <a:spLocks noChangeArrowheads="1"/>
          </p:cNvSpPr>
          <p:nvPr/>
        </p:nvSpPr>
        <p:spPr bwMode="auto">
          <a:xfrm>
            <a:off x="51434" y="3814346"/>
            <a:ext cx="9012993" cy="1133965"/>
          </a:xfrm>
          <a:prstGeom prst="rect">
            <a:avLst/>
          </a:prstGeom>
          <a:noFill/>
          <a:ln w="9525">
            <a:noFill/>
            <a:miter lim="800000"/>
            <a:headEnd/>
            <a:tailEnd/>
          </a:ln>
        </p:spPr>
        <p:txBody>
          <a:bodyPr wrap="square" anchor="ctr">
            <a:spAutoFit/>
          </a:bodyPr>
          <a:lstStyle/>
          <a:p>
            <a:pPr algn="ctr" eaLnBrk="1" hangingPunct="1">
              <a:lnSpc>
                <a:spcPct val="150000"/>
              </a:lnSpc>
              <a:defRPr/>
            </a:pP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M.Sc</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(21</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Batch) Computer Science</a:t>
            </a:r>
          </a:p>
          <a:p>
            <a:pPr algn="ctr" eaLnBrk="1" hangingPunct="1">
              <a:lnSpc>
                <a:spcPct val="150000"/>
              </a:lnSpc>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SCIENCE</a:t>
            </a:r>
          </a:p>
        </p:txBody>
      </p:sp>
      <p:sp>
        <p:nvSpPr>
          <p:cNvPr id="2" name="Date Placeholder 1"/>
          <p:cNvSpPr>
            <a:spLocks noGrp="1"/>
          </p:cNvSpPr>
          <p:nvPr>
            <p:ph type="dt" sz="half" idx="10"/>
          </p:nvPr>
        </p:nvSpPr>
        <p:spPr>
          <a:xfrm>
            <a:off x="234420" y="6199386"/>
            <a:ext cx="1902656" cy="284724"/>
          </a:xfrm>
        </p:spPr>
        <p:txBody>
          <a:bodyPr/>
          <a:lstStyle/>
          <a:p>
            <a:pPr>
              <a:defRPr/>
            </a:pPr>
            <a:r>
              <a:rPr lang="en-US" sz="1600" b="1" dirty="0">
                <a:solidFill>
                  <a:schemeClr val="tx1"/>
                </a:solidFill>
                <a:latin typeface="Times New Roman" panose="02020603050405020304" pitchFamily="18" charset="0"/>
                <a:cs typeface="Times New Roman" panose="02020603050405020304" pitchFamily="18" charset="0"/>
              </a:rPr>
              <a:t>Date : 06-08-2024</a:t>
            </a:r>
            <a:endParaRPr lang="ru-RU" sz="16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70AA35E-75A8-47D8-971E-601C76C2707A}"/>
              </a:ext>
            </a:extLst>
          </p:cNvPr>
          <p:cNvSpPr txBox="1"/>
          <p:nvPr/>
        </p:nvSpPr>
        <p:spPr>
          <a:xfrm>
            <a:off x="79571" y="1027033"/>
            <a:ext cx="8933423" cy="646331"/>
          </a:xfrm>
          <a:prstGeom prst="rect">
            <a:avLst/>
          </a:prstGeom>
          <a:noFill/>
        </p:spPr>
        <p:txBody>
          <a:bodyPr wrap="square" rtlCol="0">
            <a:spAutoFit/>
          </a:bodyPr>
          <a:lstStyle/>
          <a:p>
            <a:pPr algn="ctr"/>
            <a:r>
              <a:rPr lang="en-US" sz="36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DEFENCE </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SERVICES ACADEMY</a:t>
            </a:r>
          </a:p>
        </p:txBody>
      </p:sp>
      <p:sp>
        <p:nvSpPr>
          <p:cNvPr id="5" name="Rectangle 4">
            <a:extLst>
              <a:ext uri="{FF2B5EF4-FFF2-40B4-BE49-F238E27FC236}">
                <a16:creationId xmlns:a16="http://schemas.microsoft.com/office/drawing/2014/main" id="{4752BE5E-A279-42AD-B9DE-F2E532754215}"/>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1">
            <a:extLst>
              <a:ext uri="{FF2B5EF4-FFF2-40B4-BE49-F238E27FC236}">
                <a16:creationId xmlns:a16="http://schemas.microsoft.com/office/drawing/2014/main" id="{AEFAF940-D318-262B-BC09-2F83136C51BC}"/>
              </a:ext>
            </a:extLst>
          </p:cNvPr>
          <p:cNvSpPr txBox="1">
            <a:spLocks/>
          </p:cNvSpPr>
          <p:nvPr/>
        </p:nvSpPr>
        <p:spPr>
          <a:xfrm>
            <a:off x="7110338" y="6199386"/>
            <a:ext cx="1902656" cy="28472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600" b="1" dirty="0" err="1">
                <a:solidFill>
                  <a:schemeClr val="tx1"/>
                </a:solidFill>
                <a:latin typeface="Times New Roman" panose="02020603050405020304" pitchFamily="18" charset="0"/>
                <a:cs typeface="Times New Roman" panose="02020603050405020304" pitchFamily="18" charset="0"/>
              </a:rPr>
              <a:t>Pyin</a:t>
            </a:r>
            <a:r>
              <a:rPr lang="en-US" sz="1600" b="1" dirty="0">
                <a:solidFill>
                  <a:schemeClr val="tx1"/>
                </a:solidFill>
                <a:latin typeface="Times New Roman" panose="02020603050405020304" pitchFamily="18" charset="0"/>
                <a:cs typeface="Times New Roman" panose="02020603050405020304" pitchFamily="18" charset="0"/>
              </a:rPr>
              <a:t> Oo Lwin</a:t>
            </a:r>
            <a:endParaRPr lang="ru-RU" sz="1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Geospatial Information Systems (GIS)</a:t>
            </a:r>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5011949"/>
          </a:xfrm>
          <a:prstGeom prst="rect">
            <a:avLst/>
          </a:prstGeom>
          <a:noFill/>
          <a:ln w="9525">
            <a:noFill/>
            <a:miter lim="800000"/>
            <a:headEnd/>
            <a:tailEnd/>
          </a:ln>
        </p:spPr>
        <p:txBody>
          <a:bodyPr wrap="square">
            <a:spAutoFit/>
          </a:bodyPr>
          <a:lstStyle/>
          <a:p>
            <a:pPr algn="just">
              <a:lnSpc>
                <a:spcPct val="150000"/>
              </a:lnSpc>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1800" dirty="0">
                <a:effectLst/>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rPr>
              <a:t>Geospatial Information Systems (GIS) represent a pivotal technology in the realm of spatial data management and analysis. GIS integrates hardware, software, and data for capturing, managing, analyzing, and displaying all forms of geographically referenced information. This technology has become indispensable across various disciplines, including urban planning, environmental management, logistics, epidemiology, natural resource management, and of course, military operations.</a:t>
            </a:r>
            <a:endParaRPr lang="en-US" sz="2400" dirty="0">
              <a:latin typeface="Times New Roman" panose="02020603050405020304" pitchFamily="18" charset="0"/>
              <a:ea typeface="Calibri" panose="020F0502020204030204" pitchFamily="34"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ABBED1B-A954-B257-34A1-3909D94E8CCF}"/>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10</a:t>
            </a:r>
          </a:p>
        </p:txBody>
      </p:sp>
      <p:pic>
        <p:nvPicPr>
          <p:cNvPr id="5" name="Picture 4">
            <a:extLst>
              <a:ext uri="{FF2B5EF4-FFF2-40B4-BE49-F238E27FC236}">
                <a16:creationId xmlns:a16="http://schemas.microsoft.com/office/drawing/2014/main" id="{23F6ADDD-02ED-E75B-00DB-AD734F5F2D83}"/>
              </a:ext>
            </a:extLst>
          </p:cNvPr>
          <p:cNvPicPr>
            <a:picLocks noChangeAspect="1"/>
          </p:cNvPicPr>
          <p:nvPr/>
        </p:nvPicPr>
        <p:blipFill>
          <a:blip r:embed="rId5"/>
          <a:stretch>
            <a:fillRect/>
          </a:stretch>
        </p:blipFill>
        <p:spPr>
          <a:xfrm>
            <a:off x="5477873" y="4590002"/>
            <a:ext cx="1401899" cy="2158729"/>
          </a:xfrm>
          <a:prstGeom prst="rect">
            <a:avLst/>
          </a:prstGeom>
        </p:spPr>
      </p:pic>
    </p:spTree>
    <p:extLst>
      <p:ext uri="{BB962C8B-B14F-4D97-AF65-F5344CB8AC3E}">
        <p14:creationId xmlns:p14="http://schemas.microsoft.com/office/powerpoint/2010/main" val="3808107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effectLst/>
                <a:latin typeface="Times New Roman" panose="02020603050405020304" pitchFamily="18" charset="0"/>
                <a:ea typeface="Times New Roman" panose="02020603050405020304" pitchFamily="18" charset="0"/>
              </a:rPr>
              <a:t>Military Grid Reference System (MGRS)</a:t>
            </a:r>
          </a:p>
          <a:p>
            <a:endParaRPr lang="en-US" sz="2800" b="1" dirty="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57111" y="810500"/>
            <a:ext cx="8629778" cy="4457952"/>
          </a:xfrm>
          <a:prstGeom prst="rect">
            <a:avLst/>
          </a:prstGeom>
          <a:noFill/>
          <a:ln w="9525">
            <a:noFill/>
            <a:miter lim="800000"/>
            <a:headEnd/>
            <a:tailEnd/>
          </a:ln>
        </p:spPr>
        <p:txBody>
          <a:bodyPr wrap="square">
            <a:spAutoFit/>
          </a:bodyPr>
          <a:lstStyle/>
          <a:p>
            <a:pPr marL="0" marR="0" indent="457200" algn="just">
              <a:lnSpc>
                <a:spcPct val="150000"/>
              </a:lnSpc>
              <a:spcBef>
                <a:spcPts val="0"/>
              </a:spcBef>
              <a:spcAft>
                <a:spcPts val="0"/>
              </a:spcAft>
            </a:pPr>
            <a:r>
              <a:rPr lang="en-US" sz="2400" dirty="0">
                <a:effectLst/>
                <a:latin typeface="Times New Roman" panose="02020603050405020304" pitchFamily="18" charset="0"/>
                <a:ea typeface="Calibri" panose="020F0502020204030204" pitchFamily="34" charset="0"/>
                <a:cs typeface="Myanmar3"/>
              </a:rPr>
              <a:t>The Military Grid Reference System (MGRS) is a geographic coordinate system used extensively by military forces worldwide for locating points on the Earth's surface. It is based on the Universal Transverse Mercator (UTM) coordinate system but provides a more concise and standardized method of representing geographic coordinates. MGRS divides the Earth's surface into a grid of zones, each identified by a unique combination of zone number, zone letter, grid square identifier, and numerical location identifier.</a:t>
            </a: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908DA07B-0687-D6AB-B391-8C49FD1A4560}"/>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11</a:t>
            </a:r>
          </a:p>
        </p:txBody>
      </p:sp>
      <p:pic>
        <p:nvPicPr>
          <p:cNvPr id="4" name="Picture 3">
            <a:extLst>
              <a:ext uri="{FF2B5EF4-FFF2-40B4-BE49-F238E27FC236}">
                <a16:creationId xmlns:a16="http://schemas.microsoft.com/office/drawing/2014/main" id="{8B002AD3-FB63-730E-7A7B-650F9B53C732}"/>
              </a:ext>
            </a:extLst>
          </p:cNvPr>
          <p:cNvPicPr>
            <a:picLocks noChangeAspect="1"/>
          </p:cNvPicPr>
          <p:nvPr/>
        </p:nvPicPr>
        <p:blipFill rotWithShape="1">
          <a:blip r:embed="rId5">
            <a:extLst>
              <a:ext uri="{28A0092B-C50C-407E-A947-70E740481C1C}">
                <a14:useLocalDpi xmlns:a14="http://schemas.microsoft.com/office/drawing/2010/main" val="0"/>
              </a:ext>
            </a:extLst>
          </a:blip>
          <a:srcRect l="2523" t="12317" r="1769"/>
          <a:stretch/>
        </p:blipFill>
        <p:spPr bwMode="auto">
          <a:xfrm>
            <a:off x="2897091" y="5127171"/>
            <a:ext cx="3688765" cy="1564840"/>
          </a:xfrm>
          <a:prstGeom prst="rect">
            <a:avLst/>
          </a:prstGeom>
          <a:noFill/>
          <a:ln>
            <a:noFill/>
          </a:ln>
        </p:spPr>
      </p:pic>
    </p:spTree>
    <p:extLst>
      <p:ext uri="{BB962C8B-B14F-4D97-AF65-F5344CB8AC3E}">
        <p14:creationId xmlns:p14="http://schemas.microsoft.com/office/powerpoint/2010/main" val="239439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LatLng</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to MGRS Conversion</a:t>
            </a:r>
            <a:endParaRPr lang="en-US" sz="2800" b="1" dirty="0">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5114542"/>
          </a:xfrm>
          <a:prstGeom prst="rect">
            <a:avLst/>
          </a:prstGeom>
          <a:noFill/>
          <a:ln w="9525">
            <a:noFill/>
            <a:miter lim="800000"/>
            <a:headEnd/>
            <a:tailEnd/>
          </a:ln>
        </p:spPr>
        <p:txBody>
          <a:bodyPr wrap="square">
            <a:spAutoFit/>
          </a:bodyPr>
          <a:lstStyle/>
          <a:p>
            <a:pPr marL="0" marR="0" indent="457200" algn="just">
              <a:lnSpc>
                <a:spcPct val="150000"/>
              </a:lnSpc>
              <a:spcBef>
                <a:spcPts val="0"/>
              </a:spcBef>
              <a:spcAft>
                <a:spcPts val="800"/>
              </a:spcAft>
            </a:pPr>
            <a:r>
              <a:rPr lang="en-US" sz="2400" kern="100" dirty="0">
                <a:solidFill>
                  <a:srgbClr val="202124"/>
                </a:solidFill>
                <a:effectLst/>
                <a:latin typeface="Times New Roman" panose="02020603050405020304" pitchFamily="18" charset="0"/>
                <a:ea typeface="Calibri" panose="020F0502020204030204" pitchFamily="34" charset="0"/>
                <a:cs typeface="Myanmar Text" panose="020B0502040204020203" pitchFamily="34"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conversion from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LatLng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(latitude, longitude) to MGRS involves several steps, including:</a:t>
            </a:r>
          </a:p>
          <a:p>
            <a:pPr marL="800100" marR="0" lvl="1"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Convert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LatLng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to UTM (Universal Transverse Mercator) coordinates</a:t>
            </a:r>
          </a:p>
          <a:p>
            <a:pPr marL="800100" marR="0" lvl="1"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Determine the UTM zone</a:t>
            </a:r>
          </a:p>
          <a:p>
            <a:pPr marL="800100" marR="0" lvl="1"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Convert UTM to MGRS</a:t>
            </a: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0CC51F1-D5B0-6C2F-9878-C63E327232FC}"/>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12</a:t>
            </a:r>
          </a:p>
        </p:txBody>
      </p:sp>
      <p:pic>
        <p:nvPicPr>
          <p:cNvPr id="7" name="Picture 6">
            <a:extLst>
              <a:ext uri="{FF2B5EF4-FFF2-40B4-BE49-F238E27FC236}">
                <a16:creationId xmlns:a16="http://schemas.microsoft.com/office/drawing/2014/main" id="{EB5C9BC4-479E-1355-8B35-534E576438F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08714" y="3320203"/>
            <a:ext cx="3535995" cy="3202531"/>
          </a:xfrm>
          <a:prstGeom prst="rect">
            <a:avLst/>
          </a:prstGeom>
          <a:noFill/>
          <a:ln>
            <a:noFill/>
          </a:ln>
        </p:spPr>
      </p:pic>
    </p:spTree>
    <p:extLst>
      <p:ext uri="{BB962C8B-B14F-4D97-AF65-F5344CB8AC3E}">
        <p14:creationId xmlns:p14="http://schemas.microsoft.com/office/powerpoint/2010/main" val="1114505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F17444-1532-0F6F-CE9D-1334A459A9DA}"/>
              </a:ext>
            </a:extLst>
          </p:cNvPr>
          <p:cNvPicPr>
            <a:picLocks noChangeAspect="1"/>
          </p:cNvPicPr>
          <p:nvPr/>
        </p:nvPicPr>
        <p:blipFill rotWithShape="1">
          <a:blip r:embed="rId3">
            <a:extLst>
              <a:ext uri="{28A0092B-C50C-407E-A947-70E740481C1C}">
                <a14:useLocalDpi xmlns:a14="http://schemas.microsoft.com/office/drawing/2010/main" val="0"/>
              </a:ext>
            </a:extLst>
          </a:blip>
          <a:srcRect l="2534" t="2221" r="1799" b="4909"/>
          <a:stretch/>
        </p:blipFill>
        <p:spPr>
          <a:xfrm>
            <a:off x="3526972" y="3489420"/>
            <a:ext cx="4299858" cy="3202591"/>
          </a:xfrm>
          <a:prstGeom prst="rect">
            <a:avLst/>
          </a:prstGeom>
        </p:spPr>
      </p:pic>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a:lnSpc>
                <a:spcPct val="107000"/>
              </a:lnSpc>
              <a:spcBef>
                <a:spcPts val="200"/>
              </a:spcBef>
              <a:spcAft>
                <a:spcPts val="1200"/>
              </a:spcAft>
            </a:pPr>
            <a:r>
              <a:rPr lang="en-US" sz="2800" b="1" dirty="0">
                <a:effectLst/>
                <a:latin typeface="Times New Roman" panose="02020603050405020304" pitchFamily="18" charset="0"/>
                <a:ea typeface="Times New Roman" panose="02020603050405020304" pitchFamily="18" charset="0"/>
              </a:rPr>
              <a:t>Tactical Decision Support System (TDSS)</a:t>
            </a: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5114542"/>
          </a:xfrm>
          <a:prstGeom prst="rect">
            <a:avLst/>
          </a:prstGeom>
          <a:noFill/>
          <a:ln w="9525">
            <a:noFill/>
            <a:miter lim="800000"/>
            <a:headEnd/>
            <a:tailEnd/>
          </a:ln>
        </p:spPr>
        <p:txBody>
          <a:bodyPr wrap="square">
            <a:spAutoFit/>
          </a:bodyPr>
          <a:lstStyle/>
          <a:p>
            <a:pPr marL="0" marR="0" indent="457200" algn="just">
              <a:lnSpc>
                <a:spcPct val="150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Tactical Decision Support System (TDSS) is a specialized software application designed to assist military commanders and decision-makers in making informed decisions during tactical operations. It integrates various data sources, analytical tools, and visualization techniques to provide real-time situational awareness and actionable insights. </a:t>
            </a:r>
            <a:endParaRPr lang="en-US" sz="1800" dirty="0">
              <a:effectLst/>
              <a:latin typeface="Times New Roman" panose="02020603050405020304" pitchFamily="18" charset="0"/>
              <a:ea typeface="Calibri" panose="020F0502020204030204" pitchFamily="34" charset="0"/>
            </a:endParaRPr>
          </a:p>
          <a:p>
            <a:pPr marL="800100" lvl="1"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00C7066-086D-6B6E-8BBE-2B66951AC654}"/>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13</a:t>
            </a:r>
          </a:p>
        </p:txBody>
      </p:sp>
    </p:spTree>
    <p:extLst>
      <p:ext uri="{BB962C8B-B14F-4D97-AF65-F5344CB8AC3E}">
        <p14:creationId xmlns:p14="http://schemas.microsoft.com/office/powerpoint/2010/main" val="710668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2B92859-5621-D953-FE6F-557545EF13D2}"/>
              </a:ext>
            </a:extLst>
          </p:cNvPr>
          <p:cNvPicPr>
            <a:picLocks noChangeAspect="1"/>
          </p:cNvPicPr>
          <p:nvPr/>
        </p:nvPicPr>
        <p:blipFill rotWithShape="1">
          <a:blip r:embed="rId3">
            <a:extLst>
              <a:ext uri="{28A0092B-C50C-407E-A947-70E740481C1C}">
                <a14:useLocalDpi xmlns:a14="http://schemas.microsoft.com/office/drawing/2010/main" val="0"/>
              </a:ext>
            </a:extLst>
          </a:blip>
          <a:srcRect b="12247"/>
          <a:stretch/>
        </p:blipFill>
        <p:spPr>
          <a:xfrm>
            <a:off x="788003" y="3285263"/>
            <a:ext cx="7129353" cy="3028341"/>
          </a:xfrm>
          <a:prstGeom prst="rect">
            <a:avLst/>
          </a:prstGeom>
        </p:spPr>
      </p:pic>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General Equations and Algorithms Used in TDSS</a:t>
            </a:r>
            <a:endParaRPr lang="en-US" sz="2800" b="1" dirty="0">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3903954"/>
          </a:xfrm>
          <a:prstGeom prst="rect">
            <a:avLst/>
          </a:prstGeom>
          <a:noFill/>
          <a:ln w="9525">
            <a:noFill/>
            <a:miter lim="800000"/>
            <a:headEnd/>
            <a:tailEnd/>
          </a:ln>
        </p:spPr>
        <p:txBody>
          <a:bodyPr wrap="square">
            <a:spAutoFit/>
          </a:bodyPr>
          <a:lstStyle/>
          <a:p>
            <a:pPr marL="685800" marR="0"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Distance Calculation</a:t>
            </a:r>
          </a:p>
          <a:p>
            <a:pPr marL="685800" marR="0"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Route Planning</a:t>
            </a:r>
            <a:endParaRPr lang="en-US" sz="2400" dirty="0">
              <a:latin typeface="Times New Roman" panose="02020603050405020304" pitchFamily="18" charset="0"/>
              <a:ea typeface="Times New Roman" panose="02020603050405020304" pitchFamily="18" charset="0"/>
            </a:endParaRPr>
          </a:p>
          <a:p>
            <a:pPr marL="685800" marR="0"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Weapon Firing Solutions</a:t>
            </a:r>
          </a:p>
          <a:p>
            <a:pPr marL="685800" marR="0" indent="-3429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Spatial Analysis</a:t>
            </a:r>
            <a:endParaRPr lang="en-US" sz="2400" dirty="0">
              <a:effectLst/>
              <a:latin typeface="Times New Roman" panose="02020603050405020304" pitchFamily="18" charset="0"/>
              <a:ea typeface="Calibri" panose="020F0502020204030204" pitchFamily="34" charset="0"/>
            </a:endParaRPr>
          </a:p>
          <a:p>
            <a:pPr marL="800100" lvl="1"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1534F89-CD69-C965-71CA-0CA01FC83BFC}"/>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2307506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166E455-BEBB-9CAC-679A-DF205A22FF55}"/>
              </a:ext>
            </a:extLst>
          </p:cNvPr>
          <p:cNvPicPr>
            <a:picLocks noChangeAspect="1"/>
          </p:cNvPicPr>
          <p:nvPr/>
        </p:nvPicPr>
        <p:blipFill>
          <a:blip r:embed="rId3"/>
          <a:stretch>
            <a:fillRect/>
          </a:stretch>
        </p:blipFill>
        <p:spPr>
          <a:xfrm>
            <a:off x="1719161" y="1494272"/>
            <a:ext cx="4823598" cy="2565277"/>
          </a:xfrm>
          <a:prstGeom prst="rect">
            <a:avLst/>
          </a:prstGeom>
        </p:spPr>
      </p:pic>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General Equations and Algorithms Used in TDSS</a:t>
            </a:r>
            <a:endParaRPr lang="en-US" sz="2800" b="1" dirty="0">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171450" algn="just">
              <a:lnSpc>
                <a:spcPct val="150000"/>
              </a:lnSpc>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1133965"/>
          </a:xfrm>
          <a:prstGeom prst="rect">
            <a:avLst/>
          </a:prstGeom>
          <a:noFill/>
          <a:ln w="9525">
            <a:noFill/>
            <a:miter lim="800000"/>
            <a:headEnd/>
            <a:tailEnd/>
          </a:ln>
        </p:spPr>
        <p:txBody>
          <a:bodyPr wrap="square">
            <a:spAutoFit/>
          </a:bodyPr>
          <a:lstStyle/>
          <a:p>
            <a:pPr marL="342900" indent="-342900" algn="just">
              <a:lnSpc>
                <a:spcPct val="150000"/>
              </a:lnSpc>
              <a:spcAft>
                <a:spcPts val="80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Distance Calculation:</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Here use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Haversine Formula to calculate distance.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1534F89-CD69-C965-71CA-0CA01FC83BFC}"/>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15</a:t>
            </a:r>
          </a:p>
        </p:txBody>
      </p:sp>
      <p:sp>
        <p:nvSpPr>
          <p:cNvPr id="12" name="TextBox 11">
            <a:extLst>
              <a:ext uri="{FF2B5EF4-FFF2-40B4-BE49-F238E27FC236}">
                <a16:creationId xmlns:a16="http://schemas.microsoft.com/office/drawing/2014/main" id="{49C0961E-6804-6485-5CBF-2903F2CCBAEA}"/>
              </a:ext>
            </a:extLst>
          </p:cNvPr>
          <p:cNvSpPr txBox="1"/>
          <p:nvPr/>
        </p:nvSpPr>
        <p:spPr>
          <a:xfrm>
            <a:off x="-169724" y="3723123"/>
            <a:ext cx="9012994" cy="2755691"/>
          </a:xfrm>
          <a:prstGeom prst="rect">
            <a:avLst/>
          </a:prstGeom>
          <a:noFill/>
        </p:spPr>
        <p:txBody>
          <a:bodyPr wrap="square">
            <a:spAutoFit/>
          </a:bodyPr>
          <a:lstStyle/>
          <a:p>
            <a:pPr marL="457200" marR="0" algn="just">
              <a:lnSpc>
                <a:spcPct val="150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Where: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marR="0" lvl="2" indent="-342900" algn="just">
              <a:lnSpc>
                <a:spcPct val="150000"/>
              </a:lnSpc>
              <a:spcBef>
                <a:spcPts val="0"/>
              </a:spcBef>
              <a:spcAft>
                <a:spcPts val="80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ϕ1​,ϕ2​: Latitudes of the two points</a:t>
            </a:r>
          </a:p>
          <a:p>
            <a:pPr marL="1257300" marR="0" lvl="2" indent="-342900" algn="just">
              <a:lnSpc>
                <a:spcPct val="150000"/>
              </a:lnSpc>
              <a:spcBef>
                <a:spcPts val="0"/>
              </a:spcBef>
              <a:spcAft>
                <a:spcPts val="800"/>
              </a:spcAft>
              <a:buFont typeface="Wingdings" panose="05000000000000000000" pitchFamily="2" charset="2"/>
              <a:buChar char="v"/>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Δϕ</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Δλ</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Differences in latitude and longitude between the points</a:t>
            </a:r>
          </a:p>
          <a:p>
            <a:pPr marL="1257300" marR="0" lvl="2" indent="-342900" algn="just">
              <a:lnSpc>
                <a:spcPct val="150000"/>
              </a:lnSpc>
              <a:spcBef>
                <a:spcPts val="0"/>
              </a:spcBef>
              <a:spcAft>
                <a:spcPts val="80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 Radius of the Earth (mean radius = 6,371 km)</a:t>
            </a:r>
          </a:p>
          <a:p>
            <a:pPr marL="1257300" marR="0" lvl="2" indent="-342900" algn="just">
              <a:lnSpc>
                <a:spcPct val="150000"/>
              </a:lnSpc>
              <a:spcBef>
                <a:spcPts val="0"/>
              </a:spcBef>
              <a:spcAft>
                <a:spcPts val="800"/>
              </a:spcAf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 is the distance between the two points along the surface of the sphere.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4DA8CD8F-0424-EB7B-31A3-65653BC5E7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8722" y="3131521"/>
            <a:ext cx="3274548" cy="1500834"/>
          </a:xfrm>
          <a:prstGeom prst="rect">
            <a:avLst/>
          </a:prstGeom>
        </p:spPr>
      </p:pic>
    </p:spTree>
    <p:extLst>
      <p:ext uri="{BB962C8B-B14F-4D97-AF65-F5344CB8AC3E}">
        <p14:creationId xmlns:p14="http://schemas.microsoft.com/office/powerpoint/2010/main" val="1825154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General Equations and Algorithms Used in TDSS</a:t>
            </a:r>
            <a:endParaRPr lang="en-US" sz="2800" b="1" dirty="0">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1133965"/>
          </a:xfrm>
          <a:prstGeom prst="rect">
            <a:avLst/>
          </a:prstGeom>
          <a:noFill/>
          <a:ln w="9525">
            <a:noFill/>
            <a:miter lim="800000"/>
            <a:headEnd/>
            <a:tailEnd/>
          </a:ln>
        </p:spPr>
        <p:txBody>
          <a:bodyPr wrap="square">
            <a:spAutoFit/>
          </a:bodyPr>
          <a:lstStyle/>
          <a:p>
            <a:pPr marL="342900" indent="-342900" algn="just">
              <a:lnSpc>
                <a:spcPct val="150000"/>
              </a:lnSpc>
              <a:spcAft>
                <a:spcPts val="80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Route Planning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Here use </a:t>
            </a:r>
            <a:r>
              <a:rPr lang="en-US" sz="2400" dirty="0">
                <a:effectLst/>
                <a:latin typeface="Times New Roman" panose="02020603050405020304" pitchFamily="18" charset="0"/>
                <a:ea typeface="Times New Roman" panose="02020603050405020304" pitchFamily="18" charset="0"/>
              </a:rPr>
              <a:t>A Algorithm (A-star)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 calculate </a:t>
            </a:r>
            <a:r>
              <a:rPr lang="en-US" sz="2400" dirty="0">
                <a:effectLst/>
                <a:latin typeface="Times New Roman" panose="02020603050405020304" pitchFamily="18" charset="0"/>
                <a:ea typeface="Times New Roman" panose="02020603050405020304" pitchFamily="18" charset="0"/>
              </a:rPr>
              <a:t>Route Planning.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1534F89-CD69-C965-71CA-0CA01FC83BFC}"/>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16</a:t>
            </a:r>
          </a:p>
        </p:txBody>
      </p:sp>
      <p:sp>
        <p:nvSpPr>
          <p:cNvPr id="12" name="TextBox 11">
            <a:extLst>
              <a:ext uri="{FF2B5EF4-FFF2-40B4-BE49-F238E27FC236}">
                <a16:creationId xmlns:a16="http://schemas.microsoft.com/office/drawing/2014/main" id="{49C0961E-6804-6485-5CBF-2903F2CCBAEA}"/>
              </a:ext>
            </a:extLst>
          </p:cNvPr>
          <p:cNvSpPr txBox="1"/>
          <p:nvPr/>
        </p:nvSpPr>
        <p:spPr>
          <a:xfrm>
            <a:off x="65503" y="2586205"/>
            <a:ext cx="9012994" cy="2549737"/>
          </a:xfrm>
          <a:prstGeom prst="rect">
            <a:avLst/>
          </a:prstGeom>
          <a:noFill/>
        </p:spPr>
        <p:txBody>
          <a:bodyPr wrap="square">
            <a:spAutoFit/>
          </a:bodyPr>
          <a:lstStyle/>
          <a:p>
            <a:pPr marL="914400" marR="0" algn="just">
              <a:lnSpc>
                <a:spcPct val="150000"/>
              </a:lnSpc>
              <a:spcBef>
                <a:spcPts val="0"/>
              </a:spcBef>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Where: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marR="0" lvl="2" indent="-342900" algn="just">
              <a:lnSpc>
                <a:spcPct val="150000"/>
              </a:lnSpc>
              <a:spcBef>
                <a:spcPts val="0"/>
              </a:spcBef>
              <a:spcAft>
                <a:spcPts val="80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f(n): Estimated total cost of path through node n</a:t>
            </a:r>
          </a:p>
          <a:p>
            <a:pPr marL="1257300" marR="0" lvl="2" indent="-342900" algn="just">
              <a:lnSpc>
                <a:spcPct val="150000"/>
              </a:lnSpc>
              <a:spcBef>
                <a:spcPts val="0"/>
              </a:spcBef>
              <a:spcAft>
                <a:spcPts val="80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g(n): Cost to reach node n</a:t>
            </a:r>
          </a:p>
          <a:p>
            <a:pPr marL="1257300" marR="0" lvl="2" indent="-342900" algn="just">
              <a:lnSpc>
                <a:spcPct val="150000"/>
              </a:lnSpc>
              <a:spcBef>
                <a:spcPts val="0"/>
              </a:spcBef>
              <a:spcAft>
                <a:spcPts val="80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h(n): Estimated cost from n to the goal based on heuristic</a:t>
            </a:r>
          </a:p>
        </p:txBody>
      </p:sp>
      <p:pic>
        <p:nvPicPr>
          <p:cNvPr id="7" name="Picture 6">
            <a:extLst>
              <a:ext uri="{FF2B5EF4-FFF2-40B4-BE49-F238E27FC236}">
                <a16:creationId xmlns:a16="http://schemas.microsoft.com/office/drawing/2014/main" id="{D97D42EC-738D-23D8-5BFC-5516E99DF678}"/>
              </a:ext>
            </a:extLst>
          </p:cNvPr>
          <p:cNvPicPr>
            <a:picLocks noChangeAspect="1"/>
          </p:cNvPicPr>
          <p:nvPr/>
        </p:nvPicPr>
        <p:blipFill>
          <a:blip r:embed="rId5"/>
          <a:stretch>
            <a:fillRect/>
          </a:stretch>
        </p:blipFill>
        <p:spPr>
          <a:xfrm>
            <a:off x="3014251" y="1910988"/>
            <a:ext cx="3087362" cy="579967"/>
          </a:xfrm>
          <a:prstGeom prst="rect">
            <a:avLst/>
          </a:prstGeom>
        </p:spPr>
      </p:pic>
      <p:pic>
        <p:nvPicPr>
          <p:cNvPr id="13" name="Picture 12">
            <a:extLst>
              <a:ext uri="{FF2B5EF4-FFF2-40B4-BE49-F238E27FC236}">
                <a16:creationId xmlns:a16="http://schemas.microsoft.com/office/drawing/2014/main" id="{8F37D409-49CB-970F-18F1-7DC547E16E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5026" y="5113762"/>
            <a:ext cx="3292253" cy="1642198"/>
          </a:xfrm>
          <a:prstGeom prst="rect">
            <a:avLst/>
          </a:prstGeom>
        </p:spPr>
      </p:pic>
    </p:spTree>
    <p:extLst>
      <p:ext uri="{BB962C8B-B14F-4D97-AF65-F5344CB8AC3E}">
        <p14:creationId xmlns:p14="http://schemas.microsoft.com/office/powerpoint/2010/main" val="1168504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BED8D0-DA8F-22BC-78C6-A3D8332494EB}"/>
              </a:ext>
            </a:extLst>
          </p:cNvPr>
          <p:cNvPicPr>
            <a:picLocks noChangeAspect="1"/>
          </p:cNvPicPr>
          <p:nvPr/>
        </p:nvPicPr>
        <p:blipFill>
          <a:blip r:embed="rId3"/>
          <a:stretch>
            <a:fillRect/>
          </a:stretch>
        </p:blipFill>
        <p:spPr>
          <a:xfrm>
            <a:off x="2788513" y="1718124"/>
            <a:ext cx="3784518" cy="1970361"/>
          </a:xfrm>
          <a:prstGeom prst="rect">
            <a:avLst/>
          </a:prstGeom>
        </p:spPr>
      </p:pic>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General Equations and Algorithms Used in TDSS</a:t>
            </a:r>
            <a:endParaRPr lang="en-US" sz="2800" b="1" dirty="0">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46842" y="736665"/>
            <a:ext cx="8629778" cy="1133965"/>
          </a:xfrm>
          <a:prstGeom prst="rect">
            <a:avLst/>
          </a:prstGeom>
          <a:noFill/>
          <a:ln w="9525">
            <a:noFill/>
            <a:miter lim="800000"/>
            <a:headEnd/>
            <a:tailEnd/>
          </a:ln>
        </p:spPr>
        <p:txBody>
          <a:bodyPr wrap="square">
            <a:spAutoFit/>
          </a:bodyPr>
          <a:lstStyle/>
          <a:p>
            <a:pPr marL="342900" indent="-342900" algn="just">
              <a:lnSpc>
                <a:spcPct val="150000"/>
              </a:lnSpc>
              <a:spcAft>
                <a:spcPts val="80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Weapon Firing Solutions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Here use </a:t>
            </a:r>
            <a:r>
              <a:rPr lang="en-US" sz="2400" dirty="0">
                <a:effectLst/>
                <a:latin typeface="Times New Roman" panose="02020603050405020304" pitchFamily="18" charset="0"/>
                <a:ea typeface="Times New Roman" panose="02020603050405020304" pitchFamily="18" charset="0"/>
              </a:rPr>
              <a:t>Ballistic Equations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 calculate </a:t>
            </a:r>
            <a:r>
              <a:rPr lang="en-US" sz="2400" dirty="0">
                <a:effectLst/>
                <a:latin typeface="Times New Roman" panose="02020603050405020304" pitchFamily="18" charset="0"/>
                <a:ea typeface="Times New Roman" panose="02020603050405020304" pitchFamily="18" charset="0"/>
              </a:rPr>
              <a:t>Weapon Firing Solutions.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1534F89-CD69-C965-71CA-0CA01FC83BFC}"/>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17</a:t>
            </a:r>
          </a:p>
        </p:txBody>
      </p:sp>
      <p:sp>
        <p:nvSpPr>
          <p:cNvPr id="12" name="TextBox 11">
            <a:extLst>
              <a:ext uri="{FF2B5EF4-FFF2-40B4-BE49-F238E27FC236}">
                <a16:creationId xmlns:a16="http://schemas.microsoft.com/office/drawing/2014/main" id="{49C0961E-6804-6485-5CBF-2903F2CCBAEA}"/>
              </a:ext>
            </a:extLst>
          </p:cNvPr>
          <p:cNvSpPr txBox="1"/>
          <p:nvPr/>
        </p:nvSpPr>
        <p:spPr>
          <a:xfrm>
            <a:off x="-350123" y="3474048"/>
            <a:ext cx="9012994" cy="3206327"/>
          </a:xfrm>
          <a:prstGeom prst="rect">
            <a:avLst/>
          </a:prstGeom>
          <a:noFill/>
        </p:spPr>
        <p:txBody>
          <a:bodyPr wrap="square">
            <a:spAutoFit/>
          </a:bodyPr>
          <a:lstStyle/>
          <a:p>
            <a:pPr marL="914400" marR="0" algn="just">
              <a:lnSpc>
                <a:spcPct val="150000"/>
              </a:lnSpc>
              <a:spcBef>
                <a:spcPts val="0"/>
              </a:spcBef>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Where: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marR="0" lvl="2" indent="-342900" algn="just">
              <a:lnSpc>
                <a:spcPct val="150000"/>
              </a:lnSpc>
              <a:spcBef>
                <a:spcPts val="0"/>
              </a:spcBef>
              <a:spcAft>
                <a:spcPts val="80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​,y</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Initial coordinates of the projectile</a:t>
            </a:r>
          </a:p>
          <a:p>
            <a:pPr marL="1257300" marR="0" lvl="2" indent="-342900" algn="just">
              <a:lnSpc>
                <a:spcPct val="150000"/>
              </a:lnSpc>
              <a:spcBef>
                <a:spcPts val="0"/>
              </a:spcBef>
              <a:spcAft>
                <a:spcPts val="80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v</a:t>
            </a:r>
            <a:r>
              <a:rPr lang="en-US" sz="2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Initial velocity of the projectile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marR="0" lvl="2" indent="-342900" algn="just">
              <a:lnSpc>
                <a:spcPct val="150000"/>
              </a:lnSpc>
              <a:spcBef>
                <a:spcPts val="0"/>
              </a:spcBef>
              <a:spcAft>
                <a:spcPts val="80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θ: Launch angle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marR="0" lvl="2" indent="-342900" algn="just">
              <a:lnSpc>
                <a:spcPct val="150000"/>
              </a:lnSpc>
              <a:spcBef>
                <a:spcPts val="0"/>
              </a:spcBef>
              <a:spcAft>
                <a:spcPts val="80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g: Acceleration due to gravity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72ED5D35-FB72-F207-BD60-1DAF1DC1DB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1074" y="4693721"/>
            <a:ext cx="2303914" cy="1944503"/>
          </a:xfrm>
          <a:prstGeom prst="rect">
            <a:avLst/>
          </a:prstGeom>
        </p:spPr>
      </p:pic>
    </p:spTree>
    <p:extLst>
      <p:ext uri="{BB962C8B-B14F-4D97-AF65-F5344CB8AC3E}">
        <p14:creationId xmlns:p14="http://schemas.microsoft.com/office/powerpoint/2010/main" val="2880314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General Equations and Algorithms Used in TDSS</a:t>
            </a:r>
            <a:endParaRPr lang="en-US" sz="2800" b="1" dirty="0">
              <a:latin typeface="Times New Roman" panose="02020603050405020304" pitchFamily="18" charset="0"/>
              <a:cs typeface="Times New Roman" pitchFamily="18" charset="0"/>
            </a:endParaRP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13492" y="927165"/>
            <a:ext cx="8629778" cy="2795958"/>
          </a:xfrm>
          <a:prstGeom prst="rect">
            <a:avLst/>
          </a:prstGeom>
          <a:noFill/>
          <a:ln w="9525">
            <a:noFill/>
            <a:miter lim="800000"/>
            <a:headEnd/>
            <a:tailEnd/>
          </a:ln>
        </p:spPr>
        <p:txBody>
          <a:bodyPr wrap="square">
            <a:spAutoFit/>
          </a:bodyPr>
          <a:lstStyle/>
          <a:p>
            <a:pPr marL="685800" indent="-514350" algn="just">
              <a:lnSpc>
                <a:spcPct val="150000"/>
              </a:lnSpc>
              <a:buFont typeface="Wingdings" panose="05000000000000000000" pitchFamily="2" charset="2"/>
              <a:buChar char="v"/>
            </a:pPr>
            <a:endParaRPr lang="en-US" sz="2400" dirty="0">
              <a:effectLst/>
              <a:latin typeface="Times New Roman" panose="02020603050405020304" pitchFamily="18" charset="0"/>
              <a:ea typeface="Calibri" panose="020F0502020204030204" pitchFamily="34" charset="0"/>
            </a:endParaRPr>
          </a:p>
          <a:p>
            <a:pPr algn="just">
              <a:lnSpc>
                <a:spcPct val="150000"/>
              </a:lnSpc>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ct val="0"/>
              </a:spcBef>
              <a:spcAft>
                <a:spcPts val="600"/>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Rectangle 3">
            <a:extLst>
              <a:ext uri="{FF2B5EF4-FFF2-40B4-BE49-F238E27FC236}">
                <a16:creationId xmlns:a16="http://schemas.microsoft.com/office/drawing/2014/main" id="{1AEAD38B-3BBE-80D7-ED60-7A173F8AEE96}"/>
              </a:ext>
            </a:extLst>
          </p:cNvPr>
          <p:cNvSpPr>
            <a:spLocks noChangeArrowheads="1"/>
          </p:cNvSpPr>
          <p:nvPr/>
        </p:nvSpPr>
        <p:spPr bwMode="auto">
          <a:xfrm>
            <a:off x="324072" y="598870"/>
            <a:ext cx="8629778" cy="3452548"/>
          </a:xfrm>
          <a:prstGeom prst="rect">
            <a:avLst/>
          </a:prstGeom>
          <a:noFill/>
          <a:ln w="9525">
            <a:noFill/>
            <a:miter lim="800000"/>
            <a:headEnd/>
            <a:tailEnd/>
          </a:ln>
        </p:spPr>
        <p:txBody>
          <a:bodyPr wrap="square">
            <a:spAutoFit/>
          </a:bodyPr>
          <a:lstStyle/>
          <a:p>
            <a:pPr marL="342900" indent="-342900" algn="just">
              <a:lnSpc>
                <a:spcPct val="150000"/>
              </a:lnSpc>
              <a:spcAft>
                <a:spcPts val="80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Spatial Analysis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800100" lvl="1" indent="-342900" algn="just">
              <a:lnSpc>
                <a:spcPct val="150000"/>
              </a:lnSpc>
              <a:spcAft>
                <a:spcPts val="80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Overlay Operations: Used to analyze spatial relationships between different layers or datasets on a map. Operations include intersection, union, difference, and buffering to determine areas of overlap, containment, or proximity between spatial features.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1534F89-CD69-C965-71CA-0CA01FC83BFC}"/>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18</a:t>
            </a:r>
          </a:p>
        </p:txBody>
      </p:sp>
      <p:pic>
        <p:nvPicPr>
          <p:cNvPr id="9" name="Picture 8">
            <a:extLst>
              <a:ext uri="{FF2B5EF4-FFF2-40B4-BE49-F238E27FC236}">
                <a16:creationId xmlns:a16="http://schemas.microsoft.com/office/drawing/2014/main" id="{27FD21D0-B70E-2D44-F800-0A79ECA711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1434" y="3566116"/>
            <a:ext cx="3970342" cy="2787342"/>
          </a:xfrm>
          <a:prstGeom prst="rect">
            <a:avLst/>
          </a:prstGeom>
        </p:spPr>
      </p:pic>
    </p:spTree>
    <p:extLst>
      <p:ext uri="{BB962C8B-B14F-4D97-AF65-F5344CB8AC3E}">
        <p14:creationId xmlns:p14="http://schemas.microsoft.com/office/powerpoint/2010/main" val="3671694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Times New Roman" panose="02020603050405020304" pitchFamily="18"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8896B1C5-2841-318C-6AA9-19730B84FC9C}"/>
              </a:ext>
            </a:extLst>
          </p:cNvPr>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Proposed System Design</a:t>
            </a:r>
            <a:endParaRPr lang="en-US" sz="2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800" b="1" dirty="0">
                <a:solidFill>
                  <a:schemeClr val="bg1"/>
                </a:solidFill>
                <a:latin typeface="Times New Roman" panose="02020603050405020304" pitchFamily="18" charset="0"/>
                <a:cs typeface="Times New Roman" panose="02020603050405020304" pitchFamily="18" charset="0"/>
              </a:rPr>
              <a:t>Transfer)</a:t>
            </a:r>
            <a:endParaRPr 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C087DFB-14D4-4B9D-44DA-C9EFD24785D6}"/>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19</a:t>
            </a:r>
          </a:p>
        </p:txBody>
      </p:sp>
      <p:pic>
        <p:nvPicPr>
          <p:cNvPr id="6" name="Picture 5">
            <a:extLst>
              <a:ext uri="{FF2B5EF4-FFF2-40B4-BE49-F238E27FC236}">
                <a16:creationId xmlns:a16="http://schemas.microsoft.com/office/drawing/2014/main" id="{DA49A2DC-F577-C739-F3AB-5ECB302F1D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857" y="893937"/>
            <a:ext cx="2217963" cy="1478642"/>
          </a:xfrm>
          <a:prstGeom prst="rect">
            <a:avLst/>
          </a:prstGeom>
        </p:spPr>
      </p:pic>
      <p:pic>
        <p:nvPicPr>
          <p:cNvPr id="9" name="Picture 8">
            <a:extLst>
              <a:ext uri="{FF2B5EF4-FFF2-40B4-BE49-F238E27FC236}">
                <a16:creationId xmlns:a16="http://schemas.microsoft.com/office/drawing/2014/main" id="{7722E3ED-AFC3-9CA7-A16C-CDEC030F18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3314" y="1048738"/>
            <a:ext cx="1948400" cy="1169040"/>
          </a:xfrm>
          <a:prstGeom prst="rect">
            <a:avLst/>
          </a:prstGeom>
        </p:spPr>
      </p:pic>
      <p:pic>
        <p:nvPicPr>
          <p:cNvPr id="13" name="Picture 12">
            <a:extLst>
              <a:ext uri="{FF2B5EF4-FFF2-40B4-BE49-F238E27FC236}">
                <a16:creationId xmlns:a16="http://schemas.microsoft.com/office/drawing/2014/main" id="{3F3C3815-BB07-1AE5-D466-43A85F308C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0688" y="918240"/>
            <a:ext cx="1179736" cy="1299538"/>
          </a:xfrm>
          <a:prstGeom prst="rect">
            <a:avLst/>
          </a:prstGeom>
        </p:spPr>
      </p:pic>
      <p:pic>
        <p:nvPicPr>
          <p:cNvPr id="15" name="Picture 14">
            <a:extLst>
              <a:ext uri="{FF2B5EF4-FFF2-40B4-BE49-F238E27FC236}">
                <a16:creationId xmlns:a16="http://schemas.microsoft.com/office/drawing/2014/main" id="{F23C8C77-D328-6E78-030C-EF611B49B8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3882" y="2763004"/>
            <a:ext cx="2481228" cy="1169040"/>
          </a:xfrm>
          <a:prstGeom prst="rect">
            <a:avLst/>
          </a:prstGeom>
        </p:spPr>
      </p:pic>
      <p:pic>
        <p:nvPicPr>
          <p:cNvPr id="19" name="Picture 18">
            <a:extLst>
              <a:ext uri="{FF2B5EF4-FFF2-40B4-BE49-F238E27FC236}">
                <a16:creationId xmlns:a16="http://schemas.microsoft.com/office/drawing/2014/main" id="{F1572FCB-86CE-DC54-DEDA-EEBCF860254F}"/>
              </a:ext>
            </a:extLst>
          </p:cNvPr>
          <p:cNvPicPr>
            <a:picLocks noChangeAspect="1"/>
          </p:cNvPicPr>
          <p:nvPr/>
        </p:nvPicPr>
        <p:blipFill rotWithShape="1">
          <a:blip r:embed="rId8">
            <a:extLst>
              <a:ext uri="{28A0092B-C50C-407E-A947-70E740481C1C}">
                <a14:useLocalDpi xmlns:a14="http://schemas.microsoft.com/office/drawing/2010/main" val="0"/>
              </a:ext>
            </a:extLst>
          </a:blip>
          <a:srcRect t="33343" b="26207"/>
          <a:stretch/>
        </p:blipFill>
        <p:spPr>
          <a:xfrm>
            <a:off x="263511" y="4268065"/>
            <a:ext cx="2637728" cy="2370159"/>
          </a:xfrm>
          <a:prstGeom prst="rect">
            <a:avLst/>
          </a:prstGeom>
        </p:spPr>
      </p:pic>
      <p:pic>
        <p:nvPicPr>
          <p:cNvPr id="21" name="Picture 20">
            <a:extLst>
              <a:ext uri="{FF2B5EF4-FFF2-40B4-BE49-F238E27FC236}">
                <a16:creationId xmlns:a16="http://schemas.microsoft.com/office/drawing/2014/main" id="{2E830D70-2F8D-C576-C88D-B2BAAC86A81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44693" y="4628551"/>
            <a:ext cx="1317021" cy="1299538"/>
          </a:xfrm>
          <a:prstGeom prst="rect">
            <a:avLst/>
          </a:prstGeom>
        </p:spPr>
      </p:pic>
      <p:pic>
        <p:nvPicPr>
          <p:cNvPr id="23" name="Picture 22">
            <a:extLst>
              <a:ext uri="{FF2B5EF4-FFF2-40B4-BE49-F238E27FC236}">
                <a16:creationId xmlns:a16="http://schemas.microsoft.com/office/drawing/2014/main" id="{3762EF06-D8E9-52B3-751C-AEC9A3BB662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61733" y="4019675"/>
            <a:ext cx="2143125" cy="2143125"/>
          </a:xfrm>
          <a:prstGeom prst="rect">
            <a:avLst/>
          </a:prstGeom>
        </p:spPr>
      </p:pic>
      <p:sp>
        <p:nvSpPr>
          <p:cNvPr id="24" name="Arrow: Right 23">
            <a:extLst>
              <a:ext uri="{FF2B5EF4-FFF2-40B4-BE49-F238E27FC236}">
                <a16:creationId xmlns:a16="http://schemas.microsoft.com/office/drawing/2014/main" id="{3E2BEE2C-59C9-CCCB-DF1E-75321FA36EE5}"/>
              </a:ext>
            </a:extLst>
          </p:cNvPr>
          <p:cNvSpPr/>
          <p:nvPr/>
        </p:nvSpPr>
        <p:spPr>
          <a:xfrm>
            <a:off x="2116256" y="1568009"/>
            <a:ext cx="824699" cy="2161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25" name="Arrow: Right 24">
            <a:extLst>
              <a:ext uri="{FF2B5EF4-FFF2-40B4-BE49-F238E27FC236}">
                <a16:creationId xmlns:a16="http://schemas.microsoft.com/office/drawing/2014/main" id="{A7A96F7F-E1DF-13C0-7D0D-51E6D62AAA6C}"/>
              </a:ext>
            </a:extLst>
          </p:cNvPr>
          <p:cNvSpPr/>
          <p:nvPr/>
        </p:nvSpPr>
        <p:spPr>
          <a:xfrm rot="10800000">
            <a:off x="5141715" y="1574631"/>
            <a:ext cx="824699" cy="2161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26" name="Arrow: Right 25">
            <a:extLst>
              <a:ext uri="{FF2B5EF4-FFF2-40B4-BE49-F238E27FC236}">
                <a16:creationId xmlns:a16="http://schemas.microsoft.com/office/drawing/2014/main" id="{CA16515E-B9CE-5E5A-7DEA-D609D13525C6}"/>
              </a:ext>
            </a:extLst>
          </p:cNvPr>
          <p:cNvSpPr/>
          <p:nvPr/>
        </p:nvSpPr>
        <p:spPr>
          <a:xfrm rot="5400000">
            <a:off x="3962252" y="2517330"/>
            <a:ext cx="510210" cy="220708"/>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27" name="Arrow: Bent 26">
            <a:extLst>
              <a:ext uri="{FF2B5EF4-FFF2-40B4-BE49-F238E27FC236}">
                <a16:creationId xmlns:a16="http://schemas.microsoft.com/office/drawing/2014/main" id="{91A3B255-54D2-13CD-659C-B7250992D00A}"/>
              </a:ext>
            </a:extLst>
          </p:cNvPr>
          <p:cNvSpPr/>
          <p:nvPr/>
        </p:nvSpPr>
        <p:spPr>
          <a:xfrm rot="5400000" flipV="1">
            <a:off x="1990881" y="2658113"/>
            <a:ext cx="572215" cy="1423081"/>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Times New Roman" panose="02020603050405020304" pitchFamily="18" charset="0"/>
              <a:cs typeface="Times New Roman" panose="02020603050405020304" pitchFamily="18" charset="0"/>
            </a:endParaRPr>
          </a:p>
        </p:txBody>
      </p:sp>
      <p:sp>
        <p:nvSpPr>
          <p:cNvPr id="28" name="Arrow: Right 27">
            <a:extLst>
              <a:ext uri="{FF2B5EF4-FFF2-40B4-BE49-F238E27FC236}">
                <a16:creationId xmlns:a16="http://schemas.microsoft.com/office/drawing/2014/main" id="{8B0C7E3C-8581-B1F4-885B-42171FD08A1A}"/>
              </a:ext>
            </a:extLst>
          </p:cNvPr>
          <p:cNvSpPr/>
          <p:nvPr/>
        </p:nvSpPr>
        <p:spPr>
          <a:xfrm>
            <a:off x="2931726" y="5236958"/>
            <a:ext cx="824699" cy="2161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29" name="Arrow: Right 28">
            <a:extLst>
              <a:ext uri="{FF2B5EF4-FFF2-40B4-BE49-F238E27FC236}">
                <a16:creationId xmlns:a16="http://schemas.microsoft.com/office/drawing/2014/main" id="{E7F2B69E-88A5-F863-244D-97C2398C60CC}"/>
              </a:ext>
            </a:extLst>
          </p:cNvPr>
          <p:cNvSpPr/>
          <p:nvPr/>
        </p:nvSpPr>
        <p:spPr>
          <a:xfrm>
            <a:off x="5137034" y="5248482"/>
            <a:ext cx="824699" cy="2161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90F9E352-0356-A03B-13B4-BEB2A3A60533}"/>
              </a:ext>
            </a:extLst>
          </p:cNvPr>
          <p:cNvSpPr txBox="1"/>
          <p:nvPr/>
        </p:nvSpPr>
        <p:spPr>
          <a:xfrm>
            <a:off x="408386" y="2372579"/>
            <a:ext cx="1944521" cy="369332"/>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Geospatial Data</a:t>
            </a:r>
          </a:p>
        </p:txBody>
      </p:sp>
      <p:sp>
        <p:nvSpPr>
          <p:cNvPr id="32" name="TextBox 31">
            <a:extLst>
              <a:ext uri="{FF2B5EF4-FFF2-40B4-BE49-F238E27FC236}">
                <a16:creationId xmlns:a16="http://schemas.microsoft.com/office/drawing/2014/main" id="{D2140A9A-2926-5B9E-50A2-A553D8A8E408}"/>
              </a:ext>
            </a:extLst>
          </p:cNvPr>
          <p:cNvSpPr txBox="1"/>
          <p:nvPr/>
        </p:nvSpPr>
        <p:spPr>
          <a:xfrm>
            <a:off x="4300019" y="2223903"/>
            <a:ext cx="2055603" cy="646331"/>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Weapon Range Specification</a:t>
            </a:r>
          </a:p>
        </p:txBody>
      </p:sp>
      <p:sp>
        <p:nvSpPr>
          <p:cNvPr id="34" name="TextBox 33">
            <a:extLst>
              <a:ext uri="{FF2B5EF4-FFF2-40B4-BE49-F238E27FC236}">
                <a16:creationId xmlns:a16="http://schemas.microsoft.com/office/drawing/2014/main" id="{E0D0FB3C-79FC-5DEC-AE40-266AFCD7681B}"/>
              </a:ext>
            </a:extLst>
          </p:cNvPr>
          <p:cNvSpPr txBox="1"/>
          <p:nvPr/>
        </p:nvSpPr>
        <p:spPr>
          <a:xfrm>
            <a:off x="6161404" y="2236458"/>
            <a:ext cx="2055603" cy="646331"/>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Real-Time Location Data</a:t>
            </a:r>
          </a:p>
        </p:txBody>
      </p:sp>
      <p:sp>
        <p:nvSpPr>
          <p:cNvPr id="35" name="TextBox 34">
            <a:extLst>
              <a:ext uri="{FF2B5EF4-FFF2-40B4-BE49-F238E27FC236}">
                <a16:creationId xmlns:a16="http://schemas.microsoft.com/office/drawing/2014/main" id="{E38C9163-7717-C892-89B1-3FF54C9E6BB6}"/>
              </a:ext>
            </a:extLst>
          </p:cNvPr>
          <p:cNvSpPr txBox="1"/>
          <p:nvPr/>
        </p:nvSpPr>
        <p:spPr>
          <a:xfrm>
            <a:off x="5044247" y="3226607"/>
            <a:ext cx="3293310" cy="923330"/>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Dynamic Visualization Engine(Real-Time Map On Android or IOS)</a:t>
            </a:r>
          </a:p>
        </p:txBody>
      </p:sp>
      <p:sp>
        <p:nvSpPr>
          <p:cNvPr id="36" name="TextBox 35">
            <a:extLst>
              <a:ext uri="{FF2B5EF4-FFF2-40B4-BE49-F238E27FC236}">
                <a16:creationId xmlns:a16="http://schemas.microsoft.com/office/drawing/2014/main" id="{89E68288-6B6C-E057-B066-EB9AA125E673}"/>
              </a:ext>
            </a:extLst>
          </p:cNvPr>
          <p:cNvSpPr txBox="1"/>
          <p:nvPr/>
        </p:nvSpPr>
        <p:spPr>
          <a:xfrm>
            <a:off x="367294" y="3688272"/>
            <a:ext cx="2481228" cy="646331"/>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Engagement Planning &amp; TDSS Interface </a:t>
            </a:r>
          </a:p>
        </p:txBody>
      </p:sp>
      <p:sp>
        <p:nvSpPr>
          <p:cNvPr id="37" name="TextBox 36">
            <a:extLst>
              <a:ext uri="{FF2B5EF4-FFF2-40B4-BE49-F238E27FC236}">
                <a16:creationId xmlns:a16="http://schemas.microsoft.com/office/drawing/2014/main" id="{026F7763-CD87-B254-96E5-9BBFBCDE59E6}"/>
              </a:ext>
            </a:extLst>
          </p:cNvPr>
          <p:cNvSpPr txBox="1"/>
          <p:nvPr/>
        </p:nvSpPr>
        <p:spPr>
          <a:xfrm>
            <a:off x="3480505" y="6027128"/>
            <a:ext cx="2481228" cy="646331"/>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Real-time Data Processing</a:t>
            </a:r>
          </a:p>
        </p:txBody>
      </p:sp>
      <p:sp>
        <p:nvSpPr>
          <p:cNvPr id="38" name="TextBox 37">
            <a:extLst>
              <a:ext uri="{FF2B5EF4-FFF2-40B4-BE49-F238E27FC236}">
                <a16:creationId xmlns:a16="http://schemas.microsoft.com/office/drawing/2014/main" id="{9DCC870E-716A-8A43-4C78-FA64A2D74DC1}"/>
              </a:ext>
            </a:extLst>
          </p:cNvPr>
          <p:cNvSpPr txBox="1"/>
          <p:nvPr/>
        </p:nvSpPr>
        <p:spPr>
          <a:xfrm>
            <a:off x="5745999" y="6062397"/>
            <a:ext cx="2928850" cy="646331"/>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Feedbacks &amp; Adjustment Loop</a:t>
            </a:r>
          </a:p>
        </p:txBody>
      </p:sp>
    </p:spTree>
    <p:extLst>
      <p:ext uri="{BB962C8B-B14F-4D97-AF65-F5344CB8AC3E}">
        <p14:creationId xmlns:p14="http://schemas.microsoft.com/office/powerpoint/2010/main" val="3370363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2" name="Rectangle 12"/>
          <p:cNvSpPr>
            <a:spLocks noChangeArrowheads="1"/>
          </p:cNvSpPr>
          <p:nvPr/>
        </p:nvSpPr>
        <p:spPr bwMode="auto">
          <a:xfrm>
            <a:off x="107708" y="4062474"/>
            <a:ext cx="8956721" cy="904863"/>
          </a:xfrm>
          <a:prstGeom prst="rect">
            <a:avLst/>
          </a:prstGeom>
          <a:noFill/>
          <a:ln w="9525" algn="ctr">
            <a:noFill/>
            <a:miter lim="800000"/>
            <a:headEnd/>
            <a:tailEnd/>
          </a:ln>
          <a:effectLst>
            <a:prstShdw prst="shdw13" dist="53882" dir="13500000">
              <a:schemeClr val="accent1">
                <a:gamma/>
                <a:shade val="60000"/>
                <a:invGamma/>
                <a:alpha val="50000"/>
              </a:schemeClr>
            </a:prstShdw>
          </a:effectLst>
        </p:spPr>
        <p:txBody>
          <a:bodyPr wrap="square">
            <a:spAutoFit/>
          </a:bodyPr>
          <a:lstStyle/>
          <a:p>
            <a:pPr marL="457200" indent="-457200" algn="ctr">
              <a:spcBef>
                <a:spcPct val="20000"/>
              </a:spcBef>
              <a:buClr>
                <a:schemeClr val="tx2"/>
              </a:buClr>
              <a:buSzPct val="60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Supervisor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Lt.Col</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Zar</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Nay Lin</a:t>
            </a:r>
          </a:p>
          <a:p>
            <a:pPr marL="457200" indent="-457200" algn="ctr">
              <a:spcBef>
                <a:spcPct val="20000"/>
              </a:spcBef>
              <a:buClr>
                <a:schemeClr val="tx2"/>
              </a:buClr>
              <a:buSzPct val="60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Co-supervisor  Major Zin Min Thu</a:t>
            </a:r>
          </a:p>
        </p:txBody>
      </p:sp>
      <p:sp>
        <p:nvSpPr>
          <p:cNvPr id="35857" name="Rectangle 17"/>
          <p:cNvSpPr>
            <a:spLocks noChangeArrowheads="1"/>
          </p:cNvSpPr>
          <p:nvPr/>
        </p:nvSpPr>
        <p:spPr bwMode="auto">
          <a:xfrm>
            <a:off x="0" y="2812157"/>
            <a:ext cx="8984858" cy="1200329"/>
          </a:xfrm>
          <a:prstGeom prst="rect">
            <a:avLst/>
          </a:prstGeom>
          <a:noFill/>
          <a:ln w="9525" algn="ctr">
            <a:noFill/>
            <a:miter lim="800000"/>
            <a:headEnd/>
            <a:tailEnd/>
          </a:ln>
          <a:effectLst>
            <a:prstShdw prst="shdw13" dist="53882" dir="13500000">
              <a:schemeClr val="accent1">
                <a:gamma/>
                <a:shade val="60000"/>
                <a:invGamma/>
                <a:alpha val="50000"/>
              </a:schemeClr>
            </a:prstShdw>
          </a:effectLst>
        </p:spPr>
        <p:txBody>
          <a:bodyPr wrap="square">
            <a:spAutoFit/>
          </a:bodyPr>
          <a:lstStyle/>
          <a:p>
            <a:pPr algn="ctr" eaLnBrk="1" hangingPunct="1">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 </a:t>
            </a:r>
          </a:p>
          <a:p>
            <a:pPr algn="ctr" eaLnBrk="1" hangingPunct="1">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Captain Aung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Nyi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Nyi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Min</a:t>
            </a:r>
          </a:p>
          <a:p>
            <a:pPr algn="ctr" eaLnBrk="1" hangingPunct="1">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M.Sc</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(21</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Batch) </a:t>
            </a:r>
          </a:p>
        </p:txBody>
      </p:sp>
      <p:sp>
        <p:nvSpPr>
          <p:cNvPr id="35850" name="Rectangle 10"/>
          <p:cNvSpPr>
            <a:spLocks noChangeArrowheads="1"/>
          </p:cNvSpPr>
          <p:nvPr/>
        </p:nvSpPr>
        <p:spPr bwMode="auto">
          <a:xfrm>
            <a:off x="65503" y="692962"/>
            <a:ext cx="8984858" cy="2015936"/>
          </a:xfrm>
          <a:prstGeom prst="rect">
            <a:avLst/>
          </a:prstGeom>
          <a:noFill/>
          <a:ln w="9525" algn="ctr">
            <a:noFill/>
            <a:miter lim="800000"/>
            <a:headEnd/>
            <a:tailEnd/>
          </a:ln>
          <a:effectLst>
            <a:glow rad="63500">
              <a:schemeClr val="accent1">
                <a:satMod val="175000"/>
                <a:alpha val="40000"/>
              </a:schemeClr>
            </a:glow>
          </a:effectLst>
        </p:spPr>
        <p:txBody>
          <a:bodyPr wrap="square">
            <a:spAutoFit/>
          </a:bodyPr>
          <a:lstStyle/>
          <a:p>
            <a:pPr lvl="1" algn="ctr"/>
            <a:r>
              <a:rPr lang="en-US" sz="25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IMPLEMENTATION OF  AN AUTOMATED DYNAMIC WEAPON RANGE VISUALIZATION AND ENGAGAEMENT PLANNING FOR MILITARY TACTICAL SUPPORT SYSTEM USING GEOSPATIAL DATA </a:t>
            </a:r>
            <a:endParaRPr lang="en-US" sz="2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157F94F-DD32-402A-A4AB-6AB8059A4C09}"/>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C7E85AF-12F8-4167-9289-07BEA1A86AB9}"/>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a:t>
            </a:r>
          </a:p>
        </p:txBody>
      </p:sp>
      <p:pic>
        <p:nvPicPr>
          <p:cNvPr id="14" name="Picture 9" descr="DSA">
            <a:extLst>
              <a:ext uri="{FF2B5EF4-FFF2-40B4-BE49-F238E27FC236}">
                <a16:creationId xmlns:a16="http://schemas.microsoft.com/office/drawing/2014/main" id="{F40C0D24-9463-40E2-8B5D-D58E5D7AA29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5" name="Picture 9" descr="DSA">
            <a:extLst>
              <a:ext uri="{FF2B5EF4-FFF2-40B4-BE49-F238E27FC236}">
                <a16:creationId xmlns:a16="http://schemas.microsoft.com/office/drawing/2014/main" id="{4CC39E26-EA00-49DB-809F-B6D1F6C5B17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7E84CF6-0BAD-8710-FFF9-E766682BBE37}"/>
              </a:ext>
            </a:extLst>
          </p:cNvPr>
          <p:cNvSpPr txBox="1">
            <a:spLocks/>
          </p:cNvSpPr>
          <p:nvPr/>
        </p:nvSpPr>
        <p:spPr>
          <a:xfrm>
            <a:off x="0" y="175532"/>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2800" dirty="0">
              <a:ln w="0"/>
              <a:effectLst>
                <a:outerShdw blurRad="38100" dist="19050" dir="2700000" algn="tl" rotWithShape="0">
                  <a:schemeClr val="dk1">
                    <a:alpha val="40000"/>
                  </a:schemeClr>
                </a:outerShdw>
              </a:effectLst>
            </a:endParaRPr>
          </a:p>
        </p:txBody>
      </p:sp>
      <p:pic>
        <p:nvPicPr>
          <p:cNvPr id="9" name="Picture 8" descr="DSA">
            <a:extLst>
              <a:ext uri="{FF2B5EF4-FFF2-40B4-BE49-F238E27FC236}">
                <a16:creationId xmlns:a16="http://schemas.microsoft.com/office/drawing/2014/main" id="{C92C3E1D-CCD8-8F08-E8EB-3575280DE4F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0" name="Picture 9" descr="DSA">
            <a:extLst>
              <a:ext uri="{FF2B5EF4-FFF2-40B4-BE49-F238E27FC236}">
                <a16:creationId xmlns:a16="http://schemas.microsoft.com/office/drawing/2014/main" id="{77868063-7C40-44B4-CF9F-0D3092C0BAA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3" name="Text Placeholder 2">
            <a:extLst>
              <a:ext uri="{FF2B5EF4-FFF2-40B4-BE49-F238E27FC236}">
                <a16:creationId xmlns:a16="http://schemas.microsoft.com/office/drawing/2014/main" id="{E43AFB5D-C581-0E34-6F3E-88CF978102FE}"/>
              </a:ext>
            </a:extLst>
          </p:cNvPr>
          <p:cNvSpPr txBox="1">
            <a:spLocks/>
          </p:cNvSpPr>
          <p:nvPr/>
        </p:nvSpPr>
        <p:spPr>
          <a:xfrm>
            <a:off x="355779" y="1000285"/>
            <a:ext cx="8345364" cy="59347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system supports an Automated Military Tactical Support System, designed to leverage advancements in Geospatial Information Systems (GIS) and algorithmic optimization to provide dynamic visualizations of weapon firing ranges and comprehensive engagement planning.</a:t>
            </a:r>
          </a:p>
          <a:p>
            <a:pPr marL="342900" indent="-342900" algn="just">
              <a:lnSpc>
                <a:spcPct val="150000"/>
              </a:lnSpc>
              <a:buFont typeface="Wingdings" panose="05000000000000000000" pitchFamily="2" charset="2"/>
              <a:buChar char="v"/>
            </a:pPr>
            <a:r>
              <a:rPr lang="en-US" dirty="0">
                <a:effectLst/>
                <a:latin typeface="Times New Roman" panose="02020603050405020304" pitchFamily="18" charset="0"/>
                <a:ea typeface="Times New Roman" panose="02020603050405020304" pitchFamily="18" charset="0"/>
              </a:rPr>
              <a:t>It also supports to automate the process of retrieving location data, measuring distances, visualizing weapon ranges, and calculating optimal engagement strategies, thereby providing military personnel with a robust tool for more precise and effective decision-making.</a:t>
            </a:r>
          </a:p>
        </p:txBody>
      </p:sp>
      <p:sp>
        <p:nvSpPr>
          <p:cNvPr id="4" name="Rectangle 3">
            <a:extLst>
              <a:ext uri="{FF2B5EF4-FFF2-40B4-BE49-F238E27FC236}">
                <a16:creationId xmlns:a16="http://schemas.microsoft.com/office/drawing/2014/main" id="{BF99081F-12EF-0224-FCD1-E0D7152F5F1E}"/>
              </a:ext>
            </a:extLst>
          </p:cNvPr>
          <p:cNvSpPr/>
          <p:nvPr/>
        </p:nvSpPr>
        <p:spPr>
          <a:xfrm>
            <a:off x="71124" y="0"/>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8FA685E-8DEC-1A40-7807-42E6B75EB751}"/>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20</a:t>
            </a:r>
          </a:p>
        </p:txBody>
      </p:sp>
    </p:spTree>
    <p:extLst>
      <p:ext uri="{BB962C8B-B14F-4D97-AF65-F5344CB8AC3E}">
        <p14:creationId xmlns:p14="http://schemas.microsoft.com/office/powerpoint/2010/main" val="4261356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816942"/>
            <a:ext cx="9144000" cy="857250"/>
          </a:xfrm>
          <a:prstGeom prst="rect">
            <a:avLst/>
          </a:prstGeom>
          <a:solidFill>
            <a:srgbClr val="FFFF00"/>
          </a:solidFill>
        </p:spPr>
        <p:txBody>
          <a:bodyPr>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600" b="1" dirty="0">
                <a:latin typeface="Times New Roman" panose="02020603050405020304" pitchFamily="18" charset="0"/>
                <a:cs typeface="Times New Roman" panose="02020603050405020304" pitchFamily="18" charset="0"/>
              </a:rPr>
              <a:t>Any Suggestions?</a:t>
            </a:r>
          </a:p>
        </p:txBody>
      </p:sp>
      <p:sp>
        <p:nvSpPr>
          <p:cNvPr id="2" name="Rectangle 1">
            <a:extLst>
              <a:ext uri="{FF2B5EF4-FFF2-40B4-BE49-F238E27FC236}">
                <a16:creationId xmlns:a16="http://schemas.microsoft.com/office/drawing/2014/main" id="{8FE9919A-1EAF-33E6-C6D0-D6CBAA8039DB}"/>
              </a:ext>
            </a:extLst>
          </p:cNvPr>
          <p:cNvSpPr/>
          <p:nvPr/>
        </p:nvSpPr>
        <p:spPr>
          <a:xfrm>
            <a:off x="71124" y="0"/>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89084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743200"/>
            <a:ext cx="9144000" cy="857250"/>
          </a:xfrm>
          <a:prstGeom prst="rect">
            <a:avLst/>
          </a:prstGeom>
          <a:solidFill>
            <a:srgbClr val="FFFF00"/>
          </a:solidFill>
        </p:spPr>
        <p:txBody>
          <a:bodyPr anchor="ctr">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600" b="1" dirty="0">
                <a:latin typeface="Times New Roman" panose="02020603050405020304" pitchFamily="18" charset="0"/>
                <a:cs typeface="Times New Roman" panose="02020603050405020304" pitchFamily="18" charset="0"/>
              </a:rPr>
              <a:t>Thank You</a:t>
            </a:r>
          </a:p>
        </p:txBody>
      </p:sp>
      <p:sp>
        <p:nvSpPr>
          <p:cNvPr id="2" name="Rectangle 1">
            <a:extLst>
              <a:ext uri="{FF2B5EF4-FFF2-40B4-BE49-F238E27FC236}">
                <a16:creationId xmlns:a16="http://schemas.microsoft.com/office/drawing/2014/main" id="{217F2696-8B5D-BC34-D8DF-EABD05D9A5C2}"/>
              </a:ext>
            </a:extLst>
          </p:cNvPr>
          <p:cNvSpPr/>
          <p:nvPr/>
        </p:nvSpPr>
        <p:spPr>
          <a:xfrm>
            <a:off x="71124" y="0"/>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7E84CF6-0BAD-8710-FFF9-E766682BBE37}"/>
              </a:ext>
            </a:extLst>
          </p:cNvPr>
          <p:cNvSpPr txBox="1">
            <a:spLocks/>
          </p:cNvSpPr>
          <p:nvPr/>
        </p:nvSpPr>
        <p:spPr>
          <a:xfrm>
            <a:off x="0" y="175532"/>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endParaRPr lang="en-US" sz="2800" dirty="0">
              <a:ln w="0"/>
              <a:effectLst>
                <a:outerShdw blurRad="38100" dist="19050" dir="2700000" algn="tl" rotWithShape="0">
                  <a:schemeClr val="dk1">
                    <a:alpha val="40000"/>
                  </a:schemeClr>
                </a:outerShdw>
              </a:effectLst>
            </a:endParaRPr>
          </a:p>
        </p:txBody>
      </p:sp>
      <p:pic>
        <p:nvPicPr>
          <p:cNvPr id="9" name="Picture 8" descr="DSA">
            <a:extLst>
              <a:ext uri="{FF2B5EF4-FFF2-40B4-BE49-F238E27FC236}">
                <a16:creationId xmlns:a16="http://schemas.microsoft.com/office/drawing/2014/main" id="{C92C3E1D-CCD8-8F08-E8EB-3575280DE4F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0" name="Picture 9" descr="DSA">
            <a:extLst>
              <a:ext uri="{FF2B5EF4-FFF2-40B4-BE49-F238E27FC236}">
                <a16:creationId xmlns:a16="http://schemas.microsoft.com/office/drawing/2014/main" id="{77868063-7C40-44B4-CF9F-0D3092C0BAA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
        <p:nvSpPr>
          <p:cNvPr id="3" name="Text Placeholder 2">
            <a:extLst>
              <a:ext uri="{FF2B5EF4-FFF2-40B4-BE49-F238E27FC236}">
                <a16:creationId xmlns:a16="http://schemas.microsoft.com/office/drawing/2014/main" id="{E43AFB5D-C581-0E34-6F3E-88CF978102FE}"/>
              </a:ext>
            </a:extLst>
          </p:cNvPr>
          <p:cNvSpPr txBox="1">
            <a:spLocks/>
          </p:cNvSpPr>
          <p:nvPr/>
        </p:nvSpPr>
        <p:spPr>
          <a:xfrm>
            <a:off x="355779" y="1000285"/>
            <a:ext cx="8345364" cy="59347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v"/>
            </a:pPr>
            <a:r>
              <a:rPr lang="en-US" b="1" dirty="0">
                <a:latin typeface="Times New Roman" panose="02020603050405020304" pitchFamily="18" charset="0"/>
                <a:ea typeface="Calibri" panose="020F0502020204030204" pitchFamily="34" charset="0"/>
              </a:rPr>
              <a:t>“ </a:t>
            </a:r>
            <a:r>
              <a:rPr lang="en-US" b="1" dirty="0">
                <a:effectLst/>
                <a:latin typeface="Times New Roman" panose="02020603050405020304" pitchFamily="18" charset="0"/>
                <a:ea typeface="Calibri" panose="020F0502020204030204" pitchFamily="34" charset="0"/>
              </a:rPr>
              <a:t>The Telegraph to Cyber Text in Telegraphing of Upper Department and Subordinates using Advanced Encryption Standard (AES) Model ”</a:t>
            </a:r>
          </a:p>
          <a:p>
            <a:pPr marL="342900" indent="-342900" algn="just">
              <a:lnSpc>
                <a:spcPct val="150000"/>
              </a:lnSpc>
              <a:buFont typeface="Wingdings" panose="05000000000000000000" pitchFamily="2" charset="2"/>
              <a:buChar char="v"/>
            </a:pPr>
            <a:r>
              <a:rPr lang="en-US" b="1" dirty="0">
                <a:solidFill>
                  <a:srgbClr val="0D0D0D"/>
                </a:solidFill>
                <a:highlight>
                  <a:srgbClr val="FFFFFF"/>
                </a:highlight>
                <a:latin typeface="Times New Roman" panose="02020603050405020304" pitchFamily="18" charset="0"/>
                <a:ea typeface="Calibri" panose="020F0502020204030204" pitchFamily="34" charset="0"/>
              </a:rPr>
              <a:t>“</a:t>
            </a:r>
            <a:r>
              <a:rPr lang="en-US" b="1" dirty="0">
                <a:latin typeface="Times New Roman" panose="02020603050405020304" pitchFamily="18" charset="0"/>
                <a:cs typeface="Times New Roman" panose="02020603050405020304" pitchFamily="18" charset="0"/>
              </a:rPr>
              <a:t>Monitoring Crop Health and Automated Pest Detection in Precision Agriculture Using U-Net 64</a:t>
            </a:r>
            <a:r>
              <a:rPr lang="en-US" b="1"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rgbClr val="0D0D0D"/>
                </a:solidFill>
                <a:effectLst/>
                <a:highlight>
                  <a:srgbClr val="FFFFFF"/>
                </a:highlight>
                <a:latin typeface="Times New Roman" panose="02020603050405020304" pitchFamily="18" charset="0"/>
                <a:ea typeface="Calibri" panose="020F0502020204030204" pitchFamily="34" charset="0"/>
              </a:rPr>
              <a:t>”</a:t>
            </a:r>
            <a:endParaRPr lang="en-US" b="1" dirty="0">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BF99081F-12EF-0224-FCD1-E0D7152F5F1E}"/>
              </a:ext>
            </a:extLst>
          </p:cNvPr>
          <p:cNvSpPr/>
          <p:nvPr/>
        </p:nvSpPr>
        <p:spPr>
          <a:xfrm>
            <a:off x="71124" y="0"/>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8FA685E-8DEC-1A40-7807-42E6B75EB751}"/>
              </a:ext>
            </a:extLst>
          </p:cNvPr>
          <p:cNvSpPr txBox="1"/>
          <p:nvPr/>
        </p:nvSpPr>
        <p:spPr>
          <a:xfrm>
            <a:off x="8349123" y="6353457"/>
            <a:ext cx="627497" cy="338554"/>
          </a:xfrm>
          <a:prstGeom prst="rect">
            <a:avLst/>
          </a:prstGeom>
          <a:solidFill>
            <a:srgbClr val="FFFF00"/>
          </a:solidFill>
          <a:ln>
            <a:solidFill>
              <a:schemeClr val="tx1"/>
            </a:solidFill>
          </a:ln>
        </p:spPr>
        <p:txBody>
          <a:bodyPr wrap="square" rtlCol="0">
            <a:spAutoFit/>
          </a:bodyPr>
          <a:lstStyle/>
          <a:p>
            <a:pPr algn="ctr"/>
            <a:r>
              <a:rPr lang="en-US" sz="1600" b="1">
                <a:latin typeface="Times New Roman" panose="02020603050405020304" pitchFamily="18" charset="0"/>
                <a:cs typeface="Times New Roman" panose="02020603050405020304" pitchFamily="18" charset="0"/>
              </a:rPr>
              <a:t>23</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083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ChangeArrowheads="1"/>
          </p:cNvSpPr>
          <p:nvPr/>
        </p:nvSpPr>
        <p:spPr bwMode="auto">
          <a:xfrm>
            <a:off x="65503" y="523153"/>
            <a:ext cx="8984858" cy="523220"/>
          </a:xfrm>
          <a:prstGeom prst="rect">
            <a:avLst/>
          </a:prstGeom>
          <a:noFill/>
          <a:ln w="9525" algn="ctr">
            <a:noFill/>
            <a:miter lim="800000"/>
            <a:headEnd/>
            <a:tailEnd/>
          </a:ln>
          <a:effectLst>
            <a:prstShdw prst="shdw13" dist="53882" dir="13500000">
              <a:schemeClr val="bg2">
                <a:alpha val="50000"/>
              </a:schemeClr>
            </a:prstShdw>
          </a:effectLst>
        </p:spPr>
        <p:txBody>
          <a:bodyPr wrap="square">
            <a:spAutoFit/>
          </a:bodyPr>
          <a:lstStyle/>
          <a:p>
            <a:pPr algn="ctr" eaLnBrk="1" hangingPunct="1">
              <a:defRPr/>
            </a:pPr>
            <a:r>
              <a:rPr lang="en-US" sz="2800" b="1" dirty="0">
                <a:latin typeface="Times New Roman" panose="02020603050405020304" pitchFamily="18" charset="0"/>
                <a:cs typeface="Times New Roman" panose="02020603050405020304" pitchFamily="18" charset="0"/>
              </a:rPr>
              <a:t>Outlines</a:t>
            </a:r>
            <a:endParaRPr lang="ru-RU"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4100" name="Rectangle 3"/>
          <p:cNvSpPr>
            <a:spLocks noChangeArrowheads="1"/>
          </p:cNvSpPr>
          <p:nvPr/>
        </p:nvSpPr>
        <p:spPr bwMode="auto">
          <a:xfrm>
            <a:off x="1472780" y="1046373"/>
            <a:ext cx="5679281" cy="4365619"/>
          </a:xfrm>
          <a:prstGeom prst="rect">
            <a:avLst/>
          </a:prstGeom>
          <a:noFill/>
          <a:ln w="9525">
            <a:noFill/>
            <a:miter lim="800000"/>
            <a:headEnd/>
            <a:tailEnd/>
          </a:ln>
        </p:spPr>
        <p:txBody>
          <a:bodyPr>
            <a:spAutoFit/>
          </a:bodyPr>
          <a:lstStyle/>
          <a:p>
            <a:pPr marL="739775" indent="-739775"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Calibri" panose="020F0502020204030204" pitchFamily="34" charset="0"/>
              </a:rPr>
              <a:t>Abstract</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Calibri" panose="020F0502020204030204" pitchFamily="34" charset="0"/>
              </a:rPr>
              <a:t>Introduction</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Aim of Thesis</a:t>
            </a:r>
            <a:endParaRPr lang="en-US" altLang="en-US" sz="2400" dirty="0">
              <a:latin typeface="Times New Roman" panose="02020603050405020304" pitchFamily="18" charset="0"/>
              <a:cs typeface="Calibri" panose="020F0502020204030204" pitchFamily="34" charset="0"/>
            </a:endParaRP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Objectives of Thesis</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Problem Statement</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Background Theories</a:t>
            </a:r>
          </a:p>
          <a:p>
            <a:pPr marL="685800" indent="-685800" algn="just">
              <a:lnSpc>
                <a:spcPct val="150000"/>
              </a:lnSpc>
              <a:spcBef>
                <a:spcPct val="0"/>
              </a:spcBef>
              <a:spcAft>
                <a:spcPts val="600"/>
              </a:spcAft>
              <a:buFont typeface="Wingdings" panose="05000000000000000000" pitchFamily="2" charset="2"/>
              <a:buChar char="v"/>
            </a:pPr>
            <a:r>
              <a:rPr lang="en-US" altLang="en-US" sz="2400" dirty="0">
                <a:solidFill>
                  <a:srgbClr val="000000"/>
                </a:solidFill>
                <a:latin typeface="Times New Roman" panose="02020603050405020304" pitchFamily="18" charset="0"/>
                <a:cs typeface="Times New Roman" panose="02020603050405020304" pitchFamily="18" charset="0"/>
              </a:rPr>
              <a:t>Conclusion</a:t>
            </a:r>
          </a:p>
        </p:txBody>
      </p:sp>
      <p:sp>
        <p:nvSpPr>
          <p:cNvPr id="7" name="Rectangle 6">
            <a:extLst>
              <a:ext uri="{FF2B5EF4-FFF2-40B4-BE49-F238E27FC236}">
                <a16:creationId xmlns:a16="http://schemas.microsoft.com/office/drawing/2014/main" id="{9B4615A9-D559-4C69-9D0F-3C4C7E6FB4A0}"/>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E3A910B-6325-4F4D-9B8A-145876927632}"/>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3</a:t>
            </a:r>
          </a:p>
        </p:txBody>
      </p:sp>
      <p:pic>
        <p:nvPicPr>
          <p:cNvPr id="11" name="Picture 9" descr="DSA">
            <a:extLst>
              <a:ext uri="{FF2B5EF4-FFF2-40B4-BE49-F238E27FC236}">
                <a16:creationId xmlns:a16="http://schemas.microsoft.com/office/drawing/2014/main" id="{DD632DEF-80FE-47D8-BB18-9E9523046E2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2" name="Picture 9" descr="DSA">
            <a:extLst>
              <a:ext uri="{FF2B5EF4-FFF2-40B4-BE49-F238E27FC236}">
                <a16:creationId xmlns:a16="http://schemas.microsoft.com/office/drawing/2014/main" id="{3D9F534E-1838-4C42-A613-50DA9CC116D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7960" y="355885"/>
            <a:ext cx="9144000" cy="523220"/>
          </a:xfrm>
          <a:prstGeom prst="rect">
            <a:avLst/>
          </a:prstGeom>
          <a:noFill/>
          <a:ln w="9525" algn="ctr">
            <a:noFill/>
            <a:miter lim="800000"/>
            <a:headEnd/>
            <a:tailEnd/>
          </a:ln>
          <a:effectLst>
            <a:prstShdw prst="shdw13" dist="53882" dir="13500000">
              <a:schemeClr val="bg2">
                <a:alpha val="50000"/>
              </a:schemeClr>
            </a:prstShdw>
          </a:effectLst>
        </p:spPr>
        <p:txBody>
          <a:bodyPr wrap="square">
            <a:spAutoFit/>
          </a:bodyPr>
          <a:lstStyle/>
          <a:p>
            <a:pPr algn="ctr" eaLnBrk="1" hangingPunct="1">
              <a:defRPr/>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ru-RU"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F4C91DD-6E26-4CE3-BAE3-634C3E0684B3}"/>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4</a:t>
            </a:r>
          </a:p>
        </p:txBody>
      </p:sp>
      <p:sp>
        <p:nvSpPr>
          <p:cNvPr id="7" name="TextBox 6">
            <a:extLst>
              <a:ext uri="{FF2B5EF4-FFF2-40B4-BE49-F238E27FC236}">
                <a16:creationId xmlns:a16="http://schemas.microsoft.com/office/drawing/2014/main" id="{C1C362B3-537A-42CD-93A7-AD6AB5C4E5C2}"/>
              </a:ext>
            </a:extLst>
          </p:cNvPr>
          <p:cNvSpPr txBox="1"/>
          <p:nvPr/>
        </p:nvSpPr>
        <p:spPr>
          <a:xfrm>
            <a:off x="196642" y="779433"/>
            <a:ext cx="8752114" cy="5565947"/>
          </a:xfrm>
          <a:prstGeom prst="rect">
            <a:avLst/>
          </a:prstGeom>
          <a:noFill/>
        </p:spPr>
        <p:txBody>
          <a:bodyPr wrap="square">
            <a:spAutoFit/>
          </a:bodyPr>
          <a:lstStyle/>
          <a:p>
            <a:pPr marL="457200" indent="-457200"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T</a:t>
            </a:r>
            <a:r>
              <a:rPr lang="en-US" sz="2400">
                <a:effectLst/>
                <a:latin typeface="Times New Roman" panose="02020603050405020304" pitchFamily="18" charset="0"/>
                <a:ea typeface="Calibri" panose="020F0502020204030204" pitchFamily="34" charset="0"/>
                <a:cs typeface="Times New Roman" panose="02020603050405020304" pitchFamily="18" charset="0"/>
              </a:rPr>
              <a:t>he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system automates the process of mapping current and target locations, measuring distances, and visualizing weapon ranges based on their power and specifications.</a:t>
            </a:r>
          </a:p>
          <a:p>
            <a:pPr marL="457200" indent="-45720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system integrates various APIs to retrieve real-time geolocation data and converts geographic coordinates to the Military Grid Reference System (MGRS) for accurate positioning. </a:t>
            </a:r>
          </a:p>
          <a:p>
            <a:pPr marL="457200" indent="-457200" algn="just">
              <a:lnSpc>
                <a:spcPct val="15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system calculates the distance from the current location to the desired target, visualizes the effective firing ranges on interactive maps, and identifies the optimal troops and weapons for engagement based on proximity and ammunition requirements. </a:t>
            </a:r>
            <a:endParaRPr lang="en-US" altLang="en-US"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7C0645C-25BC-49F1-9915-73E3D216E78E}"/>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9" descr="DSA">
            <a:extLst>
              <a:ext uri="{FF2B5EF4-FFF2-40B4-BE49-F238E27FC236}">
                <a16:creationId xmlns:a16="http://schemas.microsoft.com/office/drawing/2014/main" id="{E8F017D7-C950-4014-A4C2-635944973D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0" name="Picture 9" descr="DSA">
            <a:extLst>
              <a:ext uri="{FF2B5EF4-FFF2-40B4-BE49-F238E27FC236}">
                <a16:creationId xmlns:a16="http://schemas.microsoft.com/office/drawing/2014/main" id="{91F606AC-CC78-4A74-B136-3AF90A68E70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4824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08486"/>
            <a:ext cx="9144000" cy="479821"/>
          </a:xfrm>
          <a:prstGeom prst="rect">
            <a:avLst/>
          </a:prstGeom>
        </p:spPr>
        <p:txBody>
          <a:bodyP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Introduction</a:t>
            </a:r>
          </a:p>
        </p:txBody>
      </p:sp>
      <p:sp>
        <p:nvSpPr>
          <p:cNvPr id="6" name="Content Placeholder 2"/>
          <p:cNvSpPr txBox="1">
            <a:spLocks/>
          </p:cNvSpPr>
          <p:nvPr/>
        </p:nvSpPr>
        <p:spPr>
          <a:xfrm>
            <a:off x="377371" y="1543050"/>
            <a:ext cx="8258629" cy="3829050"/>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0969" indent="165497" algn="just">
              <a:lnSpc>
                <a:spcPct val="150000"/>
              </a:lnSpc>
              <a:spcBef>
                <a:spcPts val="450"/>
              </a:spcBef>
              <a:tabLst>
                <a:tab pos="433388" algn="l"/>
              </a:tabLst>
            </a:pPr>
            <a:endParaRPr lang="en-US" sz="18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78F4494C-63FF-4149-9DFA-464899740D57}"/>
              </a:ext>
            </a:extLst>
          </p:cNvPr>
          <p:cNvSpPr txBox="1"/>
          <p:nvPr/>
        </p:nvSpPr>
        <p:spPr>
          <a:xfrm>
            <a:off x="377371" y="868792"/>
            <a:ext cx="8258629" cy="6190413"/>
          </a:xfrm>
          <a:prstGeom prst="rect">
            <a:avLst/>
          </a:prstGeom>
          <a:noFill/>
        </p:spPr>
        <p:txBody>
          <a:bodyPr wrap="square">
            <a:spAutoFit/>
          </a:bodyPr>
          <a:lstStyle/>
          <a:p>
            <a:pPr marL="508000" indent="-508000" algn="just">
              <a:lnSpc>
                <a:spcPct val="150000"/>
              </a:lnSpc>
              <a:spcBef>
                <a:spcPts val="450"/>
              </a:spcBef>
              <a:buFont typeface="Wingdings" panose="05000000000000000000" pitchFamily="2" charset="2"/>
              <a:buChar char="v"/>
              <a:tabLst>
                <a:tab pos="5080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the realm of modern warfare, the precision and efficiency of tactical operations are paramount to mission success.</a:t>
            </a:r>
          </a:p>
          <a:p>
            <a:pPr marL="508000" indent="-508000" algn="just">
              <a:lnSpc>
                <a:spcPct val="150000"/>
              </a:lnSpc>
              <a:spcBef>
                <a:spcPts val="450"/>
              </a:spcBef>
              <a:buFont typeface="Wingdings" panose="05000000000000000000" pitchFamily="2" charset="2"/>
              <a:buChar char="v"/>
              <a:tabLst>
                <a:tab pos="508000" algn="l"/>
              </a:tabLst>
            </a:pPr>
            <a:r>
              <a:rPr lang="en-US" sz="2400" dirty="0">
                <a:effectLst/>
                <a:latin typeface="Times New Roman" panose="02020603050405020304" pitchFamily="18" charset="0"/>
                <a:ea typeface="Times New Roman" panose="02020603050405020304" pitchFamily="18" charset="0"/>
              </a:rPr>
              <a:t>Traditional methods of planning and executing tactical operations are often time-consuming and prone to human error, necessitating the development of automated systems that can enhance decision-making processes.</a:t>
            </a:r>
          </a:p>
          <a:p>
            <a:pPr marL="508000" indent="-508000" algn="just">
              <a:lnSpc>
                <a:spcPct val="150000"/>
              </a:lnSpc>
              <a:spcBef>
                <a:spcPts val="450"/>
              </a:spcBef>
              <a:buFont typeface="Wingdings" panose="05000000000000000000" pitchFamily="2" charset="2"/>
              <a:buChar char="v"/>
              <a:tabLst>
                <a:tab pos="5080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The system supports the ability to quickly and accurately determine the positioning of forces, calculate engagement ranges, and optimize resource allocation can significantly impact the outcome of military engagements.</a:t>
            </a:r>
          </a:p>
          <a:p>
            <a:pPr marL="508000" indent="-508000" algn="just">
              <a:lnSpc>
                <a:spcPct val="150000"/>
              </a:lnSpc>
              <a:spcBef>
                <a:spcPts val="450"/>
              </a:spcBef>
              <a:buFont typeface="Wingdings" panose="05000000000000000000" pitchFamily="2" charset="2"/>
              <a:buChar char="v"/>
              <a:tabLst>
                <a:tab pos="508000" algn="l"/>
              </a:tabLst>
            </a:pPr>
            <a:endParaRPr lang="en-US" sz="18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FB7CA572-4FC3-481B-A899-6D5132884403}"/>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5</a:t>
            </a:r>
          </a:p>
        </p:txBody>
      </p:sp>
      <p:sp>
        <p:nvSpPr>
          <p:cNvPr id="9" name="Rectangle 8">
            <a:extLst>
              <a:ext uri="{FF2B5EF4-FFF2-40B4-BE49-F238E27FC236}">
                <a16:creationId xmlns:a16="http://schemas.microsoft.com/office/drawing/2014/main" id="{E533431C-FB14-49A0-9BC5-7E4C72BA8A93}"/>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9" descr="DSA">
            <a:extLst>
              <a:ext uri="{FF2B5EF4-FFF2-40B4-BE49-F238E27FC236}">
                <a16:creationId xmlns:a16="http://schemas.microsoft.com/office/drawing/2014/main" id="{4AA799D4-1622-4548-8FF0-002543120B9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2" name="Picture 9" descr="DSA">
            <a:extLst>
              <a:ext uri="{FF2B5EF4-FFF2-40B4-BE49-F238E27FC236}">
                <a16:creationId xmlns:a16="http://schemas.microsoft.com/office/drawing/2014/main" id="{B6386AE2-1CAD-43C8-8065-BF95B1AFB2E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 y="111269"/>
            <a:ext cx="9143999" cy="649457"/>
          </a:xfrm>
          <a:prstGeom prst="rect">
            <a:avLst/>
          </a:prstGeom>
          <a:no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Aim of my thesis</a:t>
            </a:r>
          </a:p>
        </p:txBody>
      </p:sp>
      <p:sp>
        <p:nvSpPr>
          <p:cNvPr id="4" name="Content Placeholder 2"/>
          <p:cNvSpPr txBox="1">
            <a:spLocks/>
          </p:cNvSpPr>
          <p:nvPr/>
        </p:nvSpPr>
        <p:spPr>
          <a:xfrm>
            <a:off x="377371" y="875226"/>
            <a:ext cx="8389258" cy="3509738"/>
          </a:xfrm>
          <a:prstGeom prst="rect">
            <a:avLst/>
          </a:prstGeom>
        </p:spPr>
        <p:txBody>
          <a:bodyPr>
            <a:normAutofit fontScale="25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indent="0" algn="just">
              <a:lnSpc>
                <a:spcPct val="150000"/>
              </a:lnSpc>
              <a:spcBef>
                <a:spcPts val="0"/>
              </a:spcBef>
              <a:spcAft>
                <a:spcPts val="0"/>
              </a:spcAft>
              <a:buNone/>
            </a:pPr>
            <a:r>
              <a:rPr lang="en-US" sz="2400" dirty="0">
                <a:latin typeface="Times New Roman" pitchFamily="18" charset="0"/>
                <a:cs typeface="Times New Roman" pitchFamily="18" charset="0"/>
              </a:rPr>
              <a:t>	</a:t>
            </a: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The primary aim of this thesis is to develop an automated system that supports military tactical planning by dynamically visualizing weapon firing ranges and optimizing engagement strategies using real-time geospatial data. This system is designed to improve the efficiency and accuracy of military operations, ultimately contributing to mission success.</a:t>
            </a:r>
            <a:endParaRPr lang="en-US" sz="3800" dirty="0">
              <a:latin typeface="Times New Roman" panose="02020603050405020304" pitchFamily="18" charset="0"/>
              <a:cs typeface="Times New Roman" pitchFamily="18" charset="0"/>
            </a:endParaRPr>
          </a:p>
        </p:txBody>
      </p:sp>
      <p:sp>
        <p:nvSpPr>
          <p:cNvPr id="7" name="TextBox 6">
            <a:extLst>
              <a:ext uri="{FF2B5EF4-FFF2-40B4-BE49-F238E27FC236}">
                <a16:creationId xmlns:a16="http://schemas.microsoft.com/office/drawing/2014/main" id="{42E97717-CD2F-4F18-BE0A-647D36BAAAF0}"/>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6</a:t>
            </a:r>
          </a:p>
        </p:txBody>
      </p:sp>
      <p:sp>
        <p:nvSpPr>
          <p:cNvPr id="8" name="Rectangle 7">
            <a:extLst>
              <a:ext uri="{FF2B5EF4-FFF2-40B4-BE49-F238E27FC236}">
                <a16:creationId xmlns:a16="http://schemas.microsoft.com/office/drawing/2014/main" id="{19213C6D-6804-4B67-B50B-D0A421F5A18B}"/>
              </a:ext>
            </a:extLst>
          </p:cNvPr>
          <p:cNvSpPr/>
          <p:nvPr/>
        </p:nvSpPr>
        <p:spPr>
          <a:xfrm>
            <a:off x="51435" y="70338"/>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9" descr="DSA">
            <a:extLst>
              <a:ext uri="{FF2B5EF4-FFF2-40B4-BE49-F238E27FC236}">
                <a16:creationId xmlns:a16="http://schemas.microsoft.com/office/drawing/2014/main" id="{3ACAA8A4-2F12-4B30-8BEE-F2780457984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0" name="Picture 9" descr="DSA">
            <a:extLst>
              <a:ext uri="{FF2B5EF4-FFF2-40B4-BE49-F238E27FC236}">
                <a16:creationId xmlns:a16="http://schemas.microsoft.com/office/drawing/2014/main" id="{D1E93B9E-0D55-4F65-8B0B-E3CF90D24CE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5431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6114" y="374591"/>
            <a:ext cx="8911771" cy="51537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Objectives </a:t>
            </a:r>
          </a:p>
        </p:txBody>
      </p:sp>
      <p:sp>
        <p:nvSpPr>
          <p:cNvPr id="4" name="Content Placeholder 2"/>
          <p:cNvSpPr txBox="1">
            <a:spLocks/>
          </p:cNvSpPr>
          <p:nvPr/>
        </p:nvSpPr>
        <p:spPr>
          <a:xfrm>
            <a:off x="466723" y="1113129"/>
            <a:ext cx="8268607" cy="5567246"/>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marR="0" indent="-4572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integrate APIs for retrieving real-time geolocation data </a:t>
            </a:r>
          </a:p>
          <a:p>
            <a:pPr marL="457200" marR="0" indent="-4572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implement algorithms that accurately measure distances between current and target locations</a:t>
            </a:r>
          </a:p>
          <a:p>
            <a:pPr marL="457200" marR="0" indent="-4572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develop a visualization module based on weapon specifications.</a:t>
            </a:r>
          </a:p>
          <a:p>
            <a:pPr marL="457200" marR="0" indent="-4572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create algorithms that identify optimal troops and weapons</a:t>
            </a:r>
          </a:p>
          <a:p>
            <a:pPr marL="457200" marR="0" indent="-4572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design an intuitive user interface </a:t>
            </a:r>
          </a:p>
          <a:p>
            <a:pPr marL="457200" marR="0" indent="-457200" algn="just">
              <a:lnSpc>
                <a:spcPct val="150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conduct extensive testing with simulated and real-world data to ensure the system's accuracy, reliability, and practical utility.</a:t>
            </a:r>
          </a:p>
        </p:txBody>
      </p:sp>
      <p:sp>
        <p:nvSpPr>
          <p:cNvPr id="6" name="TextBox 5">
            <a:extLst>
              <a:ext uri="{FF2B5EF4-FFF2-40B4-BE49-F238E27FC236}">
                <a16:creationId xmlns:a16="http://schemas.microsoft.com/office/drawing/2014/main" id="{6CC17F9C-B343-42BE-9D54-1447DD28B3DE}"/>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7</a:t>
            </a:r>
          </a:p>
        </p:txBody>
      </p:sp>
      <p:sp>
        <p:nvSpPr>
          <p:cNvPr id="7" name="Rectangle 6">
            <a:extLst>
              <a:ext uri="{FF2B5EF4-FFF2-40B4-BE49-F238E27FC236}">
                <a16:creationId xmlns:a16="http://schemas.microsoft.com/office/drawing/2014/main" id="{3D9DFF99-F50E-42E1-9C00-8213C93C9CFA}"/>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9" descr="DSA">
            <a:extLst>
              <a:ext uri="{FF2B5EF4-FFF2-40B4-BE49-F238E27FC236}">
                <a16:creationId xmlns:a16="http://schemas.microsoft.com/office/drawing/2014/main" id="{2CE7AA17-2608-49E0-8313-1846864B195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9" name="Picture 9" descr="DSA">
            <a:extLst>
              <a:ext uri="{FF2B5EF4-FFF2-40B4-BE49-F238E27FC236}">
                <a16:creationId xmlns:a16="http://schemas.microsoft.com/office/drawing/2014/main" id="{7DD7DAC5-72BF-484D-A3DE-269A7820E4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0801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6114" y="374591"/>
            <a:ext cx="8911771" cy="51537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Problem Statement</a:t>
            </a:r>
          </a:p>
        </p:txBody>
      </p:sp>
      <p:sp>
        <p:nvSpPr>
          <p:cNvPr id="4" name="Content Placeholder 2"/>
          <p:cNvSpPr txBox="1">
            <a:spLocks/>
          </p:cNvSpPr>
          <p:nvPr/>
        </p:nvSpPr>
        <p:spPr>
          <a:xfrm>
            <a:off x="141618" y="723170"/>
            <a:ext cx="8820253" cy="6517757"/>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marR="0" lvl="0" indent="-465138" algn="just">
              <a:lnSpc>
                <a:spcPct val="170000"/>
              </a:lnSpc>
              <a:spcBef>
                <a:spcPts val="0"/>
              </a:spcBef>
              <a:spcAft>
                <a:spcPts val="0"/>
              </a:spcAft>
              <a:buSzPts val="1400"/>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modern military, effective tactical planning and resource allocation are critical for mission success and minimizing collateral damage.</a:t>
            </a:r>
          </a:p>
          <a:p>
            <a:pPr marL="465138" marR="0" lvl="0" indent="-465138" algn="just">
              <a:lnSpc>
                <a:spcPct val="170000"/>
              </a:lnSpc>
              <a:spcBef>
                <a:spcPts val="0"/>
              </a:spcBef>
              <a:spcAft>
                <a:spcPts val="0"/>
              </a:spcAft>
              <a:buSzPts val="1400"/>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current methods of tactical planning are time-consuming, prone to human error, and lack the agility required for real-time decision-making. </a:t>
            </a:r>
          </a:p>
          <a:p>
            <a:pPr marL="465138" marR="0" lvl="0" indent="-465138" algn="just">
              <a:lnSpc>
                <a:spcPct val="170000"/>
              </a:lnSpc>
              <a:spcBef>
                <a:spcPts val="0"/>
              </a:spcBef>
              <a:spcAft>
                <a:spcPts val="0"/>
              </a:spcAft>
              <a:buSzPts val="1400"/>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thesis aims to</a:t>
            </a:r>
            <a:r>
              <a:rPr lang="en-US" sz="1800" dirty="0">
                <a:effectLst/>
                <a:latin typeface="Myanmar3"/>
                <a:ea typeface="Calibri" panose="020F0502020204030204" pitchFamily="34" charset="0"/>
                <a:cs typeface="Myanmar3"/>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develop an Automated TDSS that integrates real-time geospatial data, advanced algorithms, and intuitive visualizations to enhance tactical planning.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65138" marR="0" lvl="0" indent="-465138" algn="just">
              <a:lnSpc>
                <a:spcPct val="170000"/>
              </a:lnSpc>
              <a:spcBef>
                <a:spcPts val="0"/>
              </a:spcBef>
              <a:spcAft>
                <a:spcPts val="0"/>
              </a:spcAft>
              <a:buSzPts val="1400"/>
              <a:buFont typeface="Wingdings" panose="05000000000000000000" pitchFamily="2" charset="2"/>
              <a:buChar char="v"/>
            </a:pPr>
            <a:endParaRPr lang="en-US" sz="2400" dirty="0">
              <a:solidFill>
                <a:srgbClr val="000000"/>
              </a:solidFill>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6CC17F9C-B343-42BE-9D54-1447DD28B3DE}"/>
              </a:ext>
            </a:extLst>
          </p:cNvPr>
          <p:cNvSpPr txBox="1"/>
          <p:nvPr/>
        </p:nvSpPr>
        <p:spPr>
          <a:xfrm>
            <a:off x="8334375" y="6219825"/>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8</a:t>
            </a:r>
          </a:p>
        </p:txBody>
      </p:sp>
      <p:sp>
        <p:nvSpPr>
          <p:cNvPr id="7" name="Rectangle 6">
            <a:extLst>
              <a:ext uri="{FF2B5EF4-FFF2-40B4-BE49-F238E27FC236}">
                <a16:creationId xmlns:a16="http://schemas.microsoft.com/office/drawing/2014/main" id="{3D9DFF99-F50E-42E1-9C00-8213C93C9CFA}"/>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9" descr="DSA">
            <a:extLst>
              <a:ext uri="{FF2B5EF4-FFF2-40B4-BE49-F238E27FC236}">
                <a16:creationId xmlns:a16="http://schemas.microsoft.com/office/drawing/2014/main" id="{2CE7AA17-2608-49E0-8313-1846864B195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9" name="Picture 9" descr="DSA">
            <a:extLst>
              <a:ext uri="{FF2B5EF4-FFF2-40B4-BE49-F238E27FC236}">
                <a16:creationId xmlns:a16="http://schemas.microsoft.com/office/drawing/2014/main" id="{7DD7DAC5-72BF-484D-A3DE-269A7820E4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3517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9776"/>
            <a:ext cx="9144000" cy="51020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2800" b="1" dirty="0">
                <a:latin typeface="Times New Roman" panose="02020603050405020304" pitchFamily="18" charset="0"/>
                <a:cs typeface="Times New Roman" panose="02020603050405020304" pitchFamily="18" charset="0"/>
              </a:rPr>
              <a:t>Background Theory</a:t>
            </a:r>
          </a:p>
        </p:txBody>
      </p:sp>
      <p:sp>
        <p:nvSpPr>
          <p:cNvPr id="7" name="TextBox 6">
            <a:extLst>
              <a:ext uri="{FF2B5EF4-FFF2-40B4-BE49-F238E27FC236}">
                <a16:creationId xmlns:a16="http://schemas.microsoft.com/office/drawing/2014/main" id="{F1FAEBEE-A990-475F-97D8-62D2ABF703ED}"/>
              </a:ext>
            </a:extLst>
          </p:cNvPr>
          <p:cNvSpPr txBox="1"/>
          <p:nvPr/>
        </p:nvSpPr>
        <p:spPr>
          <a:xfrm>
            <a:off x="8349123" y="6362210"/>
            <a:ext cx="627497" cy="338554"/>
          </a:xfrm>
          <a:prstGeom prst="rect">
            <a:avLst/>
          </a:prstGeom>
          <a:solidFill>
            <a:srgbClr val="FFFF00"/>
          </a:solid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9</a:t>
            </a:r>
          </a:p>
        </p:txBody>
      </p:sp>
      <p:sp>
        <p:nvSpPr>
          <p:cNvPr id="8" name="Rectangle 7">
            <a:extLst>
              <a:ext uri="{FF2B5EF4-FFF2-40B4-BE49-F238E27FC236}">
                <a16:creationId xmlns:a16="http://schemas.microsoft.com/office/drawing/2014/main" id="{2599E18B-C104-4825-AC47-4B8E7C25580B}"/>
              </a:ext>
            </a:extLst>
          </p:cNvPr>
          <p:cNvSpPr/>
          <p:nvPr/>
        </p:nvSpPr>
        <p:spPr>
          <a:xfrm>
            <a:off x="51435" y="55824"/>
            <a:ext cx="9012994" cy="6759526"/>
          </a:xfrm>
          <a:prstGeom prst="rect">
            <a:avLst/>
          </a:prstGeom>
          <a:noFill/>
          <a:ln w="6985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3">
            <a:extLst>
              <a:ext uri="{FF2B5EF4-FFF2-40B4-BE49-F238E27FC236}">
                <a16:creationId xmlns:a16="http://schemas.microsoft.com/office/drawing/2014/main" id="{6678AB24-DB7F-4006-AC41-E1A0751A6D41}"/>
              </a:ext>
            </a:extLst>
          </p:cNvPr>
          <p:cNvSpPr>
            <a:spLocks noChangeArrowheads="1"/>
          </p:cNvSpPr>
          <p:nvPr/>
        </p:nvSpPr>
        <p:spPr bwMode="auto">
          <a:xfrm>
            <a:off x="243043" y="801695"/>
            <a:ext cx="8629778" cy="5873724"/>
          </a:xfrm>
          <a:prstGeom prst="rect">
            <a:avLst/>
          </a:prstGeom>
          <a:noFill/>
          <a:ln w="9525">
            <a:noFill/>
            <a:miter lim="800000"/>
            <a:headEnd/>
            <a:tailEnd/>
          </a:ln>
        </p:spPr>
        <p:txBody>
          <a:bodyPr wrap="square">
            <a:spAutoFit/>
          </a:bodyPr>
          <a:lstStyle/>
          <a:p>
            <a:pPr marL="800100" indent="-514350" algn="just">
              <a:lnSpc>
                <a:spcPct val="150000"/>
              </a:lnSpc>
              <a:spcBef>
                <a:spcPct val="0"/>
              </a:spcBef>
              <a:spcAft>
                <a:spcPts val="600"/>
              </a:spcAft>
              <a:buFont typeface="Wingdings" panose="05000000000000000000" pitchFamily="2" charset="2"/>
              <a:buChar char="q"/>
            </a:pPr>
            <a:r>
              <a:rPr lang="en-US" altLang="en-US" sz="2400" dirty="0">
                <a:solidFill>
                  <a:srgbClr val="000000"/>
                </a:solidFill>
                <a:latin typeface="Times New Roman" panose="02020603050405020304" pitchFamily="18" charset="0"/>
                <a:cs typeface="Times New Roman" panose="02020603050405020304" pitchFamily="18" charset="0"/>
              </a:rPr>
              <a:t>Flutter</a:t>
            </a:r>
          </a:p>
          <a:p>
            <a:pPr marL="800100" indent="-514350" algn="just">
              <a:lnSpc>
                <a:spcPct val="150000"/>
              </a:lnSpc>
              <a:spcBef>
                <a:spcPct val="0"/>
              </a:spcBef>
              <a:spcAft>
                <a:spcPts val="600"/>
              </a:spcAf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Web API</a:t>
            </a:r>
          </a:p>
          <a:p>
            <a:pPr marL="800100" indent="-514350" algn="just">
              <a:lnSpc>
                <a:spcPct val="150000"/>
              </a:lnSpc>
              <a:spcBef>
                <a:spcPct val="0"/>
              </a:spcBef>
              <a:spcAft>
                <a:spcPts val="600"/>
              </a:spcAf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Hyper Text Transfer Protocol (HTTP) </a:t>
            </a:r>
          </a:p>
          <a:p>
            <a:pPr marL="800100" indent="-514350" algn="just">
              <a:lnSpc>
                <a:spcPct val="150000"/>
              </a:lnSpc>
              <a:spcBef>
                <a:spcPct val="0"/>
              </a:spcBef>
              <a:spcAft>
                <a:spcPts val="600"/>
              </a:spcAf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Personal Home Page or Hypertext Preprocessor (PHP)</a:t>
            </a:r>
          </a:p>
          <a:p>
            <a:pPr marL="800100" indent="-514350" algn="just">
              <a:lnSpc>
                <a:spcPct val="150000"/>
              </a:lnSpc>
              <a:buFont typeface="Wingdings" pitchFamily="2" charset="2"/>
              <a:buChar char="q"/>
            </a:pPr>
            <a:r>
              <a:rPr lang="en-US" sz="2400" dirty="0">
                <a:latin typeface="Times New Roman" panose="02020603050405020304" pitchFamily="18" charset="0"/>
                <a:cs typeface="Times New Roman" panose="02020603050405020304" pitchFamily="18" charset="0"/>
              </a:rPr>
              <a:t>Relational Database Management System (RDBMS)</a:t>
            </a:r>
          </a:p>
          <a:p>
            <a:pPr marL="800100" indent="-514350" algn="just">
              <a:lnSpc>
                <a:spcPct val="150000"/>
              </a:lnSpc>
              <a:buFont typeface="Wingdings" pitchFamily="2" charset="2"/>
              <a:buChar char="q"/>
            </a:pPr>
            <a:r>
              <a:rPr lang="en-US" sz="2400" dirty="0">
                <a:latin typeface="Times New Roman" panose="02020603050405020304" pitchFamily="18" charset="0"/>
                <a:cs typeface="Times New Roman" panose="02020603050405020304" pitchFamily="18" charset="0"/>
              </a:rPr>
              <a:t>MySQL Database Server</a:t>
            </a:r>
          </a:p>
          <a:p>
            <a:pPr marL="800100" indent="-514350" algn="just">
              <a:lnSpc>
                <a:spcPct val="150000"/>
              </a:lnSpc>
              <a:buFont typeface="Wingdings" pitchFamily="2" charset="2"/>
              <a:buChar char="q"/>
            </a:pPr>
            <a:r>
              <a:rPr lang="en-US" altLang="en-US" sz="2400" dirty="0">
                <a:solidFill>
                  <a:srgbClr val="000000"/>
                </a:solidFill>
                <a:latin typeface="Times New Roman" panose="02020603050405020304" pitchFamily="18" charset="0"/>
                <a:cs typeface="Times New Roman" panose="02020603050405020304" pitchFamily="18" charset="0"/>
              </a:rPr>
              <a:t>GIS</a:t>
            </a:r>
          </a:p>
          <a:p>
            <a:pPr marL="800100" indent="-514350" algn="just">
              <a:lnSpc>
                <a:spcPct val="150000"/>
              </a:lnSpc>
              <a:buFont typeface="Wingdings"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Tactical Decision Support System (TDSS)</a:t>
            </a:r>
          </a:p>
          <a:p>
            <a:pPr marL="800100" indent="-514350" algn="just">
              <a:lnSpc>
                <a:spcPct val="150000"/>
              </a:lnSpc>
              <a:buFont typeface="Wingdings"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Military Grid Reference System (MGRS)</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indent="-514350" algn="just">
              <a:lnSpc>
                <a:spcPct val="150000"/>
              </a:lnSpc>
              <a:buFont typeface="Wingdings"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Algorithm for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LatLng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to MGRS Conversion</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descr="DSA">
            <a:extLst>
              <a:ext uri="{FF2B5EF4-FFF2-40B4-BE49-F238E27FC236}">
                <a16:creationId xmlns:a16="http://schemas.microsoft.com/office/drawing/2014/main" id="{3E0CCF7F-76A8-4844-8D9D-8D67239BCA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141618" y="177625"/>
            <a:ext cx="567430" cy="590725"/>
          </a:xfrm>
          <a:prstGeom prst="rect">
            <a:avLst/>
          </a:prstGeom>
          <a:ln>
            <a:noFill/>
          </a:ln>
          <a:effectLst>
            <a:outerShdw blurRad="190500" algn="tl" rotWithShape="0">
              <a:srgbClr val="000000">
                <a:alpha val="70000"/>
              </a:srgbClr>
            </a:outerShdw>
          </a:effectLst>
        </p:spPr>
      </p:pic>
      <p:pic>
        <p:nvPicPr>
          <p:cNvPr id="11" name="Picture 9" descr="DSA">
            <a:extLst>
              <a:ext uri="{FF2B5EF4-FFF2-40B4-BE49-F238E27FC236}">
                <a16:creationId xmlns:a16="http://schemas.microsoft.com/office/drawing/2014/main" id="{66183305-99F7-48B3-BEE2-AD5FBDD5D6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rcRect/>
          <a:stretch>
            <a:fillRect/>
          </a:stretch>
        </p:blipFill>
        <p:spPr bwMode="auto">
          <a:xfrm>
            <a:off x="8417428" y="177624"/>
            <a:ext cx="567430" cy="590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71533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4374</TotalTime>
  <Words>1566</Words>
  <Application>Microsoft Office PowerPoint</Application>
  <PresentationFormat>On-screen Show (4:3)</PresentationFormat>
  <Paragraphs>176</Paragraphs>
  <Slides>23</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Myanmar3</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Mayborn</dc:creator>
  <cp:lastModifiedBy>aungnyi nyimin</cp:lastModifiedBy>
  <cp:revision>188</cp:revision>
  <cp:lastPrinted>2023-07-10T03:03:03Z</cp:lastPrinted>
  <dcterms:created xsi:type="dcterms:W3CDTF">2021-11-20T10:10:13Z</dcterms:created>
  <dcterms:modified xsi:type="dcterms:W3CDTF">2024-08-06T02:22:50Z</dcterms:modified>
</cp:coreProperties>
</file>