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8" r:id="rId2"/>
    <p:sldId id="328" r:id="rId3"/>
    <p:sldId id="331" r:id="rId4"/>
    <p:sldId id="449" r:id="rId5"/>
    <p:sldId id="418" r:id="rId6"/>
    <p:sldId id="439" r:id="rId7"/>
    <p:sldId id="440" r:id="rId8"/>
    <p:sldId id="501" r:id="rId9"/>
    <p:sldId id="456" r:id="rId10"/>
    <p:sldId id="505" r:id="rId11"/>
    <p:sldId id="506" r:id="rId12"/>
    <p:sldId id="507" r:id="rId13"/>
    <p:sldId id="508" r:id="rId14"/>
    <p:sldId id="509" r:id="rId15"/>
    <p:sldId id="510" r:id="rId16"/>
    <p:sldId id="511" r:id="rId17"/>
    <p:sldId id="512" r:id="rId18"/>
    <p:sldId id="517" r:id="rId19"/>
    <p:sldId id="518" r:id="rId20"/>
    <p:sldId id="519" r:id="rId21"/>
    <p:sldId id="513" r:id="rId22"/>
    <p:sldId id="521" r:id="rId23"/>
    <p:sldId id="504" r:id="rId24"/>
    <p:sldId id="446" r:id="rId25"/>
    <p:sldId id="434" r:id="rId26"/>
    <p:sldId id="520" r:id="rId27"/>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59696160606" initials="9" lastIdx="1" clrIdx="0"/>
  <p:cmAuthor id="2" name="aungnyi nyimin" initials="an" lastIdx="1" clrIdx="1">
    <p:extLst>
      <p:ext uri="{19B8F6BF-5375-455C-9EA6-DF929625EA0E}">
        <p15:presenceInfo xmlns:p15="http://schemas.microsoft.com/office/powerpoint/2012/main" userId="5af2b9b3f6d7e0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1379"/>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0312" autoAdjust="0"/>
  </p:normalViewPr>
  <p:slideViewPr>
    <p:cSldViewPr snapToGrid="0">
      <p:cViewPr varScale="1">
        <p:scale>
          <a:sx n="88" d="100"/>
          <a:sy n="88" d="100"/>
        </p:scale>
        <p:origin x="1872" y="90"/>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7-25T10:41:27.061" idx="1">
    <p:pos x="10" y="10"/>
    <p:text/>
    <p:extLst>
      <p:ext uri="{C676402C-5697-4E1C-873F-D02D1690AC5C}">
        <p15:threadingInfo xmlns:p15="http://schemas.microsoft.com/office/powerpoint/2012/main" timeZoneBias="-39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841B8AA8-3F84-471A-9C67-03FBDC4877D9}" type="datetimeFigureOut">
              <a:rPr lang="en-US" smtClean="0"/>
              <a:t>7/30/2024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26008F3-2A63-4DEE-9986-897651EF76F7}" type="slidenum">
              <a:rPr lang="en-US" smtClean="0"/>
              <a:t>‹#›</a:t>
            </a:fld>
            <a:endParaRPr lang="en-US"/>
          </a:p>
        </p:txBody>
      </p:sp>
    </p:spTree>
    <p:extLst>
      <p:ext uri="{BB962C8B-B14F-4D97-AF65-F5344CB8AC3E}">
        <p14:creationId xmlns:p14="http://schemas.microsoft.com/office/powerpoint/2010/main" val="20019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47763" y="1233488"/>
            <a:ext cx="4440237" cy="3330575"/>
          </a:xfrm>
          <a:ln/>
        </p:spPr>
      </p:sp>
      <p:sp>
        <p:nvSpPr>
          <p:cNvPr id="15363"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Afternoon!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Honorable and invited guests, all of my Lecturers, supervisor and my batch friends.</a:t>
            </a:r>
            <a:endParaRPr lang="en-US" dirty="0">
              <a:latin typeface="Times New Roman" panose="02020603050405020304" pitchFamily="18" charset="0"/>
              <a:cs typeface="Times New Roman" panose="02020603050405020304" pitchFamily="18" charset="0"/>
            </a:endParaRPr>
          </a:p>
          <a:p>
            <a:endParaRPr lang="en-US" altLang="en-US" dirty="0"/>
          </a:p>
        </p:txBody>
      </p:sp>
      <p:sp>
        <p:nvSpPr>
          <p:cNvPr id="15364" name="Slide Number Placeholder 3"/>
          <p:cNvSpPr>
            <a:spLocks noGrp="1"/>
          </p:cNvSpPr>
          <p:nvPr>
            <p:ph type="sldNum" sz="quarter" idx="5"/>
          </p:nvPr>
        </p:nvSpPr>
        <p:spPr>
          <a:noFill/>
        </p:spPr>
        <p:txBody>
          <a:bodyPr/>
          <a:lstStyle/>
          <a:p>
            <a:fld id="{0E00B00B-D5EF-4927-9D28-154E76C622CB}" type="slidenum">
              <a:rPr lang="ru-RU" altLang="en-US" smtClean="0"/>
              <a:pPr/>
              <a:t>1</a:t>
            </a:fld>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present the flutter architecture</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10</a:t>
            </a:fld>
            <a:endParaRPr lang="en-US"/>
          </a:p>
        </p:txBody>
      </p:sp>
    </p:spTree>
    <p:extLst>
      <p:ext uri="{BB962C8B-B14F-4D97-AF65-F5344CB8AC3E}">
        <p14:creationId xmlns:p14="http://schemas.microsoft.com/office/powerpoint/2010/main" val="97034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11</a:t>
            </a:fld>
            <a:endParaRPr lang="en-US"/>
          </a:p>
        </p:txBody>
      </p:sp>
    </p:spTree>
    <p:extLst>
      <p:ext uri="{BB962C8B-B14F-4D97-AF65-F5344CB8AC3E}">
        <p14:creationId xmlns:p14="http://schemas.microsoft.com/office/powerpoint/2010/main" val="113894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12</a:t>
            </a:fld>
            <a:endParaRPr lang="en-US"/>
          </a:p>
        </p:txBody>
      </p:sp>
    </p:spTree>
    <p:extLst>
      <p:ext uri="{BB962C8B-B14F-4D97-AF65-F5344CB8AC3E}">
        <p14:creationId xmlns:p14="http://schemas.microsoft.com/office/powerpoint/2010/main" val="288112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13</a:t>
            </a:fld>
            <a:endParaRPr lang="en-US"/>
          </a:p>
        </p:txBody>
      </p:sp>
    </p:spTree>
    <p:extLst>
      <p:ext uri="{BB962C8B-B14F-4D97-AF65-F5344CB8AC3E}">
        <p14:creationId xmlns:p14="http://schemas.microsoft.com/office/powerpoint/2010/main" val="1222405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14</a:t>
            </a:fld>
            <a:endParaRPr lang="en-US"/>
          </a:p>
        </p:txBody>
      </p:sp>
    </p:spTree>
    <p:extLst>
      <p:ext uri="{BB962C8B-B14F-4D97-AF65-F5344CB8AC3E}">
        <p14:creationId xmlns:p14="http://schemas.microsoft.com/office/powerpoint/2010/main" val="48128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15</a:t>
            </a:fld>
            <a:endParaRPr lang="en-US"/>
          </a:p>
        </p:txBody>
      </p:sp>
    </p:spTree>
    <p:extLst>
      <p:ext uri="{BB962C8B-B14F-4D97-AF65-F5344CB8AC3E}">
        <p14:creationId xmlns:p14="http://schemas.microsoft.com/office/powerpoint/2010/main" val="3969148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16</a:t>
            </a:fld>
            <a:endParaRPr lang="en-US"/>
          </a:p>
        </p:txBody>
      </p:sp>
    </p:spTree>
    <p:extLst>
      <p:ext uri="{BB962C8B-B14F-4D97-AF65-F5344CB8AC3E}">
        <p14:creationId xmlns:p14="http://schemas.microsoft.com/office/powerpoint/2010/main" val="359223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17</a:t>
            </a:fld>
            <a:endParaRPr lang="en-US"/>
          </a:p>
        </p:txBody>
      </p:sp>
    </p:spTree>
    <p:extLst>
      <p:ext uri="{BB962C8B-B14F-4D97-AF65-F5344CB8AC3E}">
        <p14:creationId xmlns:p14="http://schemas.microsoft.com/office/powerpoint/2010/main" val="244733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18</a:t>
            </a:fld>
            <a:endParaRPr lang="en-US"/>
          </a:p>
        </p:txBody>
      </p:sp>
    </p:spTree>
    <p:extLst>
      <p:ext uri="{BB962C8B-B14F-4D97-AF65-F5344CB8AC3E}">
        <p14:creationId xmlns:p14="http://schemas.microsoft.com/office/powerpoint/2010/main" val="4998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19</a:t>
            </a:fld>
            <a:endParaRPr lang="en-US"/>
          </a:p>
        </p:txBody>
      </p:sp>
    </p:spTree>
    <p:extLst>
      <p:ext uri="{BB962C8B-B14F-4D97-AF65-F5344CB8AC3E}">
        <p14:creationId xmlns:p14="http://schemas.microsoft.com/office/powerpoint/2010/main" val="101824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Firstly, May I introduce myself.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I'm Captain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Aung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min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and Master Candidate at Department of Computer Science.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Today I' would like to present my thesis 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The title of my thesis is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“Golf Score Management System with PHP Laravel Framework”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my supervisor is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and Co-supervisor is Zin Min Thu.</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a:t>
            </a:fld>
            <a:endParaRPr lang="en-US"/>
          </a:p>
        </p:txBody>
      </p:sp>
    </p:spTree>
    <p:extLst>
      <p:ext uri="{BB962C8B-B14F-4D97-AF65-F5344CB8AC3E}">
        <p14:creationId xmlns:p14="http://schemas.microsoft.com/office/powerpoint/2010/main" val="26383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20</a:t>
            </a:fld>
            <a:endParaRPr lang="en-US"/>
          </a:p>
        </p:txBody>
      </p:sp>
    </p:spTree>
    <p:extLst>
      <p:ext uri="{BB962C8B-B14F-4D97-AF65-F5344CB8AC3E}">
        <p14:creationId xmlns:p14="http://schemas.microsoft.com/office/powerpoint/2010/main" val="3551211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24</a:t>
            </a:fld>
            <a:endParaRPr lang="ru-RU" altLang="en-US"/>
          </a:p>
        </p:txBody>
      </p:sp>
    </p:spTree>
    <p:extLst>
      <p:ext uri="{BB962C8B-B14F-4D97-AF65-F5344CB8AC3E}">
        <p14:creationId xmlns:p14="http://schemas.microsoft.com/office/powerpoint/2010/main" val="3092309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kind attention.</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25</a:t>
            </a:fld>
            <a:endParaRPr lang="en-US"/>
          </a:p>
        </p:txBody>
      </p:sp>
    </p:spTree>
    <p:extLst>
      <p:ext uri="{BB962C8B-B14F-4D97-AF65-F5344CB8AC3E}">
        <p14:creationId xmlns:p14="http://schemas.microsoft.com/office/powerpoint/2010/main" val="65370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OK! First of</a:t>
            </a:r>
            <a:r>
              <a:rPr lang="en-US" sz="2000" baseline="0" dirty="0">
                <a:latin typeface="Times New Roman" panose="02020603050405020304" pitchFamily="18" charset="0"/>
                <a:cs typeface="Times New Roman" panose="02020603050405020304" pitchFamily="18" charset="0"/>
              </a:rPr>
              <a:t> all, I would like to present outlines of my thesis. </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seminar, I will present</a:t>
            </a:r>
            <a:r>
              <a:rPr lang="en-US" sz="2000" baseline="0" dirty="0">
                <a:latin typeface="Times New Roman" panose="02020603050405020304" pitchFamily="18" charset="0"/>
                <a:cs typeface="Times New Roman" panose="02020603050405020304" pitchFamily="18" charset="0"/>
              </a:rPr>
              <a:t> our thesis as these program. And generally divided by 7 state.</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First stage is the abstract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Second stage is the Introduction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Third stage is the Aim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Fourth stage is the </a:t>
            </a:r>
            <a:r>
              <a:rPr lang="en-US" altLang="en-US" sz="2000" dirty="0">
                <a:latin typeface="Times New Roman" panose="02020603050405020304" pitchFamily="18" charset="0"/>
                <a:cs typeface="Times New Roman" panose="02020603050405020304" pitchFamily="18" charset="0"/>
              </a:rPr>
              <a:t>Objectives of our thesis</a:t>
            </a:r>
            <a:r>
              <a:rPr lang="en-US" sz="2000" baseline="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Fifth is the Problem Statement .</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Sixth is the Scope of thesis and background theory.</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Finally, is the conclusion of our thesis.</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3</a:t>
            </a:fld>
            <a:endParaRPr lang="en-US"/>
          </a:p>
        </p:txBody>
      </p:sp>
    </p:spTree>
    <p:extLst>
      <p:ext uri="{BB962C8B-B14F-4D97-AF65-F5344CB8AC3E}">
        <p14:creationId xmlns:p14="http://schemas.microsoft.com/office/powerpoint/2010/main" val="2478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slides, May I present about the abstract of my thesis.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4</a:t>
            </a:fld>
            <a:endParaRPr lang="ru-RU" altLang="en-US"/>
          </a:p>
        </p:txBody>
      </p:sp>
    </p:spTree>
    <p:extLst>
      <p:ext uri="{BB962C8B-B14F-4D97-AF65-F5344CB8AC3E}">
        <p14:creationId xmlns:p14="http://schemas.microsoft.com/office/powerpoint/2010/main" val="20611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5</a:t>
            </a:fld>
            <a:endParaRPr lang="en-US"/>
          </a:p>
        </p:txBody>
      </p:sp>
    </p:spTree>
    <p:extLst>
      <p:ext uri="{BB962C8B-B14F-4D97-AF65-F5344CB8AC3E}">
        <p14:creationId xmlns:p14="http://schemas.microsoft.com/office/powerpoint/2010/main" val="12928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 would like to present the  Aim of my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6</a:t>
            </a:fld>
            <a:endParaRPr lang="ru-RU" altLang="en-US"/>
          </a:p>
        </p:txBody>
      </p:sp>
    </p:spTree>
    <p:extLst>
      <p:ext uri="{BB962C8B-B14F-4D97-AF65-F5344CB8AC3E}">
        <p14:creationId xmlns:p14="http://schemas.microsoft.com/office/powerpoint/2010/main" val="27040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objectives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our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7</a:t>
            </a:fld>
            <a:endParaRPr lang="ru-RU" altLang="en-US"/>
          </a:p>
        </p:txBody>
      </p:sp>
    </p:spTree>
    <p:extLst>
      <p:ext uri="{BB962C8B-B14F-4D97-AF65-F5344CB8AC3E}">
        <p14:creationId xmlns:p14="http://schemas.microsoft.com/office/powerpoint/2010/main" val="22910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problem statement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8</a:t>
            </a:fld>
            <a:endParaRPr lang="ru-RU" altLang="en-US"/>
          </a:p>
        </p:txBody>
      </p:sp>
    </p:spTree>
    <p:extLst>
      <p:ext uri="{BB962C8B-B14F-4D97-AF65-F5344CB8AC3E}">
        <p14:creationId xmlns:p14="http://schemas.microsoft.com/office/powerpoint/2010/main" val="365967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 this slide, I would like </a:t>
            </a:r>
            <a:r>
              <a:rPr lang="en-US" sz="1200" b="0" kern="1200" dirty="0">
                <a:solidFill>
                  <a:schemeClr val="tx1"/>
                </a:solidFill>
                <a:effectLst/>
                <a:latin typeface="+mn-lt"/>
                <a:ea typeface="+mn-ea"/>
                <a:cs typeface="+mn-cs"/>
              </a:rPr>
              <a:t>to present the  background </a:t>
            </a:r>
            <a:r>
              <a:rPr lang="en-US" sz="1200" b="0" kern="1200" dirty="0" err="1">
                <a:solidFill>
                  <a:schemeClr val="tx1"/>
                </a:solidFill>
                <a:effectLst/>
                <a:latin typeface="+mn-lt"/>
                <a:ea typeface="+mn-ea"/>
                <a:cs typeface="+mn-cs"/>
              </a:rPr>
              <a:t>thoery</a:t>
            </a:r>
            <a:r>
              <a:rPr lang="en-US" sz="1200" b="0" kern="1200" dirty="0">
                <a:solidFill>
                  <a:schemeClr val="tx1"/>
                </a:solidFill>
                <a:effectLst/>
                <a:latin typeface="+mn-lt"/>
                <a:ea typeface="+mn-ea"/>
                <a:cs typeface="+mn-cs"/>
              </a:rPr>
              <a: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9</a:t>
            </a:fld>
            <a:endParaRPr lang="en-US"/>
          </a:p>
        </p:txBody>
      </p:sp>
    </p:spTree>
    <p:extLst>
      <p:ext uri="{BB962C8B-B14F-4D97-AF65-F5344CB8AC3E}">
        <p14:creationId xmlns:p14="http://schemas.microsoft.com/office/powerpoint/2010/main" val="23792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040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7746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37296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6750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03D09-CCA6-4814-A8DF-A72966075E1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2585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03D09-CCA6-4814-A8DF-A72966075E1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290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03D09-CCA6-4814-A8DF-A72966075E19}"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93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703D09-CCA6-4814-A8DF-A72966075E19}"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1406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03D09-CCA6-4814-A8DF-A72966075E19}"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57282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0890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846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03D09-CCA6-4814-A8DF-A72966075E19}" type="datetimeFigureOut">
              <a:rPr lang="en-US" smtClean="0"/>
              <a:t>7/30/2024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641E-8849-45EB-8804-05B23B34D66F}" type="slidenum">
              <a:rPr lang="en-US" smtClean="0"/>
              <a:t>‹#›</a:t>
            </a:fld>
            <a:endParaRPr lang="en-US"/>
          </a:p>
        </p:txBody>
      </p:sp>
    </p:spTree>
    <p:extLst>
      <p:ext uri="{BB962C8B-B14F-4D97-AF65-F5344CB8AC3E}">
        <p14:creationId xmlns:p14="http://schemas.microsoft.com/office/powerpoint/2010/main" val="1379074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jp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9" name="Picture 9" descr="DSA"/>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3815953" y="1937147"/>
            <a:ext cx="1537097" cy="1600200"/>
          </a:xfrm>
          <a:prstGeom prst="rect">
            <a:avLst/>
          </a:prstGeom>
          <a:ln>
            <a:noFill/>
          </a:ln>
          <a:effectLst>
            <a:outerShdw blurRad="190500" algn="tl" rotWithShape="0">
              <a:srgbClr val="000000">
                <a:alpha val="70000"/>
              </a:srgbClr>
            </a:outerShdw>
          </a:effectLst>
        </p:spPr>
      </p:pic>
      <p:sp>
        <p:nvSpPr>
          <p:cNvPr id="5124" name="Text Box 8"/>
          <p:cNvSpPr txBox="1">
            <a:spLocks noChangeArrowheads="1"/>
          </p:cNvSpPr>
          <p:nvPr/>
        </p:nvSpPr>
        <p:spPr bwMode="auto">
          <a:xfrm>
            <a:off x="51434" y="3814346"/>
            <a:ext cx="9012993" cy="1133965"/>
          </a:xfrm>
          <a:prstGeom prst="rect">
            <a:avLst/>
          </a:prstGeom>
          <a:noFill/>
          <a:ln w="9525">
            <a:noFill/>
            <a:miter lim="800000"/>
            <a:headEnd/>
            <a:tailEnd/>
          </a:ln>
        </p:spPr>
        <p:txBody>
          <a:bodyPr wrap="square" anchor="ctr">
            <a:spAutoFit/>
          </a:bodyPr>
          <a:lstStyle/>
          <a:p>
            <a:pPr algn="ctr" eaLnBrk="1" hangingPunct="1">
              <a:lnSpc>
                <a:spcPct val="150000"/>
              </a:lnSpc>
              <a:defRPr/>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Computer Science</a:t>
            </a:r>
          </a:p>
          <a:p>
            <a:pPr algn="ctr" eaLnBrk="1" hangingPunct="1">
              <a:lnSpc>
                <a:spcPct val="150000"/>
              </a:lnSpc>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p>
        </p:txBody>
      </p:sp>
      <p:sp>
        <p:nvSpPr>
          <p:cNvPr id="2" name="Date Placeholder 1"/>
          <p:cNvSpPr>
            <a:spLocks noGrp="1"/>
          </p:cNvSpPr>
          <p:nvPr>
            <p:ph type="dt" sz="half" idx="10"/>
          </p:nvPr>
        </p:nvSpPr>
        <p:spPr>
          <a:xfrm>
            <a:off x="234420" y="6199386"/>
            <a:ext cx="1902656" cy="284724"/>
          </a:xfrm>
        </p:spPr>
        <p:txBody>
          <a:bodyPr/>
          <a:lstStyle/>
          <a:p>
            <a:pPr>
              <a:defRPr/>
            </a:pPr>
            <a:r>
              <a:rPr lang="en-US" sz="1600" b="1" dirty="0">
                <a:solidFill>
                  <a:schemeClr val="tx1"/>
                </a:solidFill>
                <a:latin typeface="Times New Roman" panose="02020603050405020304" pitchFamily="18" charset="0"/>
                <a:cs typeface="Times New Roman" panose="02020603050405020304" pitchFamily="18" charset="0"/>
              </a:rPr>
              <a:t>Date : 07-08-2024</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0AA35E-75A8-47D8-971E-601C76C2707A}"/>
              </a:ext>
            </a:extLst>
          </p:cNvPr>
          <p:cNvSpPr txBox="1"/>
          <p:nvPr/>
        </p:nvSpPr>
        <p:spPr>
          <a:xfrm>
            <a:off x="79571" y="1027033"/>
            <a:ext cx="8933423" cy="646331"/>
          </a:xfrm>
          <a:prstGeom prst="rect">
            <a:avLst/>
          </a:prstGeom>
          <a:noFill/>
        </p:spPr>
        <p:txBody>
          <a:bodyPr wrap="square" rtlCol="0">
            <a:spAutoFit/>
          </a:bodyPr>
          <a:lstStyle/>
          <a:p>
            <a:pPr algn="ctr"/>
            <a:r>
              <a:rPr lang="en-US"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DEFENCE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 ACADEMY</a:t>
            </a:r>
          </a:p>
        </p:txBody>
      </p:sp>
      <p:sp>
        <p:nvSpPr>
          <p:cNvPr id="5" name="Rectangle 4">
            <a:extLst>
              <a:ext uri="{FF2B5EF4-FFF2-40B4-BE49-F238E27FC236}">
                <a16:creationId xmlns:a16="http://schemas.microsoft.com/office/drawing/2014/main" id="{4752BE5E-A279-42AD-B9DE-F2E532754215}"/>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1">
            <a:extLst>
              <a:ext uri="{FF2B5EF4-FFF2-40B4-BE49-F238E27FC236}">
                <a16:creationId xmlns:a16="http://schemas.microsoft.com/office/drawing/2014/main" id="{AEFAF940-D318-262B-BC09-2F83136C51BC}"/>
              </a:ext>
            </a:extLst>
          </p:cNvPr>
          <p:cNvSpPr txBox="1">
            <a:spLocks/>
          </p:cNvSpPr>
          <p:nvPr/>
        </p:nvSpPr>
        <p:spPr>
          <a:xfrm>
            <a:off x="7110338" y="6199386"/>
            <a:ext cx="1902656" cy="28472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600" b="1" dirty="0" err="1">
                <a:solidFill>
                  <a:schemeClr val="tx1"/>
                </a:solidFill>
                <a:latin typeface="Times New Roman" panose="02020603050405020304" pitchFamily="18" charset="0"/>
                <a:cs typeface="Times New Roman" panose="02020603050405020304" pitchFamily="18" charset="0"/>
              </a:rPr>
              <a:t>Pyin</a:t>
            </a:r>
            <a:r>
              <a:rPr lang="en-US" sz="1600" b="1" dirty="0">
                <a:solidFill>
                  <a:schemeClr val="tx1"/>
                </a:solidFill>
                <a:latin typeface="Times New Roman" panose="02020603050405020304" pitchFamily="18" charset="0"/>
                <a:cs typeface="Times New Roman" panose="02020603050405020304" pitchFamily="18" charset="0"/>
              </a:rPr>
              <a:t> Oo Lwin</a:t>
            </a:r>
            <a:endParaRPr lang="ru-RU"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Flutter Architecture</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7781939"/>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solidFill>
                  <a:srgbClr val="202124"/>
                </a:solidFill>
                <a:effectLst/>
                <a:highlight>
                  <a:srgbClr val="FFFFFF"/>
                </a:highlight>
                <a:latin typeface="Times New Roman" panose="02020603050405020304" pitchFamily="18" charset="0"/>
                <a:ea typeface="Calibri" panose="020F0502020204030204" pitchFamily="34" charset="0"/>
                <a:cs typeface="Myanmar3"/>
              </a:rPr>
              <a:t>Flutter is </a:t>
            </a:r>
            <a:r>
              <a:rPr lang="en-US" sz="2400" dirty="0">
                <a:solidFill>
                  <a:srgbClr val="040C28"/>
                </a:solidFill>
                <a:effectLst/>
                <a:latin typeface="Times New Roman" panose="02020603050405020304" pitchFamily="18" charset="0"/>
                <a:ea typeface="Calibri" panose="020F0502020204030204" pitchFamily="34" charset="0"/>
                <a:cs typeface="Myanmar3"/>
              </a:rPr>
              <a:t>Google's portable UI toolkit for crafting beautiful, natively compiled applications for mobile, web, and desktop from a single codebase</a:t>
            </a:r>
            <a:r>
              <a:rPr lang="en-US" sz="2400" dirty="0">
                <a:solidFill>
                  <a:srgbClr val="202124"/>
                </a:solidFill>
                <a:effectLst/>
                <a:highlight>
                  <a:srgbClr val="FFFFFF"/>
                </a:highlight>
                <a:latin typeface="Times New Roman" panose="02020603050405020304" pitchFamily="18" charset="0"/>
                <a:ea typeface="Calibri" panose="020F0502020204030204" pitchFamily="34" charset="0"/>
                <a:cs typeface="Myanmar3"/>
              </a:rPr>
              <a:t>. Flutter works with existing code, is used by developers and organizations around the world, and is free and open source. </a:t>
            </a:r>
            <a:r>
              <a:rPr lang="en-US" sz="2400" dirty="0">
                <a:effectLst/>
                <a:latin typeface="Times New Roman" panose="02020603050405020304" pitchFamily="18" charset="0"/>
                <a:ea typeface="Calibri" panose="020F0502020204030204" pitchFamily="34" charset="0"/>
              </a:rPr>
              <a:t>Below is a general overview of key components and considerations in Flutter architecture-</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Client-Side (Frontend)</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Server-Side (Backend)</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Database Management System (DBMS)</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Application Programming Interface (API)</a:t>
            </a:r>
          </a:p>
          <a:p>
            <a:pPr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907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Client-Side(Frontend)</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8474436"/>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rPr>
              <a:t>The client-side, also known as the frontend, is the part of an application that users interact with directly. </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User Interface (UI):</a:t>
            </a:r>
            <a:r>
              <a:rPr lang="en-US" sz="2400" b="1"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DART Language, Flutter Package</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Device: IOS, Android.</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Frameworks and Libraries: </a:t>
            </a:r>
          </a:p>
          <a:p>
            <a:pPr marL="1314450" lvl="1" indent="-51435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Flutter </a:t>
            </a:r>
            <a:r>
              <a:rPr lang="en-US" sz="2400" dirty="0">
                <a:effectLst/>
                <a:latin typeface="Times New Roman" panose="02020603050405020304" pitchFamily="18" charset="0"/>
                <a:ea typeface="Times New Roman" panose="02020603050405020304" pitchFamily="18" charset="0"/>
              </a:rPr>
              <a:t>Dart libraries, </a:t>
            </a:r>
            <a:r>
              <a:rPr lang="en-US" sz="2400" dirty="0" err="1">
                <a:effectLst/>
                <a:latin typeface="Times New Roman" panose="02020603050405020304" pitchFamily="18" charset="0"/>
                <a:ea typeface="Times New Roman" panose="02020603050405020304" pitchFamily="18" charset="0"/>
              </a:rPr>
              <a:t>Skia</a:t>
            </a:r>
            <a:r>
              <a:rPr lang="en-US" sz="2400" dirty="0">
                <a:effectLst/>
                <a:latin typeface="Times New Roman" panose="02020603050405020304" pitchFamily="18" charset="0"/>
                <a:ea typeface="Times New Roman" panose="02020603050405020304" pitchFamily="18" charset="0"/>
              </a:rPr>
              <a:t> graphics library</a:t>
            </a:r>
            <a:endParaRPr lang="en-US" sz="2400" dirty="0">
              <a:effectLst/>
              <a:latin typeface="Times New Roman" panose="02020603050405020304" pitchFamily="18" charset="0"/>
              <a:ea typeface="Calibri" panose="020F0502020204030204" pitchFamily="34" charset="0"/>
            </a:endParaRPr>
          </a:p>
          <a:p>
            <a:pPr marL="1314450" lvl="1" indent="-514350" algn="just">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Widget tree</a:t>
            </a:r>
            <a:endParaRPr lang="en-US" sz="2400" dirty="0">
              <a:effectLst/>
              <a:latin typeface="Times New Roman" panose="02020603050405020304" pitchFamily="18" charset="0"/>
              <a:ea typeface="Calibri" panose="020F0502020204030204" pitchFamily="34" charset="0"/>
            </a:endParaRPr>
          </a:p>
          <a:p>
            <a:pPr marL="863600" lvl="1" indent="-5207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Android Studio</a:t>
            </a:r>
          </a:p>
          <a:p>
            <a:pPr marL="863600" lvl="1" indent="-5207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Java SDK (</a:t>
            </a:r>
            <a:r>
              <a:rPr lang="en-US" sz="2400" dirty="0">
                <a:solidFill>
                  <a:srgbClr val="202124"/>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oftware </a:t>
            </a:r>
            <a:r>
              <a:rPr lang="en-US" sz="2400" dirty="0">
                <a:solidFill>
                  <a:srgbClr val="202124"/>
                </a:solidFill>
                <a:highlight>
                  <a:srgbClr val="FFFFFF"/>
                </a:highlight>
                <a:latin typeface="Times New Roman" panose="02020603050405020304" pitchFamily="18" charset="0"/>
                <a:cs typeface="Times New Roman" panose="02020603050405020304" pitchFamily="18" charset="0"/>
              </a:rPr>
              <a:t>D</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evelopment </a:t>
            </a:r>
            <a:r>
              <a:rPr lang="en-US" sz="2400" dirty="0">
                <a:solidFill>
                  <a:srgbClr val="202124"/>
                </a:solidFill>
                <a:highlight>
                  <a:srgbClr val="FFFFFF"/>
                </a:highlight>
                <a:latin typeface="Times New Roman" panose="02020603050405020304" pitchFamily="18" charset="0"/>
                <a:cs typeface="Times New Roman" panose="02020603050405020304" pitchFamily="18" charset="0"/>
              </a:rPr>
              <a:t>K</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it</a:t>
            </a:r>
            <a:r>
              <a:rPr lang="en-US" sz="2400" b="0" i="0" dirty="0">
                <a:solidFill>
                  <a:srgbClr val="202124"/>
                </a:solidFill>
                <a:effectLst/>
                <a:highlight>
                  <a:srgbClr val="FFFFFF"/>
                </a:highlight>
                <a:latin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endParaRPr>
          </a:p>
          <a:p>
            <a:pPr marL="1314450" lvl="1" indent="-514350" algn="just">
              <a:lnSpc>
                <a:spcPct val="150000"/>
              </a:lnSpc>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a:p>
            <a:pPr marL="342900" algn="just">
              <a:lnSpc>
                <a:spcPct val="150000"/>
              </a:lnSpc>
            </a:pPr>
            <a:r>
              <a:rPr lang="en-US" b="1" dirty="0">
                <a:latin typeface="Times New Roman" panose="02020603050405020304" pitchFamily="18" charset="0"/>
                <a:ea typeface="Calibri" panose="020F0502020204030204" pitchFamily="34" charset="0"/>
              </a:rPr>
              <a:t>		</a:t>
            </a:r>
            <a:endParaRPr lang="en-US" sz="1800" b="1" dirty="0">
              <a:effectLst/>
              <a:latin typeface="Times New Roman" panose="02020603050405020304" pitchFamily="18" charset="0"/>
              <a:ea typeface="Calibri" panose="020F0502020204030204" pitchFamily="34" charset="0"/>
            </a:endParaRPr>
          </a:p>
          <a:p>
            <a:pPr marL="1143000" lvl="1" indent="-34290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C3067EE4-7A45-F177-7A73-5F4F27E7D382}"/>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128159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Server-Side(Backend)</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8751435"/>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rPr>
              <a:t>The server-side, or backend, of an </a:t>
            </a:r>
            <a:r>
              <a:rPr lang="en-US" sz="2400" dirty="0">
                <a:latin typeface="Times New Roman" panose="02020603050405020304" pitchFamily="18" charset="0"/>
                <a:ea typeface="Calibri" panose="020F0502020204030204" pitchFamily="34" charset="0"/>
              </a:rPr>
              <a:t>a</a:t>
            </a:r>
            <a:r>
              <a:rPr lang="en-US" sz="2400" dirty="0">
                <a:effectLst/>
                <a:latin typeface="Times New Roman" panose="02020603050405020304" pitchFamily="18" charset="0"/>
                <a:ea typeface="Calibri" panose="020F0502020204030204" pitchFamily="34" charset="0"/>
              </a:rPr>
              <a:t>pplication is responsible for handling tasks that don't involve direct interaction with the user but are crucial for the functionality and data management of the application.</a:t>
            </a:r>
            <a:r>
              <a:rPr lang="en-US" sz="1800" dirty="0">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Application: Flutter, </a:t>
            </a:r>
            <a:r>
              <a:rPr lang="en-US" sz="2400" dirty="0" err="1">
                <a:effectLst/>
                <a:latin typeface="Times New Roman" panose="02020603050405020304" pitchFamily="18" charset="0"/>
                <a:ea typeface="Calibri" panose="020F0502020204030204" pitchFamily="34" charset="0"/>
              </a:rPr>
              <a:t>Awardspace</a:t>
            </a:r>
            <a:endParaRPr lang="en-US" sz="2400" dirty="0">
              <a:effectLst/>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Database</a:t>
            </a: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MySQL, PostgreSQL, MongoDB, SQLite, Oracle</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API (Application Programming Interface)</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Middleware</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Authentication and Authorization</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Server-Side Languages: PHP, DART etc.</a:t>
            </a:r>
          </a:p>
          <a:p>
            <a:pPr marL="342900" algn="just">
              <a:lnSpc>
                <a:spcPct val="150000"/>
              </a:lnSpc>
            </a:pPr>
            <a:r>
              <a:rPr lang="en-US" sz="2400" b="1" dirty="0">
                <a:latin typeface="Times New Roman" panose="02020603050405020304" pitchFamily="18" charset="0"/>
                <a:ea typeface="Calibri" panose="020F0502020204030204" pitchFamily="34" charset="0"/>
              </a:rPr>
              <a:t>		</a:t>
            </a:r>
            <a:endParaRPr lang="en-US" sz="2400" b="1" dirty="0">
              <a:effectLst/>
              <a:latin typeface="Times New Roman" panose="02020603050405020304" pitchFamily="18" charset="0"/>
              <a:ea typeface="Calibri" panose="020F0502020204030204" pitchFamily="34" charset="0"/>
            </a:endParaRPr>
          </a:p>
          <a:p>
            <a:pPr marL="1143000" lvl="1" indent="-34290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8E8A69EC-8A3A-DA3F-DC3C-8CBCEB48FB7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44342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itchFamily="18" charset="0"/>
                <a:cs typeface="Times New Roman" pitchFamily="18" charset="0"/>
              </a:rPr>
              <a:t>Flutter Application</a:t>
            </a: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5011949"/>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Flutter is </a:t>
            </a:r>
            <a:r>
              <a:rPr lang="en-US" sz="2400" b="0" i="0" dirty="0">
                <a:solidFill>
                  <a:srgbClr val="040C28"/>
                </a:solidFill>
                <a:effectLst/>
                <a:latin typeface="Times New Roman" panose="02020603050405020304" pitchFamily="18" charset="0"/>
                <a:cs typeface="Times New Roman" panose="02020603050405020304" pitchFamily="18" charset="0"/>
              </a:rPr>
              <a:t>an open-source UI software development kit created by Google</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514350" algn="just">
              <a:lnSpc>
                <a:spcPct val="150000"/>
              </a:lnSpc>
              <a:buFont typeface="Wingdings" panose="05000000000000000000" pitchFamily="2" charset="2"/>
              <a:buChar char="v"/>
            </a:pP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It can be used to develop cross platform applications from a single codebase for the web, Fuchsia, Android, iOS, Linux, macOS, and Windows.</a:t>
            </a:r>
          </a:p>
          <a:p>
            <a:pPr marL="685800" indent="-514350" algn="just">
              <a:lnSpc>
                <a:spcPct val="150000"/>
              </a:lnSpc>
              <a:buFont typeface="Wingdings" panose="05000000000000000000" pitchFamily="2" charset="2"/>
              <a:buChar char="v"/>
            </a:pPr>
            <a:r>
              <a:rPr lang="en-US" sz="2400" b="0" i="0" dirty="0">
                <a:solidFill>
                  <a:srgbClr val="333333"/>
                </a:solidFill>
                <a:effectLst/>
                <a:latin typeface="Times New Roman" panose="02020603050405020304" pitchFamily="18" charset="0"/>
                <a:cs typeface="Times New Roman" panose="02020603050405020304" pitchFamily="18" charset="0"/>
              </a:rPr>
              <a:t>Dart is optimized for building UIs, and many of Dart’s strengths are used in Flutter.</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The embedder is responsible for launching the Flutter engine and integrating it with the native OS.</a:t>
            </a:r>
            <a:endParaRPr lang="en-US" sz="3200" b="0" i="0" dirty="0">
              <a:solidFill>
                <a:srgbClr val="333333"/>
              </a:solidFill>
              <a:effectLst/>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372961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Advantages of Using Flutter</a:t>
            </a:r>
            <a:endParaRPr lang="en-US" sz="40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2795958"/>
          </a:xfrm>
          <a:prstGeom prst="rect">
            <a:avLst/>
          </a:prstGeom>
          <a:noFill/>
          <a:ln w="9525">
            <a:noFill/>
            <a:miter lim="800000"/>
            <a:headEnd/>
            <a:tailEnd/>
          </a:ln>
        </p:spPr>
        <p:txBody>
          <a:bodyPr wrap="square">
            <a:spAutoFit/>
          </a:bodyPr>
          <a:lstStyle/>
          <a:p>
            <a:pPr algn="l">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b="0" i="0" dirty="0">
                <a:solidFill>
                  <a:srgbClr val="333333"/>
                </a:solidFill>
                <a:effectLst/>
                <a:highlight>
                  <a:srgbClr val="FBFBFB"/>
                </a:highlight>
                <a:latin typeface="AmazonEmber"/>
              </a:rPr>
              <a:t> </a:t>
            </a:r>
            <a:r>
              <a:rPr lang="en-US" sz="2400" b="0" i="0" dirty="0">
                <a:solidFill>
                  <a:srgbClr val="333333"/>
                </a:solidFill>
                <a:effectLst/>
                <a:highlight>
                  <a:srgbClr val="FBFBFB"/>
                </a:highlight>
                <a:latin typeface="Times New Roman" panose="02020603050405020304" pitchFamily="18" charset="0"/>
                <a:cs typeface="Times New Roman" panose="02020603050405020304" pitchFamily="18" charset="0"/>
              </a:rPr>
              <a:t>There are </a:t>
            </a:r>
            <a:r>
              <a:rPr lang="en-US" sz="2400" dirty="0">
                <a:solidFill>
                  <a:srgbClr val="333333"/>
                </a:solidFill>
                <a:highlight>
                  <a:srgbClr val="FBFBFB"/>
                </a:highlight>
                <a:latin typeface="Times New Roman" panose="02020603050405020304" pitchFamily="18" charset="0"/>
                <a:cs typeface="Times New Roman" panose="02020603050405020304" pitchFamily="18" charset="0"/>
              </a:rPr>
              <a:t>advantages </a:t>
            </a:r>
            <a:r>
              <a:rPr lang="en-US" sz="2400" b="0" i="0" dirty="0">
                <a:solidFill>
                  <a:srgbClr val="333333"/>
                </a:solidFill>
                <a:effectLst/>
                <a:highlight>
                  <a:srgbClr val="FBFBFB"/>
                </a:highlight>
                <a:latin typeface="Times New Roman" panose="02020603050405020304" pitchFamily="18" charset="0"/>
                <a:cs typeface="Times New Roman" panose="02020603050405020304" pitchFamily="18" charset="0"/>
              </a:rPr>
              <a:t>that Flutter stands out as a cross-platform development framework:</a:t>
            </a:r>
          </a:p>
          <a:p>
            <a:pPr marL="576263" indent="-576263" algn="l">
              <a:lnSpc>
                <a:spcPct val="150000"/>
              </a:lnSpc>
              <a:buFont typeface="Wingdings" panose="05000000000000000000" pitchFamily="2" charset="2"/>
              <a:buChar char="v"/>
            </a:pPr>
            <a:r>
              <a:rPr lang="en-US" sz="2400" b="0" i="0" dirty="0">
                <a:solidFill>
                  <a:srgbClr val="333333"/>
                </a:solidFill>
                <a:effectLst/>
                <a:highlight>
                  <a:srgbClr val="FBFBFB"/>
                </a:highlight>
                <a:latin typeface="Times New Roman" panose="02020603050405020304" pitchFamily="18" charset="0"/>
                <a:cs typeface="Times New Roman" panose="02020603050405020304" pitchFamily="18" charset="0"/>
              </a:rPr>
              <a:t>Close-to-native performance</a:t>
            </a:r>
          </a:p>
          <a:p>
            <a:pPr marL="576263" indent="-576263" algn="l">
              <a:lnSpc>
                <a:spcPct val="150000"/>
              </a:lnSpc>
              <a:buFont typeface="Wingdings" panose="05000000000000000000" pitchFamily="2" charset="2"/>
              <a:buChar char="v"/>
            </a:pPr>
            <a:r>
              <a:rPr lang="en-US" sz="2400" b="0" i="0" dirty="0">
                <a:solidFill>
                  <a:srgbClr val="333333"/>
                </a:solidFill>
                <a:effectLst/>
                <a:highlight>
                  <a:srgbClr val="FBFBFB"/>
                </a:highlight>
                <a:latin typeface="Times New Roman" panose="02020603050405020304" pitchFamily="18" charset="0"/>
                <a:cs typeface="Times New Roman" panose="02020603050405020304" pitchFamily="18" charset="0"/>
              </a:rPr>
              <a:t>Fast, consistent, and customizable rendering.  </a:t>
            </a:r>
          </a:p>
          <a:p>
            <a:pPr marL="576263" indent="-576263" algn="l">
              <a:lnSpc>
                <a:spcPct val="150000"/>
              </a:lnSpc>
              <a:buFont typeface="Wingdings" panose="05000000000000000000" pitchFamily="2" charset="2"/>
              <a:buChar char="v"/>
            </a:pPr>
            <a:r>
              <a:rPr lang="en-US" sz="2400" b="0" i="0" dirty="0">
                <a:solidFill>
                  <a:srgbClr val="333333"/>
                </a:solidFill>
                <a:effectLst/>
                <a:highlight>
                  <a:srgbClr val="FBFBFB"/>
                </a:highlight>
                <a:latin typeface="Times New Roman" panose="02020603050405020304" pitchFamily="18" charset="0"/>
                <a:cs typeface="Times New Roman" panose="02020603050405020304" pitchFamily="18" charset="0"/>
              </a:rPr>
              <a:t>Developer-friendly tools. </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F6C72C-3980-B840-0FA9-B80EE53EEEB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38326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Geospatial Information Systems (GIS)</a:t>
            </a: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011949"/>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18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Geospatial Information Systems (GIS) represent a pivotal technology in the realm of spatial data management and analysis. GIS integrates hardware, software, and data for capturing, managing, analyzing, and displaying all forms of geographically referenced information. This technology has become indispensable across various disciplines, including urban planning, environmental management, logistics, epidemiology, natural resource management, and of course, military operations.</a:t>
            </a:r>
            <a:endParaRPr lang="en-US" sz="2400" dirty="0">
              <a:latin typeface="Times New Roman" panose="02020603050405020304" pitchFamily="18" charset="0"/>
              <a:ea typeface="Calibri" panose="020F0502020204030204"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ED1B-A954-B257-34A1-3909D94E8CCF}"/>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15</a:t>
            </a:r>
          </a:p>
        </p:txBody>
      </p:sp>
      <p:pic>
        <p:nvPicPr>
          <p:cNvPr id="5" name="Picture 4">
            <a:extLst>
              <a:ext uri="{FF2B5EF4-FFF2-40B4-BE49-F238E27FC236}">
                <a16:creationId xmlns:a16="http://schemas.microsoft.com/office/drawing/2014/main" id="{23F6ADDD-02ED-E75B-00DB-AD734F5F2D83}"/>
              </a:ext>
            </a:extLst>
          </p:cNvPr>
          <p:cNvPicPr>
            <a:picLocks noChangeAspect="1"/>
          </p:cNvPicPr>
          <p:nvPr/>
        </p:nvPicPr>
        <p:blipFill>
          <a:blip r:embed="rId5"/>
          <a:stretch>
            <a:fillRect/>
          </a:stretch>
        </p:blipFill>
        <p:spPr>
          <a:xfrm>
            <a:off x="5477873" y="4590002"/>
            <a:ext cx="1401899" cy="2158729"/>
          </a:xfrm>
          <a:prstGeom prst="rect">
            <a:avLst/>
          </a:prstGeom>
        </p:spPr>
      </p:pic>
    </p:spTree>
    <p:extLst>
      <p:ext uri="{BB962C8B-B14F-4D97-AF65-F5344CB8AC3E}">
        <p14:creationId xmlns:p14="http://schemas.microsoft.com/office/powerpoint/2010/main" val="380810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Times New Roman" panose="02020603050405020304" pitchFamily="18" charset="0"/>
              </a:rPr>
              <a:t>Components of GIS</a:t>
            </a:r>
          </a:p>
          <a:p>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8854027"/>
          </a:xfrm>
          <a:prstGeom prst="rect">
            <a:avLst/>
          </a:prstGeom>
          <a:noFill/>
          <a:ln w="9525">
            <a:noFill/>
            <a:miter lim="800000"/>
            <a:headEnd/>
            <a:tailEnd/>
          </a:ln>
        </p:spPr>
        <p:txBody>
          <a:bodyPr wrap="square">
            <a:spAutoFit/>
          </a:bodyPr>
          <a:lstStyle/>
          <a:p>
            <a:pPr marL="0" marR="0" indent="400050">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rPr>
              <a:t>GIS comprises several fundamental components</a:t>
            </a:r>
            <a:r>
              <a:rPr lang="en-US" sz="2400" dirty="0">
                <a:solidFill>
                  <a:srgbClr val="222222"/>
                </a:solidFill>
                <a:effectLst/>
                <a:highlight>
                  <a:srgbClr val="FFFFFF"/>
                </a:highlight>
                <a:latin typeface="Times New Roman" panose="02020603050405020304" pitchFamily="18" charset="0"/>
                <a:ea typeface="Times New Roman" panose="02020603050405020304" pitchFamily="18" charset="0"/>
              </a:rPr>
              <a:t>:</a:t>
            </a:r>
            <a:endParaRPr lang="en-US" sz="2400" dirty="0">
              <a:effectLst/>
              <a:highlight>
                <a:srgbClr val="FFFFFF"/>
              </a:highlight>
              <a:latin typeface="Times New Roman" panose="02020603050405020304" pitchFamily="18" charset="0"/>
              <a:ea typeface="Times New Roman" panose="02020603050405020304" pitchFamily="18" charset="0"/>
            </a:endParaRPr>
          </a:p>
          <a:p>
            <a:pPr marL="914400" marR="0" lvl="0" indent="-403225" algn="just">
              <a:lnSpc>
                <a:spcPct val="150000"/>
              </a:lnSpc>
              <a:buFont typeface="Wingdings" panose="05000000000000000000" pitchFamily="2" charset="2"/>
              <a:buChar char="v"/>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Hardware: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includes GPS receivers, satellite imagery sensors, and other data acquisition tools used to collect geographic data.</a:t>
            </a:r>
          </a:p>
          <a:p>
            <a:pPr marL="914400" marR="0" lvl="0" indent="-403225" algn="just">
              <a:lnSpc>
                <a:spcPct val="150000"/>
              </a:lnSpc>
              <a:buFont typeface="Wingdings" panose="05000000000000000000" pitchFamily="2" charset="2"/>
              <a:buChar char="v"/>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Software: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GIS software provides the tools for data storage, analysis, and visualization. Examples include ArcGIS, QGIS, and Google Earth Engine.</a:t>
            </a:r>
          </a:p>
          <a:p>
            <a:pPr marL="914400" marR="0" lvl="0" indent="-403225" algn="just">
              <a:lnSpc>
                <a:spcPct val="150000"/>
              </a:lnSpc>
              <a:buFont typeface="Wingdings" panose="05000000000000000000" pitchFamily="2" charset="2"/>
              <a:buChar char="v"/>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Geospatial data includes geographic features (points, lines, polygons), attributes associated with these features, and imagery collected from various sources.</a:t>
            </a:r>
          </a:p>
          <a:p>
            <a:pPr marL="0" marR="0" algn="just">
              <a:lnSpc>
                <a:spcPct val="150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800100" lvl="1" algn="just">
              <a:lnSpc>
                <a:spcPct val="150000"/>
              </a:lnSpc>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493572-B816-798D-941D-1F7DF438525A}"/>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2408669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Times New Roman" panose="02020603050405020304" pitchFamily="18" charset="0"/>
              </a:rPr>
              <a:t>Military Grid Reference System (MGRS)</a:t>
            </a:r>
          </a:p>
          <a:p>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57111" y="810500"/>
            <a:ext cx="8629778" cy="445795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yanmar3"/>
              </a:rPr>
              <a:t>The Military Grid Reference System (MGRS) is a geographic coordinate system used extensively by military forces worldwide for locating points on the Earth's surface. It is based on the Universal Transverse Mercator (UTM) coordinate system but provides a more concise and standardized method of representing geographic coordinates. MGRS divides the Earth's surface into a grid of zones, each identified by a unique combination of zone number, zone letter, grid square identifier, and numerical location identifier.</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08DA07B-0687-D6AB-B391-8C49FD1A456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17</a:t>
            </a:r>
          </a:p>
        </p:txBody>
      </p:sp>
      <p:pic>
        <p:nvPicPr>
          <p:cNvPr id="4" name="Picture 3">
            <a:extLst>
              <a:ext uri="{FF2B5EF4-FFF2-40B4-BE49-F238E27FC236}">
                <a16:creationId xmlns:a16="http://schemas.microsoft.com/office/drawing/2014/main" id="{8B002AD3-FB63-730E-7A7B-650F9B53C732}"/>
              </a:ext>
            </a:extLst>
          </p:cNvPr>
          <p:cNvPicPr>
            <a:picLocks noChangeAspect="1"/>
          </p:cNvPicPr>
          <p:nvPr/>
        </p:nvPicPr>
        <p:blipFill rotWithShape="1">
          <a:blip r:embed="rId5">
            <a:extLst>
              <a:ext uri="{28A0092B-C50C-407E-A947-70E740481C1C}">
                <a14:useLocalDpi xmlns:a14="http://schemas.microsoft.com/office/drawing/2010/main" val="0"/>
              </a:ext>
            </a:extLst>
          </a:blip>
          <a:srcRect l="2523" t="12317" r="1769"/>
          <a:stretch/>
        </p:blipFill>
        <p:spPr bwMode="auto">
          <a:xfrm>
            <a:off x="2897091" y="5127171"/>
            <a:ext cx="3688765" cy="1564840"/>
          </a:xfrm>
          <a:prstGeom prst="rect">
            <a:avLst/>
          </a:prstGeom>
          <a:noFill/>
          <a:ln>
            <a:noFill/>
          </a:ln>
        </p:spPr>
      </p:pic>
    </p:spTree>
    <p:extLst>
      <p:ext uri="{BB962C8B-B14F-4D97-AF65-F5344CB8AC3E}">
        <p14:creationId xmlns:p14="http://schemas.microsoft.com/office/powerpoint/2010/main" val="23943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to MGRS Conversion</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conversion from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(latitude, longitude) to MGRS involves several steps, including:</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LatLng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UTM (Universal Transverse Mercator) coordinates</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Determine the UTM zone</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UTM to MGRS</a:t>
            </a: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CC51F1-D5B0-6C2F-9878-C63E327232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18</a:t>
            </a:r>
          </a:p>
        </p:txBody>
      </p:sp>
      <p:pic>
        <p:nvPicPr>
          <p:cNvPr id="7" name="Picture 6">
            <a:extLst>
              <a:ext uri="{FF2B5EF4-FFF2-40B4-BE49-F238E27FC236}">
                <a16:creationId xmlns:a16="http://schemas.microsoft.com/office/drawing/2014/main" id="{EB5C9BC4-479E-1355-8B35-534E576438F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08714" y="3320203"/>
            <a:ext cx="3535995" cy="3202531"/>
          </a:xfrm>
          <a:prstGeom prst="rect">
            <a:avLst/>
          </a:prstGeom>
          <a:noFill/>
          <a:ln>
            <a:noFill/>
          </a:ln>
        </p:spPr>
      </p:pic>
    </p:spTree>
    <p:extLst>
      <p:ext uri="{BB962C8B-B14F-4D97-AF65-F5344CB8AC3E}">
        <p14:creationId xmlns:p14="http://schemas.microsoft.com/office/powerpoint/2010/main" val="111450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F17444-1532-0F6F-CE9D-1334A459A9DA}"/>
              </a:ext>
            </a:extLst>
          </p:cNvPr>
          <p:cNvPicPr>
            <a:picLocks noChangeAspect="1"/>
          </p:cNvPicPr>
          <p:nvPr/>
        </p:nvPicPr>
        <p:blipFill rotWithShape="1">
          <a:blip r:embed="rId3">
            <a:extLst>
              <a:ext uri="{28A0092B-C50C-407E-A947-70E740481C1C}">
                <a14:useLocalDpi xmlns:a14="http://schemas.microsoft.com/office/drawing/2010/main" val="0"/>
              </a:ext>
            </a:extLst>
          </a:blip>
          <a:srcRect l="2534" t="2221" r="1799" b="4909"/>
          <a:stretch/>
        </p:blipFill>
        <p:spPr>
          <a:xfrm>
            <a:off x="3526972" y="3489420"/>
            <a:ext cx="4299858" cy="3202591"/>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a:lnSpc>
                <a:spcPct val="107000"/>
              </a:lnSpc>
              <a:spcBef>
                <a:spcPts val="200"/>
              </a:spcBef>
              <a:spcAft>
                <a:spcPts val="1200"/>
              </a:spcAft>
            </a:pPr>
            <a:r>
              <a:rPr lang="en-US" sz="2800" b="1" dirty="0">
                <a:effectLst/>
                <a:latin typeface="Times New Roman" panose="02020603050405020304" pitchFamily="18" charset="0"/>
                <a:ea typeface="Times New Roman" panose="02020603050405020304" pitchFamily="18" charset="0"/>
              </a:rPr>
              <a:t>Tactical Decision Support System (TDSS)</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Tactical Decision Support System (TDSS) is a specialized software application designed to assist military commanders and decision-makers in making informed decisions during tactical operations. It integrates various data sources, analytical tools, and visualization techniques to provide real-time situational awareness and actionable insights. </a:t>
            </a: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0C7066-086D-6B6E-8BBE-2B66951AC65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71066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107708" y="4062474"/>
            <a:ext cx="8956721" cy="904863"/>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Supervisor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p>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Co-supervisor  Major Zin Min Thu</a:t>
            </a:r>
          </a:p>
        </p:txBody>
      </p:sp>
      <p:sp>
        <p:nvSpPr>
          <p:cNvPr id="35857" name="Rectangle 17"/>
          <p:cNvSpPr>
            <a:spLocks noChangeArrowheads="1"/>
          </p:cNvSpPr>
          <p:nvPr/>
        </p:nvSpPr>
        <p:spPr bwMode="auto">
          <a:xfrm>
            <a:off x="0" y="2812157"/>
            <a:ext cx="8984858" cy="1200329"/>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Captain Aung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a:t>
            </a:r>
          </a:p>
        </p:txBody>
      </p:sp>
      <p:sp>
        <p:nvSpPr>
          <p:cNvPr id="35850" name="Rectangle 10"/>
          <p:cNvSpPr>
            <a:spLocks noChangeArrowheads="1"/>
          </p:cNvSpPr>
          <p:nvPr/>
        </p:nvSpPr>
        <p:spPr bwMode="auto">
          <a:xfrm>
            <a:off x="65503" y="692962"/>
            <a:ext cx="8984858" cy="2015936"/>
          </a:xfrm>
          <a:prstGeom prst="rect">
            <a:avLst/>
          </a:prstGeom>
          <a:noFill/>
          <a:ln w="9525" algn="ctr">
            <a:noFill/>
            <a:miter lim="800000"/>
            <a:headEnd/>
            <a:tailEnd/>
          </a:ln>
          <a:effectLst>
            <a:glow rad="63500">
              <a:schemeClr val="accent1">
                <a:satMod val="175000"/>
                <a:alpha val="40000"/>
              </a:schemeClr>
            </a:glow>
          </a:effectLst>
        </p:spPr>
        <p:txBody>
          <a:bodyPr wrap="square">
            <a:spAutoFit/>
          </a:bodyPr>
          <a:lstStyle/>
          <a:p>
            <a:pPr lvl="1" algn="ctr"/>
            <a:r>
              <a:rPr lang="en-US" sz="25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IMPLEMENTATION OF AUTOMATED DYNAMIC WEAPON RANGE VISUALIZATION AND ENGAGAEMENT PLANNING FOR MILITARY TACTICAL SUPPORT SYSTEM USING GEOSPATIAL DATA </a:t>
            </a:r>
            <a:endParaRPr lang="en-US" sz="2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157F94F-DD32-402A-A4AB-6AB8059A4C09}"/>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C7E85AF-12F8-4167-9289-07BEA1A86AB9}"/>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p>
        </p:txBody>
      </p:sp>
      <p:pic>
        <p:nvPicPr>
          <p:cNvPr id="14" name="Picture 9" descr="DSA">
            <a:extLst>
              <a:ext uri="{FF2B5EF4-FFF2-40B4-BE49-F238E27FC236}">
                <a16:creationId xmlns:a16="http://schemas.microsoft.com/office/drawing/2014/main" id="{F40C0D24-9463-40E2-8B5D-D58E5D7AA2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5" name="Picture 9" descr="DSA">
            <a:extLst>
              <a:ext uri="{FF2B5EF4-FFF2-40B4-BE49-F238E27FC236}">
                <a16:creationId xmlns:a16="http://schemas.microsoft.com/office/drawing/2014/main" id="{4CC39E26-EA00-49DB-809F-B6D1F6C5B17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903954"/>
          </a:xfrm>
          <a:prstGeom prst="rect">
            <a:avLst/>
          </a:prstGeom>
          <a:noFill/>
          <a:ln w="9525">
            <a:noFill/>
            <a:miter lim="800000"/>
            <a:headEnd/>
            <a:tailEnd/>
          </a:ln>
        </p:spPr>
        <p:txBody>
          <a:bodyPr wrap="square">
            <a:spAutoFit/>
          </a:bodyPr>
          <a:lstStyle/>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Distance Calculation</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Route Planning</a:t>
            </a:r>
            <a:endParaRPr lang="en-US" sz="2400" dirty="0">
              <a:latin typeface="Times New Roman" panose="02020603050405020304" pitchFamily="18" charset="0"/>
              <a:ea typeface="Times New Roman" panose="02020603050405020304" pitchFamily="18" charset="0"/>
            </a:endParaRP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Weapon Firing Solutions</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Spatial Analysis</a:t>
            </a:r>
            <a:endParaRPr lang="en-US" sz="24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20</a:t>
            </a:r>
          </a:p>
        </p:txBody>
      </p:sp>
      <p:pic>
        <p:nvPicPr>
          <p:cNvPr id="15" name="Picture 14">
            <a:extLst>
              <a:ext uri="{FF2B5EF4-FFF2-40B4-BE49-F238E27FC236}">
                <a16:creationId xmlns:a16="http://schemas.microsoft.com/office/drawing/2014/main" id="{85D3AE61-7B9B-3EF1-DB7B-CD9AD63DF0AA}"/>
              </a:ext>
            </a:extLst>
          </p:cNvPr>
          <p:cNvPicPr>
            <a:picLocks noChangeAspect="1"/>
          </p:cNvPicPr>
          <p:nvPr/>
        </p:nvPicPr>
        <p:blipFill rotWithShape="1">
          <a:blip r:embed="rId5">
            <a:extLst>
              <a:ext uri="{28A0092B-C50C-407E-A947-70E740481C1C}">
                <a14:useLocalDpi xmlns:a14="http://schemas.microsoft.com/office/drawing/2010/main" val="0"/>
              </a:ext>
            </a:extLst>
          </a:blip>
          <a:srcRect l="1746" t="17317" r="713" b="4410"/>
          <a:stretch/>
        </p:blipFill>
        <p:spPr>
          <a:xfrm>
            <a:off x="1022035" y="3114779"/>
            <a:ext cx="7012692" cy="3432680"/>
          </a:xfrm>
          <a:prstGeom prst="rect">
            <a:avLst/>
          </a:prstGeom>
        </p:spPr>
      </p:pic>
    </p:spTree>
    <p:extLst>
      <p:ext uri="{BB962C8B-B14F-4D97-AF65-F5344CB8AC3E}">
        <p14:creationId xmlns:p14="http://schemas.microsoft.com/office/powerpoint/2010/main" val="2307506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8896B1C5-2841-318C-6AA9-19730B84FC9C}"/>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Proposed System Design</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DC087DFB-14D4-4B9D-44DA-C9EFD24785D6}"/>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3370363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8896B1C5-2841-318C-6AA9-19730B84FC9C}"/>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Overall Design of the System</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087DFB-14D4-4B9D-44DA-C9EFD24785D6}"/>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240269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E84CF6-0BAD-8710-FFF9-E766682BBE37}"/>
              </a:ext>
            </a:extLst>
          </p:cNvPr>
          <p:cNvSpPr txBox="1">
            <a:spLocks/>
          </p:cNvSpPr>
          <p:nvPr/>
        </p:nvSpPr>
        <p:spPr>
          <a:xfrm>
            <a:off x="0" y="175532"/>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800" dirty="0">
              <a:ln w="0"/>
              <a:effectLst>
                <a:outerShdw blurRad="38100" dist="19050" dir="2700000" algn="tl" rotWithShape="0">
                  <a:schemeClr val="dk1">
                    <a:alpha val="40000"/>
                  </a:schemeClr>
                </a:outerShdw>
              </a:effectLst>
            </a:endParaRPr>
          </a:p>
        </p:txBody>
      </p:sp>
      <p:pic>
        <p:nvPicPr>
          <p:cNvPr id="9" name="Picture 8" descr="DSA">
            <a:extLst>
              <a:ext uri="{FF2B5EF4-FFF2-40B4-BE49-F238E27FC236}">
                <a16:creationId xmlns:a16="http://schemas.microsoft.com/office/drawing/2014/main" id="{C92C3E1D-CCD8-8F08-E8EB-3575280DE4F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77868063-7C40-44B4-CF9F-0D3092C0BA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system supports an Automated Military Tactical Support System, designed to leverage advancements in Geospatial Information Systems (GIS) and algorithmic optimization to provide dynamic visualizations of weapon firing ranges and comprehensive engagement planning.</a:t>
            </a:r>
          </a:p>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rPr>
              <a:t>It also supports to automate the process of retrieving location data, measuring distances, visualizing weapon ranges, and calculating optimal engagement strategies, thereby providing military personnel with a robust tool for more precise and effective decision-making.</a:t>
            </a: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FA685E-8DEC-1A40-7807-42E6B75EB751}"/>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4261356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816942"/>
            <a:ext cx="9144000" cy="857250"/>
          </a:xfrm>
          <a:prstGeom prst="rect">
            <a:avLst/>
          </a:prstGeom>
          <a:solidFill>
            <a:srgbClr val="FFFF0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Any Suggestions?</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9084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743200"/>
            <a:ext cx="9144000" cy="857250"/>
          </a:xfrm>
          <a:prstGeom prst="rect">
            <a:avLst/>
          </a:prstGeom>
          <a:solidFill>
            <a:srgbClr val="FFFF00"/>
          </a:solidFill>
        </p:spPr>
        <p:txBody>
          <a:bodyPr anchor="ct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217F2696-8B5D-BC34-D8DF-EABD05D9A5C2}"/>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E84CF6-0BAD-8710-FFF9-E766682BBE37}"/>
              </a:ext>
            </a:extLst>
          </p:cNvPr>
          <p:cNvSpPr txBox="1">
            <a:spLocks/>
          </p:cNvSpPr>
          <p:nvPr/>
        </p:nvSpPr>
        <p:spPr>
          <a:xfrm>
            <a:off x="0" y="175532"/>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endParaRPr lang="en-US" sz="2800" dirty="0">
              <a:ln w="0"/>
              <a:effectLst>
                <a:outerShdw blurRad="38100" dist="19050" dir="2700000" algn="tl" rotWithShape="0">
                  <a:schemeClr val="dk1">
                    <a:alpha val="40000"/>
                  </a:schemeClr>
                </a:outerShdw>
              </a:effectLst>
            </a:endParaRPr>
          </a:p>
        </p:txBody>
      </p:sp>
      <p:pic>
        <p:nvPicPr>
          <p:cNvPr id="9" name="Picture 8" descr="DSA">
            <a:extLst>
              <a:ext uri="{FF2B5EF4-FFF2-40B4-BE49-F238E27FC236}">
                <a16:creationId xmlns:a16="http://schemas.microsoft.com/office/drawing/2014/main" id="{C92C3E1D-CCD8-8F08-E8EB-3575280DE4F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77868063-7C40-44B4-CF9F-0D3092C0BA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b="1" dirty="0">
                <a:latin typeface="Times New Roman" panose="02020603050405020304" pitchFamily="18" charset="0"/>
                <a:ea typeface="Calibri" panose="020F0502020204030204" pitchFamily="34" charset="0"/>
              </a:rPr>
              <a:t>“ </a:t>
            </a:r>
            <a:r>
              <a:rPr lang="en-US" b="1" dirty="0">
                <a:effectLst/>
                <a:latin typeface="Times New Roman" panose="02020603050405020304" pitchFamily="18" charset="0"/>
                <a:ea typeface="Calibri" panose="020F0502020204030204" pitchFamily="34" charset="0"/>
              </a:rPr>
              <a:t>The Telegraph to Cyber Text in Telegraphing of Upper Department and Subordinates using Advanced Encryption Standard (AES) Model ”</a:t>
            </a:r>
          </a:p>
          <a:p>
            <a:pPr marL="342900" indent="-342900" algn="just">
              <a:lnSpc>
                <a:spcPct val="150000"/>
              </a:lnSpc>
              <a:buFont typeface="Wingdings" panose="05000000000000000000" pitchFamily="2" charset="2"/>
              <a:buChar char="v"/>
            </a:pPr>
            <a:r>
              <a:rPr lang="en-US" b="1">
                <a:solidFill>
                  <a:srgbClr val="0D0D0D"/>
                </a:solidFill>
                <a:highlight>
                  <a:srgbClr val="FFFFFF"/>
                </a:highlight>
                <a:latin typeface="Times New Roman" panose="02020603050405020304" pitchFamily="18" charset="0"/>
                <a:ea typeface="Calibri" panose="020F0502020204030204" pitchFamily="34" charset="0"/>
              </a:rPr>
              <a:t>“ </a:t>
            </a:r>
            <a:r>
              <a:rPr lang="en-US" b="1">
                <a:solidFill>
                  <a:srgbClr val="0D0D0D"/>
                </a:solidFill>
                <a:effectLst/>
                <a:highlight>
                  <a:srgbClr val="FFFFFF"/>
                </a:highlight>
                <a:latin typeface="Times New Roman" panose="02020603050405020304" pitchFamily="18" charset="0"/>
                <a:ea typeface="Calibri" panose="020F0502020204030204" pitchFamily="34" charset="0"/>
              </a:rPr>
              <a:t>Online </a:t>
            </a:r>
            <a:r>
              <a:rPr lang="en-US" b="1" dirty="0">
                <a:solidFill>
                  <a:srgbClr val="0D0D0D"/>
                </a:solidFill>
                <a:effectLst/>
                <a:highlight>
                  <a:srgbClr val="FFFFFF"/>
                </a:highlight>
                <a:latin typeface="Times New Roman" panose="02020603050405020304" pitchFamily="18" charset="0"/>
                <a:ea typeface="Calibri" panose="020F0502020204030204" pitchFamily="34" charset="0"/>
              </a:rPr>
              <a:t>Food Delivery Service with Real-time Order Tracking using  GPS Tracking and Push Notification </a:t>
            </a:r>
            <a:r>
              <a:rPr lang="en-US" b="1">
                <a:solidFill>
                  <a:srgbClr val="0D0D0D"/>
                </a:solidFill>
                <a:effectLst/>
                <a:highlight>
                  <a:srgbClr val="FFFFFF"/>
                </a:highlight>
                <a:latin typeface="Times New Roman" panose="02020603050405020304" pitchFamily="18" charset="0"/>
                <a:ea typeface="Calibri" panose="020F0502020204030204" pitchFamily="34" charset="0"/>
              </a:rPr>
              <a:t>Services Integration ”</a:t>
            </a:r>
            <a:endParaRPr lang="en-US" b="1"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FA685E-8DEC-1A40-7807-42E6B75EB751}"/>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a:latin typeface="Times New Roman" panose="02020603050405020304" pitchFamily="18" charset="0"/>
                <a:cs typeface="Times New Roman" panose="02020603050405020304" pitchFamily="18" charset="0"/>
              </a:rPr>
              <a:t>26</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08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5503" y="523153"/>
            <a:ext cx="8984858"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latin typeface="Times New Roman" panose="02020603050405020304" pitchFamily="18" charset="0"/>
                <a:cs typeface="Times New Roman" panose="02020603050405020304" pitchFamily="18" charset="0"/>
              </a:rPr>
              <a:t>Outlines</a:t>
            </a:r>
            <a:endParaRPr lang="ru-RU"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00" name="Rectangle 3"/>
          <p:cNvSpPr>
            <a:spLocks noChangeArrowheads="1"/>
          </p:cNvSpPr>
          <p:nvPr/>
        </p:nvSpPr>
        <p:spPr bwMode="auto">
          <a:xfrm>
            <a:off x="1472780" y="1046373"/>
            <a:ext cx="5679281" cy="4365619"/>
          </a:xfrm>
          <a:prstGeom prst="rect">
            <a:avLst/>
          </a:prstGeom>
          <a:noFill/>
          <a:ln w="9525">
            <a:noFill/>
            <a:miter lim="800000"/>
            <a:headEnd/>
            <a:tailEnd/>
          </a:ln>
        </p:spPr>
        <p:txBody>
          <a:bodyPr>
            <a:spAutoFit/>
          </a:bodyPr>
          <a:lstStyle/>
          <a:p>
            <a:pPr marL="739775" indent="-739775"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Abstract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Introduction</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Aim of Thesis</a:t>
            </a:r>
            <a:endParaRPr lang="en-US" altLang="en-US" sz="2400" dirty="0">
              <a:latin typeface="Times New Roman" panose="02020603050405020304" pitchFamily="18" charset="0"/>
              <a:cs typeface="Calibri" panose="020F0502020204030204" pitchFamily="34" charset="0"/>
            </a:endParaRP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Objectives of Thesis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Problem Statement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Background Theories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Conclusion</a:t>
            </a:r>
          </a:p>
        </p:txBody>
      </p:sp>
      <p:sp>
        <p:nvSpPr>
          <p:cNvPr id="7" name="Rectangle 6">
            <a:extLst>
              <a:ext uri="{FF2B5EF4-FFF2-40B4-BE49-F238E27FC236}">
                <a16:creationId xmlns:a16="http://schemas.microsoft.com/office/drawing/2014/main" id="{9B4615A9-D559-4C69-9D0F-3C4C7E6FB4A0}"/>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3A910B-6325-4F4D-9B8A-145876927632}"/>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3</a:t>
            </a:r>
          </a:p>
        </p:txBody>
      </p:sp>
      <p:pic>
        <p:nvPicPr>
          <p:cNvPr id="11" name="Picture 9" descr="DSA">
            <a:extLst>
              <a:ext uri="{FF2B5EF4-FFF2-40B4-BE49-F238E27FC236}">
                <a16:creationId xmlns:a16="http://schemas.microsoft.com/office/drawing/2014/main" id="{DD632DEF-80FE-47D8-BB18-9E9523046E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3D9F534E-1838-4C42-A613-50DA9CC11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960" y="355885"/>
            <a:ext cx="9144000"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ru-RU"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4C91DD-6E26-4CE3-BAE3-634C3E0684B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C1C362B3-537A-42CD-93A7-AD6AB5C4E5C2}"/>
              </a:ext>
            </a:extLst>
          </p:cNvPr>
          <p:cNvSpPr txBox="1"/>
          <p:nvPr/>
        </p:nvSpPr>
        <p:spPr>
          <a:xfrm>
            <a:off x="196642" y="779433"/>
            <a:ext cx="8752114" cy="5565947"/>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a:effectLst/>
                <a:latin typeface="Times New Roman" panose="02020603050405020304" pitchFamily="18" charset="0"/>
                <a:ea typeface="Calibri" panose="020F0502020204030204" pitchFamily="34" charset="0"/>
                <a:cs typeface="Times New Roman" panose="02020603050405020304" pitchFamily="18" charset="0"/>
              </a:rPr>
              <a:t>he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system automates the process of mapping current and target locations, measuring distances, and visualizing weapon ranges based on their power and specifications.</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integrates various APIs to retrieve real-time geolocation data and converts geographic coordinates to the Military Grid Reference System (MGRS) for accurate positioning. </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calculates the distance from the current location to the desired target, visualizes the effective firing ranges on interactive maps, and identifies the optimal troops and weapons for engagement based on proximity and ammunition requirements. </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0645C-25BC-49F1-9915-73E3D216E78E}"/>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E8F017D7-C950-4014-A4C2-635944973D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91F606AC-CC78-4A74-B136-3AF90A68E7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82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08486"/>
            <a:ext cx="9144000" cy="479821"/>
          </a:xfrm>
          <a:prstGeom prst="rect">
            <a:avLst/>
          </a:prstGeom>
        </p:spPr>
        <p:txBody>
          <a:bodyP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Introduction</a:t>
            </a:r>
          </a:p>
        </p:txBody>
      </p:sp>
      <p:sp>
        <p:nvSpPr>
          <p:cNvPr id="6" name="Content Placeholder 2"/>
          <p:cNvSpPr txBox="1">
            <a:spLocks/>
          </p:cNvSpPr>
          <p:nvPr/>
        </p:nvSpPr>
        <p:spPr>
          <a:xfrm>
            <a:off x="377371" y="1543050"/>
            <a:ext cx="8258629" cy="382905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0969" indent="165497" algn="just">
              <a:lnSpc>
                <a:spcPct val="150000"/>
              </a:lnSpc>
              <a:spcBef>
                <a:spcPts val="450"/>
              </a:spcBef>
              <a:tabLst>
                <a:tab pos="433388" algn="l"/>
              </a:tabLst>
            </a:pP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8F4494C-63FF-4149-9DFA-464899740D57}"/>
              </a:ext>
            </a:extLst>
          </p:cNvPr>
          <p:cNvSpPr txBox="1"/>
          <p:nvPr/>
        </p:nvSpPr>
        <p:spPr>
          <a:xfrm>
            <a:off x="377371" y="868792"/>
            <a:ext cx="8258629" cy="6190413"/>
          </a:xfrm>
          <a:prstGeom prst="rect">
            <a:avLst/>
          </a:prstGeom>
          <a:noFill/>
        </p:spPr>
        <p:txBody>
          <a:bodyPr wrap="square">
            <a:spAutoFit/>
          </a:bodyPr>
          <a:lstStyle/>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realm of modern warfare, the precision and efficiency of tactical operations are paramount to mission success.</a:t>
            </a:r>
          </a:p>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Times New Roman" panose="02020603050405020304" pitchFamily="18" charset="0"/>
              </a:rPr>
              <a:t>Traditional methods of planning and executing tactical operations are often time-consuming and prone to human error, necessitating the development of automated systems that can enhance decision-making processes.</a:t>
            </a:r>
          </a:p>
          <a:p>
            <a:pPr marL="508000" indent="-508000" algn="just">
              <a:lnSpc>
                <a:spcPct val="150000"/>
              </a:lnSpc>
              <a:spcBef>
                <a:spcPts val="450"/>
              </a:spcBef>
              <a:buFont typeface="Wingdings" panose="05000000000000000000" pitchFamily="2" charset="2"/>
              <a:buChar char="v"/>
              <a:tabLst>
                <a:tab pos="5080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system supports the ability to quickly and accurately determine the positioning of forces, calculate engagement ranges, and optimize resource allocation can significantly impact the outcome of military engagements.</a:t>
            </a:r>
          </a:p>
          <a:p>
            <a:pPr marL="508000" indent="-508000" algn="just">
              <a:lnSpc>
                <a:spcPct val="150000"/>
              </a:lnSpc>
              <a:spcBef>
                <a:spcPts val="450"/>
              </a:spcBef>
              <a:buFont typeface="Wingdings" panose="05000000000000000000" pitchFamily="2" charset="2"/>
              <a:buChar char="v"/>
              <a:tabLst>
                <a:tab pos="508000" algn="l"/>
              </a:tabLst>
            </a:pP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B7CA572-4FC3-481B-A899-6D513288440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E533431C-FB14-49A0-9BC5-7E4C72BA8A93}"/>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4AA799D4-1622-4548-8FF0-002543120B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B6386AE2-1CAD-43C8-8065-BF95B1AFB2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11269"/>
            <a:ext cx="9143999" cy="649457"/>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Aim of my thesis</a:t>
            </a:r>
          </a:p>
        </p:txBody>
      </p:sp>
      <p:sp>
        <p:nvSpPr>
          <p:cNvPr id="4" name="Content Placeholder 2"/>
          <p:cNvSpPr txBox="1">
            <a:spLocks/>
          </p:cNvSpPr>
          <p:nvPr/>
        </p:nvSpPr>
        <p:spPr>
          <a:xfrm>
            <a:off x="377371" y="875226"/>
            <a:ext cx="8389258" cy="3509738"/>
          </a:xfrm>
          <a:prstGeom prst="rect">
            <a:avLst/>
          </a:prstGeom>
        </p:spPr>
        <p:txBody>
          <a:bodyPr>
            <a:normAutofit fontScale="2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US" sz="2400" dirty="0">
                <a:latin typeface="Times New Roman" pitchFamily="18" charset="0"/>
                <a:cs typeface="Times New Roman" pitchFamily="18" charset="0"/>
              </a:rPr>
              <a:t>	</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primary aim of this thesis is to develop an automated system that supports military tactical planning by dynamically visualizing weapon firing ranges and optimizing engagement strategies using real-time geospatial data. This system is designed to improve the efficiency and accuracy of military operations, ultimately contributing to mission success.</a:t>
            </a:r>
            <a:endParaRPr lang="en-US" sz="3800"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42E97717-CD2F-4F18-BE0A-647D36BAAAF0}"/>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6</a:t>
            </a:r>
          </a:p>
        </p:txBody>
      </p:sp>
      <p:sp>
        <p:nvSpPr>
          <p:cNvPr id="8" name="Rectangle 7">
            <a:extLst>
              <a:ext uri="{FF2B5EF4-FFF2-40B4-BE49-F238E27FC236}">
                <a16:creationId xmlns:a16="http://schemas.microsoft.com/office/drawing/2014/main" id="{19213C6D-6804-4B67-B50B-D0A421F5A18B}"/>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3ACAA8A4-2F12-4B30-8BEE-F278045798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D1E93B9E-0D55-4F65-8B0B-E3CF90D24C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431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Objectives </a:t>
            </a:r>
          </a:p>
        </p:txBody>
      </p:sp>
      <p:sp>
        <p:nvSpPr>
          <p:cNvPr id="4" name="Content Placeholder 2"/>
          <p:cNvSpPr txBox="1">
            <a:spLocks/>
          </p:cNvSpPr>
          <p:nvPr/>
        </p:nvSpPr>
        <p:spPr>
          <a:xfrm>
            <a:off x="466723" y="1113129"/>
            <a:ext cx="8268607" cy="556724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integrate APIs for retrieving real-time geolocation data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algorithms that accurately measure distances between current and target locations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develop a visualization module based on weapon specifications.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create algorithms that identify optimal troops and weapons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design an intuitive user interface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conduct extensive testing with simulated and real-world data to ensure the system's accuracy, reliability, and practical utility.</a:t>
            </a: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7</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01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141618" y="723170"/>
            <a:ext cx="8820253" cy="6517757"/>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modern military, effective tactical planning and resource allocation are critical for mission success and minimizing collateral damage.</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current methods of tactical planning are time-consuming, prone to human error, and lack the agility required for real-time decision-making. </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thesis aims to</a:t>
            </a:r>
            <a:r>
              <a:rPr lang="en-US" sz="1800" dirty="0">
                <a:effectLst/>
                <a:latin typeface="Myanmar3"/>
                <a:ea typeface="Calibri" panose="020F0502020204030204" pitchFamily="34" charset="0"/>
                <a:cs typeface="Myanmar3"/>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develop an Automated TDSS that integrates real-time geospatial data, advanced algorithms, and intuitive visualizations to enhance tactical planning.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marR="0" lvl="0" indent="-465138" algn="just">
              <a:lnSpc>
                <a:spcPct val="170000"/>
              </a:lnSpc>
              <a:spcBef>
                <a:spcPts val="0"/>
              </a:spcBef>
              <a:spcAft>
                <a:spcPts val="0"/>
              </a:spcAft>
              <a:buSzPts val="1400"/>
              <a:buFont typeface="Wingdings" panose="05000000000000000000" pitchFamily="2" charset="2"/>
              <a:buChar char="v"/>
            </a:pPr>
            <a:endParaRPr lang="en-US" sz="24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8</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51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Background Theory</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3" y="6362210"/>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9</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43043" y="801695"/>
            <a:ext cx="8629778" cy="5873724"/>
          </a:xfrm>
          <a:prstGeom prst="rect">
            <a:avLst/>
          </a:prstGeom>
          <a:noFill/>
          <a:ln w="9525">
            <a:noFill/>
            <a:miter lim="800000"/>
            <a:headEnd/>
            <a:tailEnd/>
          </a:ln>
        </p:spPr>
        <p:txBody>
          <a:bodyPr wrap="square">
            <a:spAutoFit/>
          </a:bodyPr>
          <a:lstStyle/>
          <a:p>
            <a:pPr marL="800100" indent="-514350" algn="just">
              <a:lnSpc>
                <a:spcPct val="150000"/>
              </a:lnSpc>
              <a:spcBef>
                <a:spcPct val="0"/>
              </a:spcBef>
              <a:spcAft>
                <a:spcPts val="600"/>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Flutter</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Web API</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Hyper Text Transfer Protocol (HTTP) </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Personal Home Page or Hypertext Preprocessor (PHP)</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Relational Database Management System (RDBMS)</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MySQL Database Server</a:t>
            </a:r>
          </a:p>
          <a:p>
            <a:pPr marL="800100" indent="-514350" algn="just">
              <a:lnSpc>
                <a:spcPct val="150000"/>
              </a:lnSpc>
              <a:buFont typeface="Wingdings"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GIS</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Tactical Decision Support System (TDSS)</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Military Grid Reference System (MGRS)</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Algorithm for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MGRS Conversion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1533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4203</TotalTime>
  <Words>1674</Words>
  <Application>Microsoft Office PowerPoint</Application>
  <PresentationFormat>On-screen Show (4:3)</PresentationFormat>
  <Paragraphs>220</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AmazonEmber</vt:lpstr>
      <vt:lpstr>Arial</vt:lpstr>
      <vt:lpstr>Calibri</vt:lpstr>
      <vt:lpstr>Calibri Light</vt:lpstr>
      <vt:lpstr>Myanmar3</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Mayborn</dc:creator>
  <cp:lastModifiedBy>aungnyi nyimin</cp:lastModifiedBy>
  <cp:revision>164</cp:revision>
  <cp:lastPrinted>2023-07-10T03:03:03Z</cp:lastPrinted>
  <dcterms:created xsi:type="dcterms:W3CDTF">2021-11-20T10:10:13Z</dcterms:created>
  <dcterms:modified xsi:type="dcterms:W3CDTF">2024-07-30T07:51:59Z</dcterms:modified>
</cp:coreProperties>
</file>