
<file path=[Content_Types].xml><?xml version="1.0" encoding="utf-8"?>
<Types xmlns="http://schemas.openxmlformats.org/package/2006/content-types">
  <Default Extension="png" ContentType="image/png"/>
  <Default Extension="jfif" ContentType="image/jpeg"/>
  <Default Extension="tmp" ContentType="image/png"/>
  <Default Extension="jpeg" ContentType="image/jpeg"/>
  <Default Extension="webp" ContentType="image/webp"/>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308" r:id="rId2"/>
    <p:sldId id="328" r:id="rId3"/>
    <p:sldId id="331" r:id="rId4"/>
    <p:sldId id="449" r:id="rId5"/>
    <p:sldId id="418" r:id="rId6"/>
    <p:sldId id="439" r:id="rId7"/>
    <p:sldId id="440" r:id="rId8"/>
    <p:sldId id="501" r:id="rId9"/>
    <p:sldId id="456" r:id="rId10"/>
    <p:sldId id="510" r:id="rId11"/>
    <p:sldId id="512" r:id="rId12"/>
    <p:sldId id="517" r:id="rId13"/>
    <p:sldId id="531" r:id="rId14"/>
    <p:sldId id="525" r:id="rId15"/>
    <p:sldId id="526" r:id="rId16"/>
    <p:sldId id="518" r:id="rId17"/>
    <p:sldId id="519" r:id="rId18"/>
    <p:sldId id="521" r:id="rId19"/>
    <p:sldId id="532" r:id="rId20"/>
    <p:sldId id="522" r:id="rId21"/>
    <p:sldId id="523" r:id="rId22"/>
    <p:sldId id="524" r:id="rId23"/>
    <p:sldId id="513" r:id="rId24"/>
    <p:sldId id="528" r:id="rId25"/>
    <p:sldId id="529" r:id="rId26"/>
    <p:sldId id="530" r:id="rId27"/>
    <p:sldId id="533" r:id="rId28"/>
    <p:sldId id="504" r:id="rId29"/>
    <p:sldId id="534" r:id="rId30"/>
    <p:sldId id="535" r:id="rId31"/>
    <p:sldId id="537" r:id="rId32"/>
    <p:sldId id="539" r:id="rId33"/>
    <p:sldId id="446" r:id="rId34"/>
    <p:sldId id="536" r:id="rId35"/>
  </p:sldIdLst>
  <p:sldSz cx="9144000" cy="6858000" type="screen4x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59696160606" initials="9" lastIdx="1" clrIdx="0"/>
  <p:cmAuthor id="2" name="aungnyi nyimin" initials="an" lastIdx="1" clrIdx="1">
    <p:extLst>
      <p:ext uri="{19B8F6BF-5375-455C-9EA6-DF929625EA0E}">
        <p15:presenceInfo xmlns:p15="http://schemas.microsoft.com/office/powerpoint/2012/main" userId="5af2b9b3f6d7e0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379"/>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0328" autoAdjust="0"/>
  </p:normalViewPr>
  <p:slideViewPr>
    <p:cSldViewPr snapToGrid="0">
      <p:cViewPr varScale="1">
        <p:scale>
          <a:sx n="65" d="100"/>
          <a:sy n="65" d="100"/>
        </p:scale>
        <p:origin x="1622" y="53"/>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4F03B0-7E96-A3F6-BF2D-91977B11790E}"/>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295F33-41DA-471E-31C5-3F0E6C1BD450}"/>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A23B134-2FF4-4449-9A7F-1D1CF369B987}" type="datetimeFigureOut">
              <a:rPr lang="en-US" smtClean="0"/>
              <a:t>11/24/2024</a:t>
            </a:fld>
            <a:endParaRPr lang="en-US"/>
          </a:p>
        </p:txBody>
      </p:sp>
      <p:sp>
        <p:nvSpPr>
          <p:cNvPr id="4" name="Footer Placeholder 3">
            <a:extLst>
              <a:ext uri="{FF2B5EF4-FFF2-40B4-BE49-F238E27FC236}">
                <a16:creationId xmlns:a16="http://schemas.microsoft.com/office/drawing/2014/main" id="{07760D69-EBBB-C5BF-3E1A-0C5CF543FAB4}"/>
              </a:ext>
            </a:extLst>
          </p:cNvPr>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A222A3E-B3F6-0490-9D8C-572B3DBCCDDA}"/>
              </a:ext>
            </a:extLst>
          </p:cNvPr>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18253A66-6612-40E8-BDC9-CEEBFD10CCD3}" type="slidenum">
              <a:rPr lang="en-US" smtClean="0"/>
              <a:t>‹#›</a:t>
            </a:fld>
            <a:endParaRPr lang="en-US"/>
          </a:p>
        </p:txBody>
      </p:sp>
    </p:spTree>
    <p:extLst>
      <p:ext uri="{BB962C8B-B14F-4D97-AF65-F5344CB8AC3E}">
        <p14:creationId xmlns:p14="http://schemas.microsoft.com/office/powerpoint/2010/main" val="3603439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841B8AA8-3F84-471A-9C67-03FBDC4877D9}" type="datetimeFigureOut">
              <a:rPr lang="en-US" smtClean="0"/>
              <a:t>11/24/2024</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626008F3-2A63-4DEE-9986-897651EF76F7}" type="slidenum">
              <a:rPr lang="en-US" smtClean="0"/>
              <a:t>‹#›</a:t>
            </a:fld>
            <a:endParaRPr lang="en-US"/>
          </a:p>
        </p:txBody>
      </p:sp>
    </p:spTree>
    <p:extLst>
      <p:ext uri="{BB962C8B-B14F-4D97-AF65-F5344CB8AC3E}">
        <p14:creationId xmlns:p14="http://schemas.microsoft.com/office/powerpoint/2010/main" val="2001923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147763" y="1233488"/>
            <a:ext cx="4440237" cy="3330575"/>
          </a:xfrm>
          <a:ln/>
        </p:spPr>
      </p:sp>
      <p:sp>
        <p:nvSpPr>
          <p:cNvPr id="15363"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Afternoon!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Honorable and invited guests, all of my Lecturers, supervisor and my batch friends.</a:t>
            </a:r>
            <a:endParaRPr lang="en-US" dirty="0">
              <a:latin typeface="Times New Roman" panose="02020603050405020304" pitchFamily="18" charset="0"/>
              <a:cs typeface="Times New Roman" panose="02020603050405020304" pitchFamily="18" charset="0"/>
            </a:endParaRPr>
          </a:p>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14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733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673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0034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657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5EEC3-E52C-48E2-A481-B9BAAF2258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E3C35-364D-771A-E126-DDA1D01DE4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A2B8B-86BC-3394-7F4F-63FCF1EB8D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913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8247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211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6093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34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Firstly, May I introduce myself.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I'm Captain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Aung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Nyi</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Nyi</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min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and Master Candidate at Department of Computer Science.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Today I' would like to present my thesis 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The title of my thesis is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IMPLEMENTATION OF  AN AUTOMATED DYNAMIC WEAPON RANGE VISUALIZATION AND ENGAGAEMENT PLANNING FOR MILITARY TACTICAL SUPPORT SYSTEM USING GEOSPATIAL DATA</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And my supervisor is </a:t>
            </a:r>
            <a:r>
              <a:rPr lang="en-US" sz="1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Zar</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Nay Lin</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and Co-supervisor is  </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Major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Zin Min Thu.</a:t>
            </a:r>
          </a:p>
          <a:p>
            <a:endParaRPr lang="en-US" dirty="0"/>
          </a:p>
        </p:txBody>
      </p:sp>
    </p:spTree>
    <p:extLst>
      <p:ext uri="{BB962C8B-B14F-4D97-AF65-F5344CB8AC3E}">
        <p14:creationId xmlns:p14="http://schemas.microsoft.com/office/powerpoint/2010/main" val="263838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9297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119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057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540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6868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309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037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OK! First of</a:t>
            </a:r>
            <a:r>
              <a:rPr lang="en-US" sz="2000" baseline="0" dirty="0">
                <a:latin typeface="Times New Roman" panose="02020603050405020304" pitchFamily="18" charset="0"/>
                <a:cs typeface="Times New Roman" panose="02020603050405020304" pitchFamily="18" charset="0"/>
              </a:rPr>
              <a:t> all, I would like to present outlines of my thesis. </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seminar, I will present</a:t>
            </a:r>
            <a:r>
              <a:rPr lang="en-US" sz="2000" baseline="0" dirty="0">
                <a:latin typeface="Times New Roman" panose="02020603050405020304" pitchFamily="18" charset="0"/>
                <a:cs typeface="Times New Roman" panose="02020603050405020304" pitchFamily="18" charset="0"/>
              </a:rPr>
              <a:t> our thesis as these program. And generally divided by 7 state.</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First stage is the abstract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Second stage is the Introduction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Third stage is the Aim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Fourth stage is the </a:t>
            </a:r>
            <a:r>
              <a:rPr lang="en-US" altLang="en-US" sz="2000" dirty="0">
                <a:latin typeface="Times New Roman" panose="02020603050405020304" pitchFamily="18" charset="0"/>
                <a:cs typeface="Times New Roman" panose="02020603050405020304" pitchFamily="18" charset="0"/>
              </a:rPr>
              <a:t>Objectives of our thesis</a:t>
            </a:r>
            <a:r>
              <a:rPr lang="en-US" sz="2000" baseline="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Fifth is the Problem Statement .</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Sixth is the Scope of thesis and background theory.</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Finally, is the conclusion of our thesis.</a:t>
            </a:r>
          </a:p>
          <a:p>
            <a:endParaRPr lang="en-US" dirty="0"/>
          </a:p>
        </p:txBody>
      </p:sp>
    </p:spTree>
    <p:extLst>
      <p:ext uri="{BB962C8B-B14F-4D97-AF65-F5344CB8AC3E}">
        <p14:creationId xmlns:p14="http://schemas.microsoft.com/office/powerpoint/2010/main" val="247820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slides, May I present about the abstract of my thesis.</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06111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2928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 would like to present the  Aim of my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70405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objectives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our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29101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problem statement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65967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 this slide, I would like </a:t>
            </a:r>
            <a:r>
              <a:rPr lang="en-US" sz="1200" b="0" kern="1200" dirty="0">
                <a:solidFill>
                  <a:schemeClr val="tx1"/>
                </a:solidFill>
                <a:effectLst/>
                <a:latin typeface="+mn-lt"/>
                <a:ea typeface="+mn-ea"/>
                <a:cs typeface="+mn-cs"/>
              </a:rPr>
              <a:t>to present the  background </a:t>
            </a:r>
            <a:r>
              <a:rPr lang="en-US" sz="1200" b="0" kern="1200" dirty="0" err="1">
                <a:solidFill>
                  <a:schemeClr val="tx1"/>
                </a:solidFill>
                <a:effectLst/>
                <a:latin typeface="+mn-lt"/>
                <a:ea typeface="+mn-ea"/>
                <a:cs typeface="+mn-cs"/>
              </a:rPr>
              <a:t>thoery</a:t>
            </a:r>
            <a:r>
              <a:rPr lang="en-US" sz="1200" b="0" kern="1200" dirty="0">
                <a:solidFill>
                  <a:schemeClr val="tx1"/>
                </a:solidFill>
                <a:effectLst/>
                <a:latin typeface="+mn-lt"/>
                <a:ea typeface="+mn-ea"/>
                <a:cs typeface="+mn-cs"/>
              </a:rPr>
              <a: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3792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6832A2-424F-4187-A21F-BF7A5A07462F}" type="datetime1">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0405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75451-AA1A-42BE-A369-0819B2B5C712}" type="datetime1">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7746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E296F-5913-4A37-8DB0-B3A724FC77BA}" type="datetime1">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37296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F21CA-DD93-4BBE-A9AF-676969B0E55A}" type="datetime1">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6750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94826-E969-447C-98F1-66AC601D96C3}" type="datetime1">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2585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AA0F0D-8685-498C-A332-25CB1A429593}" type="datetime1">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290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F7040-835F-4CE8-B0F1-02C3BEB521C1}" type="datetime1">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939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084D3-AAEB-4237-99F8-7BCA4C5352E8}" type="datetime1">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14060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A9DE7-54B9-4571-9194-7F65068D0E6A}" type="datetime1">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57282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C8F63-41DC-4DD0-B117-436DB224194D}" type="datetime1">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0890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C294B-2EE4-43DC-95F7-DC0ECE6071F0}" type="datetime1">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8465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B8783-3C47-44CD-A092-15A1EBB0ABBE}" type="datetime1">
              <a:rPr lang="en-US" smtClean="0"/>
              <a:t>11/24/2024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7641E-8849-45EB-8804-05B23B34D66F}" type="slidenum">
              <a:rPr lang="en-US" smtClean="0"/>
              <a:t>‹#›</a:t>
            </a:fld>
            <a:endParaRPr lang="en-US"/>
          </a:p>
        </p:txBody>
      </p:sp>
    </p:spTree>
    <p:extLst>
      <p:ext uri="{BB962C8B-B14F-4D97-AF65-F5344CB8AC3E}">
        <p14:creationId xmlns:p14="http://schemas.microsoft.com/office/powerpoint/2010/main" val="1379074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7.jfif"/></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tmp"/><Relationship Id="rId5" Type="http://schemas.openxmlformats.org/officeDocument/2006/relationships/image" Target="../media/image11.tmp"/><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19.webp"/><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tmp"/></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oi.org/10.1007/"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doi.org/10.1109/" TargetMode="External"/><Relationship Id="rId5" Type="http://schemas.openxmlformats.org/officeDocument/2006/relationships/hyperlink" Target="https://education.nationalgeographic.org/resource/geographic" TargetMode="Externa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hyperlink" Target="https://doi.org/10.1002/" TargetMode="Externa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9" name="Picture 9" descr="DSA"/>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3815953" y="1937147"/>
            <a:ext cx="1537097" cy="1600200"/>
          </a:xfrm>
          <a:prstGeom prst="rect">
            <a:avLst/>
          </a:prstGeom>
          <a:ln>
            <a:noFill/>
          </a:ln>
          <a:effectLst>
            <a:outerShdw blurRad="190500" algn="tl" rotWithShape="0">
              <a:srgbClr val="000000">
                <a:alpha val="70000"/>
              </a:srgbClr>
            </a:outerShdw>
          </a:effectLst>
        </p:spPr>
      </p:pic>
      <p:sp>
        <p:nvSpPr>
          <p:cNvPr id="5124" name="Text Box 8"/>
          <p:cNvSpPr txBox="1">
            <a:spLocks noChangeArrowheads="1"/>
          </p:cNvSpPr>
          <p:nvPr/>
        </p:nvSpPr>
        <p:spPr bwMode="auto">
          <a:xfrm>
            <a:off x="51434" y="3814346"/>
            <a:ext cx="9012993" cy="1133965"/>
          </a:xfrm>
          <a:prstGeom prst="rect">
            <a:avLst/>
          </a:prstGeom>
          <a:solidFill>
            <a:srgbClr val="0070C0"/>
          </a:solidFill>
          <a:ln w="9525">
            <a:noFill/>
            <a:miter lim="800000"/>
            <a:headEnd/>
            <a:tailEnd/>
          </a:ln>
        </p:spPr>
        <p:txBody>
          <a:bodyPr wrap="square" anchor="ctr">
            <a:spAutoFit/>
          </a:bodyPr>
          <a:lstStyle/>
          <a:p>
            <a:pPr algn="ctr" eaLnBrk="1" hangingPunct="1">
              <a:lnSpc>
                <a:spcPct val="150000"/>
              </a:lnSpc>
              <a:defRPr/>
            </a:pP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Computer Science</a:t>
            </a:r>
          </a:p>
          <a:p>
            <a:pPr algn="ctr" eaLnBrk="1" hangingPunct="1">
              <a:lnSpc>
                <a:spcPct val="150000"/>
              </a:lnSpc>
              <a:defRPr/>
            </a:pP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p>
        </p:txBody>
      </p:sp>
      <p:sp>
        <p:nvSpPr>
          <p:cNvPr id="3" name="TextBox 2">
            <a:extLst>
              <a:ext uri="{FF2B5EF4-FFF2-40B4-BE49-F238E27FC236}">
                <a16:creationId xmlns:a16="http://schemas.microsoft.com/office/drawing/2014/main" id="{370AA35E-75A8-47D8-971E-601C76C2707A}"/>
              </a:ext>
            </a:extLst>
          </p:cNvPr>
          <p:cNvSpPr txBox="1"/>
          <p:nvPr/>
        </p:nvSpPr>
        <p:spPr>
          <a:xfrm>
            <a:off x="79571" y="1027033"/>
            <a:ext cx="8933423" cy="646331"/>
          </a:xfrm>
          <a:prstGeom prst="rect">
            <a:avLst/>
          </a:prstGeom>
          <a:noFill/>
        </p:spPr>
        <p:txBody>
          <a:bodyPr wrap="square" rtlCol="0">
            <a:spAutoFit/>
          </a:bodyPr>
          <a:lstStyle/>
          <a:p>
            <a:pPr algn="ctr"/>
            <a:r>
              <a:rPr lang="en-US"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DEFENCE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 ACADEMY</a:t>
            </a:r>
          </a:p>
        </p:txBody>
      </p:sp>
      <p:sp>
        <p:nvSpPr>
          <p:cNvPr id="5" name="Rectangle 4">
            <a:extLst>
              <a:ext uri="{FF2B5EF4-FFF2-40B4-BE49-F238E27FC236}">
                <a16:creationId xmlns:a16="http://schemas.microsoft.com/office/drawing/2014/main" id="{4752BE5E-A279-42AD-B9DE-F2E532754215}"/>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1">
            <a:extLst>
              <a:ext uri="{FF2B5EF4-FFF2-40B4-BE49-F238E27FC236}">
                <a16:creationId xmlns:a16="http://schemas.microsoft.com/office/drawing/2014/main" id="{AEFAF940-D318-262B-BC09-2F83136C51BC}"/>
              </a:ext>
            </a:extLst>
          </p:cNvPr>
          <p:cNvSpPr txBox="1">
            <a:spLocks/>
          </p:cNvSpPr>
          <p:nvPr/>
        </p:nvSpPr>
        <p:spPr>
          <a:xfrm>
            <a:off x="7110338" y="6199386"/>
            <a:ext cx="1902656" cy="28472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600" b="1" dirty="0" err="1">
                <a:solidFill>
                  <a:schemeClr val="tx1"/>
                </a:solidFill>
                <a:latin typeface="Times New Roman" panose="02020603050405020304" pitchFamily="18" charset="0"/>
                <a:cs typeface="Times New Roman" panose="02020603050405020304" pitchFamily="18" charset="0"/>
              </a:rPr>
              <a:t>Pyin</a:t>
            </a:r>
            <a:r>
              <a:rPr lang="en-US" sz="1600" b="1" dirty="0">
                <a:solidFill>
                  <a:schemeClr val="tx1"/>
                </a:solidFill>
                <a:latin typeface="Times New Roman" panose="02020603050405020304" pitchFamily="18" charset="0"/>
                <a:cs typeface="Times New Roman" panose="02020603050405020304" pitchFamily="18" charset="0"/>
              </a:rPr>
              <a:t> Oo Lwin</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5CDF2C-B097-4C4F-A4F3-73D7B4CE3B7E}"/>
              </a:ext>
            </a:extLst>
          </p:cNvPr>
          <p:cNvSpPr>
            <a:spLocks noGrp="1"/>
          </p:cNvSpPr>
          <p:nvPr>
            <p:ph type="sldNum" sz="quarter" idx="12"/>
          </p:nvPr>
        </p:nvSpPr>
        <p:spPr/>
        <p:txBody>
          <a:bodyPr/>
          <a:lstStyle/>
          <a:p>
            <a:fld id="{2A47641E-8849-45EB-8804-05B23B34D66F}" type="slidenum">
              <a:rPr lang="en-US" smtClean="0"/>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A80188B6-5B08-44C6-8C70-ACACA9C4598A}"/>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Geospatial Information Systems (GIS)</a:t>
            </a:r>
            <a:endParaRPr lang="en-US" sz="2800" b="1" dirty="0">
              <a:solidFill>
                <a:schemeClr val="bg1"/>
              </a:solidFill>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3811621"/>
          </a:xfrm>
          <a:prstGeom prst="rect">
            <a:avLst/>
          </a:prstGeom>
          <a:noFill/>
          <a:ln w="9525">
            <a:noFill/>
            <a:miter lim="800000"/>
            <a:headEnd/>
            <a:tailEnd/>
          </a:ln>
        </p:spPr>
        <p:txBody>
          <a:bodyPr wrap="square">
            <a:spAutoFit/>
          </a:bodyPr>
          <a:lstStyle/>
          <a:p>
            <a:pPr algn="just">
              <a:lnSpc>
                <a:spcPct val="150000"/>
              </a:lnSpc>
            </a:pPr>
            <a:r>
              <a:rPr lang="en-US" sz="20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000" dirty="0">
                <a:effectLst/>
                <a:latin typeface="Times New Roman" panose="02020603050405020304" pitchFamily="18" charset="0"/>
                <a:ea typeface="Calibri" panose="020F0502020204030204" pitchFamily="34" charset="0"/>
              </a:rPr>
              <a:t> Geospatial Information Systems (GIS) represent a pivotal technology in the realm of spatial data management and analysis. GIS integrates hardware, software, and data for capturing, managing, analyzing, and displaying all forms of geographically referenced information. This technology has become indispensable across various disciplines, including urban planning, environmental management, logistics, epidemiology, natural resource management, and of course, military operations.</a:t>
            </a:r>
            <a:endParaRPr lang="en-US" sz="2000" dirty="0">
              <a:latin typeface="Times New Roman" panose="02020603050405020304" pitchFamily="18" charset="0"/>
              <a:ea typeface="Calibri" panose="020F0502020204030204"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3" name="Picture 9" descr="DSA">
            <a:extLst>
              <a:ext uri="{FF2B5EF4-FFF2-40B4-BE49-F238E27FC236}">
                <a16:creationId xmlns:a16="http://schemas.microsoft.com/office/drawing/2014/main" id="{93490DEB-1255-4C65-8110-16AC8A5DAF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D9319819-3D58-487E-9419-7718D848D79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7D41030C-95AF-463A-9DD4-A33418C8C80B}"/>
              </a:ext>
            </a:extLst>
          </p:cNvPr>
          <p:cNvPicPr/>
          <p:nvPr/>
        </p:nvPicPr>
        <p:blipFill rotWithShape="1">
          <a:blip r:embed="rId5">
            <a:extLst>
              <a:ext uri="{28A0092B-C50C-407E-A947-70E740481C1C}">
                <a14:useLocalDpi xmlns:a14="http://schemas.microsoft.com/office/drawing/2010/main" val="0"/>
              </a:ext>
            </a:extLst>
          </a:blip>
          <a:srcRect b="5847"/>
          <a:stretch/>
        </p:blipFill>
        <p:spPr bwMode="auto">
          <a:xfrm>
            <a:off x="2064552" y="3726775"/>
            <a:ext cx="4013519" cy="2965235"/>
          </a:xfrm>
          <a:prstGeom prst="rect">
            <a:avLst/>
          </a:prstGeom>
          <a:noFill/>
          <a:ln w="19050" cap="flat" cmpd="sng" algn="ctr">
            <a:solidFill>
              <a:schemeClr val="accent1"/>
            </a:solidFill>
            <a:prstDash val="solid"/>
            <a:round/>
            <a:headEnd type="none" w="med" len="med"/>
            <a:tailEnd type="none" w="med" len="med"/>
          </a:ln>
          <a:extLst>
            <a:ext uri="{53640926-AAD7-44D8-BBD7-CCE9431645EC}">
              <a14:shadowObscured xmlns:a14="http://schemas.microsoft.com/office/drawing/2010/main"/>
            </a:ext>
          </a:extLst>
        </p:spPr>
      </p:pic>
      <p:sp>
        <p:nvSpPr>
          <p:cNvPr id="16" name="Slide Number Placeholder 1">
            <a:extLst>
              <a:ext uri="{FF2B5EF4-FFF2-40B4-BE49-F238E27FC236}">
                <a16:creationId xmlns:a16="http://schemas.microsoft.com/office/drawing/2014/main" id="{68A82954-264B-4852-A078-F1F7BEF6FBC2}"/>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10</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10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12248434-F308-498F-86A8-A1D077DDE60E}"/>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Times New Roman" panose="02020603050405020304" pitchFamily="18" charset="0"/>
              </a:rPr>
              <a:t>Military Grid Reference System (MGRS)</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57111" y="810500"/>
            <a:ext cx="8629778" cy="3349956"/>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yanmar3"/>
              </a:rPr>
              <a:t>The Military Grid Reference System (MGRS) is a geographic coordinate system used extensively by military forces worldwide for locating points on the Earth's surface. It is based on the Universal Transverse Mercator (UTM) coordinate system but provides a more concise and standardized method of representing geographic coordinates.</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3" name="Picture 9" descr="DSA">
            <a:extLst>
              <a:ext uri="{FF2B5EF4-FFF2-40B4-BE49-F238E27FC236}">
                <a16:creationId xmlns:a16="http://schemas.microsoft.com/office/drawing/2014/main" id="{E534CBBD-1E12-40A2-8310-6DD0AE7546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BF94751C-2954-4244-A92D-D85B571D5FB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E1A624DF-2D46-4517-ABD9-2B23709C5A0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256653" y="3702424"/>
            <a:ext cx="4789606" cy="2839218"/>
          </a:xfrm>
          <a:prstGeom prst="rect">
            <a:avLst/>
          </a:prstGeom>
          <a:noFill/>
          <a:ln w="28575">
            <a:solidFill>
              <a:schemeClr val="accent1"/>
            </a:solidFill>
          </a:ln>
        </p:spPr>
      </p:pic>
      <p:sp>
        <p:nvSpPr>
          <p:cNvPr id="16" name="Slide Number Placeholder 1">
            <a:extLst>
              <a:ext uri="{FF2B5EF4-FFF2-40B4-BE49-F238E27FC236}">
                <a16:creationId xmlns:a16="http://schemas.microsoft.com/office/drawing/2014/main" id="{3C02DA5E-D0E2-423A-9E05-61C9542820BC}"/>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11</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3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5C114945-70D0-411F-A2D6-12B6DD184055}"/>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Times New Roman" panose="02020603050405020304" pitchFamily="18" charset="0"/>
              </a:rPr>
              <a:t>Latitude/Longitude to MGRS Conversion</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454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80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conversion from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(latitude, longitude) to MGRS involves several steps, including:</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Convert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LatLng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UTM (Universal Transverse Mercator) coordinates</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Determine the UTM zone</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Convert UTM to MGRS</a:t>
            </a: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5C9BC4-479E-1355-8B35-534E576438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4842" y="3320203"/>
            <a:ext cx="3535995" cy="3202531"/>
          </a:xfrm>
          <a:prstGeom prst="rect">
            <a:avLst/>
          </a:prstGeom>
          <a:noFill/>
          <a:ln w="28575">
            <a:solidFill>
              <a:schemeClr val="accent1"/>
            </a:solidFill>
          </a:ln>
        </p:spPr>
      </p:pic>
      <p:pic>
        <p:nvPicPr>
          <p:cNvPr id="13" name="Picture 9" descr="DSA">
            <a:extLst>
              <a:ext uri="{FF2B5EF4-FFF2-40B4-BE49-F238E27FC236}">
                <a16:creationId xmlns:a16="http://schemas.microsoft.com/office/drawing/2014/main" id="{47F449D7-B856-4B95-8D5E-C90BD16A24B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A7430B05-CE09-4A13-A5D1-A6BE5DA1116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5" name="Slide Number Placeholder 1">
            <a:extLst>
              <a:ext uri="{FF2B5EF4-FFF2-40B4-BE49-F238E27FC236}">
                <a16:creationId xmlns:a16="http://schemas.microsoft.com/office/drawing/2014/main" id="{FD83554E-9AC7-46E6-97E7-DD3B2C5031F8}"/>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12</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54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12248434-F308-498F-86A8-A1D077DDE60E}"/>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Times New Roman" panose="02020603050405020304" pitchFamily="18" charset="0"/>
              </a:rPr>
              <a:t>Algorithm Lat/Long to MGRS Conversion</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57111" y="690895"/>
            <a:ext cx="8629778" cy="5940088"/>
          </a:xfrm>
          <a:prstGeom prst="rect">
            <a:avLst/>
          </a:prstGeom>
          <a:noFill/>
          <a:ln w="9525">
            <a:noFill/>
            <a:miter lim="800000"/>
            <a:headEnd/>
            <a:tailEnd/>
          </a:ln>
        </p:spPr>
        <p:txBody>
          <a:bodyPr wrap="square">
            <a:spAutoFit/>
          </a:bodyPr>
          <a:lstStyle/>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Validate Latitude</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Ensure </a:t>
            </a:r>
            <a:r>
              <a:rPr lang="en-US" sz="2000" dirty="0" err="1">
                <a:latin typeface="Times New Roman" panose="02020603050405020304" pitchFamily="18" charset="0"/>
                <a:cs typeface="Times New Roman" panose="02020603050405020304" pitchFamily="18" charset="0"/>
              </a:rPr>
              <a:t>lat</a:t>
            </a:r>
            <a:r>
              <a:rPr lang="en-US" sz="2000" dirty="0">
                <a:latin typeface="Times New Roman" panose="02020603050405020304" pitchFamily="18" charset="0"/>
                <a:cs typeface="Times New Roman" panose="02020603050405020304" pitchFamily="18" charset="0"/>
              </a:rPr>
              <a:t> is between -80° and 84°.</a:t>
            </a:r>
          </a:p>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Zone and Meridian Calculation</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Calculate Zone Number: (</a:t>
            </a:r>
            <a:r>
              <a:rPr lang="en-US" sz="2000" dirty="0" err="1">
                <a:latin typeface="Times New Roman" panose="02020603050405020304" pitchFamily="18" charset="0"/>
                <a:cs typeface="Times New Roman" panose="02020603050405020304" pitchFamily="18" charset="0"/>
              </a:rPr>
              <a:t>lon</a:t>
            </a:r>
            <a:r>
              <a:rPr lang="en-US" sz="2000" dirty="0">
                <a:latin typeface="Times New Roman" panose="02020603050405020304" pitchFamily="18" charset="0"/>
                <a:cs typeface="Times New Roman" panose="02020603050405020304" pitchFamily="18" charset="0"/>
              </a:rPr>
              <a:t> + 180) / 6.</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 Central Meridian for the zone.</a:t>
            </a:r>
          </a:p>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Convert Coordinates</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Latitude/Longitude → Radians.</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 trigonometric values (sin, cos, tan).</a:t>
            </a:r>
          </a:p>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UTM Calculations</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Easting (x): Adjusted with false easting (+500,000).</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Northing (y): Adjusted with false northing (if in Southern Hemisphere).</a:t>
            </a:r>
          </a:p>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Grid Square Letters</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 Zone Letter based on latitude.</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 100k Easting (e100k) and Northing (n100k) letters.</a:t>
            </a:r>
          </a:p>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Precision Adjustment</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Extract 5-digit precision for Easting and Northing.</a:t>
            </a:r>
          </a:p>
          <a:p>
            <a:pPr marL="342900" lvl="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Construct MGRS String</a:t>
            </a: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Combine: </a:t>
            </a:r>
            <a:r>
              <a:rPr lang="en-US" sz="2000" dirty="0" err="1">
                <a:latin typeface="Times New Roman" panose="02020603050405020304" pitchFamily="18" charset="0"/>
                <a:cs typeface="Times New Roman" panose="02020603050405020304" pitchFamily="18" charset="0"/>
              </a:rPr>
              <a:t>ZoneNumber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ZoneLetter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GridLetters</a:t>
            </a:r>
            <a:r>
              <a:rPr lang="en-US" sz="2000" dirty="0">
                <a:latin typeface="Times New Roman" panose="02020603050405020304" pitchFamily="18" charset="0"/>
                <a:cs typeface="Times New Roman" panose="02020603050405020304" pitchFamily="18" charset="0"/>
              </a:rPr>
              <a:t> + Easting + Northing.</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Output: MGRS coordinate string (e.g., 47Q KE 36177 31969).</a:t>
            </a:r>
          </a:p>
        </p:txBody>
      </p:sp>
      <p:pic>
        <p:nvPicPr>
          <p:cNvPr id="13" name="Picture 9" descr="DSA">
            <a:extLst>
              <a:ext uri="{FF2B5EF4-FFF2-40B4-BE49-F238E27FC236}">
                <a16:creationId xmlns:a16="http://schemas.microsoft.com/office/drawing/2014/main" id="{E534CBBD-1E12-40A2-8310-6DD0AE7546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BF94751C-2954-4244-A92D-D85B571D5FB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1" name="Slide Number Placeholder 1">
            <a:extLst>
              <a:ext uri="{FF2B5EF4-FFF2-40B4-BE49-F238E27FC236}">
                <a16:creationId xmlns:a16="http://schemas.microsoft.com/office/drawing/2014/main" id="{9D1B8C34-9898-42E9-B81C-317507FEC0C7}"/>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13</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87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42D0D9BC-B0FB-4B86-8AF2-FE292A9BF51F}"/>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Times New Roman" panose="02020603050405020304" pitchFamily="18" charset="0"/>
              </a:rPr>
              <a:t>Map Caching for Online and Offline Use</a:t>
            </a:r>
            <a:endParaRPr lang="en-US" sz="2800" b="1" dirty="0">
              <a:solidFill>
                <a:schemeClr val="bg1"/>
              </a:solidFill>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25D1731-3677-4935-A564-7099A0F76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664" y="2592609"/>
            <a:ext cx="3835398" cy="4099402"/>
          </a:xfrm>
          <a:prstGeom prst="rect">
            <a:avLst/>
          </a:prstGeom>
          <a:ln w="34925">
            <a:solidFill>
              <a:schemeClr val="accent1"/>
            </a:solidFill>
          </a:ln>
        </p:spPr>
      </p:pic>
      <p:sp>
        <p:nvSpPr>
          <p:cNvPr id="4" name="Rectangle 3">
            <a:extLst>
              <a:ext uri="{FF2B5EF4-FFF2-40B4-BE49-F238E27FC236}">
                <a16:creationId xmlns:a16="http://schemas.microsoft.com/office/drawing/2014/main" id="{D8F988C4-7CD0-DB3E-EECC-4C37289BB49C}"/>
              </a:ext>
            </a:extLst>
          </p:cNvPr>
          <p:cNvSpPr>
            <a:spLocks noChangeArrowheads="1"/>
          </p:cNvSpPr>
          <p:nvPr/>
        </p:nvSpPr>
        <p:spPr bwMode="auto">
          <a:xfrm>
            <a:off x="257111" y="810500"/>
            <a:ext cx="8629778" cy="1687963"/>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yanmar3"/>
              </a:rPr>
              <a:t>A caching mechanism can be employed to locally store map tiles once they are download, enabling the system to use these cached resources when connectivity is lost.</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9155882A-BD85-4963-BBFF-390C641CA91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41EB5A01-FE32-4010-BB1E-A68A043766E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4" name="Slide Number Placeholder 1">
            <a:extLst>
              <a:ext uri="{FF2B5EF4-FFF2-40B4-BE49-F238E27FC236}">
                <a16:creationId xmlns:a16="http://schemas.microsoft.com/office/drawing/2014/main" id="{0AB8D7D9-F2F5-4882-A303-77DD006AB304}"/>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14</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97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6384-F406-8B6B-4F04-25804436D154}"/>
            </a:ext>
          </a:extLst>
        </p:cNvPr>
        <p:cNvGrpSpPr/>
        <p:nvPr/>
      </p:nvGrpSpPr>
      <p:grpSpPr>
        <a:xfrm>
          <a:off x="0" y="0"/>
          <a:ext cx="0" cy="0"/>
          <a:chOff x="0" y="0"/>
          <a:chExt cx="0" cy="0"/>
        </a:xfrm>
      </p:grpSpPr>
      <p:sp>
        <p:nvSpPr>
          <p:cNvPr id="10" name="Rectangle 3">
            <a:extLst>
              <a:ext uri="{FF2B5EF4-FFF2-40B4-BE49-F238E27FC236}">
                <a16:creationId xmlns:a16="http://schemas.microsoft.com/office/drawing/2014/main" id="{079707D9-8384-4557-9BB2-CDE3E67EE52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Times New Roman" panose="02020603050405020304" pitchFamily="18" charset="0"/>
              </a:rPr>
              <a:t>Map Caching for Online and Offline Use </a:t>
            </a:r>
            <a:r>
              <a:rPr lang="en-US" altLang="en-US" sz="2800" b="1" dirty="0">
                <a:solidFill>
                  <a:schemeClr val="bg1"/>
                </a:solidFill>
                <a:latin typeface="Times New Roman" panose="02020603050405020304" pitchFamily="18" charset="0"/>
                <a:cs typeface="Times New Roman" panose="02020603050405020304" pitchFamily="18" charset="0"/>
              </a:rPr>
              <a:t>Cont’d</a:t>
            </a:r>
            <a:endParaRPr lang="en-US" sz="2800" b="1" dirty="0">
              <a:solidFill>
                <a:schemeClr val="bg1"/>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FE1F2D64-08F1-E4E4-7E1B-71C5A324D5DF}"/>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DF3275B-881D-CE07-9351-E243DE3B4E04}"/>
              </a:ext>
            </a:extLst>
          </p:cNvPr>
          <p:cNvSpPr>
            <a:spLocks noChangeArrowheads="1"/>
          </p:cNvSpPr>
          <p:nvPr/>
        </p:nvSpPr>
        <p:spPr bwMode="auto">
          <a:xfrm>
            <a:off x="257111" y="810500"/>
            <a:ext cx="8629778" cy="3349956"/>
          </a:xfrm>
          <a:prstGeom prst="rect">
            <a:avLst/>
          </a:prstGeom>
          <a:noFill/>
          <a:ln w="9525">
            <a:noFill/>
            <a:miter lim="800000"/>
            <a:headEnd/>
            <a:tailEnd/>
          </a:ln>
        </p:spPr>
        <p:txBody>
          <a:bodyPr wrap="square">
            <a:spAutoFit/>
          </a:bodyPr>
          <a:lstStyle/>
          <a:p>
            <a:pPr marL="342900" marR="0" indent="-342900" algn="just">
              <a:lnSpc>
                <a:spcPct val="150000"/>
              </a:lnSpc>
              <a:spcBef>
                <a:spcPts val="0"/>
              </a:spcBef>
              <a:spcAft>
                <a:spcPts val="0"/>
              </a:spcAft>
              <a:buFont typeface="Wingdings" panose="05000000000000000000" pitchFamily="2" charset="2"/>
              <a:buChar char="q"/>
            </a:pPr>
            <a:r>
              <a:rPr lang="en-US" sz="2400" b="1" dirty="0">
                <a:effectLst/>
                <a:latin typeface="Times New Roman" panose="02020603050405020304" pitchFamily="18" charset="0"/>
                <a:ea typeface="Calibri" panose="020F0502020204030204" pitchFamily="34" charset="0"/>
                <a:cs typeface="Myanmar3"/>
              </a:rPr>
              <a:t>Procedure of map tiles cache solution</a:t>
            </a:r>
          </a:p>
          <a:p>
            <a:pPr marL="342900" marR="0" indent="-342900" algn="just">
              <a:lnSpc>
                <a:spcPct val="150000"/>
              </a:lnSpc>
              <a:spcBef>
                <a:spcPts val="0"/>
              </a:spcBef>
              <a:spcAft>
                <a:spcPts val="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Tiles Provider Customization (</a:t>
            </a:r>
            <a:r>
              <a:rPr lang="en-US" altLang="en-US" sz="2400" dirty="0" err="1">
                <a:solidFill>
                  <a:srgbClr val="000000"/>
                </a:solidFill>
                <a:latin typeface="Times New Roman" panose="02020603050405020304" pitchFamily="18" charset="0"/>
                <a:cs typeface="Times New Roman" panose="02020603050405020304" pitchFamily="18" charset="0"/>
              </a:rPr>
              <a:t>getImage</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marR="0" indent="-342900" algn="just">
              <a:lnSpc>
                <a:spcPct val="150000"/>
              </a:lnSpc>
              <a:spcBef>
                <a:spcPts val="0"/>
              </a:spcBef>
              <a:spcAft>
                <a:spcPts val="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Dynamic URL Generation (</a:t>
            </a:r>
            <a:r>
              <a:rPr lang="en-US" altLang="en-US" sz="2400" dirty="0" err="1">
                <a:solidFill>
                  <a:srgbClr val="000000"/>
                </a:solidFill>
                <a:latin typeface="Times New Roman" panose="02020603050405020304" pitchFamily="18" charset="0"/>
                <a:cs typeface="Times New Roman" panose="02020603050405020304" pitchFamily="18" charset="0"/>
              </a:rPr>
              <a:t>getTileUrl</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marR="0" indent="-342900" algn="just">
              <a:lnSpc>
                <a:spcPct val="150000"/>
              </a:lnSpc>
              <a:spcBef>
                <a:spcPts val="0"/>
              </a:spcBef>
              <a:spcAft>
                <a:spcPts val="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Custom Image Provider (</a:t>
            </a:r>
            <a:r>
              <a:rPr lang="en-US" altLang="en-US" sz="2400" dirty="0" err="1">
                <a:solidFill>
                  <a:srgbClr val="000000"/>
                </a:solidFill>
                <a:latin typeface="Times New Roman" panose="02020603050405020304" pitchFamily="18" charset="0"/>
                <a:cs typeface="Times New Roman" panose="02020603050405020304" pitchFamily="18" charset="0"/>
              </a:rPr>
              <a:t>loadImage</a:t>
            </a:r>
            <a:r>
              <a:rPr lang="en-US" altLang="en-US" sz="2400" dirty="0">
                <a:solidFill>
                  <a:srgbClr val="000000"/>
                </a:solidFill>
                <a:latin typeface="Times New Roman" panose="02020603050405020304" pitchFamily="18" charset="0"/>
                <a:cs typeface="Times New Roman" panose="02020603050405020304" pitchFamily="18" charset="0"/>
              </a:rPr>
              <a:t> or _</a:t>
            </a:r>
            <a:r>
              <a:rPr lang="en-US" altLang="en-US" sz="2400" dirty="0" err="1">
                <a:solidFill>
                  <a:srgbClr val="000000"/>
                </a:solidFill>
                <a:latin typeface="Times New Roman" panose="02020603050405020304" pitchFamily="18" charset="0"/>
                <a:cs typeface="Times New Roman" panose="02020603050405020304" pitchFamily="18" charset="0"/>
              </a:rPr>
              <a:t>loadsyns</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marR="0" indent="-342900" algn="just">
              <a:lnSpc>
                <a:spcPct val="150000"/>
              </a:lnSpc>
              <a:spcBef>
                <a:spcPts val="0"/>
              </a:spcBef>
              <a:spcAft>
                <a:spcPts val="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Handling Online and Offline Mode</a:t>
            </a:r>
          </a:p>
          <a:p>
            <a:pPr marL="342900" marR="0" indent="-342900" algn="just">
              <a:lnSpc>
                <a:spcPct val="150000"/>
              </a:lnSpc>
              <a:spcBef>
                <a:spcPts val="0"/>
              </a:spcBef>
              <a:spcAft>
                <a:spcPts val="0"/>
              </a:spcAft>
              <a:buFont typeface="Wingdings" panose="05000000000000000000" pitchFamily="2" charset="2"/>
              <a:buChar char="v"/>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4D745BD-2425-939F-2DD9-37E401BCB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99" y="3645560"/>
            <a:ext cx="4507111" cy="2992664"/>
          </a:xfrm>
          <a:prstGeom prst="rect">
            <a:avLst/>
          </a:prstGeom>
          <a:ln w="28575">
            <a:solidFill>
              <a:schemeClr val="accent1"/>
            </a:solidFill>
          </a:ln>
        </p:spPr>
      </p:pic>
      <p:pic>
        <p:nvPicPr>
          <p:cNvPr id="22" name="Picture 21">
            <a:extLst>
              <a:ext uri="{FF2B5EF4-FFF2-40B4-BE49-F238E27FC236}">
                <a16:creationId xmlns:a16="http://schemas.microsoft.com/office/drawing/2014/main" id="{B246BBF4-3F73-6661-0249-F513FFE15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198" y="3625594"/>
            <a:ext cx="2794667" cy="3012630"/>
          </a:xfrm>
          <a:prstGeom prst="rect">
            <a:avLst/>
          </a:prstGeom>
          <a:ln w="28575">
            <a:solidFill>
              <a:schemeClr val="accent1"/>
            </a:solidFill>
          </a:ln>
        </p:spPr>
      </p:pic>
      <p:pic>
        <p:nvPicPr>
          <p:cNvPr id="11" name="Picture 9" descr="DSA">
            <a:extLst>
              <a:ext uri="{FF2B5EF4-FFF2-40B4-BE49-F238E27FC236}">
                <a16:creationId xmlns:a16="http://schemas.microsoft.com/office/drawing/2014/main" id="{B4464225-2F43-4320-A200-3EB8EFF25BE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DC1B2CD5-6950-4833-82E3-50B06477E3F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5" name="Slide Number Placeholder 1">
            <a:extLst>
              <a:ext uri="{FF2B5EF4-FFF2-40B4-BE49-F238E27FC236}">
                <a16:creationId xmlns:a16="http://schemas.microsoft.com/office/drawing/2014/main" id="{4853642A-AC88-433F-91C8-D8768B9F930A}"/>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15</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89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4F45179B-4CA9-4AB5-9F88-4E0A13B5D5A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lnSpc>
                <a:spcPct val="107000"/>
              </a:lnSpc>
              <a:spcBef>
                <a:spcPts val="200"/>
              </a:spcBef>
              <a:spcAft>
                <a:spcPts val="1200"/>
              </a:spcAft>
            </a:pPr>
            <a:r>
              <a:rPr lang="en-US" sz="2800" b="1" dirty="0">
                <a:solidFill>
                  <a:schemeClr val="bg1"/>
                </a:solidFill>
                <a:latin typeface="Times New Roman" panose="02020603050405020304" pitchFamily="18" charset="0"/>
                <a:ea typeface="Times New Roman" panose="02020603050405020304" pitchFamily="18" charset="0"/>
              </a:rPr>
              <a:t>Tactical Decision Support System (TDSS)</a:t>
            </a: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454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Tactical Decision Support System (TDSS) is a specialized software application designed to assist military commanders and decision-makers in making informed decisions during tactical operations. It integrates various data sources, analytical tools, and visualization techniques to provide real-time situational awareness and actionable insights. </a:t>
            </a: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EA48B6B7-2FC8-410A-81D6-32909C113348}"/>
              </a:ext>
            </a:extLst>
          </p:cNvPr>
          <p:cNvPicPr/>
          <p:nvPr/>
        </p:nvPicPr>
        <p:blipFill rotWithShape="1">
          <a:blip r:embed="rId3">
            <a:extLst>
              <a:ext uri="{28A0092B-C50C-407E-A947-70E740481C1C}">
                <a14:useLocalDpi xmlns:a14="http://schemas.microsoft.com/office/drawing/2010/main" val="0"/>
              </a:ext>
            </a:extLst>
          </a:blip>
          <a:srcRect t="21061"/>
          <a:stretch/>
        </p:blipFill>
        <p:spPr>
          <a:xfrm>
            <a:off x="709048" y="4372258"/>
            <a:ext cx="7351058" cy="1981199"/>
          </a:xfrm>
          <a:prstGeom prst="rect">
            <a:avLst/>
          </a:prstGeom>
          <a:ln w="28575">
            <a:solidFill>
              <a:schemeClr val="accent1"/>
            </a:solidFill>
          </a:ln>
        </p:spPr>
      </p:pic>
      <p:pic>
        <p:nvPicPr>
          <p:cNvPr id="15" name="Picture 9" descr="DSA">
            <a:extLst>
              <a:ext uri="{FF2B5EF4-FFF2-40B4-BE49-F238E27FC236}">
                <a16:creationId xmlns:a16="http://schemas.microsoft.com/office/drawing/2014/main" id="{9ED35D15-EEE6-42F9-ADBD-6144F9EE173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6" name="Picture 9" descr="DSA">
            <a:extLst>
              <a:ext uri="{FF2B5EF4-FFF2-40B4-BE49-F238E27FC236}">
                <a16:creationId xmlns:a16="http://schemas.microsoft.com/office/drawing/2014/main" id="{C29C2216-01B2-493A-90C7-51058FFABCD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7" name="Slide Number Placeholder 1">
            <a:extLst>
              <a:ext uri="{FF2B5EF4-FFF2-40B4-BE49-F238E27FC236}">
                <a16:creationId xmlns:a16="http://schemas.microsoft.com/office/drawing/2014/main" id="{9DCF750B-72F5-4C6E-9630-32AE7DE70180}"/>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16</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66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AB94A3E0-EC2E-4070-BC61-CB52EBB13121}"/>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Key Components of TDSS</a:t>
            </a:r>
            <a:endParaRPr lang="en-US" sz="4000" b="1" dirty="0">
              <a:solidFill>
                <a:schemeClr val="bg1"/>
              </a:solidFill>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3903954"/>
          </a:xfrm>
          <a:prstGeom prst="rect">
            <a:avLst/>
          </a:prstGeom>
          <a:noFill/>
          <a:ln w="9525">
            <a:noFill/>
            <a:miter lim="800000"/>
            <a:headEnd/>
            <a:tailEnd/>
          </a:ln>
        </p:spPr>
        <p:txBody>
          <a:bodyPr wrap="square">
            <a:spAutoFit/>
          </a:bodyPr>
          <a:lstStyle/>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Distance Calculation &amp; Bearing</a:t>
            </a: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Route Planning</a:t>
            </a:r>
            <a:endParaRPr lang="en-US" sz="2400" dirty="0">
              <a:latin typeface="Times New Roman" panose="02020603050405020304" pitchFamily="18" charset="0"/>
              <a:ea typeface="Times New Roman" panose="02020603050405020304" pitchFamily="18" charset="0"/>
            </a:endParaRP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Weapon Firing Solutions</a:t>
            </a: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Spatial Analysis</a:t>
            </a:r>
            <a:endParaRPr lang="en-US" sz="24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3" name="Picture 9" descr="DSA">
            <a:extLst>
              <a:ext uri="{FF2B5EF4-FFF2-40B4-BE49-F238E27FC236}">
                <a16:creationId xmlns:a16="http://schemas.microsoft.com/office/drawing/2014/main" id="{7B21425E-6E9E-48A5-9208-8FCB5C56BB3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C4586E17-D86D-492A-98A7-E057DCB55D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5" name="Slide Number Placeholder 1">
            <a:extLst>
              <a:ext uri="{FF2B5EF4-FFF2-40B4-BE49-F238E27FC236}">
                <a16:creationId xmlns:a16="http://schemas.microsoft.com/office/drawing/2014/main" id="{42E381C5-CAA7-4EBA-A9D0-BD602664BBE7}"/>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17</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50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A82D8F7A-96F7-4983-80A3-F47D1EAB93AE}"/>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Distance Calculation From One Place To Another</a:t>
            </a:r>
            <a:endParaRPr lang="en-US" sz="2800" b="1" dirty="0">
              <a:solidFill>
                <a:schemeClr val="bg1"/>
              </a:solidFill>
              <a:latin typeface="Times New Roman" panose="02020603050405020304" pitchFamily="18" charset="0"/>
              <a:cs typeface="Times New Roman" pitchFamily="18" charset="0"/>
            </a:endParaRPr>
          </a:p>
        </p:txBody>
      </p:sp>
      <p:pic>
        <p:nvPicPr>
          <p:cNvPr id="9" name="Picture 8">
            <a:extLst>
              <a:ext uri="{FF2B5EF4-FFF2-40B4-BE49-F238E27FC236}">
                <a16:creationId xmlns:a16="http://schemas.microsoft.com/office/drawing/2014/main" id="{6166E455-BEBB-9CAC-679A-DF205A22FF55}"/>
              </a:ext>
            </a:extLst>
          </p:cNvPr>
          <p:cNvPicPr>
            <a:picLocks noChangeAspect="1"/>
          </p:cNvPicPr>
          <p:nvPr/>
        </p:nvPicPr>
        <p:blipFill>
          <a:blip r:embed="rId3"/>
          <a:stretch>
            <a:fillRect/>
          </a:stretch>
        </p:blipFill>
        <p:spPr>
          <a:xfrm>
            <a:off x="1683992" y="1730541"/>
            <a:ext cx="4191002" cy="2228851"/>
          </a:xfrm>
          <a:prstGeom prst="rect">
            <a:avLst/>
          </a:prstGeom>
        </p:spPr>
      </p:pic>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171450"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1133965"/>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Distance Calculation: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 use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Haversine Formula to calculate distance.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9C0961E-6804-6485-5CBF-2903F2CCBAEA}"/>
              </a:ext>
            </a:extLst>
          </p:cNvPr>
          <p:cNvSpPr txBox="1"/>
          <p:nvPr/>
        </p:nvSpPr>
        <p:spPr>
          <a:xfrm>
            <a:off x="-171726" y="3584820"/>
            <a:ext cx="7979295" cy="3217356"/>
          </a:xfrm>
          <a:prstGeom prst="rect">
            <a:avLst/>
          </a:prstGeom>
          <a:noFill/>
        </p:spPr>
        <p:txBody>
          <a:bodyPr wrap="square">
            <a:spAutoFit/>
          </a:bodyPr>
          <a:lstStyle/>
          <a:p>
            <a:pPr marL="457200" marR="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ϕ1​,ϕ2​: Latitudes of the two points</a:t>
            </a:r>
          </a:p>
          <a:p>
            <a:pPr marL="1257300" marR="0" lvl="2" indent="-342900" algn="just">
              <a:lnSpc>
                <a:spcPct val="150000"/>
              </a:lnSpc>
              <a:spcBef>
                <a:spcPts val="0"/>
              </a:spcBef>
              <a:spcAft>
                <a:spcPts val="800"/>
              </a:spcAft>
              <a:buFont typeface="Wingdings" panose="05000000000000000000" pitchFamily="2" charset="2"/>
              <a:buChar char="v"/>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Δϕ</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Δλ</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Differences in latitude and longitude between the points</a:t>
            </a:r>
          </a:p>
          <a:p>
            <a:pPr marL="1257300" marR="0" lvl="2" indent="-342900" algn="just">
              <a:lnSpc>
                <a:spcPct val="150000"/>
              </a:lnSpc>
              <a:spcBef>
                <a:spcPts val="0"/>
              </a:spcBef>
              <a:spcAft>
                <a:spcPts val="8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 Radius of the Earth (mean radius = 6,371 km)</a:t>
            </a:r>
          </a:p>
          <a:p>
            <a:pPr marL="1257300" marR="0" lvl="2" indent="-342900" algn="just">
              <a:lnSpc>
                <a:spcPct val="150000"/>
              </a:lnSpc>
              <a:spcBef>
                <a:spcPts val="0"/>
              </a:spcBef>
              <a:spcAft>
                <a:spcPts val="8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 is the distance between the two points along the surface of the sphere.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4DA8CD8F-0424-EB7B-31A3-65653BC5E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722" y="3131521"/>
            <a:ext cx="3274548" cy="1500834"/>
          </a:xfrm>
          <a:prstGeom prst="rect">
            <a:avLst/>
          </a:prstGeom>
        </p:spPr>
      </p:pic>
      <p:pic>
        <p:nvPicPr>
          <p:cNvPr id="15" name="Picture 9" descr="DSA">
            <a:extLst>
              <a:ext uri="{FF2B5EF4-FFF2-40B4-BE49-F238E27FC236}">
                <a16:creationId xmlns:a16="http://schemas.microsoft.com/office/drawing/2014/main" id="{6CEFEFE1-AE88-4A9B-94F0-F2889B413D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6" name="Picture 9" descr="DSA">
            <a:extLst>
              <a:ext uri="{FF2B5EF4-FFF2-40B4-BE49-F238E27FC236}">
                <a16:creationId xmlns:a16="http://schemas.microsoft.com/office/drawing/2014/main" id="{D21B8857-C3BA-4CAE-8D52-2B66F6BAD45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7" name="Slide Number Placeholder 1">
            <a:extLst>
              <a:ext uri="{FF2B5EF4-FFF2-40B4-BE49-F238E27FC236}">
                <a16:creationId xmlns:a16="http://schemas.microsoft.com/office/drawing/2014/main" id="{9483CE9F-B5FD-4C72-B30D-0E142CA188CB}"/>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18</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15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A82D8F7A-96F7-4983-80A3-F47D1EAB93AE}"/>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Distance Bearing From One Place To Another</a:t>
            </a:r>
            <a:endParaRPr lang="en-US" sz="2800" b="1" dirty="0">
              <a:solidFill>
                <a:schemeClr val="bg1"/>
              </a:solidFill>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171450"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1133965"/>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Distance Bearing: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formula for bearing calculation is as follows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9C0961E-6804-6485-5CBF-2903F2CCBAEA}"/>
              </a:ext>
            </a:extLst>
          </p:cNvPr>
          <p:cNvSpPr txBox="1"/>
          <p:nvPr/>
        </p:nvSpPr>
        <p:spPr>
          <a:xfrm>
            <a:off x="155234" y="2388416"/>
            <a:ext cx="9012994" cy="2909579"/>
          </a:xfrm>
          <a:prstGeom prst="rect">
            <a:avLst/>
          </a:prstGeom>
          <a:noFill/>
        </p:spPr>
        <p:txBody>
          <a:bodyPr wrap="square">
            <a:spAutoFit/>
          </a:bodyPr>
          <a:lstStyle/>
          <a:p>
            <a:pPr marL="457200" marR="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58838" lvl="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ϕ1, ϕ2 ​: Latitudes of the two points (in radians).</a:t>
            </a:r>
          </a:p>
          <a:p>
            <a:pPr marL="858838" lvl="0" indent="-285750">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Δλ</a:t>
            </a:r>
            <a:r>
              <a:rPr lang="en-US" sz="2000" dirty="0">
                <a:latin typeface="Times New Roman" panose="02020603050405020304" pitchFamily="18" charset="0"/>
                <a:cs typeface="Times New Roman" panose="02020603050405020304" pitchFamily="18" charset="0"/>
              </a:rPr>
              <a:t>: Difference in longitudes (λ2−λ1 ​, in radians).</a:t>
            </a:r>
          </a:p>
          <a:p>
            <a:pPr marL="858838" lvl="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θ: The calculated bearing in radians.</a:t>
            </a:r>
          </a:p>
          <a:p>
            <a:pPr marL="858838"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the result is converted to degrees and normalized to a range of 0∘ to 360∘ using: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Picture 9" descr="DSA">
            <a:extLst>
              <a:ext uri="{FF2B5EF4-FFF2-40B4-BE49-F238E27FC236}">
                <a16:creationId xmlns:a16="http://schemas.microsoft.com/office/drawing/2014/main" id="{6CEFEFE1-AE88-4A9B-94F0-F2889B413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6" name="Picture 9" descr="DSA">
            <a:extLst>
              <a:ext uri="{FF2B5EF4-FFF2-40B4-BE49-F238E27FC236}">
                <a16:creationId xmlns:a16="http://schemas.microsoft.com/office/drawing/2014/main" id="{D21B8857-C3BA-4CAE-8D52-2B66F6BAD45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15073042-43C3-418F-8D07-70223EAC6683}"/>
              </a:ext>
            </a:extLst>
          </p:cNvPr>
          <p:cNvPicPr/>
          <p:nvPr/>
        </p:nvPicPr>
        <p:blipFill>
          <a:blip r:embed="rId5">
            <a:extLst>
              <a:ext uri="{28A0092B-C50C-407E-A947-70E740481C1C}">
                <a14:useLocalDpi xmlns:a14="http://schemas.microsoft.com/office/drawing/2010/main" val="0"/>
              </a:ext>
            </a:extLst>
          </a:blip>
          <a:stretch>
            <a:fillRect/>
          </a:stretch>
        </p:blipFill>
        <p:spPr>
          <a:xfrm>
            <a:off x="835803" y="1951787"/>
            <a:ext cx="7661196" cy="510446"/>
          </a:xfrm>
          <a:prstGeom prst="rect">
            <a:avLst/>
          </a:prstGeom>
        </p:spPr>
      </p:pic>
      <p:pic>
        <p:nvPicPr>
          <p:cNvPr id="18" name="Picture 17">
            <a:extLst>
              <a:ext uri="{FF2B5EF4-FFF2-40B4-BE49-F238E27FC236}">
                <a16:creationId xmlns:a16="http://schemas.microsoft.com/office/drawing/2014/main" id="{F658E304-906F-45DA-993A-5CA342850968}"/>
              </a:ext>
            </a:extLst>
          </p:cNvPr>
          <p:cNvPicPr/>
          <p:nvPr/>
        </p:nvPicPr>
        <p:blipFill>
          <a:blip r:embed="rId6">
            <a:extLst>
              <a:ext uri="{28A0092B-C50C-407E-A947-70E740481C1C}">
                <a14:useLocalDpi xmlns:a14="http://schemas.microsoft.com/office/drawing/2010/main" val="0"/>
              </a:ext>
            </a:extLst>
          </a:blip>
          <a:stretch>
            <a:fillRect/>
          </a:stretch>
        </p:blipFill>
        <p:spPr>
          <a:xfrm>
            <a:off x="2439177" y="4794825"/>
            <a:ext cx="3009901" cy="635072"/>
          </a:xfrm>
          <a:prstGeom prst="rect">
            <a:avLst/>
          </a:prstGeom>
        </p:spPr>
      </p:pic>
      <p:pic>
        <p:nvPicPr>
          <p:cNvPr id="19" name="Picture 18">
            <a:extLst>
              <a:ext uri="{FF2B5EF4-FFF2-40B4-BE49-F238E27FC236}">
                <a16:creationId xmlns:a16="http://schemas.microsoft.com/office/drawing/2014/main" id="{C7562910-9FA0-4D1D-A3B7-91AC5DF7665E}"/>
              </a:ext>
            </a:extLst>
          </p:cNvPr>
          <p:cNvPicPr/>
          <p:nvPr/>
        </p:nvPicPr>
        <p:blipFill rotWithShape="1">
          <a:blip r:embed="rId7">
            <a:extLst>
              <a:ext uri="{28A0092B-C50C-407E-A947-70E740481C1C}">
                <a14:useLocalDpi xmlns:a14="http://schemas.microsoft.com/office/drawing/2010/main" val="0"/>
              </a:ext>
            </a:extLst>
          </a:blip>
          <a:srcRect l="1431" b="3859"/>
          <a:stretch/>
        </p:blipFill>
        <p:spPr bwMode="auto">
          <a:xfrm>
            <a:off x="1192763" y="5453523"/>
            <a:ext cx="2912706" cy="1238487"/>
          </a:xfrm>
          <a:prstGeom prst="rect">
            <a:avLst/>
          </a:prstGeom>
          <a:ln w="28575">
            <a:solidFill>
              <a:schemeClr val="accent1"/>
            </a:solidFill>
          </a:ln>
          <a:extLst>
            <a:ext uri="{53640926-AAD7-44D8-BBD7-CCE9431645EC}">
              <a14:shadowObscured xmlns:a14="http://schemas.microsoft.com/office/drawing/2010/main"/>
            </a:ext>
          </a:extLst>
        </p:spPr>
      </p:pic>
      <p:sp>
        <p:nvSpPr>
          <p:cNvPr id="20" name="Slide Number Placeholder 1">
            <a:extLst>
              <a:ext uri="{FF2B5EF4-FFF2-40B4-BE49-F238E27FC236}">
                <a16:creationId xmlns:a16="http://schemas.microsoft.com/office/drawing/2014/main" id="{3DA8FB9C-88CE-4614-B70C-E9E9C0786BA7}"/>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19</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6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2" name="Rectangle 12"/>
          <p:cNvSpPr>
            <a:spLocks noChangeArrowheads="1"/>
          </p:cNvSpPr>
          <p:nvPr/>
        </p:nvSpPr>
        <p:spPr bwMode="auto">
          <a:xfrm>
            <a:off x="51435" y="4307715"/>
            <a:ext cx="8956721" cy="461665"/>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Supervisor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Nay Lin</a:t>
            </a:r>
          </a:p>
        </p:txBody>
      </p:sp>
      <p:sp>
        <p:nvSpPr>
          <p:cNvPr id="35857" name="Rectangle 17"/>
          <p:cNvSpPr>
            <a:spLocks noChangeArrowheads="1"/>
          </p:cNvSpPr>
          <p:nvPr/>
        </p:nvSpPr>
        <p:spPr bwMode="auto">
          <a:xfrm>
            <a:off x="0" y="2812157"/>
            <a:ext cx="8984858" cy="1200329"/>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Captain Aung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Nyi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Nyi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a:t>
            </a:r>
          </a:p>
        </p:txBody>
      </p:sp>
      <p:sp>
        <p:nvSpPr>
          <p:cNvPr id="35850" name="Rectangle 10"/>
          <p:cNvSpPr>
            <a:spLocks noChangeArrowheads="1"/>
          </p:cNvSpPr>
          <p:nvPr/>
        </p:nvSpPr>
        <p:spPr bwMode="auto">
          <a:xfrm>
            <a:off x="65503" y="692962"/>
            <a:ext cx="8984858" cy="2015936"/>
          </a:xfrm>
          <a:prstGeom prst="rect">
            <a:avLst/>
          </a:prstGeom>
          <a:solidFill>
            <a:srgbClr val="0070C0"/>
          </a:solidFill>
          <a:ln w="9525" algn="ctr">
            <a:noFill/>
            <a:miter lim="800000"/>
            <a:headEnd/>
            <a:tailEnd/>
          </a:ln>
          <a:effectLst>
            <a:glow rad="63500">
              <a:schemeClr val="accent1">
                <a:satMod val="175000"/>
                <a:alpha val="40000"/>
              </a:schemeClr>
            </a:glow>
          </a:effectLst>
        </p:spPr>
        <p:txBody>
          <a:bodyPr wrap="square">
            <a:spAutoFit/>
          </a:bodyPr>
          <a:lstStyle/>
          <a:p>
            <a:pPr lvl="1" algn="ctr"/>
            <a:r>
              <a:rPr lang="en-US" sz="25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IMPLEMENTATION OF  AN AUTOMATED DYNAMIC WEAPON RANGE VISUALIZATION AND ENGAGAEMENT PLANNING FOR MILITARY TACTICAL SUPPORT SYSTEM USING GEOSPATIAL DATA </a:t>
            </a:r>
            <a:endParaRPr lang="en-US"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157F94F-DD32-402A-A4AB-6AB8059A4C09}"/>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9" descr="DSA">
            <a:extLst>
              <a:ext uri="{FF2B5EF4-FFF2-40B4-BE49-F238E27FC236}">
                <a16:creationId xmlns:a16="http://schemas.microsoft.com/office/drawing/2014/main" id="{F40C0D24-9463-40E2-8B5D-D58E5D7AA29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5" name="Picture 9" descr="DSA">
            <a:extLst>
              <a:ext uri="{FF2B5EF4-FFF2-40B4-BE49-F238E27FC236}">
                <a16:creationId xmlns:a16="http://schemas.microsoft.com/office/drawing/2014/main" id="{4CC39E26-EA00-49DB-809F-B6D1F6C5B17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Slide Number Placeholder 1">
            <a:extLst>
              <a:ext uri="{FF2B5EF4-FFF2-40B4-BE49-F238E27FC236}">
                <a16:creationId xmlns:a16="http://schemas.microsoft.com/office/drawing/2014/main" id="{129C0206-B501-474C-9594-277DE39573B1}"/>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a:t>
            </a:fld>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7CC9BC2-E7CE-4E96-BE72-A8ECAB22E666}"/>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Route Planning For One Place To Another</a:t>
            </a:r>
            <a:endParaRPr lang="en-US" sz="2800" b="1" dirty="0">
              <a:solidFill>
                <a:schemeClr val="bg1"/>
              </a:solidFill>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1133965"/>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Route Planning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 use </a:t>
            </a:r>
            <a:r>
              <a:rPr lang="en-US" sz="2400" dirty="0">
                <a:effectLst/>
                <a:latin typeface="Times New Roman" panose="02020603050405020304" pitchFamily="18" charset="0"/>
                <a:ea typeface="Times New Roman" panose="02020603050405020304" pitchFamily="18" charset="0"/>
              </a:rPr>
              <a:t>A Algorithm (A-star)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calculate </a:t>
            </a:r>
            <a:r>
              <a:rPr lang="en-US" sz="2400" dirty="0">
                <a:effectLst/>
                <a:latin typeface="Times New Roman" panose="02020603050405020304" pitchFamily="18" charset="0"/>
                <a:ea typeface="Times New Roman" panose="02020603050405020304" pitchFamily="18" charset="0"/>
              </a:rPr>
              <a:t>Route Planning.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9C0961E-6804-6485-5CBF-2903F2CCBAEA}"/>
              </a:ext>
            </a:extLst>
          </p:cNvPr>
          <p:cNvSpPr txBox="1"/>
          <p:nvPr/>
        </p:nvSpPr>
        <p:spPr>
          <a:xfrm>
            <a:off x="65503" y="2586205"/>
            <a:ext cx="9012994" cy="2549737"/>
          </a:xfrm>
          <a:prstGeom prst="rect">
            <a:avLst/>
          </a:prstGeom>
          <a:noFill/>
        </p:spPr>
        <p:txBody>
          <a:bodyPr wrap="square">
            <a:spAutoFit/>
          </a:bodyPr>
          <a:lstStyle/>
          <a:p>
            <a:pPr marL="914400" marR="0" algn="just">
              <a:lnSpc>
                <a:spcPct val="150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Estimated total cost of path through node n</a:t>
            </a: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g(n): Cost to reach node n</a:t>
            </a: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h(n): Estimated cost from n to the goal based on heuristic</a:t>
            </a:r>
          </a:p>
        </p:txBody>
      </p:sp>
      <p:pic>
        <p:nvPicPr>
          <p:cNvPr id="7" name="Picture 6">
            <a:extLst>
              <a:ext uri="{FF2B5EF4-FFF2-40B4-BE49-F238E27FC236}">
                <a16:creationId xmlns:a16="http://schemas.microsoft.com/office/drawing/2014/main" id="{D97D42EC-738D-23D8-5BFC-5516E99DF678}"/>
              </a:ext>
            </a:extLst>
          </p:cNvPr>
          <p:cNvPicPr>
            <a:picLocks noChangeAspect="1"/>
          </p:cNvPicPr>
          <p:nvPr/>
        </p:nvPicPr>
        <p:blipFill>
          <a:blip r:embed="rId3"/>
          <a:stretch>
            <a:fillRect/>
          </a:stretch>
        </p:blipFill>
        <p:spPr>
          <a:xfrm>
            <a:off x="3014251" y="1910988"/>
            <a:ext cx="3087362" cy="579967"/>
          </a:xfrm>
          <a:prstGeom prst="rect">
            <a:avLst/>
          </a:prstGeom>
        </p:spPr>
      </p:pic>
      <p:pic>
        <p:nvPicPr>
          <p:cNvPr id="13" name="Picture 12">
            <a:extLst>
              <a:ext uri="{FF2B5EF4-FFF2-40B4-BE49-F238E27FC236}">
                <a16:creationId xmlns:a16="http://schemas.microsoft.com/office/drawing/2014/main" id="{8F37D409-49CB-970F-18F1-7DC547E16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026" y="5113762"/>
            <a:ext cx="3292253" cy="1642198"/>
          </a:xfrm>
          <a:prstGeom prst="rect">
            <a:avLst/>
          </a:prstGeom>
        </p:spPr>
      </p:pic>
      <p:pic>
        <p:nvPicPr>
          <p:cNvPr id="15" name="Picture 9" descr="DSA">
            <a:extLst>
              <a:ext uri="{FF2B5EF4-FFF2-40B4-BE49-F238E27FC236}">
                <a16:creationId xmlns:a16="http://schemas.microsoft.com/office/drawing/2014/main" id="{82A27E67-BD1E-4577-9E88-530E85697B0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6" name="Picture 9" descr="DSA">
            <a:extLst>
              <a:ext uri="{FF2B5EF4-FFF2-40B4-BE49-F238E27FC236}">
                <a16:creationId xmlns:a16="http://schemas.microsoft.com/office/drawing/2014/main" id="{B6003339-4E9D-4D39-BB6E-39C8F0088C4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7" name="Slide Number Placeholder 1">
            <a:extLst>
              <a:ext uri="{FF2B5EF4-FFF2-40B4-BE49-F238E27FC236}">
                <a16:creationId xmlns:a16="http://schemas.microsoft.com/office/drawing/2014/main" id="{ED0BE787-F117-4ACF-8800-8D9A3EFF80FA}"/>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20</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50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43B148DB-2E12-4776-B9D0-5825AF9825C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solidFill>
                <a:schemeClr val="bg1"/>
              </a:solidFill>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5311"/>
          </a:xfrm>
          <a:prstGeom prst="rect">
            <a:avLst/>
          </a:prstGeom>
          <a:noFill/>
          <a:ln w="9525">
            <a:noFill/>
            <a:miter lim="800000"/>
            <a:headEnd/>
            <a:tailEnd/>
          </a:ln>
        </p:spPr>
        <p:txBody>
          <a:bodyPr wrap="square">
            <a:spAutoFit/>
          </a:bodyPr>
          <a:lstStyle/>
          <a:p>
            <a:pPr marL="285750" lvl="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Bullet Flight Time Calculation: The bullet flight time decreases linearly with the increase in range within specific intervals. The formula for bullet flight time can be defined as:</a:t>
            </a:r>
          </a:p>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Bullet Flight Time = Initial Time - (Range - Min Range/ Max Range - </a:t>
            </a:r>
            <a:r>
              <a:rPr lang="en-US" sz="2000" dirty="0" err="1">
                <a:latin typeface="Times New Roman" panose="02020603050405020304" pitchFamily="18" charset="0"/>
                <a:cs typeface="Times New Roman" panose="02020603050405020304" pitchFamily="18" charset="0"/>
              </a:rPr>
              <a:t>MinRange</a:t>
            </a:r>
            <a:r>
              <a:rPr lang="en-US" sz="2000" dirty="0">
                <a:latin typeface="Times New Roman" panose="02020603050405020304" pitchFamily="18" charset="0"/>
                <a:cs typeface="Times New Roman" panose="02020603050405020304" pitchFamily="18" charset="0"/>
              </a:rPr>
              <a:t>) × (Initial Time - Final Time)</a:t>
            </a:r>
          </a:p>
          <a:p>
            <a:pPr marL="285750" lvl="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Long Distance Calculation: The long-distance value decreases linearly with the range within defined intervals. The formula is:</a:t>
            </a:r>
          </a:p>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Long Distance = Initial Distance - (Range - Min Range /Max Range - Min Range) × (Initial Distance - Final Distance)</a:t>
            </a:r>
          </a:p>
          <a:p>
            <a:pPr marL="285750" lvl="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Gun Power Calculation: Gun power is assigned based on specific range intervals and typically increases as the range increases.</a:t>
            </a:r>
          </a:p>
        </p:txBody>
      </p:sp>
      <p:pic>
        <p:nvPicPr>
          <p:cNvPr id="18" name="Picture 9" descr="DSA">
            <a:extLst>
              <a:ext uri="{FF2B5EF4-FFF2-40B4-BE49-F238E27FC236}">
                <a16:creationId xmlns:a16="http://schemas.microsoft.com/office/drawing/2014/main" id="{6F99F96B-F8B8-4649-BB1E-5BF8C30682F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9" name="Picture 9" descr="DSA">
            <a:extLst>
              <a:ext uri="{FF2B5EF4-FFF2-40B4-BE49-F238E27FC236}">
                <a16:creationId xmlns:a16="http://schemas.microsoft.com/office/drawing/2014/main" id="{7A948963-6B46-4142-983F-D86BDEEC7B8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20" name="Slide Number Placeholder 1">
            <a:extLst>
              <a:ext uri="{FF2B5EF4-FFF2-40B4-BE49-F238E27FC236}">
                <a16:creationId xmlns:a16="http://schemas.microsoft.com/office/drawing/2014/main" id="{99FA4515-1667-4543-B3DF-6958158ED1EC}"/>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21</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314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A6DAAFFC-7B5E-4063-8C88-3B7CC3ABBB6E}"/>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Spatial Analysis for Positioning Data on Map</a:t>
            </a:r>
            <a:endParaRPr lang="en-US" sz="2800" b="1" dirty="0">
              <a:solidFill>
                <a:schemeClr val="bg1"/>
              </a:solidFill>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24072" y="598870"/>
            <a:ext cx="8629778" cy="3452548"/>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Spatial Analysis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Overlay Operations: Used to analyze spatial relationships between different layers or datasets on a map. Operations include intersection, union, difference, and buffering to determine areas of overlap, containment, or proximity between spatial features.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7FD21D0-B70E-2D44-F800-0A79ECA71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035" y="4051418"/>
            <a:ext cx="3408904" cy="2393190"/>
          </a:xfrm>
          <a:prstGeom prst="rect">
            <a:avLst/>
          </a:prstGeom>
          <a:ln w="28575">
            <a:solidFill>
              <a:schemeClr val="tx1"/>
            </a:solidFill>
          </a:ln>
        </p:spPr>
      </p:pic>
      <p:pic>
        <p:nvPicPr>
          <p:cNvPr id="16" name="Picture 9" descr="DSA">
            <a:extLst>
              <a:ext uri="{FF2B5EF4-FFF2-40B4-BE49-F238E27FC236}">
                <a16:creationId xmlns:a16="http://schemas.microsoft.com/office/drawing/2014/main" id="{3BEB548F-ED92-4D47-95BB-F9DD04D8447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7" name="Picture 9" descr="DSA">
            <a:extLst>
              <a:ext uri="{FF2B5EF4-FFF2-40B4-BE49-F238E27FC236}">
                <a16:creationId xmlns:a16="http://schemas.microsoft.com/office/drawing/2014/main" id="{63E4C019-0097-4AA9-B8EE-8571D69FE3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8" name="Slide Number Placeholder 1">
            <a:extLst>
              <a:ext uri="{FF2B5EF4-FFF2-40B4-BE49-F238E27FC236}">
                <a16:creationId xmlns:a16="http://schemas.microsoft.com/office/drawing/2014/main" id="{CDF4B504-8D0F-4C12-88A8-3C75CB6D28F3}"/>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22</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694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7F2CDBC4-192E-409A-9D15-9F7E9E5494A5}"/>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Proposed System Architecture</a:t>
            </a:r>
            <a:endParaRPr 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49A2DC-F577-C739-F3AB-5ECB302F1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57" y="893937"/>
            <a:ext cx="2217963" cy="1478642"/>
          </a:xfrm>
          <a:prstGeom prst="rect">
            <a:avLst/>
          </a:prstGeom>
        </p:spPr>
      </p:pic>
      <p:pic>
        <p:nvPicPr>
          <p:cNvPr id="9" name="Picture 8">
            <a:extLst>
              <a:ext uri="{FF2B5EF4-FFF2-40B4-BE49-F238E27FC236}">
                <a16:creationId xmlns:a16="http://schemas.microsoft.com/office/drawing/2014/main" id="{7722E3ED-AFC3-9CA7-A16C-CDEC030F1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314" y="1048738"/>
            <a:ext cx="1948400" cy="1169040"/>
          </a:xfrm>
          <a:prstGeom prst="rect">
            <a:avLst/>
          </a:prstGeom>
        </p:spPr>
      </p:pic>
      <p:pic>
        <p:nvPicPr>
          <p:cNvPr id="13" name="Picture 12">
            <a:extLst>
              <a:ext uri="{FF2B5EF4-FFF2-40B4-BE49-F238E27FC236}">
                <a16:creationId xmlns:a16="http://schemas.microsoft.com/office/drawing/2014/main" id="{3F3C3815-BB07-1AE5-D466-43A85F308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688" y="918240"/>
            <a:ext cx="1179736" cy="1299538"/>
          </a:xfrm>
          <a:prstGeom prst="rect">
            <a:avLst/>
          </a:prstGeom>
        </p:spPr>
      </p:pic>
      <p:pic>
        <p:nvPicPr>
          <p:cNvPr id="15" name="Picture 14">
            <a:extLst>
              <a:ext uri="{FF2B5EF4-FFF2-40B4-BE49-F238E27FC236}">
                <a16:creationId xmlns:a16="http://schemas.microsoft.com/office/drawing/2014/main" id="{F23C8C77-D328-6E78-030C-EF611B49B8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3882" y="2763004"/>
            <a:ext cx="2481228" cy="1169040"/>
          </a:xfrm>
          <a:prstGeom prst="rect">
            <a:avLst/>
          </a:prstGeom>
        </p:spPr>
      </p:pic>
      <p:pic>
        <p:nvPicPr>
          <p:cNvPr id="21" name="Picture 20">
            <a:extLst>
              <a:ext uri="{FF2B5EF4-FFF2-40B4-BE49-F238E27FC236}">
                <a16:creationId xmlns:a16="http://schemas.microsoft.com/office/drawing/2014/main" id="{2E830D70-2F8D-C576-C88D-B2BAAC86A8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4693" y="4628551"/>
            <a:ext cx="1317021" cy="1299538"/>
          </a:xfrm>
          <a:prstGeom prst="rect">
            <a:avLst/>
          </a:prstGeom>
        </p:spPr>
      </p:pic>
      <p:pic>
        <p:nvPicPr>
          <p:cNvPr id="23" name="Picture 22">
            <a:extLst>
              <a:ext uri="{FF2B5EF4-FFF2-40B4-BE49-F238E27FC236}">
                <a16:creationId xmlns:a16="http://schemas.microsoft.com/office/drawing/2014/main" id="{3762EF06-D8E9-52B3-751C-AEC9A3BB6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1733" y="4019675"/>
            <a:ext cx="2143125" cy="2143125"/>
          </a:xfrm>
          <a:prstGeom prst="rect">
            <a:avLst/>
          </a:prstGeom>
        </p:spPr>
      </p:pic>
      <p:sp>
        <p:nvSpPr>
          <p:cNvPr id="24" name="Arrow: Right 23">
            <a:extLst>
              <a:ext uri="{FF2B5EF4-FFF2-40B4-BE49-F238E27FC236}">
                <a16:creationId xmlns:a16="http://schemas.microsoft.com/office/drawing/2014/main" id="{3E2BEE2C-59C9-CCCB-DF1E-75321FA36EE5}"/>
              </a:ext>
            </a:extLst>
          </p:cNvPr>
          <p:cNvSpPr/>
          <p:nvPr/>
        </p:nvSpPr>
        <p:spPr>
          <a:xfrm>
            <a:off x="2116256" y="1568009"/>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5" name="Arrow: Right 24">
            <a:extLst>
              <a:ext uri="{FF2B5EF4-FFF2-40B4-BE49-F238E27FC236}">
                <a16:creationId xmlns:a16="http://schemas.microsoft.com/office/drawing/2014/main" id="{A7A96F7F-E1DF-13C0-7D0D-51E6D62AAA6C}"/>
              </a:ext>
            </a:extLst>
          </p:cNvPr>
          <p:cNvSpPr/>
          <p:nvPr/>
        </p:nvSpPr>
        <p:spPr>
          <a:xfrm rot="10800000">
            <a:off x="5141715" y="1574631"/>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6" name="Arrow: Right 25">
            <a:extLst>
              <a:ext uri="{FF2B5EF4-FFF2-40B4-BE49-F238E27FC236}">
                <a16:creationId xmlns:a16="http://schemas.microsoft.com/office/drawing/2014/main" id="{CA16515E-B9CE-5E5A-7DEA-D609D13525C6}"/>
              </a:ext>
            </a:extLst>
          </p:cNvPr>
          <p:cNvSpPr/>
          <p:nvPr/>
        </p:nvSpPr>
        <p:spPr>
          <a:xfrm rot="5400000">
            <a:off x="3962252" y="2517330"/>
            <a:ext cx="510210" cy="22070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7" name="Arrow: Bent 26">
            <a:extLst>
              <a:ext uri="{FF2B5EF4-FFF2-40B4-BE49-F238E27FC236}">
                <a16:creationId xmlns:a16="http://schemas.microsoft.com/office/drawing/2014/main" id="{91A3B255-54D2-13CD-659C-B7250992D00A}"/>
              </a:ext>
            </a:extLst>
          </p:cNvPr>
          <p:cNvSpPr/>
          <p:nvPr/>
        </p:nvSpPr>
        <p:spPr>
          <a:xfrm rot="5400000" flipV="1">
            <a:off x="1990881" y="2658113"/>
            <a:ext cx="572215" cy="142308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
        <p:nvSpPr>
          <p:cNvPr id="28" name="Arrow: Right 27">
            <a:extLst>
              <a:ext uri="{FF2B5EF4-FFF2-40B4-BE49-F238E27FC236}">
                <a16:creationId xmlns:a16="http://schemas.microsoft.com/office/drawing/2014/main" id="{8B0C7E3C-8581-B1F4-885B-42171FD08A1A}"/>
              </a:ext>
            </a:extLst>
          </p:cNvPr>
          <p:cNvSpPr/>
          <p:nvPr/>
        </p:nvSpPr>
        <p:spPr>
          <a:xfrm>
            <a:off x="2931726" y="5236958"/>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9" name="Arrow: Right 28">
            <a:extLst>
              <a:ext uri="{FF2B5EF4-FFF2-40B4-BE49-F238E27FC236}">
                <a16:creationId xmlns:a16="http://schemas.microsoft.com/office/drawing/2014/main" id="{E7F2B69E-88A5-F863-244D-97C2398C60CC}"/>
              </a:ext>
            </a:extLst>
          </p:cNvPr>
          <p:cNvSpPr/>
          <p:nvPr/>
        </p:nvSpPr>
        <p:spPr>
          <a:xfrm>
            <a:off x="5137034" y="5248482"/>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90F9E352-0356-A03B-13B4-BEB2A3A60533}"/>
              </a:ext>
            </a:extLst>
          </p:cNvPr>
          <p:cNvSpPr txBox="1"/>
          <p:nvPr/>
        </p:nvSpPr>
        <p:spPr>
          <a:xfrm>
            <a:off x="408386" y="2372579"/>
            <a:ext cx="1944521"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Geospatial Data</a:t>
            </a:r>
          </a:p>
        </p:txBody>
      </p:sp>
      <p:sp>
        <p:nvSpPr>
          <p:cNvPr id="32" name="TextBox 31">
            <a:extLst>
              <a:ext uri="{FF2B5EF4-FFF2-40B4-BE49-F238E27FC236}">
                <a16:creationId xmlns:a16="http://schemas.microsoft.com/office/drawing/2014/main" id="{D2140A9A-2926-5B9E-50A2-A553D8A8E408}"/>
              </a:ext>
            </a:extLst>
          </p:cNvPr>
          <p:cNvSpPr txBox="1"/>
          <p:nvPr/>
        </p:nvSpPr>
        <p:spPr>
          <a:xfrm>
            <a:off x="4300019" y="2223903"/>
            <a:ext cx="2055603"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Weapon Range Specification</a:t>
            </a:r>
          </a:p>
        </p:txBody>
      </p:sp>
      <p:sp>
        <p:nvSpPr>
          <p:cNvPr id="34" name="TextBox 33">
            <a:extLst>
              <a:ext uri="{FF2B5EF4-FFF2-40B4-BE49-F238E27FC236}">
                <a16:creationId xmlns:a16="http://schemas.microsoft.com/office/drawing/2014/main" id="{E0D0FB3C-79FC-5DEC-AE40-266AFCD7681B}"/>
              </a:ext>
            </a:extLst>
          </p:cNvPr>
          <p:cNvSpPr txBox="1"/>
          <p:nvPr/>
        </p:nvSpPr>
        <p:spPr>
          <a:xfrm>
            <a:off x="6161404" y="2236458"/>
            <a:ext cx="2055603"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Real-Time Location Data</a:t>
            </a:r>
          </a:p>
        </p:txBody>
      </p:sp>
      <p:sp>
        <p:nvSpPr>
          <p:cNvPr id="35" name="TextBox 34">
            <a:extLst>
              <a:ext uri="{FF2B5EF4-FFF2-40B4-BE49-F238E27FC236}">
                <a16:creationId xmlns:a16="http://schemas.microsoft.com/office/drawing/2014/main" id="{E38C9163-7717-C892-89B1-3FF54C9E6BB6}"/>
              </a:ext>
            </a:extLst>
          </p:cNvPr>
          <p:cNvSpPr txBox="1"/>
          <p:nvPr/>
        </p:nvSpPr>
        <p:spPr>
          <a:xfrm>
            <a:off x="5044247" y="3226607"/>
            <a:ext cx="3293310" cy="923330"/>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Dynamic Visualization Engine(Real-Time Map On Android or IOS)</a:t>
            </a:r>
          </a:p>
        </p:txBody>
      </p:sp>
      <p:sp>
        <p:nvSpPr>
          <p:cNvPr id="36" name="TextBox 35">
            <a:extLst>
              <a:ext uri="{FF2B5EF4-FFF2-40B4-BE49-F238E27FC236}">
                <a16:creationId xmlns:a16="http://schemas.microsoft.com/office/drawing/2014/main" id="{89E68288-6B6C-E057-B066-EB9AA125E673}"/>
              </a:ext>
            </a:extLst>
          </p:cNvPr>
          <p:cNvSpPr txBox="1"/>
          <p:nvPr/>
        </p:nvSpPr>
        <p:spPr>
          <a:xfrm>
            <a:off x="367294" y="3688272"/>
            <a:ext cx="2481228"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Engagement Planning &amp; TDSS Interface </a:t>
            </a:r>
          </a:p>
        </p:txBody>
      </p:sp>
      <p:sp>
        <p:nvSpPr>
          <p:cNvPr id="37" name="TextBox 36">
            <a:extLst>
              <a:ext uri="{FF2B5EF4-FFF2-40B4-BE49-F238E27FC236}">
                <a16:creationId xmlns:a16="http://schemas.microsoft.com/office/drawing/2014/main" id="{026F7763-CD87-B254-96E5-9BBFBCDE59E6}"/>
              </a:ext>
            </a:extLst>
          </p:cNvPr>
          <p:cNvSpPr txBox="1"/>
          <p:nvPr/>
        </p:nvSpPr>
        <p:spPr>
          <a:xfrm>
            <a:off x="3480505" y="6027128"/>
            <a:ext cx="2481228"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Real-time Data Processing</a:t>
            </a:r>
          </a:p>
        </p:txBody>
      </p:sp>
      <p:sp>
        <p:nvSpPr>
          <p:cNvPr id="38" name="TextBox 37">
            <a:extLst>
              <a:ext uri="{FF2B5EF4-FFF2-40B4-BE49-F238E27FC236}">
                <a16:creationId xmlns:a16="http://schemas.microsoft.com/office/drawing/2014/main" id="{9DCC870E-716A-8A43-4C78-FA64A2D74DC1}"/>
              </a:ext>
            </a:extLst>
          </p:cNvPr>
          <p:cNvSpPr txBox="1"/>
          <p:nvPr/>
        </p:nvSpPr>
        <p:spPr>
          <a:xfrm>
            <a:off x="6066734" y="6080175"/>
            <a:ext cx="2038124"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Feedbacks &amp; Adjustment Loop</a:t>
            </a:r>
          </a:p>
        </p:txBody>
      </p:sp>
      <p:pic>
        <p:nvPicPr>
          <p:cNvPr id="12" name="Picture 11">
            <a:extLst>
              <a:ext uri="{FF2B5EF4-FFF2-40B4-BE49-F238E27FC236}">
                <a16:creationId xmlns:a16="http://schemas.microsoft.com/office/drawing/2014/main" id="{C9780326-4717-4B72-9988-531A2D6995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234" y="4483350"/>
            <a:ext cx="1552754" cy="2183252"/>
          </a:xfrm>
          <a:prstGeom prst="rect">
            <a:avLst/>
          </a:prstGeom>
        </p:spPr>
      </p:pic>
      <p:pic>
        <p:nvPicPr>
          <p:cNvPr id="33" name="Picture 9" descr="DSA">
            <a:extLst>
              <a:ext uri="{FF2B5EF4-FFF2-40B4-BE49-F238E27FC236}">
                <a16:creationId xmlns:a16="http://schemas.microsoft.com/office/drawing/2014/main" id="{B590B73E-C86E-4A62-8536-A70F156BCCF0}"/>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39" name="Picture 9" descr="DSA">
            <a:extLst>
              <a:ext uri="{FF2B5EF4-FFF2-40B4-BE49-F238E27FC236}">
                <a16:creationId xmlns:a16="http://schemas.microsoft.com/office/drawing/2014/main" id="{D80D51E1-FD34-489A-BEB3-F35807BFA3FE}"/>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40" name="Slide Number Placeholder 1">
            <a:extLst>
              <a:ext uri="{FF2B5EF4-FFF2-40B4-BE49-F238E27FC236}">
                <a16:creationId xmlns:a16="http://schemas.microsoft.com/office/drawing/2014/main" id="{912C57C0-9573-4886-BC09-C8F06141BA19}"/>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23</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36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E845-3A34-56B5-823D-A1E9A2CA0229}"/>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E8BB274A-C08F-46A1-BFF6-1241E148CD15}"/>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Overall Design of the System</a:t>
            </a:r>
            <a:endParaRPr 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8666B27-8678-1325-1984-F2065C5A40E6}"/>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23BA41-3BB9-075E-3907-666E83CF6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727" y="893936"/>
            <a:ext cx="4870508" cy="5662358"/>
          </a:xfrm>
          <a:prstGeom prst="rect">
            <a:avLst/>
          </a:prstGeom>
        </p:spPr>
      </p:pic>
      <p:pic>
        <p:nvPicPr>
          <p:cNvPr id="12" name="Picture 9" descr="DSA">
            <a:extLst>
              <a:ext uri="{FF2B5EF4-FFF2-40B4-BE49-F238E27FC236}">
                <a16:creationId xmlns:a16="http://schemas.microsoft.com/office/drawing/2014/main" id="{DD1FF9F7-5268-4F09-B908-6AAE0A5C7C1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EDDEFD7B-524D-48B1-AA1F-3A37FBC7DB1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4" name="Slide Number Placeholder 1">
            <a:extLst>
              <a:ext uri="{FF2B5EF4-FFF2-40B4-BE49-F238E27FC236}">
                <a16:creationId xmlns:a16="http://schemas.microsoft.com/office/drawing/2014/main" id="{C315486E-6EFB-4AE0-885C-64EC92934DBA}"/>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24</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738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BF12-B335-DBF0-64B0-AA0080140A5F}"/>
            </a:ext>
          </a:extLst>
        </p:cNvPr>
        <p:cNvGrpSpPr/>
        <p:nvPr/>
      </p:nvGrpSpPr>
      <p:grpSpPr>
        <a:xfrm>
          <a:off x="0" y="0"/>
          <a:ext cx="0" cy="0"/>
          <a:chOff x="0" y="0"/>
          <a:chExt cx="0" cy="0"/>
        </a:xfrm>
      </p:grpSpPr>
      <p:sp>
        <p:nvSpPr>
          <p:cNvPr id="12" name="Rectangle 3">
            <a:extLst>
              <a:ext uri="{FF2B5EF4-FFF2-40B4-BE49-F238E27FC236}">
                <a16:creationId xmlns:a16="http://schemas.microsoft.com/office/drawing/2014/main" id="{77FD52AE-C867-4D2B-95C2-20350E49D148}"/>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Detail Design for Admin</a:t>
            </a:r>
            <a:endParaRPr 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1017FA2-FC24-80B1-8BEF-FAEAEAF3C300}"/>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277DFFF-65DD-F2AE-4949-E10CF033F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36" y="1090940"/>
            <a:ext cx="5726559" cy="4963018"/>
          </a:xfrm>
          <a:prstGeom prst="rect">
            <a:avLst/>
          </a:prstGeom>
        </p:spPr>
      </p:pic>
      <p:pic>
        <p:nvPicPr>
          <p:cNvPr id="13" name="Picture 9" descr="DSA">
            <a:extLst>
              <a:ext uri="{FF2B5EF4-FFF2-40B4-BE49-F238E27FC236}">
                <a16:creationId xmlns:a16="http://schemas.microsoft.com/office/drawing/2014/main" id="{B08A75A3-E5FF-4181-98E6-5F9E890D0B7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07183A14-04BB-422F-BE01-F4BCA9009B8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5" name="Slide Number Placeholder 1">
            <a:extLst>
              <a:ext uri="{FF2B5EF4-FFF2-40B4-BE49-F238E27FC236}">
                <a16:creationId xmlns:a16="http://schemas.microsoft.com/office/drawing/2014/main" id="{A7C9CEE4-845A-4CA3-AD01-EF4E138A5AF3}"/>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25</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55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EF4D-7DFC-84A4-844F-FC92C92CDD9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BA8AEC61-1948-43D5-9761-E61B5923C94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Detail Design for UI</a:t>
            </a:r>
            <a:endParaRPr 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3C83F1-B6FA-DC27-5C7E-2CDD410E6F78}"/>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EFCA201-7CC6-09EE-94E3-A4A51766F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673" y="904555"/>
            <a:ext cx="4079114" cy="5733669"/>
          </a:xfrm>
          <a:prstGeom prst="rect">
            <a:avLst/>
          </a:prstGeom>
        </p:spPr>
      </p:pic>
      <p:pic>
        <p:nvPicPr>
          <p:cNvPr id="12" name="Picture 9" descr="DSA">
            <a:extLst>
              <a:ext uri="{FF2B5EF4-FFF2-40B4-BE49-F238E27FC236}">
                <a16:creationId xmlns:a16="http://schemas.microsoft.com/office/drawing/2014/main" id="{54F63208-C991-4F34-AF9E-C60B3B1A22E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99FAA8B8-67DA-4DD1-BA08-4E79B097BEF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4" name="Slide Number Placeholder 1">
            <a:extLst>
              <a:ext uri="{FF2B5EF4-FFF2-40B4-BE49-F238E27FC236}">
                <a16:creationId xmlns:a16="http://schemas.microsoft.com/office/drawing/2014/main" id="{5E9CD8C0-C81D-43E4-BAD4-26F93F725444}"/>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26</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21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EF4D-7DFC-84A4-844F-FC92C92CDD9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BA8AEC61-1948-43D5-9761-E61B5923C94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Proposed System Design for Database</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3C83F1-B6FA-DC27-5C7E-2CDD410E6F78}"/>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54F63208-C991-4F34-AF9E-C60B3B1A22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99FAA8B8-67DA-4DD1-BA08-4E79B097BE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AF3DB031-2748-4028-9E51-7CA55BF90274}"/>
              </a:ext>
            </a:extLst>
          </p:cNvPr>
          <p:cNvPicPr/>
          <p:nvPr/>
        </p:nvPicPr>
        <p:blipFill>
          <a:blip r:embed="rId4">
            <a:extLst>
              <a:ext uri="{28A0092B-C50C-407E-A947-70E740481C1C}">
                <a14:useLocalDpi xmlns:a14="http://schemas.microsoft.com/office/drawing/2010/main" val="0"/>
              </a:ext>
            </a:extLst>
          </a:blip>
          <a:stretch>
            <a:fillRect/>
          </a:stretch>
        </p:blipFill>
        <p:spPr>
          <a:xfrm>
            <a:off x="326572" y="1222310"/>
            <a:ext cx="8170428" cy="4581331"/>
          </a:xfrm>
          <a:prstGeom prst="rect">
            <a:avLst/>
          </a:prstGeom>
        </p:spPr>
      </p:pic>
      <p:sp>
        <p:nvSpPr>
          <p:cNvPr id="11" name="Slide Number Placeholder 1">
            <a:extLst>
              <a:ext uri="{FF2B5EF4-FFF2-40B4-BE49-F238E27FC236}">
                <a16:creationId xmlns:a16="http://schemas.microsoft.com/office/drawing/2014/main" id="{1AE7EC16-C2BE-4A27-A114-172165107DE3}"/>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27</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297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F7D3FA58-3B06-43F5-B046-D7FD40B0CCC0}"/>
              </a:ext>
            </a:extLst>
          </p:cNvPr>
          <p:cNvSpPr>
            <a:spLocks noChangeArrowheads="1"/>
          </p:cNvSpPr>
          <p:nvPr/>
        </p:nvSpPr>
        <p:spPr bwMode="auto">
          <a:xfrm>
            <a:off x="79571" y="32655"/>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Conclusion</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43AFB5D-C581-0E34-6F3E-88CF978102FE}"/>
              </a:ext>
            </a:extLst>
          </p:cNvPr>
          <p:cNvSpPr txBox="1">
            <a:spLocks/>
          </p:cNvSpPr>
          <p:nvPr/>
        </p:nvSpPr>
        <p:spPr>
          <a:xfrm>
            <a:off x="355779" y="1000285"/>
            <a:ext cx="8345364" cy="5934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system supports an Automated Military Tactical Support System, designed to leverage advancements in Geospatial Information Systems (GIS) and algorithmic optimization to provide dynamic visualizations of weapon firing ranges and comprehensive engagement planning.</a:t>
            </a:r>
          </a:p>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rPr>
              <a:t>It also supports to automate the process of retrieving location data, measuring distances, visualizing weapon ranges, and calculating optimal engagement strategies, thereby providing military personnel with a robust tool for more precise and effective decision-making.</a:t>
            </a:r>
          </a:p>
        </p:txBody>
      </p:sp>
      <p:sp>
        <p:nvSpPr>
          <p:cNvPr id="4" name="Rectangle 3">
            <a:extLst>
              <a:ext uri="{FF2B5EF4-FFF2-40B4-BE49-F238E27FC236}">
                <a16:creationId xmlns:a16="http://schemas.microsoft.com/office/drawing/2014/main" id="{BF99081F-12EF-0224-FCD1-E0D7152F5F1E}"/>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9" descr="DSA">
            <a:extLst>
              <a:ext uri="{FF2B5EF4-FFF2-40B4-BE49-F238E27FC236}">
                <a16:creationId xmlns:a16="http://schemas.microsoft.com/office/drawing/2014/main" id="{320335BA-F815-44D1-9B4A-5AD3D12A88A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8920E877-1CA4-4A75-BB8D-3213E81D570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4" name="Slide Number Placeholder 1">
            <a:extLst>
              <a:ext uri="{FF2B5EF4-FFF2-40B4-BE49-F238E27FC236}">
                <a16:creationId xmlns:a16="http://schemas.microsoft.com/office/drawing/2014/main" id="{77577BFA-DAC7-4079-92F8-C6055A837B0A}"/>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28</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356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EF4D-7DFC-84A4-844F-FC92C92CDD9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BA8AEC61-1948-43D5-9761-E61B5923C94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Benefits of the System</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3C83F1-B6FA-DC27-5C7E-2CDD410E6F78}"/>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54F63208-C991-4F34-AF9E-C60B3B1A22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99FAA8B8-67DA-4DD1-BA08-4E79B097BE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70E4EAAF-0899-4A45-A330-AAA94674C83F}"/>
              </a:ext>
            </a:extLst>
          </p:cNvPr>
          <p:cNvSpPr/>
          <p:nvPr/>
        </p:nvSpPr>
        <p:spPr>
          <a:xfrm>
            <a:off x="109407" y="690895"/>
            <a:ext cx="8897049" cy="6038641"/>
          </a:xfrm>
          <a:prstGeom prst="rect">
            <a:avLst/>
          </a:prstGeom>
        </p:spPr>
        <p:txBody>
          <a:bodyPr wrap="square">
            <a:spAutoFit/>
          </a:bodyPr>
          <a:lstStyle/>
          <a:p>
            <a:pPr marL="342900" marR="0" lvl="0" indent="-342900" algn="just">
              <a:lnSpc>
                <a:spcPct val="150000"/>
              </a:lnSpc>
              <a:spcBef>
                <a:spcPts val="0"/>
              </a:spcBef>
              <a:spcAft>
                <a:spcPts val="0"/>
              </a:spcAft>
              <a:buSzPts val="14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The system provides precise distance and bearing calculations, enabling commanders to make informed decisions in real-time operational scenarios.</a:t>
            </a:r>
          </a:p>
          <a:p>
            <a:pPr marL="342900" marR="0" lvl="0" indent="-342900" algn="just">
              <a:lnSpc>
                <a:spcPct val="150000"/>
              </a:lnSpc>
              <a:spcBef>
                <a:spcPts val="0"/>
              </a:spcBef>
              <a:spcAft>
                <a:spcPts val="0"/>
              </a:spcAft>
              <a:buSzPts val="14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By identifying suitable weapons based on range, firepower, and target location, the system ensures optimal weapon utilization, minimizing wastage of resources and maximizing effectiveness.</a:t>
            </a:r>
          </a:p>
          <a:p>
            <a:pPr marL="342900" marR="0" lvl="0" indent="-342900" algn="just">
              <a:lnSpc>
                <a:spcPct val="150000"/>
              </a:lnSpc>
              <a:spcBef>
                <a:spcPts val="0"/>
              </a:spcBef>
              <a:spcAft>
                <a:spcPts val="0"/>
              </a:spcAft>
              <a:buSzPts val="14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The system offers real-time, map-based visualization of weapon ranges, allowing users to analyze coverage areas and plan engagements effectively.</a:t>
            </a:r>
          </a:p>
          <a:p>
            <a:pPr marL="342900" marR="0" lvl="0" indent="-342900" algn="just">
              <a:lnSpc>
                <a:spcPct val="150000"/>
              </a:lnSpc>
              <a:spcBef>
                <a:spcPts val="0"/>
              </a:spcBef>
              <a:spcAft>
                <a:spcPts val="0"/>
              </a:spcAft>
              <a:buSzPts val="14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The ability to input MGRS coordinates and visualize multiple weapon ranges helps streamline resource allocation and deployment, enhancing operational efficiency.</a:t>
            </a:r>
          </a:p>
          <a:p>
            <a:pPr marL="342900" marR="0" lvl="0" indent="-342900" algn="just">
              <a:lnSpc>
                <a:spcPct val="150000"/>
              </a:lnSpc>
              <a:spcBef>
                <a:spcPts val="0"/>
              </a:spcBef>
              <a:spcAft>
                <a:spcPts val="0"/>
              </a:spcAft>
              <a:buSzPts val="14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By integrating geospatial data, the system provides a comprehensive overview of the battlefield, enabling users to anticipate threats and plan strategies more effectively.</a:t>
            </a:r>
          </a:p>
        </p:txBody>
      </p:sp>
      <p:sp>
        <p:nvSpPr>
          <p:cNvPr id="11" name="Slide Number Placeholder 1">
            <a:extLst>
              <a:ext uri="{FF2B5EF4-FFF2-40B4-BE49-F238E27FC236}">
                <a16:creationId xmlns:a16="http://schemas.microsoft.com/office/drawing/2014/main" id="{D95DBA13-C4A9-4FEE-A12D-583B2DAB0B4F}"/>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29</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solidFill>
                  <a:schemeClr val="bg1"/>
                </a:solidFill>
                <a:latin typeface="Times New Roman" panose="02020603050405020304" pitchFamily="18" charset="0"/>
                <a:cs typeface="Times New Roman" panose="02020603050405020304" pitchFamily="18" charset="0"/>
              </a:rPr>
              <a:t>Outlines</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100" name="Rectangle 3"/>
          <p:cNvSpPr>
            <a:spLocks noChangeArrowheads="1"/>
          </p:cNvSpPr>
          <p:nvPr/>
        </p:nvSpPr>
        <p:spPr bwMode="auto">
          <a:xfrm>
            <a:off x="836285" y="794554"/>
            <a:ext cx="5679281" cy="4365619"/>
          </a:xfrm>
          <a:prstGeom prst="rect">
            <a:avLst/>
          </a:prstGeom>
          <a:noFill/>
          <a:ln w="9525">
            <a:noFill/>
            <a:miter lim="800000"/>
            <a:headEnd/>
            <a:tailEnd/>
          </a:ln>
        </p:spPr>
        <p:txBody>
          <a:bodyPr>
            <a:spAutoFit/>
          </a:bodyPr>
          <a:lstStyle/>
          <a:p>
            <a:pPr marL="739775" indent="-739775"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Abstract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Introduction</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Aim of Thesis</a:t>
            </a:r>
            <a:endParaRPr lang="en-US" altLang="en-US" sz="2400" dirty="0">
              <a:latin typeface="Times New Roman" panose="02020603050405020304" pitchFamily="18" charset="0"/>
              <a:cs typeface="Calibri" panose="020F0502020204030204" pitchFamily="34" charset="0"/>
            </a:endParaRP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Objectives of Thesis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Problem Statement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Background Theories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Conclusion</a:t>
            </a:r>
          </a:p>
        </p:txBody>
      </p:sp>
      <p:sp>
        <p:nvSpPr>
          <p:cNvPr id="7" name="Rectangle 6">
            <a:extLst>
              <a:ext uri="{FF2B5EF4-FFF2-40B4-BE49-F238E27FC236}">
                <a16:creationId xmlns:a16="http://schemas.microsoft.com/office/drawing/2014/main" id="{9B4615A9-D559-4C69-9D0F-3C4C7E6FB4A0}"/>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DD632DEF-80FE-47D8-BB18-9E9523046E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3D9F534E-1838-4C42-A613-50DA9CC116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2" name="Slide Number Placeholder 1">
            <a:extLst>
              <a:ext uri="{FF2B5EF4-FFF2-40B4-BE49-F238E27FC236}">
                <a16:creationId xmlns:a16="http://schemas.microsoft.com/office/drawing/2014/main" id="{8871673F-B93A-4E2B-856B-287F3453C5E0}"/>
              </a:ext>
            </a:extLst>
          </p:cNvPr>
          <p:cNvSpPr>
            <a:spLocks noGrp="1"/>
          </p:cNvSpPr>
          <p:nvPr>
            <p:ph type="sldNum" sz="quarter" idx="12"/>
          </p:nvPr>
        </p:nvSpPr>
        <p:spPr/>
        <p:txBody>
          <a:bodyPr/>
          <a:lstStyle/>
          <a:p>
            <a:fld id="{2A47641E-8849-45EB-8804-05B23B34D66F}" type="slidenum">
              <a:rPr lang="en-US" smtClean="0"/>
              <a:t>3</a:t>
            </a:fld>
            <a:endParaRPr lang="en-US"/>
          </a:p>
        </p:txBody>
      </p:sp>
      <p:sp>
        <p:nvSpPr>
          <p:cNvPr id="9" name="Slide Number Placeholder 1">
            <a:extLst>
              <a:ext uri="{FF2B5EF4-FFF2-40B4-BE49-F238E27FC236}">
                <a16:creationId xmlns:a16="http://schemas.microsoft.com/office/drawing/2014/main" id="{2D4D0299-FE73-426E-918A-B43DAC9FF941}"/>
              </a:ext>
            </a:extLst>
          </p:cNvPr>
          <p:cNvSpPr txBox="1">
            <a:spLocks/>
          </p:cNvSpPr>
          <p:nvPr/>
        </p:nvSpPr>
        <p:spPr>
          <a:xfrm>
            <a:off x="8182708" y="6218711"/>
            <a:ext cx="757878" cy="461665"/>
          </a:xfrm>
          <a:prstGeom prst="rect">
            <a:avLst/>
          </a:prstGeom>
          <a:solidFill>
            <a:srgbClr val="0070C0"/>
          </a:solidFill>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3</a:t>
            </a:fld>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EF4D-7DFC-84A4-844F-FC92C92CDD9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BA8AEC61-1948-43D5-9761-E61B5923C94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Limitation of the System</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3C83F1-B6FA-DC27-5C7E-2CDD410E6F78}"/>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54F63208-C991-4F34-AF9E-C60B3B1A22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99FAA8B8-67DA-4DD1-BA08-4E79B097BE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BED03112-51FE-4562-8BC1-985ECB14D762}"/>
              </a:ext>
            </a:extLst>
          </p:cNvPr>
          <p:cNvSpPr/>
          <p:nvPr/>
        </p:nvSpPr>
        <p:spPr>
          <a:xfrm>
            <a:off x="95339" y="700841"/>
            <a:ext cx="8925185" cy="5859553"/>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v"/>
            </a:pPr>
            <a:r>
              <a:rPr lang="en-US" b="1" dirty="0">
                <a:latin typeface="Times New Roman" panose="02020603050405020304" pitchFamily="18" charset="0"/>
                <a:ea typeface="Times New Roman" panose="02020603050405020304" pitchFamily="18" charset="0"/>
              </a:rPr>
              <a:t>Dependency on Geospatial Data Accuracy</a:t>
            </a:r>
            <a:r>
              <a:rPr lang="en-US" dirty="0">
                <a:latin typeface="Times New Roman" panose="02020603050405020304" pitchFamily="18" charset="0"/>
                <a:ea typeface="Times New Roman" panose="02020603050405020304" pitchFamily="18" charset="0"/>
              </a:rPr>
              <a:t>: The system's performance heavily relies on the accuracy and resolution of the geospatial data. Errors or outdated maps could lead to inaccurate calculations and suboptimal tactical decisions.</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v"/>
            </a:pPr>
            <a:r>
              <a:rPr lang="en-US" b="1" dirty="0">
                <a:latin typeface="Times New Roman" panose="02020603050405020304" pitchFamily="18" charset="0"/>
                <a:ea typeface="Times New Roman" panose="02020603050405020304" pitchFamily="18" charset="0"/>
              </a:rPr>
              <a:t>Limited Offline Functionality</a:t>
            </a:r>
            <a:r>
              <a:rPr lang="en-US" dirty="0">
                <a:latin typeface="Times New Roman" panose="02020603050405020304" pitchFamily="18" charset="0"/>
                <a:ea typeface="Times New Roman" panose="02020603050405020304" pitchFamily="18" charset="0"/>
              </a:rPr>
              <a:t>: While the system supports offline map tiles, certain features, such as live data updates and online map integration, are restricted when an internet connection is unavailable.</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v"/>
            </a:pPr>
            <a:r>
              <a:rPr lang="en-US" b="1" dirty="0">
                <a:latin typeface="Times New Roman" panose="02020603050405020304" pitchFamily="18" charset="0"/>
                <a:ea typeface="Times New Roman" panose="02020603050405020304" pitchFamily="18" charset="0"/>
              </a:rPr>
              <a:t>Scalability Challenges</a:t>
            </a:r>
            <a:r>
              <a:rPr lang="en-US" dirty="0">
                <a:latin typeface="Times New Roman" panose="02020603050405020304" pitchFamily="18" charset="0"/>
                <a:ea typeface="Times New Roman" panose="02020603050405020304" pitchFamily="18" charset="0"/>
              </a:rPr>
              <a:t>: The system may face challenges in managing a high volume of data or accommodating large-scale operations involving multiple units and weapon types.</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v"/>
            </a:pPr>
            <a:r>
              <a:rPr lang="en-US" b="1" dirty="0">
                <a:latin typeface="Times New Roman" panose="02020603050405020304" pitchFamily="18" charset="0"/>
                <a:ea typeface="Times New Roman" panose="02020603050405020304" pitchFamily="18" charset="0"/>
              </a:rPr>
              <a:t>Complex Environmental Factors</a:t>
            </a:r>
            <a:r>
              <a:rPr lang="en-US" dirty="0">
                <a:latin typeface="Times New Roman" panose="02020603050405020304" pitchFamily="18" charset="0"/>
                <a:ea typeface="Times New Roman" panose="02020603050405020304" pitchFamily="18" charset="0"/>
              </a:rPr>
              <a:t>: The system does not account for dynamic environmental factors such as terrain elevation, weather conditions, or obstacles, which may impact the accuracy of weapon range and target engagement.</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v"/>
            </a:pPr>
            <a:r>
              <a:rPr lang="en-US" b="1" dirty="0">
                <a:latin typeface="Times New Roman" panose="02020603050405020304" pitchFamily="18" charset="0"/>
                <a:ea typeface="Times New Roman" panose="02020603050405020304" pitchFamily="18" charset="0"/>
              </a:rPr>
              <a:t>Limited Weapon Database</a:t>
            </a:r>
            <a:r>
              <a:rPr lang="en-US" dirty="0">
                <a:latin typeface="Times New Roman" panose="02020603050405020304" pitchFamily="18" charset="0"/>
                <a:ea typeface="Times New Roman" panose="02020603050405020304" pitchFamily="18" charset="0"/>
              </a:rPr>
              <a:t>: The system depends on a predefined database of weapon specifications. It may not accommodate all available weapons or accurately model newly developed weapon systems without manual updates.</a:t>
            </a:r>
            <a:endParaRPr lang="en-US" sz="1600" dirty="0">
              <a:effectLst/>
              <a:latin typeface="Times New Roman" panose="02020603050405020304" pitchFamily="18" charset="0"/>
              <a:ea typeface="Times New Roman" panose="02020603050405020304" pitchFamily="18" charset="0"/>
            </a:endParaRPr>
          </a:p>
        </p:txBody>
      </p:sp>
      <p:sp>
        <p:nvSpPr>
          <p:cNvPr id="10" name="Slide Number Placeholder 1">
            <a:extLst>
              <a:ext uri="{FF2B5EF4-FFF2-40B4-BE49-F238E27FC236}">
                <a16:creationId xmlns:a16="http://schemas.microsoft.com/office/drawing/2014/main" id="{44A496FF-14BC-4B77-90B5-8D8EB2497E75}"/>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30</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62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EF4D-7DFC-84A4-844F-FC92C92CDD9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BA8AEC61-1948-43D5-9761-E61B5923C94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References</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3C83F1-B6FA-DC27-5C7E-2CDD410E6F78}"/>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54F63208-C991-4F34-AF9E-C60B3B1A22E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99FAA8B8-67DA-4DD1-BA08-4E79B097BEF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68F74427-FEE5-4EB7-A62B-CB7BD021BB57}"/>
              </a:ext>
            </a:extLst>
          </p:cNvPr>
          <p:cNvSpPr/>
          <p:nvPr/>
        </p:nvSpPr>
        <p:spPr>
          <a:xfrm>
            <a:off x="79571" y="810034"/>
            <a:ext cx="8809240" cy="5028556"/>
          </a:xfrm>
          <a:prstGeom prst="rect">
            <a:avLst/>
          </a:prstGeom>
        </p:spPr>
        <p:txBody>
          <a:bodyPr wrap="square">
            <a:spAutoFit/>
          </a:bodyPr>
          <a:lstStyle/>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[1]	Madhuri, R., &amp; Radhakrishnan, M. (2020). </a:t>
            </a:r>
            <a:r>
              <a:rPr lang="en-US" i="1" dirty="0">
                <a:latin typeface="Times New Roman" panose="02020603050405020304" pitchFamily="18" charset="0"/>
                <a:ea typeface="Calibri" panose="020F0502020204030204" pitchFamily="34" charset="0"/>
                <a:cs typeface="Times New Roman" panose="02020603050405020304" pitchFamily="18" charset="0"/>
              </a:rPr>
              <a:t>Flutter: A Modern Framework for Cross-Platform Mobile Application Development</a:t>
            </a:r>
            <a:r>
              <a:rPr lang="en-US" dirty="0">
                <a:latin typeface="Times New Roman" panose="02020603050405020304" pitchFamily="18" charset="0"/>
                <a:ea typeface="Calibri" panose="020F0502020204030204" pitchFamily="34" charset="0"/>
                <a:cs typeface="Times New Roman" panose="02020603050405020304" pitchFamily="18" charset="0"/>
              </a:rPr>
              <a:t>. International Journal of Computer Applications, 175(9), 10-14. 	</a:t>
            </a:r>
            <a:endParaRPr lang="en-US" dirty="0">
              <a:latin typeface="Times New Roman" panose="02020603050405020304" pitchFamily="18" charset="0"/>
              <a:ea typeface="Calibri" panose="020F0502020204030204" pitchFamily="34" charset="0"/>
              <a:cs typeface="Myanmar Text" panose="020B0502040204020203" pitchFamily="34" charset="0"/>
            </a:endParaRPr>
          </a:p>
          <a:p>
            <a:pPr marL="457200" indent="-457200">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[2]	</a:t>
            </a:r>
            <a:r>
              <a:rPr lang="en-US"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5"/>
              </a:rPr>
              <a:t>https://education.nationalgeographic.org/resource/geographic</a:t>
            </a:r>
            <a:r>
              <a:rPr lang="en-US" dirty="0">
                <a:latin typeface="Times New Roman" panose="02020603050405020304" pitchFamily="18" charset="0"/>
                <a:ea typeface="Calibri" panose="020F0502020204030204" pitchFamily="34" charset="0"/>
                <a:cs typeface="Times New Roman" panose="02020603050405020304" pitchFamily="18" charset="0"/>
              </a:rPr>
              <a:t> -information - system-</a:t>
            </a:r>
            <a:r>
              <a:rPr lang="en-US" dirty="0" err="1">
                <a:latin typeface="Times New Roman" panose="02020603050405020304" pitchFamily="18" charset="0"/>
                <a:ea typeface="Calibri" panose="020F0502020204030204" pitchFamily="34" charset="0"/>
                <a:cs typeface="Times New Roman" panose="02020603050405020304" pitchFamily="18" charset="0"/>
              </a:rPr>
              <a:t>gis</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Myanmar Text" panose="020B0502040204020203" pitchFamily="34" charset="0"/>
            </a:endParaRPr>
          </a:p>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[3]	</a:t>
            </a:r>
            <a:r>
              <a:rPr lang="en-US" dirty="0">
                <a:latin typeface="Times New Roman" panose="02020603050405020304" pitchFamily="18" charset="0"/>
                <a:ea typeface="Calibri" panose="020F0502020204030204" pitchFamily="34" charset="0"/>
                <a:cs typeface="Myanmar Text" panose="020B0502040204020203" pitchFamily="34" charset="0"/>
              </a:rPr>
              <a:t>El-</a:t>
            </a:r>
            <a:r>
              <a:rPr lang="en-US" dirty="0" err="1">
                <a:latin typeface="Times New Roman" panose="02020603050405020304" pitchFamily="18" charset="0"/>
                <a:ea typeface="Calibri" panose="020F0502020204030204" pitchFamily="34" charset="0"/>
                <a:cs typeface="Myanmar Text" panose="020B0502040204020203" pitchFamily="34" charset="0"/>
              </a:rPr>
              <a:t>Gohary</a:t>
            </a:r>
            <a:r>
              <a:rPr lang="en-US" dirty="0">
                <a:latin typeface="Times New Roman" panose="02020603050405020304" pitchFamily="18" charset="0"/>
                <a:ea typeface="Calibri" panose="020F0502020204030204" pitchFamily="34" charset="0"/>
                <a:cs typeface="Myanmar Text" panose="020B0502040204020203" pitchFamily="34" charset="0"/>
              </a:rPr>
              <a:t>, M., &amp; El-</a:t>
            </a:r>
            <a:r>
              <a:rPr lang="en-US" dirty="0" err="1">
                <a:latin typeface="Times New Roman" panose="02020603050405020304" pitchFamily="18" charset="0"/>
                <a:ea typeface="Calibri" panose="020F0502020204030204" pitchFamily="34" charset="0"/>
                <a:cs typeface="Myanmar Text" panose="020B0502040204020203" pitchFamily="34" charset="0"/>
              </a:rPr>
              <a:t>Rabbany</a:t>
            </a:r>
            <a:r>
              <a:rPr lang="en-US" dirty="0">
                <a:latin typeface="Times New Roman" panose="02020603050405020304" pitchFamily="18" charset="0"/>
                <a:ea typeface="Calibri" panose="020F0502020204030204" pitchFamily="34" charset="0"/>
                <a:cs typeface="Myanmar Text" panose="020B0502040204020203" pitchFamily="34" charset="0"/>
              </a:rPr>
              <a:t>, A. (2011). </a:t>
            </a:r>
            <a:r>
              <a:rPr lang="en-US" i="1" dirty="0">
                <a:latin typeface="Times New Roman" panose="02020603050405020304" pitchFamily="18" charset="0"/>
                <a:ea typeface="Calibri" panose="020F0502020204030204" pitchFamily="34" charset="0"/>
                <a:cs typeface="Myanmar Text" panose="020B0502040204020203" pitchFamily="34" charset="0"/>
              </a:rPr>
              <a:t>Applications of Geographic Information Systems (GIS) in Military Operations</a:t>
            </a:r>
            <a:r>
              <a:rPr lang="en-US" dirty="0">
                <a:latin typeface="Times New Roman" panose="02020603050405020304" pitchFamily="18" charset="0"/>
                <a:ea typeface="Calibri" panose="020F0502020204030204" pitchFamily="34" charset="0"/>
                <a:cs typeface="Myanmar Text" panose="020B0502040204020203" pitchFamily="34" charset="0"/>
              </a:rPr>
              <a:t>. In </a:t>
            </a:r>
            <a:r>
              <a:rPr lang="en-US" i="1" dirty="0">
                <a:latin typeface="Times New Roman" panose="02020603050405020304" pitchFamily="18" charset="0"/>
                <a:ea typeface="Calibri" panose="020F0502020204030204" pitchFamily="34" charset="0"/>
                <a:cs typeface="Myanmar Text" panose="020B0502040204020203" pitchFamily="34" charset="0"/>
              </a:rPr>
              <a:t>Proceedings of the 2011 International Conference on Military Communications and Information Systems (ICMCIS)</a:t>
            </a:r>
            <a:r>
              <a:rPr lang="en-US" dirty="0">
                <a:latin typeface="Times New Roman" panose="02020603050405020304" pitchFamily="18" charset="0"/>
                <a:ea typeface="Calibri" panose="020F0502020204030204" pitchFamily="34" charset="0"/>
                <a:cs typeface="Myanmar Text" panose="020B0502040204020203" pitchFamily="34" charset="0"/>
              </a:rPr>
              <a:t> (pp. 1-6). IEEE. </a:t>
            </a:r>
            <a:r>
              <a:rPr lang="en-US" u="sng" dirty="0">
                <a:solidFill>
                  <a:srgbClr val="0563C1"/>
                </a:solidFill>
                <a:latin typeface="Times New Roman" panose="02020603050405020304" pitchFamily="18" charset="0"/>
                <a:ea typeface="Calibri" panose="020F0502020204030204" pitchFamily="34" charset="0"/>
                <a:cs typeface="Myanmar Text" panose="020B0502040204020203" pitchFamily="34" charset="0"/>
                <a:hlinkClick r:id="rId6"/>
              </a:rPr>
              <a:t>https://doi.org/10.1109/</a:t>
            </a:r>
            <a:r>
              <a:rPr lang="en-US" dirty="0">
                <a:latin typeface="Times New Roman" panose="02020603050405020304" pitchFamily="18" charset="0"/>
                <a:ea typeface="Calibri" panose="020F0502020204030204" pitchFamily="34" charset="0"/>
                <a:cs typeface="Myanmar Text" panose="020B0502040204020203" pitchFamily="34" charset="0"/>
              </a:rPr>
              <a:t> ICMCIS.2011.5970145</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Myanmar Text" panose="020B0502040204020203" pitchFamily="34" charset="0"/>
            </a:endParaRPr>
          </a:p>
          <a:p>
            <a:pPr marL="457200" indent="-457200">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[4]	</a:t>
            </a:r>
            <a:r>
              <a:rPr lang="en-US" dirty="0">
                <a:latin typeface="Times New Roman" panose="02020603050405020304" pitchFamily="18" charset="0"/>
                <a:ea typeface="Calibri" panose="020F0502020204030204" pitchFamily="34" charset="0"/>
                <a:cs typeface="Myanmar Text" panose="020B0502040204020203" pitchFamily="34" charset="0"/>
              </a:rPr>
              <a:t>U.S. Department of Defense (2019). </a:t>
            </a:r>
            <a:r>
              <a:rPr lang="en-US" i="1" dirty="0">
                <a:latin typeface="Times New Roman" panose="02020603050405020304" pitchFamily="18" charset="0"/>
                <a:ea typeface="Calibri" panose="020F0502020204030204" pitchFamily="34" charset="0"/>
                <a:cs typeface="Myanmar Text" panose="020B0502040204020203" pitchFamily="34" charset="0"/>
              </a:rPr>
              <a:t>Geospatial Intelligence: A Guide for Military Applications</a:t>
            </a:r>
            <a:r>
              <a:rPr lang="en-US" dirty="0">
                <a:latin typeface="Times New Roman" panose="02020603050405020304" pitchFamily="18" charset="0"/>
                <a:ea typeface="Calibri" panose="020F0502020204030204" pitchFamily="34" charset="0"/>
                <a:cs typeface="Myanmar Text" panose="020B0502040204020203" pitchFamily="34" charset="0"/>
              </a:rPr>
              <a:t>. Department of Defense, Washington, D.C.</a:t>
            </a:r>
          </a:p>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[5]	</a:t>
            </a:r>
            <a:r>
              <a:rPr lang="en-US" dirty="0" err="1">
                <a:latin typeface="Times New Roman" panose="02020603050405020304" pitchFamily="18" charset="0"/>
                <a:ea typeface="Calibri" panose="020F0502020204030204" pitchFamily="34" charset="0"/>
                <a:cs typeface="Myanmar Text" panose="020B0502040204020203" pitchFamily="34" charset="0"/>
              </a:rPr>
              <a:t>Karney</a:t>
            </a:r>
            <a:r>
              <a:rPr lang="en-US" dirty="0">
                <a:latin typeface="Times New Roman" panose="02020603050405020304" pitchFamily="18" charset="0"/>
                <a:ea typeface="Calibri" panose="020F0502020204030204" pitchFamily="34" charset="0"/>
                <a:cs typeface="Myanmar Text" panose="020B0502040204020203" pitchFamily="34" charset="0"/>
              </a:rPr>
              <a:t>, C. F. F. (2011). </a:t>
            </a:r>
            <a:r>
              <a:rPr lang="en-US" i="1" dirty="0">
                <a:latin typeface="Times New Roman" panose="02020603050405020304" pitchFamily="18" charset="0"/>
                <a:ea typeface="Calibri" panose="020F0502020204030204" pitchFamily="34" charset="0"/>
                <a:cs typeface="Myanmar Text" panose="020B0502040204020203" pitchFamily="34" charset="0"/>
              </a:rPr>
              <a:t>Transverse Mercator with an accuracy of a few nanometers</a:t>
            </a:r>
            <a:r>
              <a:rPr lang="en-US" dirty="0">
                <a:latin typeface="Times New Roman" panose="02020603050405020304" pitchFamily="18" charset="0"/>
                <a:ea typeface="Calibri" panose="020F0502020204030204" pitchFamily="34" charset="0"/>
                <a:cs typeface="Myanmar Text" panose="020B0502040204020203" pitchFamily="34" charset="0"/>
              </a:rPr>
              <a:t>. Journal of Geodesy, 85(8), 475–485. </a:t>
            </a:r>
            <a:r>
              <a:rPr lang="en-US" u="sng" dirty="0">
                <a:solidFill>
                  <a:srgbClr val="0563C1"/>
                </a:solidFill>
                <a:latin typeface="Times New Roman" panose="02020603050405020304" pitchFamily="18" charset="0"/>
                <a:ea typeface="Calibri" panose="020F0502020204030204" pitchFamily="34" charset="0"/>
                <a:cs typeface="Myanmar Text" panose="020B0502040204020203" pitchFamily="34" charset="0"/>
                <a:hlinkClick r:id="rId7"/>
              </a:rPr>
              <a:t>https://doi.org/10.1007/</a:t>
            </a:r>
            <a:r>
              <a:rPr lang="en-US" dirty="0">
                <a:latin typeface="Times New Roman" panose="02020603050405020304" pitchFamily="18" charset="0"/>
                <a:ea typeface="Calibri" panose="020F0502020204030204" pitchFamily="34" charset="0"/>
                <a:cs typeface="Myanmar Text" panose="020B0502040204020203" pitchFamily="34" charset="0"/>
              </a:rPr>
              <a:t> s00190-011-0445-3.</a:t>
            </a:r>
          </a:p>
        </p:txBody>
      </p:sp>
      <p:sp>
        <p:nvSpPr>
          <p:cNvPr id="10" name="Slide Number Placeholder 1">
            <a:extLst>
              <a:ext uri="{FF2B5EF4-FFF2-40B4-BE49-F238E27FC236}">
                <a16:creationId xmlns:a16="http://schemas.microsoft.com/office/drawing/2014/main" id="{53B130E5-815D-4E92-AA51-B5684ADB1AFE}"/>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31</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993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EF4D-7DFC-84A4-844F-FC92C92CDD9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BA8AEC61-1948-43D5-9761-E61B5923C944}"/>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References Cont’d</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3C83F1-B6FA-DC27-5C7E-2CDD410E6F78}"/>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54F63208-C991-4F34-AF9E-C60B3B1A22E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99FAA8B8-67DA-4DD1-BA08-4E79B097BEF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68F74427-FEE5-4EB7-A62B-CB7BD021BB57}"/>
              </a:ext>
            </a:extLst>
          </p:cNvPr>
          <p:cNvSpPr/>
          <p:nvPr/>
        </p:nvSpPr>
        <p:spPr>
          <a:xfrm>
            <a:off x="79571" y="623390"/>
            <a:ext cx="8809240" cy="5909310"/>
          </a:xfrm>
          <a:prstGeom prst="rect">
            <a:avLst/>
          </a:prstGeom>
        </p:spPr>
        <p:txBody>
          <a:bodyPr wrap="square">
            <a:spAutoFit/>
          </a:bodyPr>
          <a:lstStyle/>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[6]	</a:t>
            </a:r>
            <a:r>
              <a:rPr lang="en-US" dirty="0">
                <a:latin typeface="Times New Roman" panose="02020603050405020304" pitchFamily="18" charset="0"/>
                <a:ea typeface="Calibri" panose="020F0502020204030204" pitchFamily="34" charset="0"/>
                <a:cs typeface="Myanmar Text" panose="020B0502040204020203" pitchFamily="34" charset="0"/>
              </a:rPr>
              <a:t>Defense Mapping Agency, </a:t>
            </a:r>
            <a:r>
              <a:rPr lang="en-US" i="1" dirty="0">
                <a:latin typeface="Times New Roman" panose="02020603050405020304" pitchFamily="18" charset="0"/>
                <a:ea typeface="Calibri" panose="020F0502020204030204" pitchFamily="34" charset="0"/>
                <a:cs typeface="Myanmar Text" panose="020B0502040204020203" pitchFamily="34" charset="0"/>
              </a:rPr>
              <a:t>Technical Manual 8358.1: Datums, Ellipsoids, Grids, and Grid Reference Systems</a:t>
            </a:r>
            <a:r>
              <a:rPr lang="en-US" dirty="0">
                <a:latin typeface="Times New Roman" panose="02020603050405020304" pitchFamily="18" charset="0"/>
                <a:ea typeface="Calibri" panose="020F0502020204030204" pitchFamily="34" charset="0"/>
                <a:cs typeface="Myanmar Text" panose="020B0502040204020203" pitchFamily="34" charset="0"/>
              </a:rPr>
              <a:t>, 1989.</a:t>
            </a:r>
          </a:p>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[7]	</a:t>
            </a:r>
            <a:r>
              <a:rPr lang="en-US" dirty="0">
                <a:latin typeface="Times New Roman" panose="02020603050405020304" pitchFamily="18" charset="0"/>
                <a:ea typeface="Calibri" panose="020F0502020204030204" pitchFamily="34" charset="0"/>
                <a:cs typeface="Myanmar Text" panose="020B0502040204020203" pitchFamily="34" charset="0"/>
              </a:rPr>
              <a:t>Hale, M., &amp; Davis, R. (2020). </a:t>
            </a:r>
            <a:r>
              <a:rPr lang="en-US" i="1" dirty="0">
                <a:latin typeface="Times New Roman" panose="02020603050405020304" pitchFamily="18" charset="0"/>
                <a:ea typeface="Calibri" panose="020F0502020204030204" pitchFamily="34" charset="0"/>
                <a:cs typeface="Myanmar Text" panose="020B0502040204020203" pitchFamily="34" charset="0"/>
              </a:rPr>
              <a:t>The Role of Tactical Decision Support Systems in Modern Warfare</a:t>
            </a:r>
            <a:r>
              <a:rPr lang="en-US" dirty="0">
                <a:latin typeface="Times New Roman" panose="02020603050405020304" pitchFamily="18" charset="0"/>
                <a:ea typeface="Calibri" panose="020F0502020204030204" pitchFamily="34" charset="0"/>
                <a:cs typeface="Myanmar Text" panose="020B0502040204020203" pitchFamily="34" charset="0"/>
              </a:rPr>
              <a:t>. Defense Technology Journal, 14(3), 213-225. https://doi.org/10.1016/j.deftech.2020.01.012</a:t>
            </a:r>
          </a:p>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[8]	</a:t>
            </a:r>
            <a:r>
              <a:rPr lang="en-US" dirty="0">
                <a:latin typeface="Times New Roman" panose="02020603050405020304" pitchFamily="18" charset="0"/>
                <a:ea typeface="Calibri" panose="020F0502020204030204" pitchFamily="34" charset="0"/>
                <a:cs typeface="Myanmar Text" panose="020B0502040204020203" pitchFamily="34" charset="0"/>
              </a:rPr>
              <a:t>NATO Standardization Office. (2017). </a:t>
            </a:r>
            <a:r>
              <a:rPr lang="en-US" i="1" dirty="0">
                <a:latin typeface="Times New Roman" panose="02020603050405020304" pitchFamily="18" charset="0"/>
                <a:ea typeface="Calibri" panose="020F0502020204030204" pitchFamily="34" charset="0"/>
                <a:cs typeface="Myanmar Text" panose="020B0502040204020203" pitchFamily="34" charset="0"/>
              </a:rPr>
              <a:t>Glossary of Terms and Definitions (AAP-06)</a:t>
            </a:r>
            <a:r>
              <a:rPr lang="en-US" dirty="0">
                <a:latin typeface="Times New Roman" panose="02020603050405020304" pitchFamily="18" charset="0"/>
                <a:ea typeface="Calibri" panose="020F0502020204030204" pitchFamily="34" charset="0"/>
                <a:cs typeface="Myanmar Text" panose="020B0502040204020203" pitchFamily="34" charset="0"/>
              </a:rPr>
              <a:t>. Retrieved from https://www.nato.int/docu/standard.htm</a:t>
            </a:r>
          </a:p>
          <a:p>
            <a:pPr marL="457200" marR="0" indent="-45720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[9]	</a:t>
            </a:r>
            <a:r>
              <a:rPr lang="en-US" dirty="0">
                <a:latin typeface="Times New Roman" panose="02020603050405020304" pitchFamily="18" charset="0"/>
                <a:ea typeface="Calibri" panose="020F0502020204030204" pitchFamily="34" charset="0"/>
                <a:cs typeface="Myanmar Text" panose="020B0502040204020203" pitchFamily="34" charset="0"/>
              </a:rPr>
              <a:t>Huang, B., &amp; Liu, N. (2018). </a:t>
            </a:r>
            <a:r>
              <a:rPr lang="en-US" i="1" dirty="0">
                <a:latin typeface="Times New Roman" panose="02020603050405020304" pitchFamily="18" charset="0"/>
                <a:ea typeface="Calibri" panose="020F0502020204030204" pitchFamily="34" charset="0"/>
                <a:cs typeface="Myanmar Text" panose="020B0502040204020203" pitchFamily="34" charset="0"/>
              </a:rPr>
              <a:t>Advances in Mobile Map Caching for Seamless Navigation</a:t>
            </a:r>
            <a:r>
              <a:rPr lang="en-US" dirty="0">
                <a:latin typeface="Times New Roman" panose="02020603050405020304" pitchFamily="18" charset="0"/>
                <a:ea typeface="Calibri" panose="020F0502020204030204" pitchFamily="34" charset="0"/>
                <a:cs typeface="Myanmar Text" panose="020B0502040204020203" pitchFamily="34" charset="0"/>
              </a:rPr>
              <a:t>. Journal of Location-Based Services, 12(2), 89–102. https://doi.org/10.1080/17489725.2018.1435534</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Myanmar Text" panose="020B0502040204020203" pitchFamily="34" charset="0"/>
            </a:endParaRPr>
          </a:p>
          <a:p>
            <a:pPr marL="457200" marR="0" indent="-457200" algn="just">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[10]	Epstein, J. M. (1985). </a:t>
            </a:r>
            <a:r>
              <a:rPr lang="en-US" i="1" dirty="0">
                <a:latin typeface="Times New Roman" panose="02020603050405020304" pitchFamily="18" charset="0"/>
                <a:ea typeface="Times New Roman" panose="02020603050405020304" pitchFamily="18" charset="0"/>
                <a:cs typeface="Times New Roman" panose="02020603050405020304" pitchFamily="18" charset="0"/>
              </a:rPr>
              <a:t>The Calculus of Conventional War: Dynamic Analysis Without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Lanchester</a:t>
            </a:r>
            <a:r>
              <a:rPr lang="en-US" i="1" dirty="0">
                <a:latin typeface="Times New Roman" panose="02020603050405020304" pitchFamily="18" charset="0"/>
                <a:ea typeface="Times New Roman" panose="02020603050405020304" pitchFamily="18" charset="0"/>
                <a:cs typeface="Times New Roman" panose="02020603050405020304" pitchFamily="18" charset="0"/>
              </a:rPr>
              <a:t> Theory</a:t>
            </a:r>
            <a:r>
              <a:rPr lang="en-US" dirty="0">
                <a:latin typeface="Times New Roman" panose="02020603050405020304" pitchFamily="18" charset="0"/>
                <a:ea typeface="Times New Roman" panose="02020603050405020304" pitchFamily="18" charset="0"/>
                <a:cs typeface="Times New Roman" panose="02020603050405020304" pitchFamily="18" charset="0"/>
              </a:rPr>
              <a:t>. Brookings Institution.</a:t>
            </a:r>
            <a:endParaRPr lang="en-US" dirty="0">
              <a:latin typeface="Times New Roman" panose="02020603050405020304" pitchFamily="18" charset="0"/>
              <a:ea typeface="Calibri" panose="020F0502020204030204" pitchFamily="34" charset="0"/>
              <a:cs typeface="Myanmar Text" panose="020B0502040204020203" pitchFamily="34" charset="0"/>
            </a:endParaRPr>
          </a:p>
          <a:p>
            <a:pPr marL="457200" indent="-457200" algn="just"/>
            <a:r>
              <a:rPr lang="en-US" kern="0" dirty="0">
                <a:latin typeface="Times New Roman" panose="02020603050405020304" pitchFamily="18" charset="0"/>
                <a:ea typeface="Times New Roman" panose="02020603050405020304" pitchFamily="18" charset="0"/>
              </a:rPr>
              <a:t>[11]	</a:t>
            </a:r>
            <a:r>
              <a:rPr lang="en-US" kern="0" dirty="0" err="1">
                <a:latin typeface="Times New Roman" panose="02020603050405020304" pitchFamily="18" charset="0"/>
                <a:ea typeface="Times New Roman" panose="02020603050405020304" pitchFamily="18" charset="0"/>
              </a:rPr>
              <a:t>Tolk</a:t>
            </a:r>
            <a:r>
              <a:rPr lang="en-US" kern="0" dirty="0">
                <a:latin typeface="Times New Roman" panose="02020603050405020304" pitchFamily="18" charset="0"/>
                <a:ea typeface="Times New Roman" panose="02020603050405020304" pitchFamily="18" charset="0"/>
              </a:rPr>
              <a:t>, A., Diallo, S. Y., &amp; Wang, W. (2013). </a:t>
            </a:r>
            <a:r>
              <a:rPr lang="en-US" i="1" kern="0" dirty="0">
                <a:latin typeface="Times New Roman" panose="02020603050405020304" pitchFamily="18" charset="0"/>
                <a:ea typeface="Times New Roman" panose="02020603050405020304" pitchFamily="18" charset="0"/>
              </a:rPr>
              <a:t>Modeling and Simulation Support for System of Systems Engineering Applications</a:t>
            </a:r>
            <a:r>
              <a:rPr lang="en-US" kern="0" dirty="0">
                <a:latin typeface="Times New Roman" panose="02020603050405020304" pitchFamily="18" charset="0"/>
                <a:ea typeface="Times New Roman" panose="02020603050405020304" pitchFamily="18" charset="0"/>
              </a:rPr>
              <a:t>. Wiley. </a:t>
            </a:r>
            <a:r>
              <a:rPr lang="en-US" kern="0" dirty="0">
                <a:latin typeface="Times New Roman" panose="02020603050405020304" pitchFamily="18" charset="0"/>
                <a:ea typeface="Times New Roman" panose="02020603050405020304" pitchFamily="18" charset="0"/>
                <a:hlinkClick r:id="rId5"/>
              </a:rPr>
              <a:t>https://doi.org/10.1002/</a:t>
            </a:r>
            <a:r>
              <a:rPr lang="en-US" kern="0" dirty="0">
                <a:latin typeface="Times New Roman" panose="02020603050405020304" pitchFamily="18" charset="0"/>
                <a:ea typeface="Times New Roman" panose="02020603050405020304" pitchFamily="18" charset="0"/>
              </a:rPr>
              <a:t> 9781118555922</a:t>
            </a:r>
            <a:endParaRPr lang="en-US" dirty="0"/>
          </a:p>
        </p:txBody>
      </p:sp>
      <p:sp>
        <p:nvSpPr>
          <p:cNvPr id="10" name="Slide Number Placeholder 1">
            <a:extLst>
              <a:ext uri="{FF2B5EF4-FFF2-40B4-BE49-F238E27FC236}">
                <a16:creationId xmlns:a16="http://schemas.microsoft.com/office/drawing/2014/main" id="{80934064-5532-4B80-9679-FC85F812383A}"/>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32</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378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4351" y="2816942"/>
            <a:ext cx="9012994" cy="857250"/>
          </a:xfrm>
          <a:prstGeom prst="rect">
            <a:avLst/>
          </a:prstGeom>
          <a:solidFill>
            <a:srgbClr val="0070C0"/>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solidFill>
                  <a:schemeClr val="bg1"/>
                </a:solidFill>
                <a:latin typeface="Times New Roman" panose="02020603050405020304" pitchFamily="18" charset="0"/>
                <a:cs typeface="Times New Roman" panose="02020603050405020304" pitchFamily="18" charset="0"/>
              </a:rPr>
              <a:t>Comment &amp; Suggestions?</a:t>
            </a:r>
          </a:p>
        </p:txBody>
      </p:sp>
      <p:sp>
        <p:nvSpPr>
          <p:cNvPr id="2" name="Rectangle 1">
            <a:extLst>
              <a:ext uri="{FF2B5EF4-FFF2-40B4-BE49-F238E27FC236}">
                <a16:creationId xmlns:a16="http://schemas.microsoft.com/office/drawing/2014/main" id="{8FE9919A-1EAF-33E6-C6D0-D6CBAA8039DB}"/>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A3558F8A-9653-471A-B5D8-1D81778E620C}"/>
              </a:ext>
            </a:extLst>
          </p:cNvPr>
          <p:cNvSpPr>
            <a:spLocks noGrp="1"/>
          </p:cNvSpPr>
          <p:nvPr>
            <p:ph type="sldNum" sz="quarter" idx="12"/>
          </p:nvPr>
        </p:nvSpPr>
        <p:spPr/>
        <p:txBody>
          <a:bodyPr/>
          <a:lstStyle/>
          <a:p>
            <a:fld id="{2A47641E-8849-45EB-8804-05B23B34D66F}" type="slidenum">
              <a:rPr lang="en-US" smtClean="0"/>
              <a:t>33</a:t>
            </a:fld>
            <a:endParaRPr lang="en-US"/>
          </a:p>
        </p:txBody>
      </p:sp>
    </p:spTree>
    <p:extLst>
      <p:ext uri="{BB962C8B-B14F-4D97-AF65-F5344CB8AC3E}">
        <p14:creationId xmlns:p14="http://schemas.microsoft.com/office/powerpoint/2010/main" val="789084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4351" y="2816942"/>
            <a:ext cx="9012994" cy="857250"/>
          </a:xfrm>
          <a:prstGeom prst="rect">
            <a:avLst/>
          </a:prstGeom>
          <a:solidFill>
            <a:srgbClr val="0070C0"/>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solidFill>
                  <a:schemeClr val="bg1"/>
                </a:solidFill>
                <a:latin typeface="Times New Roman" panose="02020603050405020304" pitchFamily="18" charset="0"/>
                <a:cs typeface="Times New Roman" panose="02020603050405020304" pitchFamily="18" charset="0"/>
              </a:rPr>
              <a:t>Thank You</a:t>
            </a:r>
          </a:p>
        </p:txBody>
      </p:sp>
      <p:sp>
        <p:nvSpPr>
          <p:cNvPr id="2" name="Rectangle 1">
            <a:extLst>
              <a:ext uri="{FF2B5EF4-FFF2-40B4-BE49-F238E27FC236}">
                <a16:creationId xmlns:a16="http://schemas.microsoft.com/office/drawing/2014/main" id="{8FE9919A-1EAF-33E6-C6D0-D6CBAA8039DB}"/>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E4A3A772-FF71-47DC-94FF-2582CBA81763}"/>
              </a:ext>
            </a:extLst>
          </p:cNvPr>
          <p:cNvSpPr>
            <a:spLocks noGrp="1"/>
          </p:cNvSpPr>
          <p:nvPr>
            <p:ph type="sldNum" sz="quarter" idx="12"/>
          </p:nvPr>
        </p:nvSpPr>
        <p:spPr/>
        <p:txBody>
          <a:bodyPr/>
          <a:lstStyle/>
          <a:p>
            <a:fld id="{2A47641E-8849-45EB-8804-05B23B34D66F}" type="slidenum">
              <a:rPr lang="en-US" smtClean="0"/>
              <a:t>34</a:t>
            </a:fld>
            <a:endParaRPr lang="en-US"/>
          </a:p>
        </p:txBody>
      </p:sp>
    </p:spTree>
    <p:extLst>
      <p:ext uri="{BB962C8B-B14F-4D97-AF65-F5344CB8AC3E}">
        <p14:creationId xmlns:p14="http://schemas.microsoft.com/office/powerpoint/2010/main" val="87723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F699D0AD-DF27-4EA3-B10E-A7C467E6C909}"/>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err="1">
                <a:solidFill>
                  <a:schemeClr val="bg1"/>
                </a:solidFill>
                <a:latin typeface="Times New Roman" panose="02020603050405020304" pitchFamily="18" charset="0"/>
                <a:cs typeface="Times New Roman" panose="02020603050405020304" pitchFamily="18" charset="0"/>
              </a:rPr>
              <a:t>Abstarct</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1C362B3-537A-42CD-93A7-AD6AB5C4E5C2}"/>
              </a:ext>
            </a:extLst>
          </p:cNvPr>
          <p:cNvSpPr txBox="1"/>
          <p:nvPr/>
        </p:nvSpPr>
        <p:spPr>
          <a:xfrm>
            <a:off x="196642" y="779433"/>
            <a:ext cx="8752114" cy="5565947"/>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 system automates the process of mapping current and target locations, measuring distances, and visualizing weapon ranges based on their power and specifications.</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integrates various APIs to retrieve real-time geolocation data and converts geographic coordinates to the Military Grid Reference System (MGRS) for accurate positioning. </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calculates the distance from the current location to the desired target, visualizes the effective firing ranges on interactive maps, and identifies the optimal troops and weapons for engagement based on proximity and ammunition requirements. </a:t>
            </a:r>
            <a:endParaRPr lang="en-US"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C0645C-25BC-49F1-9915-73E3D216E78E}"/>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9" descr="DSA">
            <a:extLst>
              <a:ext uri="{FF2B5EF4-FFF2-40B4-BE49-F238E27FC236}">
                <a16:creationId xmlns:a16="http://schemas.microsoft.com/office/drawing/2014/main" id="{866B45E9-9F11-4389-9930-55C037E04A6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0D7E43A3-A59C-4D3B-8EDB-269092AB1A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4" name="Slide Number Placeholder 1">
            <a:extLst>
              <a:ext uri="{FF2B5EF4-FFF2-40B4-BE49-F238E27FC236}">
                <a16:creationId xmlns:a16="http://schemas.microsoft.com/office/drawing/2014/main" id="{B58FFCF4-58C1-4903-841A-92D6EE0C1867}"/>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4</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2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2F08E453-1575-4BA7-9BF5-5CD9EB440FA1}"/>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377371" y="1543050"/>
            <a:ext cx="8258629" cy="382905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0969" indent="165497" algn="just">
              <a:lnSpc>
                <a:spcPct val="150000"/>
              </a:lnSpc>
              <a:spcBef>
                <a:spcPts val="450"/>
              </a:spcBef>
              <a:tabLst>
                <a:tab pos="433388" algn="l"/>
              </a:tabLst>
            </a:pPr>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8F4494C-63FF-4149-9DFA-464899740D57}"/>
              </a:ext>
            </a:extLst>
          </p:cNvPr>
          <p:cNvSpPr txBox="1"/>
          <p:nvPr/>
        </p:nvSpPr>
        <p:spPr>
          <a:xfrm>
            <a:off x="377371" y="868792"/>
            <a:ext cx="8258629" cy="6190413"/>
          </a:xfrm>
          <a:prstGeom prst="rect">
            <a:avLst/>
          </a:prstGeom>
          <a:noFill/>
        </p:spPr>
        <p:txBody>
          <a:bodyPr wrap="square">
            <a:spAutoFit/>
          </a:bodyPr>
          <a:lstStyle/>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realm of modern warfare, the precision and efficiency of tactical operations are paramount to mission success.</a:t>
            </a:r>
          </a:p>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Times New Roman" panose="02020603050405020304" pitchFamily="18" charset="0"/>
              </a:rPr>
              <a:t>Traditional methods of planning and executing tactical operations are often time-consuming and prone to human error, necessitating the development of automated systems that can enhance decision-making processes.</a:t>
            </a:r>
          </a:p>
          <a:p>
            <a:pPr marL="508000" indent="-508000" algn="just">
              <a:lnSpc>
                <a:spcPct val="150000"/>
              </a:lnSpc>
              <a:spcBef>
                <a:spcPts val="450"/>
              </a:spcBef>
              <a:buFont typeface="Wingdings" panose="05000000000000000000" pitchFamily="2" charset="2"/>
              <a:buChar char="v"/>
              <a:tabLst>
                <a:tab pos="5080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system supports the ability to quickly and accurately determine the positioning of forces, calculate engagement ranges, and optimize resource allocation can significantly impact the outcome of military engagements.</a:t>
            </a:r>
          </a:p>
          <a:p>
            <a:pPr marL="508000" indent="-508000" algn="just">
              <a:lnSpc>
                <a:spcPct val="150000"/>
              </a:lnSpc>
              <a:spcBef>
                <a:spcPts val="450"/>
              </a:spcBef>
              <a:buFont typeface="Wingdings" panose="05000000000000000000" pitchFamily="2" charset="2"/>
              <a:buChar char="v"/>
              <a:tabLst>
                <a:tab pos="508000" algn="l"/>
              </a:tabLst>
            </a:pPr>
            <a:endParaRPr lang="en-US" sz="1800" dirty="0">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E533431C-FB14-49A0-9BC5-7E4C72BA8A93}"/>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9" descr="DSA">
            <a:extLst>
              <a:ext uri="{FF2B5EF4-FFF2-40B4-BE49-F238E27FC236}">
                <a16:creationId xmlns:a16="http://schemas.microsoft.com/office/drawing/2014/main" id="{BB049E72-78E9-4EF1-86D7-16F256CC395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4" name="Picture 9" descr="DSA">
            <a:extLst>
              <a:ext uri="{FF2B5EF4-FFF2-40B4-BE49-F238E27FC236}">
                <a16:creationId xmlns:a16="http://schemas.microsoft.com/office/drawing/2014/main" id="{4B85DDDE-07D2-4315-AFBC-C2B5BE03ADE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5" name="Slide Number Placeholder 1">
            <a:extLst>
              <a:ext uri="{FF2B5EF4-FFF2-40B4-BE49-F238E27FC236}">
                <a16:creationId xmlns:a16="http://schemas.microsoft.com/office/drawing/2014/main" id="{869A7EF2-22BE-4256-A1F2-3934A14EA774}"/>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5</a:t>
            </a:fld>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954038D3-CDD6-495A-A192-35E6D4257EED}"/>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solidFill>
                  <a:schemeClr val="bg1"/>
                </a:solidFill>
                <a:latin typeface="Times New Roman" panose="02020603050405020304" pitchFamily="18" charset="0"/>
                <a:cs typeface="Times New Roman" panose="02020603050405020304" pitchFamily="18" charset="0"/>
              </a:rPr>
              <a:t>Aim of My Thesis</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377371" y="875226"/>
            <a:ext cx="8389258" cy="3509738"/>
          </a:xfrm>
          <a:prstGeom prst="rect">
            <a:avLst/>
          </a:prstGeom>
          <a:effectLst>
            <a:glow rad="63500">
              <a:schemeClr val="accent4">
                <a:satMod val="175000"/>
                <a:alpha val="40000"/>
              </a:schemeClr>
            </a:glow>
          </a:effectLst>
        </p:spPr>
        <p:txBody>
          <a:bodyPr>
            <a:normAutofit fontScale="2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US" sz="2400" dirty="0">
                <a:latin typeface="Times New Roman" pitchFamily="18" charset="0"/>
                <a:cs typeface="Times New Roman" pitchFamily="18" charset="0"/>
              </a:rPr>
              <a:t>	</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primary aim of this thesis is to develop an automated system that supports military tactical planning by dynamically visualizing weapon firing ranges and optimizing engagement strategies using real-time geospatial data. This system is designed to improve the efficiency and accuracy of military operations, ultimately contributing to mission success.</a:t>
            </a:r>
            <a:endParaRPr lang="en-US" sz="3800"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19213C6D-6804-4B67-B50B-D0A421F5A18B}"/>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9" descr="DSA">
            <a:extLst>
              <a:ext uri="{FF2B5EF4-FFF2-40B4-BE49-F238E27FC236}">
                <a16:creationId xmlns:a16="http://schemas.microsoft.com/office/drawing/2014/main" id="{2F9D288E-119C-4130-B971-021AA154B44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6" name="Picture 9" descr="DSA">
            <a:extLst>
              <a:ext uri="{FF2B5EF4-FFF2-40B4-BE49-F238E27FC236}">
                <a16:creationId xmlns:a16="http://schemas.microsoft.com/office/drawing/2014/main" id="{420C65A0-102C-41C0-8B0A-A5B31D7CD65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7" name="Slide Number Placeholder 1">
            <a:extLst>
              <a:ext uri="{FF2B5EF4-FFF2-40B4-BE49-F238E27FC236}">
                <a16:creationId xmlns:a16="http://schemas.microsoft.com/office/drawing/2014/main" id="{2814B43B-1AE5-4373-9940-772FC3C09145}"/>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6</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31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746A1BB6-BA4B-4FD6-ADC6-7CD3C0CBA386}"/>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solidFill>
                  <a:schemeClr val="bg1"/>
                </a:solidFill>
                <a:latin typeface="Times New Roman" panose="02020603050405020304" pitchFamily="18" charset="0"/>
                <a:cs typeface="Times New Roman" panose="02020603050405020304" pitchFamily="18" charset="0"/>
              </a:rPr>
              <a:t>Objectives</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66723" y="1113129"/>
            <a:ext cx="8268607" cy="556724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develop a geospatial data processing framework that integrates various sources of geospatial and military data</a:t>
            </a:r>
          </a:p>
          <a:p>
            <a:pPr marL="457200" marR="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design an automated tool for visualizing weapon range dynamics, considering the effects of real-time data inputs </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develop a visualization module based on weapon specifications</a:t>
            </a:r>
          </a:p>
          <a:p>
            <a:pPr marL="457200" marR="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create an engagement planning module that supports military personnel in determining optimal weapon usage strategies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DD57E723-1233-4EF5-B0AC-05247F02AA2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71FFC9C1-BD5C-45A4-B507-337B9AB3F77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3" name="Slide Number Placeholder 1">
            <a:extLst>
              <a:ext uri="{FF2B5EF4-FFF2-40B4-BE49-F238E27FC236}">
                <a16:creationId xmlns:a16="http://schemas.microsoft.com/office/drawing/2014/main" id="{C30BDA05-7EFB-4698-BEA6-A56B9D7D6C8F}"/>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7</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1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D8E2DFEA-D00E-434F-AD87-C577AD1237AB}"/>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solidFill>
                  <a:schemeClr val="bg1"/>
                </a:solidFill>
                <a:latin typeface="Times New Roman" panose="02020603050405020304" pitchFamily="18" charset="0"/>
                <a:cs typeface="Times New Roman" panose="02020603050405020304" pitchFamily="18" charset="0"/>
              </a:rPr>
              <a:t>Problem Statement</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41618" y="723170"/>
            <a:ext cx="8820253" cy="6517757"/>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modern military, effective tactical planning and resource allocation are critical for mission success and minimizing collateral damage.</a:t>
            </a:r>
          </a:p>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current methods of tactical planning are time-consuming, prone to human error, and lack the agility required for real-time decision-making. </a:t>
            </a:r>
          </a:p>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thesis aims to</a:t>
            </a:r>
            <a:r>
              <a:rPr lang="en-US" sz="1800" dirty="0">
                <a:effectLst/>
                <a:latin typeface="Myanmar3"/>
                <a:ea typeface="Calibri" panose="020F0502020204030204" pitchFamily="34" charset="0"/>
                <a:cs typeface="Myanmar3"/>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develop an Automated TDSS that integrates real-time geospatial data, advanced algorithms, and intuitive visualizations to enhance tactical planning.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5138" marR="0" lvl="0" indent="-465138" algn="just">
              <a:lnSpc>
                <a:spcPct val="170000"/>
              </a:lnSpc>
              <a:spcBef>
                <a:spcPts val="0"/>
              </a:spcBef>
              <a:spcAft>
                <a:spcPts val="0"/>
              </a:spcAft>
              <a:buSzPts val="1400"/>
              <a:buFont typeface="Wingdings" panose="05000000000000000000" pitchFamily="2" charset="2"/>
              <a:buChar char="v"/>
            </a:pPr>
            <a:endParaRPr lang="en-US" sz="2400"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B269BEE9-56CE-4109-B208-0BE34EF277F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946BDE24-4AB8-46DF-AE72-8A632D280CD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3" name="Slide Number Placeholder 1">
            <a:extLst>
              <a:ext uri="{FF2B5EF4-FFF2-40B4-BE49-F238E27FC236}">
                <a16:creationId xmlns:a16="http://schemas.microsoft.com/office/drawing/2014/main" id="{F51371B8-1978-41D9-858C-B797815EDDB5}"/>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8</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1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673A5684-9744-4495-984A-4D5FED0ABD6D}"/>
              </a:ext>
            </a:extLst>
          </p:cNvPr>
          <p:cNvSpPr>
            <a:spLocks noChangeArrowheads="1"/>
          </p:cNvSpPr>
          <p:nvPr/>
        </p:nvSpPr>
        <p:spPr bwMode="auto">
          <a:xfrm>
            <a:off x="79571" y="90224"/>
            <a:ext cx="8984858" cy="523220"/>
          </a:xfrm>
          <a:prstGeom prst="rect">
            <a:avLst/>
          </a:prstGeom>
          <a:solidFill>
            <a:srgbClr val="0070C0"/>
          </a:solid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solidFill>
                  <a:schemeClr val="bg1"/>
                </a:solidFill>
                <a:latin typeface="Times New Roman" panose="02020603050405020304" pitchFamily="18" charset="0"/>
                <a:cs typeface="Times New Roman" panose="02020603050405020304" pitchFamily="18" charset="0"/>
              </a:rPr>
              <a:t>Background Theory</a:t>
            </a:r>
            <a:endParaRPr lang="ru-RU" sz="2800" b="1" dirty="0">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43043" y="801695"/>
            <a:ext cx="8629778" cy="4774384"/>
          </a:xfrm>
          <a:prstGeom prst="rect">
            <a:avLst/>
          </a:prstGeom>
          <a:noFill/>
          <a:ln w="9525">
            <a:noFill/>
            <a:miter lim="800000"/>
            <a:headEnd/>
            <a:tailEnd/>
          </a:ln>
        </p:spPr>
        <p:txBody>
          <a:bodyPr wrap="square">
            <a:spAutoFit/>
          </a:bodyPr>
          <a:lstStyle/>
          <a:p>
            <a:pPr marL="800100" indent="-514350" algn="just">
              <a:lnSpc>
                <a:spcPct val="150000"/>
              </a:lnSpc>
              <a:spcBef>
                <a:spcPct val="0"/>
              </a:spcBef>
              <a:spcAft>
                <a:spcPts val="600"/>
              </a:spcAft>
              <a:buFont typeface="Wingdings" panose="05000000000000000000"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Flutter</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Web API</a:t>
            </a:r>
          </a:p>
          <a:p>
            <a:pPr marL="800100" indent="-514350" algn="just">
              <a:lnSpc>
                <a:spcPct val="150000"/>
              </a:lnSpc>
              <a:buFont typeface="Wingdings"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GIS</a:t>
            </a: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Military Grid Reference System (MGRS)</a:t>
            </a:r>
          </a:p>
          <a:p>
            <a:pPr marL="800100" indent="-514350" algn="just">
              <a:lnSpc>
                <a:spcPct val="150000"/>
              </a:lnSpc>
              <a:buFont typeface="Wingdings" pitchFamily="2" charset="2"/>
              <a:buChar char="q"/>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Map Caching for Online and Offline Use</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514350" algn="just">
              <a:lnSpc>
                <a:spcPct val="150000"/>
              </a:lnSpc>
              <a:buFont typeface="Wingdings" pitchFamily="2" charset="2"/>
              <a:buChar char="q"/>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MGRS Conversion</a:t>
            </a:r>
            <a:endParaRPr lang="en-US" altLang="en-US" sz="3200" dirty="0">
              <a:solidFill>
                <a:srgbClr val="000000"/>
              </a:solidFill>
              <a:latin typeface="Times New Roman" panose="02020603050405020304" pitchFamily="18" charset="0"/>
              <a:cs typeface="Times New Roman" panose="02020603050405020304" pitchFamily="18" charset="0"/>
            </a:endParaRP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Tactical Decision Support System (TDSS)</a:t>
            </a:r>
          </a:p>
          <a:p>
            <a:pPr marL="285750" algn="just">
              <a:lnSpc>
                <a:spcPct val="150000"/>
              </a:lnSpc>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9" descr="DSA">
            <a:extLst>
              <a:ext uri="{FF2B5EF4-FFF2-40B4-BE49-F238E27FC236}">
                <a16:creationId xmlns:a16="http://schemas.microsoft.com/office/drawing/2014/main" id="{9851D8B5-9536-4534-B6FA-A695AEC0EB7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79571" y="100171"/>
            <a:ext cx="567430" cy="590725"/>
          </a:xfrm>
          <a:prstGeom prst="rect">
            <a:avLst/>
          </a:prstGeom>
          <a:ln>
            <a:noFill/>
          </a:ln>
          <a:effectLst>
            <a:outerShdw blurRad="190500" algn="tl" rotWithShape="0">
              <a:srgbClr val="000000">
                <a:alpha val="70000"/>
              </a:srgbClr>
            </a:outerShdw>
          </a:effectLst>
        </p:spPr>
      </p:pic>
      <p:pic>
        <p:nvPicPr>
          <p:cNvPr id="13" name="Picture 9" descr="DSA">
            <a:extLst>
              <a:ext uri="{FF2B5EF4-FFF2-40B4-BE49-F238E27FC236}">
                <a16:creationId xmlns:a16="http://schemas.microsoft.com/office/drawing/2014/main" id="{2C88DE6B-4B8A-4D3C-8CCC-8FE8BF1EC0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96999" y="100170"/>
            <a:ext cx="567430" cy="590725"/>
          </a:xfrm>
          <a:prstGeom prst="rect">
            <a:avLst/>
          </a:prstGeom>
          <a:ln>
            <a:noFill/>
          </a:ln>
          <a:effectLst>
            <a:outerShdw blurRad="190500" algn="tl" rotWithShape="0">
              <a:srgbClr val="000000">
                <a:alpha val="70000"/>
              </a:srgbClr>
            </a:outerShdw>
          </a:effectLst>
        </p:spPr>
      </p:pic>
      <p:sp>
        <p:nvSpPr>
          <p:cNvPr id="14" name="Slide Number Placeholder 1">
            <a:extLst>
              <a:ext uri="{FF2B5EF4-FFF2-40B4-BE49-F238E27FC236}">
                <a16:creationId xmlns:a16="http://schemas.microsoft.com/office/drawing/2014/main" id="{F315F252-5082-4A32-AD36-712ADA27549D}"/>
              </a:ext>
            </a:extLst>
          </p:cNvPr>
          <p:cNvSpPr>
            <a:spLocks noGrp="1"/>
          </p:cNvSpPr>
          <p:nvPr>
            <p:ph type="sldNum" sz="quarter" idx="12"/>
          </p:nvPr>
        </p:nvSpPr>
        <p:spPr>
          <a:xfrm>
            <a:off x="8182708" y="6218711"/>
            <a:ext cx="757878" cy="461665"/>
          </a:xfrm>
          <a:solidFill>
            <a:srgbClr val="0070C0"/>
          </a:solidFill>
        </p:spPr>
        <p:txBody>
          <a:bodyPr/>
          <a:lstStyle/>
          <a:p>
            <a:pPr algn="ctr"/>
            <a:fld id="{2A47641E-8849-45EB-8804-05B23B34D66F}" type="slidenum">
              <a:rPr lang="en-US" sz="2000" smtClean="0">
                <a:solidFill>
                  <a:schemeClr val="bg1"/>
                </a:solidFill>
                <a:latin typeface="Times New Roman" panose="02020603050405020304" pitchFamily="18" charset="0"/>
                <a:cs typeface="Times New Roman" panose="02020603050405020304" pitchFamily="18" charset="0"/>
              </a:rPr>
              <a:pPr algn="ctr"/>
              <a:t>9</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533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4779</TotalTime>
  <Words>2500</Words>
  <Application>Microsoft Office PowerPoint</Application>
  <PresentationFormat>On-screen Show (4:3)</PresentationFormat>
  <Paragraphs>242</Paragraphs>
  <Slides>34</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Myanmar Text</vt:lpstr>
      <vt:lpstr>Myanmar3</vt:lpstr>
      <vt:lpstr>Söhne</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Mayborn</dc:creator>
  <cp:lastModifiedBy>Ci Ci Computer</cp:lastModifiedBy>
  <cp:revision>255</cp:revision>
  <cp:lastPrinted>2023-07-10T03:03:03Z</cp:lastPrinted>
  <dcterms:created xsi:type="dcterms:W3CDTF">2021-11-20T10:10:13Z</dcterms:created>
  <dcterms:modified xsi:type="dcterms:W3CDTF">2024-11-24T07:05:13Z</dcterms:modified>
</cp:coreProperties>
</file>