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08" r:id="rId2"/>
    <p:sldId id="328" r:id="rId3"/>
    <p:sldId id="331" r:id="rId4"/>
    <p:sldId id="449" r:id="rId5"/>
    <p:sldId id="418" r:id="rId6"/>
    <p:sldId id="439" r:id="rId7"/>
    <p:sldId id="440" r:id="rId8"/>
    <p:sldId id="501" r:id="rId9"/>
    <p:sldId id="521" r:id="rId10"/>
    <p:sldId id="525" r:id="rId11"/>
    <p:sldId id="540" r:id="rId12"/>
    <p:sldId id="536" r:id="rId13"/>
    <p:sldId id="546" r:id="rId14"/>
    <p:sldId id="542" r:id="rId15"/>
    <p:sldId id="547" r:id="rId16"/>
    <p:sldId id="513" r:id="rId17"/>
    <p:sldId id="543" r:id="rId18"/>
    <p:sldId id="544" r:id="rId19"/>
    <p:sldId id="545" r:id="rId20"/>
    <p:sldId id="548" r:id="rId21"/>
    <p:sldId id="434" r:id="rId22"/>
    <p:sldId id="446" r:id="rId23"/>
  </p:sldIdLst>
  <p:sldSz cx="9144000" cy="6858000" type="screen4x3"/>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59696160606"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1379"/>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312" autoAdjust="0"/>
  </p:normalViewPr>
  <p:slideViewPr>
    <p:cSldViewPr snapToGrid="0">
      <p:cViewPr varScale="1">
        <p:scale>
          <a:sx n="68" d="100"/>
          <a:sy n="68" d="100"/>
        </p:scale>
        <p:origin x="1704" y="72"/>
      </p:cViewPr>
      <p:guideLst>
        <p:guide orient="horz" pos="2160"/>
        <p:guide pos="2880"/>
      </p:guideLst>
    </p:cSldViewPr>
  </p:slideViewPr>
  <p:notesTextViewPr>
    <p:cViewPr>
      <p:scale>
        <a:sx n="150" d="100"/>
        <a:sy n="150" d="100"/>
      </p:scale>
      <p:origin x="0" y="0"/>
    </p:cViewPr>
  </p:notesTextViewPr>
  <p:notesViewPr>
    <p:cSldViewPr snapToGrid="0">
      <p:cViewPr varScale="1">
        <p:scale>
          <a:sx n="78" d="100"/>
          <a:sy n="78" d="100"/>
        </p:scale>
        <p:origin x="399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574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841B8AA8-3F84-471A-9C67-03FBDC4877D9}" type="datetimeFigureOut">
              <a:rPr lang="en-US" smtClean="0"/>
              <a:t>11/21/2024</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626008F3-2A63-4DEE-9986-897651EF76F7}" type="slidenum">
              <a:rPr lang="en-US" smtClean="0"/>
              <a:t>‹#›</a:t>
            </a:fld>
            <a:endParaRPr lang="en-US"/>
          </a:p>
        </p:txBody>
      </p:sp>
    </p:spTree>
    <p:extLst>
      <p:ext uri="{BB962C8B-B14F-4D97-AF65-F5344CB8AC3E}">
        <p14:creationId xmlns:p14="http://schemas.microsoft.com/office/powerpoint/2010/main" val="20019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1147763" y="1233488"/>
            <a:ext cx="4440237" cy="3330575"/>
          </a:xfrm>
          <a:ln/>
        </p:spPr>
      </p:sp>
      <p:sp>
        <p:nvSpPr>
          <p:cNvPr id="15363"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Good Afternoon!</a:t>
            </a:r>
            <a:r>
              <a:rPr lang="en-US" sz="1200" kern="1200" baseline="0">
                <a:solidFill>
                  <a:schemeClr val="tx1"/>
                </a:solidFill>
                <a:effectLst/>
                <a:latin typeface="+mn-lt"/>
                <a:ea typeface="+mn-ea"/>
                <a:cs typeface="+mn-cs"/>
              </a:rPr>
              <a:t> </a:t>
            </a:r>
            <a:r>
              <a:rPr lang="en-US" sz="1200" kern="1200" dirty="0">
                <a:solidFill>
                  <a:schemeClr val="tx1"/>
                </a:solidFill>
                <a:effectLst/>
                <a:latin typeface="+mn-lt"/>
                <a:ea typeface="+mn-ea"/>
                <a:cs typeface="+mn-cs"/>
              </a:rPr>
              <a:t>Honorable and invited guests, all of my Lecturers, supervisor and my batch friends.</a:t>
            </a:r>
            <a:endParaRPr lang="en-US" dirty="0">
              <a:latin typeface="Times New Roman" panose="02020603050405020304" pitchFamily="18" charset="0"/>
              <a:cs typeface="Times New Roman" panose="02020603050405020304" pitchFamily="18" charset="0"/>
            </a:endParaRPr>
          </a:p>
          <a:p>
            <a:endParaRPr lang="en-US" altLang="en-US" dirty="0"/>
          </a:p>
        </p:txBody>
      </p:sp>
      <p:sp>
        <p:nvSpPr>
          <p:cNvPr id="15364" name="Slide Number Placeholder 3"/>
          <p:cNvSpPr>
            <a:spLocks noGrp="1"/>
          </p:cNvSpPr>
          <p:nvPr>
            <p:ph type="sldNum" sz="quarter" idx="5"/>
          </p:nvPr>
        </p:nvSpPr>
        <p:spPr>
          <a:noFill/>
        </p:spPr>
        <p:txBody>
          <a:bodyPr/>
          <a:lstStyle/>
          <a:p>
            <a:fld id="{0E00B00B-D5EF-4927-9D28-154E76C622CB}" type="slidenum">
              <a:rPr lang="ru-RU" altLang="en-US" smtClean="0"/>
              <a:pPr/>
              <a:t>1</a:t>
            </a:fld>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10</a:t>
            </a:fld>
            <a:endParaRPr lang="en-US"/>
          </a:p>
        </p:txBody>
      </p:sp>
    </p:spTree>
    <p:extLst>
      <p:ext uri="{BB962C8B-B14F-4D97-AF65-F5344CB8AC3E}">
        <p14:creationId xmlns:p14="http://schemas.microsoft.com/office/powerpoint/2010/main" val="122240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11</a:t>
            </a:fld>
            <a:endParaRPr lang="en-US"/>
          </a:p>
        </p:txBody>
      </p:sp>
    </p:spTree>
    <p:extLst>
      <p:ext uri="{BB962C8B-B14F-4D97-AF65-F5344CB8AC3E}">
        <p14:creationId xmlns:p14="http://schemas.microsoft.com/office/powerpoint/2010/main" val="1552633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12</a:t>
            </a:fld>
            <a:endParaRPr lang="en-US"/>
          </a:p>
        </p:txBody>
      </p:sp>
    </p:spTree>
    <p:extLst>
      <p:ext uri="{BB962C8B-B14F-4D97-AF65-F5344CB8AC3E}">
        <p14:creationId xmlns:p14="http://schemas.microsoft.com/office/powerpoint/2010/main" val="301960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13</a:t>
            </a:fld>
            <a:endParaRPr lang="en-US"/>
          </a:p>
        </p:txBody>
      </p:sp>
    </p:spTree>
    <p:extLst>
      <p:ext uri="{BB962C8B-B14F-4D97-AF65-F5344CB8AC3E}">
        <p14:creationId xmlns:p14="http://schemas.microsoft.com/office/powerpoint/2010/main" val="88331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14</a:t>
            </a:fld>
            <a:endParaRPr lang="en-US"/>
          </a:p>
        </p:txBody>
      </p:sp>
    </p:spTree>
    <p:extLst>
      <p:ext uri="{BB962C8B-B14F-4D97-AF65-F5344CB8AC3E}">
        <p14:creationId xmlns:p14="http://schemas.microsoft.com/office/powerpoint/2010/main" val="61380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15</a:t>
            </a:fld>
            <a:endParaRPr lang="en-US"/>
          </a:p>
        </p:txBody>
      </p:sp>
    </p:spTree>
    <p:extLst>
      <p:ext uri="{BB962C8B-B14F-4D97-AF65-F5344CB8AC3E}">
        <p14:creationId xmlns:p14="http://schemas.microsoft.com/office/powerpoint/2010/main" val="3433692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20</a:t>
            </a:fld>
            <a:endParaRPr lang="en-US"/>
          </a:p>
        </p:txBody>
      </p:sp>
    </p:spTree>
    <p:extLst>
      <p:ext uri="{BB962C8B-B14F-4D97-AF65-F5344CB8AC3E}">
        <p14:creationId xmlns:p14="http://schemas.microsoft.com/office/powerpoint/2010/main" val="311555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your kind attention.</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21</a:t>
            </a:fld>
            <a:endParaRPr lang="en-US"/>
          </a:p>
        </p:txBody>
      </p:sp>
    </p:spTree>
    <p:extLst>
      <p:ext uri="{BB962C8B-B14F-4D97-AF65-F5344CB8AC3E}">
        <p14:creationId xmlns:p14="http://schemas.microsoft.com/office/powerpoint/2010/main" val="653701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22</a:t>
            </a:fld>
            <a:endParaRPr lang="ru-RU" altLang="en-US"/>
          </a:p>
        </p:txBody>
      </p:sp>
    </p:spTree>
    <p:extLst>
      <p:ext uri="{BB962C8B-B14F-4D97-AF65-F5344CB8AC3E}">
        <p14:creationId xmlns:p14="http://schemas.microsoft.com/office/powerpoint/2010/main" val="309230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Firstly, May I introduce myself.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I'm Captain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Zwe</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Wai Yan Phyo</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and Master Candidate at Department of Computer Science.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Today I' would like to present my thesis 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The title of my thesis is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“Golf Score Management System with PHP Laravel Framework”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And my supervisor is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Major Ye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Wint</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Mg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Mg</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and Co-supervisor is Maj Myo Min Hein.</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a:t>
            </a:fld>
            <a:endParaRPr lang="en-US"/>
          </a:p>
        </p:txBody>
      </p:sp>
    </p:spTree>
    <p:extLst>
      <p:ext uri="{BB962C8B-B14F-4D97-AF65-F5344CB8AC3E}">
        <p14:creationId xmlns:p14="http://schemas.microsoft.com/office/powerpoint/2010/main" val="2638382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OK! First of</a:t>
            </a:r>
            <a:r>
              <a:rPr lang="en-US" sz="2000" baseline="0" dirty="0">
                <a:latin typeface="Times New Roman" panose="02020603050405020304" pitchFamily="18" charset="0"/>
                <a:cs typeface="Times New Roman" panose="02020603050405020304" pitchFamily="18" charset="0"/>
              </a:rPr>
              <a:t> all, I would like to present outlines of my thesis. </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seminar, I will present</a:t>
            </a:r>
            <a:r>
              <a:rPr lang="en-US" sz="2000" baseline="0" dirty="0">
                <a:latin typeface="Times New Roman" panose="02020603050405020304" pitchFamily="18" charset="0"/>
                <a:cs typeface="Times New Roman" panose="02020603050405020304" pitchFamily="18" charset="0"/>
              </a:rPr>
              <a:t> our thesis as these program. And generally divided by 7 state.</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First stage is the abstract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Second stage is the Introduction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Third stage is the Aim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Fourth stage is the </a:t>
            </a:r>
            <a:r>
              <a:rPr lang="en-US" altLang="en-US" sz="2000" dirty="0">
                <a:latin typeface="Times New Roman" panose="02020603050405020304" pitchFamily="18" charset="0"/>
                <a:cs typeface="Times New Roman" panose="02020603050405020304" pitchFamily="18" charset="0"/>
              </a:rPr>
              <a:t>Objectives of our thesis</a:t>
            </a:r>
            <a:r>
              <a:rPr lang="en-US" sz="2000" baseline="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Fifth is the Problem Statement .</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Sixth is the Scope of thesis and background theory.</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Finally, is the conclusion of our thesis.</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3</a:t>
            </a:fld>
            <a:endParaRPr lang="en-US"/>
          </a:p>
        </p:txBody>
      </p:sp>
    </p:spTree>
    <p:extLst>
      <p:ext uri="{BB962C8B-B14F-4D97-AF65-F5344CB8AC3E}">
        <p14:creationId xmlns:p14="http://schemas.microsoft.com/office/powerpoint/2010/main" val="247820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this slides, May I present about the abstract of my thesis.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4</a:t>
            </a:fld>
            <a:endParaRPr lang="ru-RU" altLang="en-US"/>
          </a:p>
        </p:txBody>
      </p:sp>
    </p:spTree>
    <p:extLst>
      <p:ext uri="{BB962C8B-B14F-4D97-AF65-F5344CB8AC3E}">
        <p14:creationId xmlns:p14="http://schemas.microsoft.com/office/powerpoint/2010/main" val="206111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Now I would like to present the  introduction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5</a:t>
            </a:fld>
            <a:endParaRPr lang="en-US"/>
          </a:p>
        </p:txBody>
      </p:sp>
    </p:spTree>
    <p:extLst>
      <p:ext uri="{BB962C8B-B14F-4D97-AF65-F5344CB8AC3E}">
        <p14:creationId xmlns:p14="http://schemas.microsoft.com/office/powerpoint/2010/main" val="12928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 would like to present the  introduction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6</a:t>
            </a:fld>
            <a:endParaRPr lang="ru-RU" altLang="en-US"/>
          </a:p>
        </p:txBody>
      </p:sp>
    </p:spTree>
    <p:extLst>
      <p:ext uri="{BB962C8B-B14F-4D97-AF65-F5344CB8AC3E}">
        <p14:creationId xmlns:p14="http://schemas.microsoft.com/office/powerpoint/2010/main" val="270405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objectives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our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7</a:t>
            </a:fld>
            <a:endParaRPr lang="ru-RU" altLang="en-US"/>
          </a:p>
        </p:txBody>
      </p:sp>
    </p:spTree>
    <p:extLst>
      <p:ext uri="{BB962C8B-B14F-4D97-AF65-F5344CB8AC3E}">
        <p14:creationId xmlns:p14="http://schemas.microsoft.com/office/powerpoint/2010/main" val="229101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problem statement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8</a:t>
            </a:fld>
            <a:endParaRPr lang="ru-RU" altLang="en-US"/>
          </a:p>
        </p:txBody>
      </p:sp>
    </p:spTree>
    <p:extLst>
      <p:ext uri="{BB962C8B-B14F-4D97-AF65-F5344CB8AC3E}">
        <p14:creationId xmlns:p14="http://schemas.microsoft.com/office/powerpoint/2010/main" val="3659672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9</a:t>
            </a:fld>
            <a:endParaRPr lang="en-US"/>
          </a:p>
        </p:txBody>
      </p:sp>
    </p:spTree>
    <p:extLst>
      <p:ext uri="{BB962C8B-B14F-4D97-AF65-F5344CB8AC3E}">
        <p14:creationId xmlns:p14="http://schemas.microsoft.com/office/powerpoint/2010/main" val="23792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0405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7746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37296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6750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03D09-CCA6-4814-A8DF-A72966075E1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25856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03D09-CCA6-4814-A8DF-A72966075E19}"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290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03D09-CCA6-4814-A8DF-A72966075E19}"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939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703D09-CCA6-4814-A8DF-A72966075E19}"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14060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03D09-CCA6-4814-A8DF-A72966075E19}"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57282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0890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8465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03D09-CCA6-4814-A8DF-A72966075E19}" type="datetimeFigureOut">
              <a:rPr lang="en-US" smtClean="0"/>
              <a:t>11/21/2024</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7641E-8849-45EB-8804-05B23B34D66F}" type="slidenum">
              <a:rPr lang="en-US" smtClean="0"/>
              <a:t>‹#›</a:t>
            </a:fld>
            <a:endParaRPr lang="en-US"/>
          </a:p>
        </p:txBody>
      </p:sp>
    </p:spTree>
    <p:extLst>
      <p:ext uri="{BB962C8B-B14F-4D97-AF65-F5344CB8AC3E}">
        <p14:creationId xmlns:p14="http://schemas.microsoft.com/office/powerpoint/2010/main" val="1379074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jp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pm"/><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9" name="Picture 9" descr="DSA"/>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3815955" y="1937147"/>
            <a:ext cx="1537097" cy="1600200"/>
          </a:xfrm>
          <a:prstGeom prst="rect">
            <a:avLst/>
          </a:prstGeom>
          <a:ln>
            <a:noFill/>
          </a:ln>
          <a:effectLst>
            <a:outerShdw blurRad="190500" algn="tl" rotWithShape="0">
              <a:srgbClr val="000000">
                <a:alpha val="70000"/>
              </a:srgbClr>
            </a:outerShdw>
          </a:effectLst>
        </p:spPr>
      </p:pic>
      <p:sp>
        <p:nvSpPr>
          <p:cNvPr id="5124" name="Text Box 8"/>
          <p:cNvSpPr txBox="1">
            <a:spLocks noChangeArrowheads="1"/>
          </p:cNvSpPr>
          <p:nvPr/>
        </p:nvSpPr>
        <p:spPr bwMode="auto">
          <a:xfrm>
            <a:off x="51436" y="3814348"/>
            <a:ext cx="9012993" cy="1133965"/>
          </a:xfrm>
          <a:prstGeom prst="rect">
            <a:avLst/>
          </a:prstGeom>
          <a:noFill/>
          <a:ln w="9525">
            <a:noFill/>
            <a:miter lim="800000"/>
            <a:headEnd/>
            <a:tailEnd/>
          </a:ln>
        </p:spPr>
        <p:txBody>
          <a:bodyPr wrap="square" anchor="ctr">
            <a:spAutoFit/>
          </a:bodyPr>
          <a:lstStyle/>
          <a:p>
            <a:pPr algn="ctr" eaLnBrk="1" hangingPunct="1">
              <a:lnSpc>
                <a:spcPct val="150000"/>
              </a:lnSpc>
              <a:defRPr/>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Batch) Computer Science</a:t>
            </a:r>
          </a:p>
          <a:p>
            <a:pPr algn="ctr" eaLnBrk="1" hangingPunct="1">
              <a:lnSpc>
                <a:spcPct val="150000"/>
              </a:lnSpc>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p>
        </p:txBody>
      </p:sp>
      <p:sp>
        <p:nvSpPr>
          <p:cNvPr id="2" name="Date Placeholder 1"/>
          <p:cNvSpPr>
            <a:spLocks noGrp="1"/>
          </p:cNvSpPr>
          <p:nvPr>
            <p:ph type="dt" sz="half" idx="10"/>
          </p:nvPr>
        </p:nvSpPr>
        <p:spPr>
          <a:xfrm>
            <a:off x="234420" y="6199386"/>
            <a:ext cx="1902656" cy="284724"/>
          </a:xfrm>
        </p:spPr>
        <p:txBody>
          <a:bodyPr/>
          <a:lstStyle/>
          <a:p>
            <a:pPr>
              <a:defRPr/>
            </a:pPr>
            <a:r>
              <a:rPr lang="en-US" sz="1600" b="1" dirty="0">
                <a:solidFill>
                  <a:schemeClr val="tx1"/>
                </a:solidFill>
                <a:latin typeface="Times New Roman" panose="02020603050405020304" pitchFamily="18" charset="0"/>
                <a:cs typeface="Times New Roman" panose="02020603050405020304" pitchFamily="18" charset="0"/>
              </a:rPr>
              <a:t>Date : 07-08-2024</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0AA35E-75A8-47D8-971E-601C76C2707A}"/>
              </a:ext>
            </a:extLst>
          </p:cNvPr>
          <p:cNvSpPr txBox="1"/>
          <p:nvPr/>
        </p:nvSpPr>
        <p:spPr>
          <a:xfrm>
            <a:off x="79573" y="1027035"/>
            <a:ext cx="8933423" cy="646331"/>
          </a:xfrm>
          <a:prstGeom prst="rect">
            <a:avLst/>
          </a:prstGeom>
          <a:noFill/>
        </p:spPr>
        <p:txBody>
          <a:bodyPr wrap="square" rtlCol="0">
            <a:spAutoFit/>
          </a:bodyPr>
          <a:lstStyle/>
          <a:p>
            <a:pPr algn="ctr"/>
            <a:r>
              <a:rPr lang="en-US"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DEFENCE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SERVICES ACADEMY</a:t>
            </a:r>
          </a:p>
        </p:txBody>
      </p:sp>
      <p:sp>
        <p:nvSpPr>
          <p:cNvPr id="5" name="Rectangle 4">
            <a:extLst>
              <a:ext uri="{FF2B5EF4-FFF2-40B4-BE49-F238E27FC236}">
                <a16:creationId xmlns:a16="http://schemas.microsoft.com/office/drawing/2014/main" id="{4752BE5E-A279-42AD-B9DE-F2E532754215}"/>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1">
            <a:extLst>
              <a:ext uri="{FF2B5EF4-FFF2-40B4-BE49-F238E27FC236}">
                <a16:creationId xmlns:a16="http://schemas.microsoft.com/office/drawing/2014/main" id="{92F2CCB0-6969-2CF6-035D-6893F9EBD8C2}"/>
              </a:ext>
            </a:extLst>
          </p:cNvPr>
          <p:cNvSpPr txBox="1">
            <a:spLocks/>
          </p:cNvSpPr>
          <p:nvPr/>
        </p:nvSpPr>
        <p:spPr>
          <a:xfrm>
            <a:off x="6852935" y="6199386"/>
            <a:ext cx="1902656" cy="28472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600" b="1" dirty="0" err="1">
                <a:solidFill>
                  <a:schemeClr val="tx1"/>
                </a:solidFill>
                <a:latin typeface="Times New Roman" panose="02020603050405020304" pitchFamily="18" charset="0"/>
                <a:cs typeface="Times New Roman" panose="02020603050405020304" pitchFamily="18" charset="0"/>
              </a:rPr>
              <a:t>Pyin</a:t>
            </a:r>
            <a:r>
              <a:rPr lang="en-US" sz="1600" b="1" dirty="0">
                <a:solidFill>
                  <a:schemeClr val="tx1"/>
                </a:solidFill>
                <a:latin typeface="Times New Roman" panose="02020603050405020304" pitchFamily="18" charset="0"/>
                <a:cs typeface="Times New Roman" panose="02020603050405020304" pitchFamily="18" charset="0"/>
              </a:rPr>
              <a:t> Oo Lwin </a:t>
            </a:r>
            <a:endParaRPr lang="ru-RU"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Electronic Voting System in Election</a:t>
            </a:r>
          </a:p>
          <a:p>
            <a:endParaRPr lang="en-US" sz="28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180044" y="717972"/>
            <a:ext cx="8629778" cy="6119945"/>
          </a:xfrm>
          <a:prstGeom prst="rect">
            <a:avLst/>
          </a:prstGeom>
          <a:noFill/>
          <a:ln w="9525">
            <a:noFill/>
            <a:miter lim="800000"/>
            <a:headEnd/>
            <a:tailEnd/>
          </a:ln>
        </p:spPr>
        <p:txBody>
          <a:bodyPr wrap="square">
            <a:spAutoFit/>
          </a:bodyPr>
          <a:lstStyle/>
          <a:p>
            <a:pPr marL="342900" indent="-342900" algn="just">
              <a:lnSpc>
                <a:spcPct val="150000"/>
              </a:lnSpc>
              <a:buFont typeface="Wingdings" panose="05000000000000000000" pitchFamily="2" charset="2"/>
              <a:buChar char="v"/>
            </a:pPr>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An electoral system or voting system is a set of rules that determine how elections and referendums are conducted and how their results are determined. </a:t>
            </a:r>
          </a:p>
          <a:p>
            <a:pPr marL="342900" indent="-342900" algn="just">
              <a:lnSpc>
                <a:spcPct val="150000"/>
              </a:lnSpc>
              <a:buFont typeface="Wingdings" panose="05000000000000000000" pitchFamily="2" charset="2"/>
              <a:buChar char="v"/>
            </a:pPr>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Electoral systems are used in politics to elect governments, while non-political elections may take place in business, non-profit organizations and informal organizations. </a:t>
            </a:r>
          </a:p>
          <a:p>
            <a:pPr marL="342900" indent="-342900" algn="just">
              <a:lnSpc>
                <a:spcPct val="150000"/>
              </a:lnSpc>
              <a:buFont typeface="Wingdings" panose="05000000000000000000" pitchFamily="2" charset="2"/>
              <a:buChar char="v"/>
            </a:pPr>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These rules govern all aspects of the voting process: when elections occur, who is allowed to vote, who can stand as a candidate, how ballots are marked and cast, how the ballots are counted, how votes translate into the election outcome, limits on campaign spending, and other factors that can affect the result. </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617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Architecture Electronic Voting System</a:t>
            </a:r>
          </a:p>
          <a:p>
            <a:endParaRPr lang="en-US" sz="28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11</a:t>
            </a:r>
          </a:p>
        </p:txBody>
      </p:sp>
      <p:pic>
        <p:nvPicPr>
          <p:cNvPr id="6" name="Picture 5">
            <a:extLst>
              <a:ext uri="{FF2B5EF4-FFF2-40B4-BE49-F238E27FC236}">
                <a16:creationId xmlns:a16="http://schemas.microsoft.com/office/drawing/2014/main" id="{1B682640-D471-42E2-B75D-46D195E99AF7}"/>
              </a:ext>
            </a:extLst>
          </p:cNvPr>
          <p:cNvPicPr>
            <a:picLocks noChangeAspect="1"/>
          </p:cNvPicPr>
          <p:nvPr/>
        </p:nvPicPr>
        <p:blipFill rotWithShape="1">
          <a:blip r:embed="rId5">
            <a:extLst>
              <a:ext uri="{28A0092B-C50C-407E-A947-70E740481C1C}">
                <a14:useLocalDpi xmlns:a14="http://schemas.microsoft.com/office/drawing/2010/main" val="0"/>
              </a:ext>
            </a:extLst>
          </a:blip>
          <a:srcRect l="2313" t="2139" r="1791" b="1737"/>
          <a:stretch/>
        </p:blipFill>
        <p:spPr>
          <a:xfrm>
            <a:off x="1095022" y="893936"/>
            <a:ext cx="7021689" cy="5642331"/>
          </a:xfrm>
          <a:prstGeom prst="rect">
            <a:avLst/>
          </a:prstGeom>
        </p:spPr>
      </p:pic>
    </p:spTree>
    <p:extLst>
      <p:ext uri="{BB962C8B-B14F-4D97-AF65-F5344CB8AC3E}">
        <p14:creationId xmlns:p14="http://schemas.microsoft.com/office/powerpoint/2010/main" val="146655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523556-CFD7-4EC2-BAC1-431C323F2ED9}"/>
              </a:ext>
            </a:extLst>
          </p:cNvPr>
          <p:cNvPicPr/>
          <p:nvPr/>
        </p:nvPicPr>
        <p:blipFill rotWithShape="1">
          <a:blip r:embed="rId3">
            <a:extLst>
              <a:ext uri="{28A0092B-C50C-407E-A947-70E740481C1C}">
                <a14:useLocalDpi xmlns:a14="http://schemas.microsoft.com/office/drawing/2010/main" val="0"/>
              </a:ext>
            </a:extLst>
          </a:blip>
          <a:srcRect l="12665" t="4459" r="8839" b="3991"/>
          <a:stretch/>
        </p:blipFill>
        <p:spPr bwMode="auto">
          <a:xfrm>
            <a:off x="2777640" y="4199466"/>
            <a:ext cx="4006982" cy="2602709"/>
          </a:xfrm>
          <a:prstGeom prst="rect">
            <a:avLst/>
          </a:prstGeom>
          <a:noFill/>
          <a:ln>
            <a:noFill/>
          </a:ln>
          <a:extLst>
            <a:ext uri="{53640926-AAD7-44D8-BBD7-CCE9431645EC}">
              <a14:shadowObscured xmlns:a14="http://schemas.microsoft.com/office/drawing/2010/main"/>
            </a:ext>
          </a:extLst>
        </p:spPr>
      </p:pic>
      <p:sp>
        <p:nvSpPr>
          <p:cNvPr id="3" name="Title 1"/>
          <p:cNvSpPr txBox="1">
            <a:spLocks/>
          </p:cNvSpPr>
          <p:nvPr/>
        </p:nvSpPr>
        <p:spPr>
          <a:xfrm>
            <a:off x="-334178" y="42652"/>
            <a:ext cx="9144000" cy="670373"/>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2">
              <a:lnSpc>
                <a:spcPct val="150000"/>
              </a:lnSpc>
              <a:spcBef>
                <a:spcPts val="0"/>
              </a:spcBef>
              <a:spcAft>
                <a:spcPts val="0"/>
              </a:spcAft>
            </a:pPr>
            <a:r>
              <a:rPr lang="en-US" sz="2800" b="1" dirty="0">
                <a:latin typeface="Times New Roman" panose="02020603050405020304" pitchFamily="18" charset="0"/>
                <a:cs typeface="Times New Roman" panose="02020603050405020304" pitchFamily="18" charset="0"/>
              </a:rPr>
              <a:t>Cryptography</a:t>
            </a:r>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180044" y="717972"/>
            <a:ext cx="8629778" cy="3349956"/>
          </a:xfrm>
          <a:prstGeom prst="rect">
            <a:avLst/>
          </a:prstGeom>
          <a:noFill/>
          <a:ln w="9525">
            <a:noFill/>
            <a:miter lim="800000"/>
            <a:headEnd/>
            <a:tailEnd/>
          </a:ln>
        </p:spPr>
        <p:txBody>
          <a:bodyPr wrap="square">
            <a:spAutoFit/>
          </a:bodyPr>
          <a:lstStyle/>
          <a:p>
            <a:pPr marL="51435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Cryptography is the practice of securing communication and data from unauthorized access, ensuring confidentiality, integrity, and authenticity of information. </a:t>
            </a:r>
          </a:p>
          <a:p>
            <a:pPr marL="51435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involves the use of mathematical algorithms to encrypt and decrypt messages, transforming readable data (plaintext) into an unreadable format (ciphertext) and vice versa.</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74517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34178" y="42652"/>
            <a:ext cx="9144000" cy="670373"/>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2">
              <a:lnSpc>
                <a:spcPct val="150000"/>
              </a:lnSpc>
              <a:spcBef>
                <a:spcPts val="0"/>
              </a:spcBef>
              <a:spcAft>
                <a:spcPts val="0"/>
              </a:spcAft>
            </a:pPr>
            <a:r>
              <a:rPr lang="en-US" sz="2800" b="1" dirty="0">
                <a:latin typeface="Times New Roman" panose="02020603050405020304" pitchFamily="18" charset="0"/>
                <a:ea typeface="Times New Roman" panose="02020603050405020304" pitchFamily="18" charset="0"/>
              </a:rPr>
              <a:t>Fully Homomorphic Encryption (FHE)</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180044" y="717972"/>
            <a:ext cx="8629778" cy="8335936"/>
          </a:xfrm>
          <a:prstGeom prst="rect">
            <a:avLst/>
          </a:prstGeom>
          <a:noFill/>
          <a:ln w="9525">
            <a:noFill/>
            <a:miter lim="800000"/>
            <a:headEnd/>
            <a:tailEnd/>
          </a:ln>
        </p:spPr>
        <p:txBody>
          <a:bodyPr wrap="square">
            <a:spAutoFit/>
          </a:bodyPr>
          <a:lstStyle/>
          <a:p>
            <a:pPr marL="514350" indent="-3429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Fully Homomorphic Encryption (FHE) is a groundbreaking cryptographic technique that allows computations to be performed directly on encrypted data without requiring decryption. </a:t>
            </a:r>
          </a:p>
          <a:p>
            <a:pPr marL="514350" indent="-3429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This means that data can remain confidential throughout its processing lifecycle, ensuring privacy while still enabling meaningful operations to be conducted. </a:t>
            </a:r>
          </a:p>
          <a:p>
            <a:pPr marL="514350" indent="-3429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The concept of homomorphic encryption was first introduced by Ronald Rivest, Leonard Adleman, and Michael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Dertouzos</a:t>
            </a:r>
            <a:r>
              <a:rPr lang="en-US" sz="2400" dirty="0">
                <a:latin typeface="Times New Roman" panose="02020603050405020304" pitchFamily="18" charset="0"/>
                <a:ea typeface="Calibri" panose="020F0502020204030204" pitchFamily="34" charset="0"/>
                <a:cs typeface="Times New Roman" panose="02020603050405020304" pitchFamily="18" charset="0"/>
              </a:rPr>
              <a:t> in 1978, but it wasn't until 2009 that Craig Gentry proposed the first fully homomorphic encryption scheme.</a:t>
            </a:r>
          </a:p>
          <a:p>
            <a:pPr algn="just">
              <a:lnSpc>
                <a:spcPct val="150000"/>
              </a:lnSpc>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37587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34178" y="42652"/>
            <a:ext cx="9144000" cy="670373"/>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2">
              <a:lnSpc>
                <a:spcPct val="150000"/>
              </a:lnSpc>
              <a:spcBef>
                <a:spcPts val="200"/>
              </a:spcBef>
              <a:spcAft>
                <a:spcPts val="0"/>
              </a:spcAft>
            </a:pPr>
            <a:r>
              <a:rPr lang="en-US" sz="2800" b="1" dirty="0">
                <a:latin typeface="Times New Roman" panose="02020603050405020304" pitchFamily="18" charset="0"/>
                <a:ea typeface="Times New Roman" panose="02020603050405020304" pitchFamily="18" charset="0"/>
              </a:rPr>
              <a:t>The Work Flow of FHE</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16</a:t>
            </a:r>
          </a:p>
        </p:txBody>
      </p:sp>
      <p:pic>
        <p:nvPicPr>
          <p:cNvPr id="5" name="Picture 4">
            <a:extLst>
              <a:ext uri="{FF2B5EF4-FFF2-40B4-BE49-F238E27FC236}">
                <a16:creationId xmlns:a16="http://schemas.microsoft.com/office/drawing/2014/main" id="{9EB5DD2F-5823-5AD7-33CA-AF6C5EF49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048" y="1239612"/>
            <a:ext cx="7784496" cy="4378779"/>
          </a:xfrm>
          <a:prstGeom prst="rect">
            <a:avLst/>
          </a:prstGeom>
        </p:spPr>
      </p:pic>
    </p:spTree>
    <p:extLst>
      <p:ext uri="{BB962C8B-B14F-4D97-AF65-F5344CB8AC3E}">
        <p14:creationId xmlns:p14="http://schemas.microsoft.com/office/powerpoint/2010/main" val="339037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13201" y="42652"/>
            <a:ext cx="9144000" cy="670373"/>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2">
              <a:lnSpc>
                <a:spcPct val="150000"/>
              </a:lnSpc>
              <a:spcBef>
                <a:spcPts val="200"/>
              </a:spcBef>
              <a:spcAft>
                <a:spcPts val="0"/>
              </a:spcAft>
            </a:pPr>
            <a:r>
              <a:rPr lang="en-US" sz="2800" b="1" dirty="0">
                <a:latin typeface="Times New Roman" panose="02020603050405020304" pitchFamily="18" charset="0"/>
                <a:ea typeface="Times New Roman" panose="02020603050405020304" pitchFamily="18" charset="0"/>
              </a:rPr>
              <a:t>Fully Homomorphic Encryption (FHE)</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in Voting</a:t>
            </a:r>
            <a:endParaRPr lang="en-US" sz="2800" b="1" dirty="0">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17</a:t>
            </a:r>
          </a:p>
        </p:txBody>
      </p:sp>
      <p:sp>
        <p:nvSpPr>
          <p:cNvPr id="4" name="Rectangle 3">
            <a:extLst>
              <a:ext uri="{FF2B5EF4-FFF2-40B4-BE49-F238E27FC236}">
                <a16:creationId xmlns:a16="http://schemas.microsoft.com/office/drawing/2014/main" id="{543EF53D-DFE0-4DE5-858C-5E57A1A08342}"/>
              </a:ext>
            </a:extLst>
          </p:cNvPr>
          <p:cNvSpPr/>
          <p:nvPr/>
        </p:nvSpPr>
        <p:spPr>
          <a:xfrm>
            <a:off x="304800" y="1016000"/>
            <a:ext cx="8671822" cy="3046988"/>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First, it ensures end-to-end vote confidentiality, as all computations (such as addition of votes) are carried out on ciphertexts, preserving voter privacy throughout the process. </a:t>
            </a:r>
          </a:p>
          <a:p>
            <a:pPr marL="342900" indent="-342900" algn="just">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Second, it enables tamper-resistance, as encrypted votes cannot be altered without detection. </a:t>
            </a:r>
          </a:p>
          <a:p>
            <a:pPr marL="342900" indent="-342900" algn="just">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Third, HE supports verifiable computation, allowing stakeholders to verify the correctness of the result without exposing individual votes. </a:t>
            </a:r>
            <a:endParaRPr lang="en-US" sz="2400" dirty="0"/>
          </a:p>
        </p:txBody>
      </p:sp>
      <p:pic>
        <p:nvPicPr>
          <p:cNvPr id="7" name="Picture 6">
            <a:extLst>
              <a:ext uri="{FF2B5EF4-FFF2-40B4-BE49-F238E27FC236}">
                <a16:creationId xmlns:a16="http://schemas.microsoft.com/office/drawing/2014/main" id="{CA782D99-547D-4C89-8EB5-06C38E536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470" y="4018084"/>
            <a:ext cx="4804481" cy="2628334"/>
          </a:xfrm>
          <a:prstGeom prst="rect">
            <a:avLst/>
          </a:prstGeom>
        </p:spPr>
      </p:pic>
    </p:spTree>
    <p:extLst>
      <p:ext uri="{BB962C8B-B14F-4D97-AF65-F5344CB8AC3E}">
        <p14:creationId xmlns:p14="http://schemas.microsoft.com/office/powerpoint/2010/main" val="215907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8896B1C5-2841-318C-6AA9-19730B84FC9C}"/>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Proposed System Design</a:t>
            </a:r>
            <a:endParaRPr lang="en-US" sz="2800" b="1" dirty="0">
              <a:ln w="0"/>
              <a:effectLst>
                <a:outerShdw blurRad="38100" dist="19050" dir="2700000" algn="tl" rotWithShape="0">
                  <a:schemeClr val="dk1">
                    <a:alpha val="40000"/>
                  </a:schemeClr>
                </a:outerShdw>
              </a:effectLst>
            </a:endParaRPr>
          </a:p>
          <a:p>
            <a:endParaRPr lang="en-US" sz="2800" b="1" dirty="0">
              <a:ln w="0"/>
              <a:effectLst>
                <a:outerShdw blurRad="38100" dist="19050" dir="2700000" algn="tl" rotWithShape="0">
                  <a:schemeClr val="dk1">
                    <a:alpha val="40000"/>
                  </a:schemeClr>
                </a:outerShdw>
              </a:effectLst>
            </a:endParaRP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DC087DFB-14D4-4B9D-44DA-C9EFD24785D6}"/>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18</a:t>
            </a:r>
          </a:p>
        </p:txBody>
      </p:sp>
      <p:pic>
        <p:nvPicPr>
          <p:cNvPr id="6" name="Picture 5">
            <a:extLst>
              <a:ext uri="{FF2B5EF4-FFF2-40B4-BE49-F238E27FC236}">
                <a16:creationId xmlns:a16="http://schemas.microsoft.com/office/drawing/2014/main" id="{650D10FF-54D7-4698-91F2-CAEE10326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89" y="1412063"/>
            <a:ext cx="1898860" cy="1573736"/>
          </a:xfrm>
          <a:prstGeom prst="rect">
            <a:avLst/>
          </a:prstGeom>
          <a:effectLst>
            <a:glow rad="63500">
              <a:schemeClr val="accent1">
                <a:satMod val="175000"/>
                <a:alpha val="40000"/>
              </a:schemeClr>
            </a:glow>
            <a:outerShdw blurRad="50800" dist="38100" dir="8100000" algn="tr" rotWithShape="0">
              <a:prstClr val="black">
                <a:alpha val="40000"/>
              </a:prstClr>
            </a:outerShdw>
          </a:effectLst>
        </p:spPr>
      </p:pic>
      <p:pic>
        <p:nvPicPr>
          <p:cNvPr id="9" name="Picture 8">
            <a:extLst>
              <a:ext uri="{FF2B5EF4-FFF2-40B4-BE49-F238E27FC236}">
                <a16:creationId xmlns:a16="http://schemas.microsoft.com/office/drawing/2014/main" id="{3643F05B-6D45-4A91-A9D9-061EAB7CE0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6073" y="1593071"/>
            <a:ext cx="1330667" cy="1330667"/>
          </a:xfrm>
          <a:prstGeom prst="rect">
            <a:avLst/>
          </a:prstGeom>
          <a:effectLst>
            <a:glow rad="63500">
              <a:schemeClr val="accent1">
                <a:satMod val="175000"/>
                <a:alpha val="40000"/>
              </a:schemeClr>
            </a:glow>
            <a:outerShdw blurRad="50800" dist="38100" dir="8100000" algn="tr" rotWithShape="0">
              <a:prstClr val="black">
                <a:alpha val="40000"/>
              </a:prstClr>
            </a:outerShdw>
          </a:effectLst>
        </p:spPr>
      </p:pic>
      <p:pic>
        <p:nvPicPr>
          <p:cNvPr id="13" name="Picture 12">
            <a:extLst>
              <a:ext uri="{FF2B5EF4-FFF2-40B4-BE49-F238E27FC236}">
                <a16:creationId xmlns:a16="http://schemas.microsoft.com/office/drawing/2014/main" id="{3591C2FA-8670-44AF-B5B0-3542D8FDF8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5032" y="1667172"/>
            <a:ext cx="2036759" cy="1133897"/>
          </a:xfrm>
          <a:prstGeom prst="rect">
            <a:avLst/>
          </a:prstGeom>
          <a:effectLst>
            <a:glow rad="63500">
              <a:schemeClr val="accent1">
                <a:satMod val="175000"/>
                <a:alpha val="40000"/>
              </a:schemeClr>
            </a:glow>
            <a:outerShdw blurRad="50800" dist="38100" dir="8100000" algn="tr" rotWithShape="0">
              <a:prstClr val="black">
                <a:alpha val="40000"/>
              </a:prstClr>
            </a:outerShdw>
          </a:effectLst>
        </p:spPr>
      </p:pic>
      <p:pic>
        <p:nvPicPr>
          <p:cNvPr id="15" name="Picture 14">
            <a:extLst>
              <a:ext uri="{FF2B5EF4-FFF2-40B4-BE49-F238E27FC236}">
                <a16:creationId xmlns:a16="http://schemas.microsoft.com/office/drawing/2014/main" id="{2106093A-ADDD-4334-B14C-FD430E9E12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5174" y="3812636"/>
            <a:ext cx="1212416" cy="1212416"/>
          </a:xfrm>
          <a:prstGeom prst="rect">
            <a:avLst/>
          </a:prstGeom>
          <a:effectLst>
            <a:glow rad="63500">
              <a:schemeClr val="accent1">
                <a:satMod val="175000"/>
                <a:alpha val="40000"/>
              </a:schemeClr>
            </a:glow>
            <a:outerShdw blurRad="50800" dist="38100" dir="8100000" algn="tr" rotWithShape="0">
              <a:prstClr val="black">
                <a:alpha val="40000"/>
              </a:prstClr>
            </a:outerShdw>
          </a:effectLst>
        </p:spPr>
      </p:pic>
      <p:pic>
        <p:nvPicPr>
          <p:cNvPr id="19" name="Picture 18">
            <a:extLst>
              <a:ext uri="{FF2B5EF4-FFF2-40B4-BE49-F238E27FC236}">
                <a16:creationId xmlns:a16="http://schemas.microsoft.com/office/drawing/2014/main" id="{4A5741B3-6621-44F5-8C73-4F5BDF77A5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893" y="3583536"/>
            <a:ext cx="1873016" cy="1873016"/>
          </a:xfrm>
          <a:prstGeom prst="rect">
            <a:avLst/>
          </a:prstGeom>
          <a:effectLst>
            <a:glow rad="63500">
              <a:schemeClr val="accent1">
                <a:satMod val="175000"/>
                <a:alpha val="40000"/>
              </a:schemeClr>
            </a:glow>
            <a:outerShdw blurRad="50800" dist="38100" dir="8100000" algn="tr" rotWithShape="0">
              <a:prstClr val="black">
                <a:alpha val="40000"/>
              </a:prstClr>
            </a:outerShdw>
          </a:effectLst>
        </p:spPr>
      </p:pic>
      <p:sp>
        <p:nvSpPr>
          <p:cNvPr id="20" name="Arrow: Right 19">
            <a:extLst>
              <a:ext uri="{FF2B5EF4-FFF2-40B4-BE49-F238E27FC236}">
                <a16:creationId xmlns:a16="http://schemas.microsoft.com/office/drawing/2014/main" id="{B54778F5-8FC9-4410-A2E9-0B52CF09EFF9}"/>
              </a:ext>
            </a:extLst>
          </p:cNvPr>
          <p:cNvSpPr/>
          <p:nvPr/>
        </p:nvSpPr>
        <p:spPr>
          <a:xfrm>
            <a:off x="2692503" y="2019991"/>
            <a:ext cx="993999" cy="42826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26A237A-3F7C-4214-A4FA-03D1179F175C}"/>
              </a:ext>
            </a:extLst>
          </p:cNvPr>
          <p:cNvSpPr/>
          <p:nvPr/>
        </p:nvSpPr>
        <p:spPr>
          <a:xfrm>
            <a:off x="5148175" y="2019990"/>
            <a:ext cx="993999" cy="42826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2DDE87A0-C4E4-4158-B03A-4DDAC48AD783}"/>
              </a:ext>
            </a:extLst>
          </p:cNvPr>
          <p:cNvSpPr/>
          <p:nvPr/>
        </p:nvSpPr>
        <p:spPr>
          <a:xfrm rot="10800000">
            <a:off x="7038834" y="2823907"/>
            <a:ext cx="740996" cy="1745093"/>
          </a:xfrm>
          <a:prstGeom prst="ben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6001141A-82EC-4D6E-90C8-3D0EC4C41A93}"/>
              </a:ext>
            </a:extLst>
          </p:cNvPr>
          <p:cNvSpPr/>
          <p:nvPr/>
        </p:nvSpPr>
        <p:spPr>
          <a:xfrm rot="10800000">
            <a:off x="4557932" y="4203538"/>
            <a:ext cx="993999" cy="42826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21B2136-23B9-4F53-9E3E-AFD3E7918D1E}"/>
              </a:ext>
            </a:extLst>
          </p:cNvPr>
          <p:cNvSpPr txBox="1"/>
          <p:nvPr/>
        </p:nvSpPr>
        <p:spPr>
          <a:xfrm>
            <a:off x="697502" y="2923738"/>
            <a:ext cx="168692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Voter interface </a:t>
            </a:r>
          </a:p>
          <a:p>
            <a:pPr algn="ctr"/>
            <a:r>
              <a:rPr lang="en-US" b="1" dirty="0">
                <a:latin typeface="Times New Roman" panose="02020603050405020304" pitchFamily="18" charset="0"/>
                <a:cs typeface="Times New Roman" panose="02020603050405020304" pitchFamily="18" charset="0"/>
              </a:rPr>
              <a:t>( Website)</a:t>
            </a:r>
          </a:p>
        </p:txBody>
      </p:sp>
      <p:sp>
        <p:nvSpPr>
          <p:cNvPr id="25" name="TextBox 24">
            <a:extLst>
              <a:ext uri="{FF2B5EF4-FFF2-40B4-BE49-F238E27FC236}">
                <a16:creationId xmlns:a16="http://schemas.microsoft.com/office/drawing/2014/main" id="{7217CBAD-1B40-4F7E-A57E-650D1AD5348F}"/>
              </a:ext>
            </a:extLst>
          </p:cNvPr>
          <p:cNvSpPr txBox="1"/>
          <p:nvPr/>
        </p:nvSpPr>
        <p:spPr>
          <a:xfrm>
            <a:off x="3663867" y="2899966"/>
            <a:ext cx="168692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Vote a Ballot</a:t>
            </a:r>
          </a:p>
        </p:txBody>
      </p:sp>
      <p:sp>
        <p:nvSpPr>
          <p:cNvPr id="26" name="TextBox 25">
            <a:extLst>
              <a:ext uri="{FF2B5EF4-FFF2-40B4-BE49-F238E27FC236}">
                <a16:creationId xmlns:a16="http://schemas.microsoft.com/office/drawing/2014/main" id="{3471AA0E-43B1-4A0B-81D1-1A361A084210}"/>
              </a:ext>
            </a:extLst>
          </p:cNvPr>
          <p:cNvSpPr txBox="1"/>
          <p:nvPr/>
        </p:nvSpPr>
        <p:spPr>
          <a:xfrm>
            <a:off x="6092906" y="1209188"/>
            <a:ext cx="168692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Encrypt Ballot</a:t>
            </a:r>
          </a:p>
        </p:txBody>
      </p:sp>
      <p:sp>
        <p:nvSpPr>
          <p:cNvPr id="27" name="TextBox 26">
            <a:extLst>
              <a:ext uri="{FF2B5EF4-FFF2-40B4-BE49-F238E27FC236}">
                <a16:creationId xmlns:a16="http://schemas.microsoft.com/office/drawing/2014/main" id="{32A6B618-68DA-4917-8552-CF4B5AC02060}"/>
              </a:ext>
            </a:extLst>
          </p:cNvPr>
          <p:cNvSpPr txBox="1"/>
          <p:nvPr/>
        </p:nvSpPr>
        <p:spPr>
          <a:xfrm>
            <a:off x="5510929" y="5133386"/>
            <a:ext cx="168692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Election Database</a:t>
            </a:r>
          </a:p>
        </p:txBody>
      </p:sp>
      <p:sp>
        <p:nvSpPr>
          <p:cNvPr id="28" name="TextBox 27">
            <a:extLst>
              <a:ext uri="{FF2B5EF4-FFF2-40B4-BE49-F238E27FC236}">
                <a16:creationId xmlns:a16="http://schemas.microsoft.com/office/drawing/2014/main" id="{B00BDF6A-AE97-49ED-87D7-FC5D1A1D4D07}"/>
              </a:ext>
            </a:extLst>
          </p:cNvPr>
          <p:cNvSpPr txBox="1"/>
          <p:nvPr/>
        </p:nvSpPr>
        <p:spPr>
          <a:xfrm>
            <a:off x="576939" y="5210766"/>
            <a:ext cx="168692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Vote Result by Chart</a:t>
            </a:r>
          </a:p>
        </p:txBody>
      </p:sp>
      <p:pic>
        <p:nvPicPr>
          <p:cNvPr id="29" name="Picture 28">
            <a:extLst>
              <a:ext uri="{FF2B5EF4-FFF2-40B4-BE49-F238E27FC236}">
                <a16:creationId xmlns:a16="http://schemas.microsoft.com/office/drawing/2014/main" id="{E8407331-11BF-41EE-B27F-2E3E25C5AE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9367" y="3891155"/>
            <a:ext cx="2036759" cy="1133897"/>
          </a:xfrm>
          <a:prstGeom prst="rect">
            <a:avLst/>
          </a:prstGeom>
          <a:effectLst>
            <a:glow rad="63500">
              <a:schemeClr val="accent1">
                <a:satMod val="175000"/>
                <a:alpha val="40000"/>
              </a:schemeClr>
            </a:glow>
            <a:outerShdw blurRad="50800" dist="38100" dir="8100000" algn="tr" rotWithShape="0">
              <a:prstClr val="black">
                <a:alpha val="40000"/>
              </a:prstClr>
            </a:outerShdw>
          </a:effectLst>
        </p:spPr>
      </p:pic>
      <p:sp>
        <p:nvSpPr>
          <p:cNvPr id="30" name="Arrow: Right 29">
            <a:extLst>
              <a:ext uri="{FF2B5EF4-FFF2-40B4-BE49-F238E27FC236}">
                <a16:creationId xmlns:a16="http://schemas.microsoft.com/office/drawing/2014/main" id="{2D490E42-E02D-43AB-934C-C6E6C6768D03}"/>
              </a:ext>
            </a:extLst>
          </p:cNvPr>
          <p:cNvSpPr/>
          <p:nvPr/>
        </p:nvSpPr>
        <p:spPr>
          <a:xfrm rot="10800000">
            <a:off x="2043670" y="4216368"/>
            <a:ext cx="993999" cy="42826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B1C7FB9-4DB2-4116-BECF-71B7F2072A8B}"/>
              </a:ext>
            </a:extLst>
          </p:cNvPr>
          <p:cNvSpPr txBox="1"/>
          <p:nvPr/>
        </p:nvSpPr>
        <p:spPr>
          <a:xfrm>
            <a:off x="2954826" y="5288552"/>
            <a:ext cx="168692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Decrypt Ballot</a:t>
            </a:r>
          </a:p>
        </p:txBody>
      </p:sp>
    </p:spTree>
    <p:extLst>
      <p:ext uri="{BB962C8B-B14F-4D97-AF65-F5344CB8AC3E}">
        <p14:creationId xmlns:p14="http://schemas.microsoft.com/office/powerpoint/2010/main" val="337036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58798-462A-16C3-9134-0136BAEE926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FD6B80F-EF8F-EC18-AEB8-D489B85E453F}"/>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BF9E8F32-6376-BFE6-FE47-51906AE9271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B9CBD8D-E725-0777-0A57-0BB24DBF3F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2F294B7-73DF-F1BB-8414-1BBCD29AC467}"/>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a:latin typeface="Times New Roman" panose="02020603050405020304" pitchFamily="18" charset="0"/>
                <a:cs typeface="Times New Roman" panose="02020603050405020304" pitchFamily="18" charset="0"/>
              </a:rPr>
              <a:t>Overall </a:t>
            </a:r>
            <a:r>
              <a:rPr lang="en-US" sz="2800" b="1" dirty="0">
                <a:latin typeface="Times New Roman" panose="02020603050405020304" pitchFamily="18" charset="0"/>
                <a:cs typeface="Times New Roman" panose="02020603050405020304" pitchFamily="18" charset="0"/>
              </a:rPr>
              <a:t>System Design</a:t>
            </a:r>
            <a:endParaRPr lang="en-US" sz="2800" b="1" dirty="0">
              <a:ln w="0"/>
              <a:effectLst>
                <a:outerShdw blurRad="38100" dist="19050" dir="2700000" algn="tl" rotWithShape="0">
                  <a:schemeClr val="dk1">
                    <a:alpha val="40000"/>
                  </a:schemeClr>
                </a:outerShdw>
              </a:effectLst>
            </a:endParaRPr>
          </a:p>
          <a:p>
            <a:endParaRPr lang="en-US" sz="2800" b="1" dirty="0">
              <a:ln w="0"/>
              <a:effectLst>
                <a:outerShdw blurRad="38100" dist="19050" dir="2700000" algn="tl" rotWithShape="0">
                  <a:schemeClr val="dk1">
                    <a:alpha val="40000"/>
                  </a:schemeClr>
                </a:outerShdw>
              </a:effectLst>
            </a:endParaRP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7F677504-EE4C-A3A2-31DA-33832DA8568E}"/>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19</a:t>
            </a:r>
          </a:p>
        </p:txBody>
      </p:sp>
      <p:pic>
        <p:nvPicPr>
          <p:cNvPr id="6" name="Picture 5">
            <a:extLst>
              <a:ext uri="{FF2B5EF4-FFF2-40B4-BE49-F238E27FC236}">
                <a16:creationId xmlns:a16="http://schemas.microsoft.com/office/drawing/2014/main" id="{9F75F135-9E2B-437D-BCE3-18FE83AAA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940" y="792685"/>
            <a:ext cx="3089038" cy="5952318"/>
          </a:xfrm>
          <a:prstGeom prst="rect">
            <a:avLst/>
          </a:prstGeom>
        </p:spPr>
      </p:pic>
    </p:spTree>
    <p:extLst>
      <p:ext uri="{BB962C8B-B14F-4D97-AF65-F5344CB8AC3E}">
        <p14:creationId xmlns:p14="http://schemas.microsoft.com/office/powerpoint/2010/main" val="145815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58798-462A-16C3-9134-0136BAEE926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FD6B80F-EF8F-EC18-AEB8-D489B85E453F}"/>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BF9E8F32-6376-BFE6-FE47-51906AE9271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B9CBD8D-E725-0777-0A57-0BB24DBF3F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2F294B7-73DF-F1BB-8414-1BBCD29AC467}"/>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Detail Design For Admin</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7F677504-EE4C-A3A2-31DA-33832DA8568E}"/>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20</a:t>
            </a:r>
          </a:p>
        </p:txBody>
      </p:sp>
      <p:pic>
        <p:nvPicPr>
          <p:cNvPr id="9" name="Picture 8">
            <a:extLst>
              <a:ext uri="{FF2B5EF4-FFF2-40B4-BE49-F238E27FC236}">
                <a16:creationId xmlns:a16="http://schemas.microsoft.com/office/drawing/2014/main" id="{2BC9C200-1CED-47DA-86CA-C8F61E885C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50024" y="855032"/>
            <a:ext cx="2499219" cy="5783192"/>
          </a:xfrm>
          <a:prstGeom prst="rect">
            <a:avLst/>
          </a:prstGeom>
          <a:noFill/>
          <a:ln>
            <a:noFill/>
          </a:ln>
        </p:spPr>
      </p:pic>
    </p:spTree>
    <p:extLst>
      <p:ext uri="{BB962C8B-B14F-4D97-AF65-F5344CB8AC3E}">
        <p14:creationId xmlns:p14="http://schemas.microsoft.com/office/powerpoint/2010/main" val="108514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58798-462A-16C3-9134-0136BAEE926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FD6B80F-EF8F-EC18-AEB8-D489B85E453F}"/>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BF9E8F32-6376-BFE6-FE47-51906AE9271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B9CBD8D-E725-0777-0A57-0BB24DBF3F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2F294B7-73DF-F1BB-8414-1BBCD29AC467}"/>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Detail Design For User</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7F677504-EE4C-A3A2-31DA-33832DA8568E}"/>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21</a:t>
            </a:r>
          </a:p>
        </p:txBody>
      </p:sp>
      <p:pic>
        <p:nvPicPr>
          <p:cNvPr id="9" name="Picture 8">
            <a:extLst>
              <a:ext uri="{FF2B5EF4-FFF2-40B4-BE49-F238E27FC236}">
                <a16:creationId xmlns:a16="http://schemas.microsoft.com/office/drawing/2014/main" id="{1DAC15FD-F917-4894-A344-85CAA9A0D6B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75379" y="831144"/>
            <a:ext cx="2799644" cy="5807080"/>
          </a:xfrm>
          <a:prstGeom prst="rect">
            <a:avLst/>
          </a:prstGeom>
          <a:noFill/>
          <a:ln>
            <a:noFill/>
          </a:ln>
        </p:spPr>
      </p:pic>
    </p:spTree>
    <p:extLst>
      <p:ext uri="{BB962C8B-B14F-4D97-AF65-F5344CB8AC3E}">
        <p14:creationId xmlns:p14="http://schemas.microsoft.com/office/powerpoint/2010/main" val="193235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2" name="Rectangle 12"/>
          <p:cNvSpPr>
            <a:spLocks noChangeArrowheads="1"/>
          </p:cNvSpPr>
          <p:nvPr/>
        </p:nvSpPr>
        <p:spPr bwMode="auto">
          <a:xfrm>
            <a:off x="187281" y="4663726"/>
            <a:ext cx="8956721" cy="904863"/>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Supervisor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Wunna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Kyaw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Kyaw</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Co-supervisor-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Saw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Myint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Aung</a:t>
            </a:r>
          </a:p>
        </p:txBody>
      </p:sp>
      <p:sp>
        <p:nvSpPr>
          <p:cNvPr id="35857" name="Rectangle 17"/>
          <p:cNvSpPr>
            <a:spLocks noChangeArrowheads="1"/>
          </p:cNvSpPr>
          <p:nvPr/>
        </p:nvSpPr>
        <p:spPr bwMode="auto">
          <a:xfrm>
            <a:off x="0" y="2812159"/>
            <a:ext cx="8984858" cy="1200329"/>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Captain Aung Myo Kyaw</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a:t>
            </a:r>
          </a:p>
        </p:txBody>
      </p:sp>
      <p:sp>
        <p:nvSpPr>
          <p:cNvPr id="35850" name="Rectangle 10"/>
          <p:cNvSpPr>
            <a:spLocks noChangeArrowheads="1"/>
          </p:cNvSpPr>
          <p:nvPr/>
        </p:nvSpPr>
        <p:spPr bwMode="auto">
          <a:xfrm>
            <a:off x="65503" y="692964"/>
            <a:ext cx="8984858" cy="1384995"/>
          </a:xfrm>
          <a:prstGeom prst="rect">
            <a:avLst/>
          </a:prstGeom>
          <a:noFill/>
          <a:ln w="9525" algn="ctr">
            <a:noFill/>
            <a:miter lim="800000"/>
            <a:headEnd/>
            <a:tailEnd/>
          </a:ln>
          <a:effectLst>
            <a:glow rad="63500">
              <a:schemeClr val="accent1">
                <a:satMod val="175000"/>
                <a:alpha val="40000"/>
              </a:schemeClr>
            </a:glow>
          </a:effectLst>
        </p:spPr>
        <p:txBody>
          <a:bodyPr wrap="square">
            <a:spAutoFit/>
          </a:bodyPr>
          <a:lstStyle/>
          <a:p>
            <a:pPr lvl="1" algn="ctr"/>
            <a:r>
              <a:rPr lang="en-US" sz="2800" b="1" spc="60" dirty="0">
                <a:solidFill>
                  <a:srgbClr val="0D0D0D"/>
                </a:solidFill>
                <a:highlight>
                  <a:srgbClr val="FFFFFF"/>
                </a:highlight>
                <a:latin typeface="Times New Roman" panose="02020603050405020304" pitchFamily="18" charset="0"/>
                <a:ea typeface="Calibri" panose="020F0502020204030204" pitchFamily="34" charset="0"/>
              </a:rPr>
              <a:t>Cryptographic Protocols for Secure Voting Results  In Election Voting System Using Fully Homomorphic Encryption (FHE)</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157F94F-DD32-402A-A4AB-6AB8059A4C09}"/>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C7E85AF-12F8-4167-9289-07BEA1A86AB9}"/>
              </a:ext>
            </a:extLst>
          </p:cNvPr>
          <p:cNvSpPr txBox="1"/>
          <p:nvPr/>
        </p:nvSpPr>
        <p:spPr>
          <a:xfrm>
            <a:off x="8334377"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p>
        </p:txBody>
      </p:sp>
      <p:pic>
        <p:nvPicPr>
          <p:cNvPr id="14" name="Picture 9" descr="DSA">
            <a:extLst>
              <a:ext uri="{FF2B5EF4-FFF2-40B4-BE49-F238E27FC236}">
                <a16:creationId xmlns:a16="http://schemas.microsoft.com/office/drawing/2014/main" id="{F40C0D24-9463-40E2-8B5D-D58E5D7AA29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5" name="Picture 9" descr="DSA">
            <a:extLst>
              <a:ext uri="{FF2B5EF4-FFF2-40B4-BE49-F238E27FC236}">
                <a16:creationId xmlns:a16="http://schemas.microsoft.com/office/drawing/2014/main" id="{4CC39E26-EA00-49DB-809F-B6D1F6C5B17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58798-462A-16C3-9134-0136BAEE926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FD6B80F-EF8F-EC18-AEB8-D489B85E453F}"/>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BF9E8F32-6376-BFE6-FE47-51906AE9271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B9CBD8D-E725-0777-0A57-0BB24DBF3F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2F294B7-73DF-F1BB-8414-1BBCD29AC467}"/>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Conclusion</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7F677504-EE4C-A3A2-31DA-33832DA8568E}"/>
              </a:ext>
            </a:extLst>
          </p:cNvPr>
          <p:cNvSpPr txBox="1"/>
          <p:nvPr/>
        </p:nvSpPr>
        <p:spPr>
          <a:xfrm>
            <a:off x="8349125"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22</a:t>
            </a:r>
          </a:p>
        </p:txBody>
      </p:sp>
      <p:sp>
        <p:nvSpPr>
          <p:cNvPr id="4" name="Rectangle 3">
            <a:extLst>
              <a:ext uri="{FF2B5EF4-FFF2-40B4-BE49-F238E27FC236}">
                <a16:creationId xmlns:a16="http://schemas.microsoft.com/office/drawing/2014/main" id="{E7F1FDCD-B150-4F49-8231-F30D81D26EA9}"/>
              </a:ext>
            </a:extLst>
          </p:cNvPr>
          <p:cNvSpPr/>
          <p:nvPr/>
        </p:nvSpPr>
        <p:spPr>
          <a:xfrm>
            <a:off x="51435" y="768351"/>
            <a:ext cx="8922811" cy="5573129"/>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This thesis explored the design and implementation of a secure electronic voting system using Fully Homomorphic Encryption (FHE) to address the critical challenges of privacy, security, and transparency in modern election processes. </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By leveraging FHE, the proposed system ensures that votes remain encrypted throughout the voting, storage, and computation phases, eliminating any risk of data breaches or unauthorized access. </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The integration of cryptographic protocols, secure voter authentication through OTP verification, and transparent auditing mechanisms further strengthens the system's reliability and usability.</a:t>
            </a:r>
            <a:endParaRPr lang="en-US" sz="2400" dirty="0">
              <a:latin typeface="Myanmar3"/>
              <a:ea typeface="Calibri" panose="020F0502020204030204" pitchFamily="34" charset="0"/>
            </a:endParaRPr>
          </a:p>
        </p:txBody>
      </p:sp>
    </p:spTree>
    <p:extLst>
      <p:ext uri="{BB962C8B-B14F-4D97-AF65-F5344CB8AC3E}">
        <p14:creationId xmlns:p14="http://schemas.microsoft.com/office/powerpoint/2010/main" val="1289132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743200"/>
            <a:ext cx="9144000" cy="857250"/>
          </a:xfrm>
          <a:prstGeom prst="rect">
            <a:avLst/>
          </a:prstGeom>
          <a:solidFill>
            <a:srgbClr val="FFFF00"/>
          </a:solidFill>
        </p:spPr>
        <p:txBody>
          <a:bodyPr anchor="ct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Thank You</a:t>
            </a:r>
          </a:p>
        </p:txBody>
      </p:sp>
      <p:sp>
        <p:nvSpPr>
          <p:cNvPr id="2" name="Rectangle 1">
            <a:extLst>
              <a:ext uri="{FF2B5EF4-FFF2-40B4-BE49-F238E27FC236}">
                <a16:creationId xmlns:a16="http://schemas.microsoft.com/office/drawing/2014/main" id="{217F2696-8B5D-BC34-D8DF-EABD05D9A5C2}"/>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816942"/>
            <a:ext cx="9144000" cy="857250"/>
          </a:xfrm>
          <a:prstGeom prst="rect">
            <a:avLst/>
          </a:prstGeom>
          <a:solidFill>
            <a:srgbClr val="FFFF00"/>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Please Comments &amp; Suggestions.</a:t>
            </a:r>
          </a:p>
        </p:txBody>
      </p:sp>
      <p:sp>
        <p:nvSpPr>
          <p:cNvPr id="2" name="Rectangle 1">
            <a:extLst>
              <a:ext uri="{FF2B5EF4-FFF2-40B4-BE49-F238E27FC236}">
                <a16:creationId xmlns:a16="http://schemas.microsoft.com/office/drawing/2014/main" id="{8FE9919A-1EAF-33E6-C6D0-D6CBAA8039DB}"/>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908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65503" y="523153"/>
            <a:ext cx="8984858"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latin typeface="Times New Roman" panose="02020603050405020304" pitchFamily="18" charset="0"/>
                <a:cs typeface="Times New Roman" panose="02020603050405020304" pitchFamily="18" charset="0"/>
              </a:rPr>
              <a:t>Outlines</a:t>
            </a:r>
            <a:endParaRPr lang="ru-RU"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100" name="Rectangle 3"/>
          <p:cNvSpPr>
            <a:spLocks noChangeArrowheads="1"/>
          </p:cNvSpPr>
          <p:nvPr/>
        </p:nvSpPr>
        <p:spPr bwMode="auto">
          <a:xfrm>
            <a:off x="1472782" y="1046375"/>
            <a:ext cx="5679281" cy="3734677"/>
          </a:xfrm>
          <a:prstGeom prst="rect">
            <a:avLst/>
          </a:prstGeom>
          <a:noFill/>
          <a:ln w="9525">
            <a:noFill/>
            <a:miter lim="800000"/>
            <a:headEnd/>
            <a:tailEnd/>
          </a:ln>
        </p:spPr>
        <p:txBody>
          <a:bodyPr>
            <a:spAutoFit/>
          </a:bodyPr>
          <a:lstStyle/>
          <a:p>
            <a:pPr marL="739775" indent="-739775"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Abstract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Introduction</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Aim of Thesis</a:t>
            </a:r>
            <a:endParaRPr lang="en-US" altLang="en-US" sz="2400" dirty="0">
              <a:latin typeface="Times New Roman" panose="02020603050405020304" pitchFamily="18" charset="0"/>
              <a:cs typeface="Calibri" panose="020F0502020204030204" pitchFamily="34" charset="0"/>
            </a:endParaRP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Objectives of Thesis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Problem Statement</a:t>
            </a:r>
          </a:p>
          <a:p>
            <a:pPr marL="685800" indent="-685800" algn="just">
              <a:lnSpc>
                <a:spcPct val="150000"/>
              </a:lnSpc>
              <a:spcBef>
                <a:spcPct val="0"/>
              </a:spcBef>
              <a:spcAft>
                <a:spcPts val="600"/>
              </a:spcAft>
              <a:buFont typeface="Wingdings" panose="05000000000000000000" pitchFamily="2" charset="2"/>
              <a:buChar char="v"/>
            </a:pPr>
            <a:r>
              <a:rPr lang="en-US" altLang="en-US" sz="2400">
                <a:latin typeface="Times New Roman" panose="02020603050405020304" pitchFamily="18" charset="0"/>
                <a:cs typeface="Times New Roman" panose="02020603050405020304" pitchFamily="18" charset="0"/>
              </a:rPr>
              <a:t>Background Theories</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B4615A9-D559-4C69-9D0F-3C4C7E6FB4A0}"/>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E3A910B-6325-4F4D-9B8A-145876927632}"/>
              </a:ext>
            </a:extLst>
          </p:cNvPr>
          <p:cNvSpPr txBox="1"/>
          <p:nvPr/>
        </p:nvSpPr>
        <p:spPr>
          <a:xfrm>
            <a:off x="8334377"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3</a:t>
            </a:r>
          </a:p>
        </p:txBody>
      </p:sp>
      <p:pic>
        <p:nvPicPr>
          <p:cNvPr id="11" name="Picture 9" descr="DSA">
            <a:extLst>
              <a:ext uri="{FF2B5EF4-FFF2-40B4-BE49-F238E27FC236}">
                <a16:creationId xmlns:a16="http://schemas.microsoft.com/office/drawing/2014/main" id="{DD632DEF-80FE-47D8-BB18-9E9523046E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3D9F534E-1838-4C42-A613-50DA9CC116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960" y="355885"/>
            <a:ext cx="9144000"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ru-RU"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4C91DD-6E26-4CE3-BAE3-634C3E0684B3}"/>
              </a:ext>
            </a:extLst>
          </p:cNvPr>
          <p:cNvSpPr txBox="1"/>
          <p:nvPr/>
        </p:nvSpPr>
        <p:spPr>
          <a:xfrm>
            <a:off x="8334377"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C1C362B3-537A-42CD-93A7-AD6AB5C4E5C2}"/>
              </a:ext>
            </a:extLst>
          </p:cNvPr>
          <p:cNvSpPr txBox="1"/>
          <p:nvPr/>
        </p:nvSpPr>
        <p:spPr>
          <a:xfrm>
            <a:off x="196642" y="779435"/>
            <a:ext cx="8752114" cy="5011949"/>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The integrity and security of election systems are fundamental to the democratic process, ensuring that the will of the people is accurately reflected in the results.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Fully Homomorphic encryption is a cryptographic method that allows computations to be performed directly on encrypted data, without requiring decryption at any stage.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We propose a cryptographic protocol based on Fully Homomorphic Encryption that enhances the security, privacy, and verifiability of electronic voting systems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C0645C-25BC-49F1-9915-73E3D216E78E}"/>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E8F017D7-C950-4014-A4C2-635944973D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91F606AC-CC78-4A74-B136-3AF90A68E7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82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08488"/>
            <a:ext cx="9144000" cy="479821"/>
          </a:xfrm>
          <a:prstGeom prst="rect">
            <a:avLst/>
          </a:prstGeom>
        </p:spPr>
        <p:txBody>
          <a:bodyP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Introduction</a:t>
            </a:r>
          </a:p>
        </p:txBody>
      </p:sp>
      <p:sp>
        <p:nvSpPr>
          <p:cNvPr id="6" name="Content Placeholder 2"/>
          <p:cNvSpPr txBox="1">
            <a:spLocks/>
          </p:cNvSpPr>
          <p:nvPr/>
        </p:nvSpPr>
        <p:spPr>
          <a:xfrm>
            <a:off x="377373" y="1543050"/>
            <a:ext cx="8258629" cy="382905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0969" indent="165497" algn="just">
              <a:lnSpc>
                <a:spcPct val="150000"/>
              </a:lnSpc>
              <a:spcBef>
                <a:spcPts val="450"/>
              </a:spcBef>
              <a:tabLst>
                <a:tab pos="433388" algn="l"/>
              </a:tabLst>
            </a:pPr>
            <a:endParaRPr 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8F4494C-63FF-4149-9DFA-464899740D57}"/>
              </a:ext>
            </a:extLst>
          </p:cNvPr>
          <p:cNvSpPr txBox="1"/>
          <p:nvPr/>
        </p:nvSpPr>
        <p:spPr>
          <a:xfrm>
            <a:off x="377373" y="868794"/>
            <a:ext cx="8258629" cy="5630067"/>
          </a:xfrm>
          <a:prstGeom prst="rect">
            <a:avLst/>
          </a:prstGeom>
          <a:noFill/>
        </p:spPr>
        <p:txBody>
          <a:bodyPr wrap="square">
            <a:spAutoFit/>
          </a:bodyPr>
          <a:lstStyle/>
          <a:p>
            <a:pPr marL="508000" indent="-508000" algn="just">
              <a:lnSpc>
                <a:spcPct val="150000"/>
              </a:lnSpc>
              <a:spcBef>
                <a:spcPts val="450"/>
              </a:spcBef>
              <a:buFont typeface="Wingdings" panose="05000000000000000000" pitchFamily="2" charset="2"/>
              <a:buChar char="v"/>
              <a:tabLst>
                <a:tab pos="508000" algn="l"/>
              </a:tabLst>
            </a:pPr>
            <a:r>
              <a:rPr lang="en-US" sz="2400" dirty="0">
                <a:latin typeface="Times New Roman" panose="02020603050405020304" pitchFamily="18" charset="0"/>
                <a:ea typeface="Calibri" panose="020F0502020204030204" pitchFamily="34" charset="0"/>
              </a:rPr>
              <a:t>Elections are the cornerstone of democratic governance, serving as the primary mechanism through which citizens express their political will. The integrity, transparency, and security of election processes are paramount to ensuring that the outcomes accurately reflect the collective decisions of the electorate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508000" indent="-508000" algn="just">
              <a:lnSpc>
                <a:spcPct val="150000"/>
              </a:lnSpc>
              <a:spcBef>
                <a:spcPts val="450"/>
              </a:spcBef>
              <a:buFont typeface="Wingdings" panose="05000000000000000000" pitchFamily="2" charset="2"/>
              <a:buChar char="v"/>
              <a:tabLst>
                <a:tab pos="508000" algn="l"/>
              </a:tabLst>
            </a:pPr>
            <a:r>
              <a:rPr lang="en-US" sz="2400" dirty="0">
                <a:latin typeface="Times New Roman" panose="02020603050405020304" pitchFamily="18" charset="0"/>
                <a:ea typeface="Calibri" panose="020F0502020204030204" pitchFamily="34" charset="0"/>
              </a:rPr>
              <a:t>The central problem that thesis seeks to address is the inherent tension between maintaining voter privacy and ensuring transparency and verifiability in electronic voting systems. </a:t>
            </a:r>
            <a:endParaRPr lang="en-US" sz="2400" dirty="0">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B7CA572-4FC3-481B-A899-6D5132884403}"/>
              </a:ext>
            </a:extLst>
          </p:cNvPr>
          <p:cNvSpPr txBox="1"/>
          <p:nvPr/>
        </p:nvSpPr>
        <p:spPr>
          <a:xfrm>
            <a:off x="8334377"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5</a:t>
            </a:r>
          </a:p>
        </p:txBody>
      </p:sp>
      <p:sp>
        <p:nvSpPr>
          <p:cNvPr id="9" name="Rectangle 8">
            <a:extLst>
              <a:ext uri="{FF2B5EF4-FFF2-40B4-BE49-F238E27FC236}">
                <a16:creationId xmlns:a16="http://schemas.microsoft.com/office/drawing/2014/main" id="{E533431C-FB14-49A0-9BC5-7E4C72BA8A93}"/>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descr="DSA">
            <a:extLst>
              <a:ext uri="{FF2B5EF4-FFF2-40B4-BE49-F238E27FC236}">
                <a16:creationId xmlns:a16="http://schemas.microsoft.com/office/drawing/2014/main" id="{4AA799D4-1622-4548-8FF0-002543120B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B6386AE2-1CAD-43C8-8065-BF95B1AFB2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 y="111271"/>
            <a:ext cx="9143999" cy="649457"/>
          </a:xfrm>
          <a:prstGeom prst="rect">
            <a:avLst/>
          </a:prstGeom>
          <a:no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Aim of my thesis</a:t>
            </a:r>
          </a:p>
        </p:txBody>
      </p:sp>
      <p:sp>
        <p:nvSpPr>
          <p:cNvPr id="4" name="Content Placeholder 2"/>
          <p:cNvSpPr txBox="1">
            <a:spLocks/>
          </p:cNvSpPr>
          <p:nvPr/>
        </p:nvSpPr>
        <p:spPr>
          <a:xfrm>
            <a:off x="377371" y="875226"/>
            <a:ext cx="8389258" cy="533697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ts val="0"/>
              </a:spcBef>
              <a:spcAft>
                <a:spcPts val="0"/>
              </a:spcAft>
              <a:buNone/>
            </a:pPr>
            <a:r>
              <a:rPr lang="en-US" sz="2400" dirty="0">
                <a:latin typeface="Times New Roman" panose="02020603050405020304" pitchFamily="18" charset="0"/>
                <a:cs typeface="Times New Roman" pitchFamily="18" charset="0"/>
              </a:rPr>
              <a:t>	</a:t>
            </a:r>
            <a:r>
              <a:rPr lang="en-US" sz="2400" dirty="0">
                <a:latin typeface="Times New Roman" panose="02020603050405020304" pitchFamily="18" charset="0"/>
                <a:ea typeface="Calibri" panose="020F0502020204030204" pitchFamily="34" charset="0"/>
              </a:rPr>
              <a:t>The aim of this thesis is to design, develop, and evaluate cryptographic protocols for secure election voting systems that leverage Fully Homomorphic Encryption (FHE) to ensure the confidentiality, integrity, and verifiability of the electoral process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50000"/>
              </a:lnSpc>
              <a:spcBef>
                <a:spcPts val="0"/>
              </a:spcBef>
              <a:spcAft>
                <a:spcPts val="0"/>
              </a:spcAft>
              <a:buNone/>
            </a:pPr>
            <a:endParaRPr lang="en-US" sz="2400" dirty="0">
              <a:latin typeface="Times New Roman" panose="02020603050405020304" pitchFamily="18" charset="0"/>
              <a:cs typeface="Times New Roman" pitchFamily="18" charset="0"/>
            </a:endParaRPr>
          </a:p>
        </p:txBody>
      </p:sp>
      <p:sp>
        <p:nvSpPr>
          <p:cNvPr id="7" name="TextBox 6">
            <a:extLst>
              <a:ext uri="{FF2B5EF4-FFF2-40B4-BE49-F238E27FC236}">
                <a16:creationId xmlns:a16="http://schemas.microsoft.com/office/drawing/2014/main" id="{42E97717-CD2F-4F18-BE0A-647D36BAAAF0}"/>
              </a:ext>
            </a:extLst>
          </p:cNvPr>
          <p:cNvSpPr txBox="1"/>
          <p:nvPr/>
        </p:nvSpPr>
        <p:spPr>
          <a:xfrm>
            <a:off x="8334377"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6</a:t>
            </a:r>
          </a:p>
        </p:txBody>
      </p:sp>
      <p:sp>
        <p:nvSpPr>
          <p:cNvPr id="8" name="Rectangle 7">
            <a:extLst>
              <a:ext uri="{FF2B5EF4-FFF2-40B4-BE49-F238E27FC236}">
                <a16:creationId xmlns:a16="http://schemas.microsoft.com/office/drawing/2014/main" id="{19213C6D-6804-4B67-B50B-D0A421F5A18B}"/>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3ACAA8A4-2F12-4B30-8BEE-F278045798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D1E93B9E-0D55-4F65-8B0B-E3CF90D24CE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431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103" y="215297"/>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Objectives </a:t>
            </a:r>
          </a:p>
        </p:txBody>
      </p:sp>
      <p:sp>
        <p:nvSpPr>
          <p:cNvPr id="4" name="Content Placeholder 2"/>
          <p:cNvSpPr txBox="1">
            <a:spLocks/>
          </p:cNvSpPr>
          <p:nvPr/>
        </p:nvSpPr>
        <p:spPr>
          <a:xfrm>
            <a:off x="423630" y="652579"/>
            <a:ext cx="8268607" cy="556724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spcBef>
                <a:spcPts val="0"/>
              </a:spcBef>
              <a:spcAft>
                <a:spcPts val="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To e</a:t>
            </a:r>
            <a:r>
              <a:rPr lang="en-US" sz="2400" dirty="0">
                <a:latin typeface="Times New Roman" panose="02020603050405020304" pitchFamily="18" charset="0"/>
                <a:cs typeface="Times New Roman" panose="02020603050405020304" pitchFamily="18" charset="0"/>
              </a:rPr>
              <a:t>nsure the privacy of individual votes throughout the election process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50000"/>
              </a:lnSpc>
              <a:spcBef>
                <a:spcPts val="0"/>
              </a:spcBef>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build a system resilient to safeguard the integrity of elections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50000"/>
              </a:lnSpc>
              <a:spcBef>
                <a:spcPts val="0"/>
              </a:spcBef>
              <a:spcAft>
                <a:spcPts val="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To optimize the cryptographic protocol to make it efficient and feasible for deployment in real-world elections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50000"/>
              </a:lnSpc>
              <a:spcBef>
                <a:spcPts val="0"/>
              </a:spcBef>
              <a:spcAft>
                <a:spcPts val="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To</a:t>
            </a:r>
            <a:r>
              <a:rPr lang="en-US" sz="2400" dirty="0">
                <a:latin typeface="Times New Roman" panose="02020603050405020304" pitchFamily="18" charset="0"/>
                <a:ea typeface="Calibri" panose="020F0502020204030204" pitchFamily="34" charset="0"/>
                <a:cs typeface="Times New Roman" panose="02020603050405020304" pitchFamily="18" charset="0"/>
              </a:rPr>
              <a:t> d</a:t>
            </a:r>
            <a:r>
              <a:rPr lang="en-US" sz="2400" dirty="0">
                <a:latin typeface="Times New Roman" panose="02020603050405020304" pitchFamily="18" charset="0"/>
                <a:cs typeface="Times New Roman" panose="02020603050405020304" pitchFamily="18" charset="0"/>
              </a:rPr>
              <a:t>esign a system capable of handling large-scale elections efficiently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50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CC17F9C-B343-42BE-9D54-1447DD28B3DE}"/>
              </a:ext>
            </a:extLst>
          </p:cNvPr>
          <p:cNvSpPr txBox="1"/>
          <p:nvPr/>
        </p:nvSpPr>
        <p:spPr>
          <a:xfrm>
            <a:off x="8334377"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7</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801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116" y="374591"/>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Problem Statement</a:t>
            </a:r>
          </a:p>
        </p:txBody>
      </p:sp>
      <p:sp>
        <p:nvSpPr>
          <p:cNvPr id="4" name="Content Placeholder 2"/>
          <p:cNvSpPr txBox="1">
            <a:spLocks/>
          </p:cNvSpPr>
          <p:nvPr/>
        </p:nvSpPr>
        <p:spPr>
          <a:xfrm>
            <a:off x="147807" y="634428"/>
            <a:ext cx="8820253" cy="499183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The integrity of electoral processes is fundamental to the functioning of democratic societies.</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Many existing electronic voting systems have vulnerabilities that can lead to various forms of electoral fraud, such as vote tampering, unauthorized access to voting data, and denial of service attacks, all of which can undermine the legitimacy of the election.</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Fully Homomorphic Encryption (FHE) offers a promising solution by enabling computations to be performed on encrypted data, allowing for the secure aggregation of votes while keeping individual ballots confidential throughout the entire voting process.</a:t>
            </a:r>
          </a:p>
          <a:p>
            <a:pPr marL="465138" indent="-465138" algn="just">
              <a:lnSpc>
                <a:spcPct val="170000"/>
              </a:lnSpc>
              <a:spcBef>
                <a:spcPts val="0"/>
              </a:spcBef>
              <a:spcAft>
                <a:spcPts val="0"/>
              </a:spcAft>
              <a:buSzPts val="1400"/>
              <a:buFont typeface="Wingdings" panose="05000000000000000000" pitchFamily="2" charset="2"/>
              <a:buChar char="v"/>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C17F9C-B343-42BE-9D54-1447DD28B3DE}"/>
              </a:ext>
            </a:extLst>
          </p:cNvPr>
          <p:cNvSpPr txBox="1"/>
          <p:nvPr/>
        </p:nvSpPr>
        <p:spPr>
          <a:xfrm>
            <a:off x="8334377"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8</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517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Background Theory</a:t>
            </a:r>
          </a:p>
        </p:txBody>
      </p:sp>
      <p:sp>
        <p:nvSpPr>
          <p:cNvPr id="7" name="TextBox 6">
            <a:extLst>
              <a:ext uri="{FF2B5EF4-FFF2-40B4-BE49-F238E27FC236}">
                <a16:creationId xmlns:a16="http://schemas.microsoft.com/office/drawing/2014/main" id="{F1FAEBEE-A990-475F-97D8-62D2ABF703ED}"/>
              </a:ext>
            </a:extLst>
          </p:cNvPr>
          <p:cNvSpPr txBox="1"/>
          <p:nvPr/>
        </p:nvSpPr>
        <p:spPr>
          <a:xfrm>
            <a:off x="8349125" y="6362210"/>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9</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889065"/>
            <a:ext cx="8629778" cy="2472793"/>
          </a:xfrm>
          <a:prstGeom prst="rect">
            <a:avLst/>
          </a:prstGeom>
          <a:noFill/>
          <a:ln w="9525">
            <a:noFill/>
            <a:miter lim="800000"/>
            <a:headEnd/>
            <a:tailEnd/>
          </a:ln>
        </p:spPr>
        <p:txBody>
          <a:bodyPr wrap="square">
            <a:spAutoFit/>
          </a:bodyPr>
          <a:lstStyle/>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Electronic Voting System in Election</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Cryptography</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rPr>
              <a:t>Fully Homomorphic Encryption (FHE)</a:t>
            </a:r>
            <a:endParaRPr lang="en-US" sz="2400" dirty="0">
              <a:latin typeface="Times New Roman" panose="02020603050405020304" pitchFamily="18" charset="0"/>
              <a:cs typeface="Times New Roman" panose="02020603050405020304" pitchFamily="18" charset="0"/>
            </a:endParaRPr>
          </a:p>
          <a:p>
            <a:pPr marL="800100" indent="-514350" algn="just">
              <a:lnSpc>
                <a:spcPct val="150000"/>
              </a:lnSpc>
              <a:buFont typeface="Wingdings" pitchFamily="2" charset="2"/>
              <a:buChar char="q"/>
            </a:pPr>
            <a:r>
              <a:rPr lang="en-US" sz="2400" dirty="0">
                <a:latin typeface="Times New Roman" panose="02020603050405020304" pitchFamily="18" charset="0"/>
                <a:ea typeface="Times New Roman" panose="02020603050405020304" pitchFamily="18" charset="0"/>
              </a:rPr>
              <a:t>Fully Homomorphic Encryption (FHE)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in Voting</a:t>
            </a:r>
            <a:endParaRPr lang="en-US" sz="2400" dirty="0">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7"/>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6"/>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21639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5652</TotalTime>
  <Words>1889</Words>
  <Application>Microsoft Office PowerPoint</Application>
  <PresentationFormat>On-screen Show (4:3)</PresentationFormat>
  <Paragraphs>167</Paragraphs>
  <Slides>22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Myanmar Text</vt:lpstr>
      <vt:lpstr>Myanmar3</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Mayborn</dc:creator>
  <cp:lastModifiedBy>Ci Ci Computer</cp:lastModifiedBy>
  <cp:revision>218</cp:revision>
  <cp:lastPrinted>2023-07-10T03:03:03Z</cp:lastPrinted>
  <dcterms:created xsi:type="dcterms:W3CDTF">2021-11-20T10:10:13Z</dcterms:created>
  <dcterms:modified xsi:type="dcterms:W3CDTF">2024-11-21T17:04:22Z</dcterms:modified>
</cp:coreProperties>
</file>