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08" r:id="rId2"/>
    <p:sldId id="328" r:id="rId3"/>
    <p:sldId id="331" r:id="rId4"/>
    <p:sldId id="449" r:id="rId5"/>
    <p:sldId id="418" r:id="rId6"/>
    <p:sldId id="439" r:id="rId7"/>
    <p:sldId id="440" r:id="rId8"/>
    <p:sldId id="501" r:id="rId9"/>
    <p:sldId id="521" r:id="rId10"/>
    <p:sldId id="522" r:id="rId11"/>
    <p:sldId id="523" r:id="rId12"/>
    <p:sldId id="524" r:id="rId13"/>
    <p:sldId id="525" r:id="rId14"/>
    <p:sldId id="536" r:id="rId15"/>
    <p:sldId id="526" r:id="rId16"/>
    <p:sldId id="527" r:id="rId17"/>
    <p:sldId id="537" r:id="rId18"/>
    <p:sldId id="528" r:id="rId19"/>
    <p:sldId id="529" r:id="rId20"/>
    <p:sldId id="530" r:id="rId21"/>
    <p:sldId id="531" r:id="rId22"/>
    <p:sldId id="532" r:id="rId23"/>
    <p:sldId id="533" r:id="rId24"/>
    <p:sldId id="534" r:id="rId25"/>
    <p:sldId id="535" r:id="rId26"/>
    <p:sldId id="481" r:id="rId27"/>
    <p:sldId id="513" r:id="rId28"/>
    <p:sldId id="539" r:id="rId29"/>
    <p:sldId id="540" r:id="rId30"/>
    <p:sldId id="541" r:id="rId31"/>
    <p:sldId id="504" r:id="rId32"/>
    <p:sldId id="446" r:id="rId33"/>
    <p:sldId id="434" r:id="rId34"/>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59696160606"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1379"/>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0312" autoAdjust="0"/>
  </p:normalViewPr>
  <p:slideViewPr>
    <p:cSldViewPr snapToGrid="0">
      <p:cViewPr varScale="1">
        <p:scale>
          <a:sx n="68" d="100"/>
          <a:sy n="68" d="100"/>
        </p:scale>
        <p:origin x="1622" y="72"/>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841B8AA8-3F84-471A-9C67-03FBDC4877D9}" type="datetimeFigureOut">
              <a:rPr lang="en-US" smtClean="0"/>
              <a:t>11/22/2024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26008F3-2A63-4DEE-9986-897651EF76F7}" type="slidenum">
              <a:rPr lang="en-US" smtClean="0"/>
              <a:t>‹#›</a:t>
            </a:fld>
            <a:endParaRPr lang="en-US"/>
          </a:p>
        </p:txBody>
      </p:sp>
    </p:spTree>
    <p:extLst>
      <p:ext uri="{BB962C8B-B14F-4D97-AF65-F5344CB8AC3E}">
        <p14:creationId xmlns:p14="http://schemas.microsoft.com/office/powerpoint/2010/main" val="20019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47763" y="1233488"/>
            <a:ext cx="4440237" cy="3330575"/>
          </a:xfrm>
          <a:ln/>
        </p:spPr>
      </p:sp>
      <p:sp>
        <p:nvSpPr>
          <p:cNvPr id="15363"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Afternoon!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Honorable and invited guests, all of my Lecturers, supervisor and my batch friends.</a:t>
            </a:r>
            <a:endParaRPr lang="en-US" dirty="0">
              <a:latin typeface="Times New Roman" panose="02020603050405020304" pitchFamily="18" charset="0"/>
              <a:cs typeface="Times New Roman" panose="02020603050405020304" pitchFamily="18" charset="0"/>
            </a:endParaRPr>
          </a:p>
          <a:p>
            <a:endParaRPr lang="en-US" altLang="en-US" dirty="0"/>
          </a:p>
        </p:txBody>
      </p:sp>
      <p:sp>
        <p:nvSpPr>
          <p:cNvPr id="15364" name="Slide Number Placeholder 3"/>
          <p:cNvSpPr>
            <a:spLocks noGrp="1"/>
          </p:cNvSpPr>
          <p:nvPr>
            <p:ph type="sldNum" sz="quarter" idx="5"/>
          </p:nvPr>
        </p:nvSpPr>
        <p:spPr>
          <a:noFill/>
        </p:spPr>
        <p:txBody>
          <a:bodyPr/>
          <a:lstStyle/>
          <a:p>
            <a:fld id="{0E00B00B-D5EF-4927-9D28-154E76C622CB}" type="slidenum">
              <a:rPr lang="ru-RU" altLang="en-US" smtClean="0"/>
              <a:pPr/>
              <a:t>1</a:t>
            </a:fld>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10</a:t>
            </a:fld>
            <a:endParaRPr lang="en-US"/>
          </a:p>
        </p:txBody>
      </p:sp>
    </p:spTree>
    <p:extLst>
      <p:ext uri="{BB962C8B-B14F-4D97-AF65-F5344CB8AC3E}">
        <p14:creationId xmlns:p14="http://schemas.microsoft.com/office/powerpoint/2010/main" val="97034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11</a:t>
            </a:fld>
            <a:endParaRPr lang="en-US"/>
          </a:p>
        </p:txBody>
      </p:sp>
    </p:spTree>
    <p:extLst>
      <p:ext uri="{BB962C8B-B14F-4D97-AF65-F5344CB8AC3E}">
        <p14:creationId xmlns:p14="http://schemas.microsoft.com/office/powerpoint/2010/main" val="113894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12</a:t>
            </a:fld>
            <a:endParaRPr lang="en-US"/>
          </a:p>
        </p:txBody>
      </p:sp>
    </p:spTree>
    <p:extLst>
      <p:ext uri="{BB962C8B-B14F-4D97-AF65-F5344CB8AC3E}">
        <p14:creationId xmlns:p14="http://schemas.microsoft.com/office/powerpoint/2010/main" val="288112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LMS </a:t>
            </a:r>
            <a:r>
              <a:rPr lang="my-MM" dirty="0"/>
              <a:t>ဆိုတာ သင်ကြားရေး အစီအစဉ်တွေ နဲ့ ပတ်သက်ပြီး စီမံခန့်ခွဲမှု၊ မှတ်တမ်းပြုစုခြင်း၊ လုပ်ဆောင်မှု ခြေရာခံခြင်း၊ အစီရင်ခံစာပြုစုခြင်း နဲ့ သင်ကြားမှုတွေ တင်သွင်းခြင်း စတာတွေကို ကူညီပေးတဲ့ ဆော့ဖ်ဝဲ ပလက်ဖောင်း ဖြစ်ပါတယ်။ </a:t>
            </a:r>
            <a:r>
              <a:rPr lang="en-US" dirty="0"/>
              <a:t>Moodle, Blackboard, Canvas </a:t>
            </a:r>
            <a:r>
              <a:rPr lang="my-MM" dirty="0"/>
              <a:t>တို့လို ပလက်ဖောင်းတွေ ပါဝင်ပါတယ်။ ဒါတွေမှာ သင်တန်းဖွဲ့စည်းမှု၊ စစ်ဆေးမှု၊ အသုံးပြုသူ စီမံခန့်ခွဲမှု စတာတွေ ပါဝင်ပါတယ်။</a:t>
            </a:r>
            <a:endParaRPr lang="en-US" dirty="0"/>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13</a:t>
            </a:fld>
            <a:endParaRPr lang="en-US"/>
          </a:p>
        </p:txBody>
      </p:sp>
    </p:spTree>
    <p:extLst>
      <p:ext uri="{BB962C8B-B14F-4D97-AF65-F5344CB8AC3E}">
        <p14:creationId xmlns:p14="http://schemas.microsoft.com/office/powerpoint/2010/main" val="1222405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14</a:t>
            </a:fld>
            <a:endParaRPr lang="en-US"/>
          </a:p>
        </p:txBody>
      </p:sp>
    </p:spTree>
    <p:extLst>
      <p:ext uri="{BB962C8B-B14F-4D97-AF65-F5344CB8AC3E}">
        <p14:creationId xmlns:p14="http://schemas.microsoft.com/office/powerpoint/2010/main" val="301960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WebRTC (Web Real-Time Communication) </a:t>
            </a:r>
            <a:r>
              <a:rPr lang="my-MM" dirty="0"/>
              <a:t>ဆိုတာ ဘယ်နေရာမှာမဆို အသုံးပြုနိုင်တဲ့ ပလက်ဖောင်းဖြစ်ပြီး၊ အသုံးပြုသူတွေ အကြားမှာ အချိန်နာရီချိန် ကွန်ယူနိကေးရှင်း ပေးနိုင်စွမ်းရှိပါတယ်။ </a:t>
            </a:r>
            <a:r>
              <a:rPr lang="en-US" dirty="0"/>
              <a:t>WebRTC </a:t>
            </a:r>
            <a:r>
              <a:rPr lang="my-MM" dirty="0"/>
              <a:t>က ပလက်ဂင်း (</a:t>
            </a:r>
            <a:r>
              <a:rPr lang="en-US" dirty="0"/>
              <a:t>plugin) </a:t>
            </a:r>
            <a:r>
              <a:rPr lang="my-MM" dirty="0"/>
              <a:t>သို့မဟုတ် ထပ်ဆင့်ဆော့ဖ်ဝဲမလိုအပ်ပဲ အသုံးပြုနိုင်တာမို့ အသုံးပြုရ လွယ်ကူပါတယ်။</a:t>
            </a:r>
            <a:endParaRPr lang="en-US" dirty="0"/>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15</a:t>
            </a:fld>
            <a:endParaRPr lang="en-US"/>
          </a:p>
        </p:txBody>
      </p:sp>
    </p:spTree>
    <p:extLst>
      <p:ext uri="{BB962C8B-B14F-4D97-AF65-F5344CB8AC3E}">
        <p14:creationId xmlns:p14="http://schemas.microsoft.com/office/powerpoint/2010/main" val="48128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lphaUcPeriod"/>
            </a:pPr>
            <a:r>
              <a:rPr lang="my-MM" sz="900" dirty="0"/>
              <a:t>MediaStream (getUserMedia) သည် အသုံးပြုသူ၏ စက်မှ အသံနှင့် ဗီဒီယို ထုတ်လွှင့်မှုများကို တိုက်ရိုက်ဖမ်းယူရန် ဝဘ်အပလီကေးရှင်းများဖြစ်သည့် ကင်မရာများနှင့် မိုက်ခရိုဖုန်းများကဲ့သို့ မီဒီယာကိရိယာများကို ဝင်ရောက်ကြည့်ရှုနိုင်စေသည့် ဝဘ်အချိန်နှင့်တပြေးညီ ဆက်သွယ်ရေး (WebRTC) ရှိ အခြေခံ API တစ်ခုဖြစ်သည်။</a:t>
            </a:r>
            <a:endParaRPr lang="en-US" sz="900" dirty="0"/>
          </a:p>
        </p:txBody>
      </p:sp>
      <p:sp>
        <p:nvSpPr>
          <p:cNvPr id="4" name="Slide Number Placeholder 3"/>
          <p:cNvSpPr>
            <a:spLocks noGrp="1"/>
          </p:cNvSpPr>
          <p:nvPr>
            <p:ph type="sldNum" sz="quarter" idx="5"/>
          </p:nvPr>
        </p:nvSpPr>
        <p:spPr/>
        <p:txBody>
          <a:bodyPr/>
          <a:lstStyle/>
          <a:p>
            <a:fld id="{626008F3-2A63-4DEE-9986-897651EF76F7}" type="slidenum">
              <a:rPr lang="en-US" smtClean="0"/>
              <a:t>16</a:t>
            </a:fld>
            <a:endParaRPr lang="en-US"/>
          </a:p>
        </p:txBody>
      </p:sp>
    </p:spTree>
    <p:extLst>
      <p:ext uri="{BB962C8B-B14F-4D97-AF65-F5344CB8AC3E}">
        <p14:creationId xmlns:p14="http://schemas.microsoft.com/office/powerpoint/2010/main" val="396914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my-MM" dirty="0"/>
              <a:t>RTCPeerConnection သည် ဘရောက်ဆာများ သို့မဟုတ် အပလီကေးရှင်းများအကြား အချိန်နှင့်တစ်ပြေးညီ အော်ဒီယို၊ ဗီဒီယိုနှင့် ဒေတာဖလှယ်မှုကို လုပ်ဆောင်ပေးသည့် Web Real-Time Communication (WebRTC) API ၏ အဓိကအစိတ်အပိုင်းတစ်ခုဖြစ်သည်။ ၎င်းသည် ဆော့ဖ်ဝဲအင်ဂျင်နီယာများအား ဗီဒီယိုကွန်ဖရင့်၊ ဖိုင်မျှဝေခြင်းနှင့် အွန်လိုင်းဂိမ်းကစားခြင်းကဲ့သို့သော အရည်အသွေးမြင့်၊ latency နည်းပါးသော ဆက်သွယ်ရေးဖြင့် အပလီကေးရှင်းများတည်ဆောက်နိုင်စေမည့် ရွယ်တူအချင်းချင်းချိတ်ဆက်မှုများကို တည်ထောင်ရန်အတွက် စံသတ်မှတ်ထားသော အင်တာဖေ့စ်ကို ပံ့ပိုးပေးပါသည်။</a:t>
            </a:r>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17</a:t>
            </a:fld>
            <a:endParaRPr lang="en-US"/>
          </a:p>
        </p:txBody>
      </p:sp>
    </p:spTree>
    <p:extLst>
      <p:ext uri="{BB962C8B-B14F-4D97-AF65-F5344CB8AC3E}">
        <p14:creationId xmlns:p14="http://schemas.microsoft.com/office/powerpoint/2010/main" val="1645907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18</a:t>
            </a:fld>
            <a:endParaRPr lang="en-US"/>
          </a:p>
        </p:txBody>
      </p:sp>
    </p:spTree>
    <p:extLst>
      <p:ext uri="{BB962C8B-B14F-4D97-AF65-F5344CB8AC3E}">
        <p14:creationId xmlns:p14="http://schemas.microsoft.com/office/powerpoint/2010/main" val="3592230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Server </a:t>
            </a:r>
            <a:r>
              <a:rPr lang="my-MM" dirty="0"/>
              <a:t>ဆိုတာက အင်တာနက်ပေါ်မှာ </a:t>
            </a:r>
            <a:r>
              <a:rPr lang="en-US" dirty="0"/>
              <a:t>Website </a:t>
            </a:r>
            <a:r>
              <a:rPr lang="my-MM" dirty="0"/>
              <a:t>တွေ၊ </a:t>
            </a:r>
            <a:r>
              <a:rPr lang="en-US" dirty="0"/>
              <a:t>Application </a:t>
            </a:r>
            <a:r>
              <a:rPr lang="my-MM" dirty="0"/>
              <a:t>တွေကို </a:t>
            </a:r>
            <a:r>
              <a:rPr lang="en-US" dirty="0"/>
              <a:t>Host </a:t>
            </a:r>
            <a:r>
              <a:rPr lang="my-MM" dirty="0"/>
              <a:t>လုပ်ပြီး အသုံးပြုသူ (</a:t>
            </a:r>
            <a:r>
              <a:rPr lang="en-US" dirty="0"/>
              <a:t>User) </a:t>
            </a:r>
            <a:r>
              <a:rPr lang="my-MM" dirty="0"/>
              <a:t>တွေက </a:t>
            </a:r>
            <a:r>
              <a:rPr lang="en-US" dirty="0"/>
              <a:t>Request </a:t>
            </a:r>
            <a:r>
              <a:rPr lang="my-MM" dirty="0"/>
              <a:t>လုပ်တဲ့ </a:t>
            </a:r>
            <a:r>
              <a:rPr lang="en-US" dirty="0"/>
              <a:t>Data </a:t>
            </a:r>
            <a:r>
              <a:rPr lang="my-MM" dirty="0"/>
              <a:t>တွေကို </a:t>
            </a:r>
            <a:r>
              <a:rPr lang="en-US" dirty="0"/>
              <a:t>Response </a:t>
            </a:r>
            <a:r>
              <a:rPr lang="my-MM" dirty="0"/>
              <a:t>ပေးတဲ့ </a:t>
            </a:r>
            <a:r>
              <a:rPr lang="en-US" dirty="0"/>
              <a:t>Server </a:t>
            </a:r>
            <a:r>
              <a:rPr lang="my-MM" dirty="0"/>
              <a:t>တစ်ခုဖြစ်ပါတယ်။ </a:t>
            </a:r>
            <a:r>
              <a:rPr lang="en-US" dirty="0"/>
              <a:t>Web Server </a:t>
            </a:r>
            <a:r>
              <a:rPr lang="my-MM" dirty="0"/>
              <a:t>သည် </a:t>
            </a:r>
            <a:r>
              <a:rPr lang="en-US" dirty="0"/>
              <a:t>HTTP (Hypertext Transfer Protocol) </a:t>
            </a:r>
            <a:r>
              <a:rPr lang="my-MM" dirty="0"/>
              <a:t>သို့မဟုတ် </a:t>
            </a:r>
            <a:r>
              <a:rPr lang="en-US" dirty="0"/>
              <a:t>HTTPS Protocol </a:t>
            </a:r>
            <a:r>
              <a:rPr lang="my-MM" dirty="0"/>
              <a:t>ကို အသုံးပြုသည့် </a:t>
            </a:r>
            <a:r>
              <a:rPr lang="en-US" dirty="0"/>
              <a:t>Client (</a:t>
            </a:r>
            <a:r>
              <a:rPr lang="my-MM" dirty="0"/>
              <a:t>အတူတူသော </a:t>
            </a:r>
            <a:r>
              <a:rPr lang="en-US" dirty="0"/>
              <a:t>Browser, Mobile App) </a:t>
            </a:r>
            <a:r>
              <a:rPr lang="my-MM" dirty="0"/>
              <a:t>နှင့် ဆက်သွယ်ပြီး </a:t>
            </a:r>
            <a:r>
              <a:rPr lang="en-US" dirty="0"/>
              <a:t>Data (HTML, CSS, JS, Images, Videos, API Data) </a:t>
            </a:r>
            <a:r>
              <a:rPr lang="my-MM" dirty="0"/>
              <a:t>ပေးပို့ပါတယ်။</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19</a:t>
            </a:fld>
            <a:endParaRPr lang="en-US"/>
          </a:p>
        </p:txBody>
      </p:sp>
    </p:spTree>
    <p:extLst>
      <p:ext uri="{BB962C8B-B14F-4D97-AF65-F5344CB8AC3E}">
        <p14:creationId xmlns:p14="http://schemas.microsoft.com/office/powerpoint/2010/main" val="244733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570" indent="-174570" defTabSz="931042">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Firstly, May I introduce myself. </a:t>
            </a:r>
          </a:p>
          <a:p>
            <a:pPr marL="174570" indent="-174570" defTabSz="931042">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I'm Captain </a:t>
            </a:r>
            <a:r>
              <a:rPr lang="en-US" b="1" dirty="0" err="1">
                <a:latin typeface="Times New Roman" panose="02020603050405020304" pitchFamily="18" charset="0"/>
                <a:cs typeface="Times New Roman" panose="02020603050405020304" pitchFamily="18" charset="0"/>
              </a:rPr>
              <a:t>Myo</a:t>
            </a:r>
            <a:r>
              <a:rPr lang="en-US" b="1" dirty="0">
                <a:latin typeface="Times New Roman" panose="02020603050405020304" pitchFamily="18" charset="0"/>
                <a:cs typeface="Times New Roman" panose="02020603050405020304" pitchFamily="18" charset="0"/>
              </a:rPr>
              <a:t> Min Thu</a:t>
            </a:r>
            <a:r>
              <a:rPr lang="en-US" dirty="0">
                <a:latin typeface="Times New Roman" panose="02020603050405020304" pitchFamily="18" charset="0"/>
                <a:cs typeface="Times New Roman" panose="02020603050405020304" pitchFamily="18" charset="0"/>
              </a:rPr>
              <a:t>, and Master Candidate at Department of Computer Science. </a:t>
            </a:r>
          </a:p>
          <a:p>
            <a:pPr marL="174570" indent="-174570" defTabSz="931042">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Today I' would like to present my thesis work. </a:t>
            </a:r>
          </a:p>
          <a:p>
            <a:pPr marL="174570" indent="-174570" defTabSz="931042">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title of my thesis is </a:t>
            </a:r>
            <a:r>
              <a:rPr lang="en-US" b="1" dirty="0">
                <a:latin typeface="Times New Roman" panose="02020603050405020304" pitchFamily="18" charset="0"/>
                <a:cs typeface="Times New Roman" panose="02020603050405020304" pitchFamily="18" charset="0"/>
              </a:rPr>
              <a:t>“</a:t>
            </a:r>
            <a:r>
              <a:rPr lang="en-US" b="1" spc="61" dirty="0">
                <a:solidFill>
                  <a:srgbClr val="0D0D0D"/>
                </a:solidFill>
                <a:highlight>
                  <a:srgbClr val="FFFFFF"/>
                </a:highlight>
                <a:latin typeface="Times New Roman" panose="02020603050405020304" pitchFamily="18" charset="0"/>
                <a:ea typeface="Calibri" panose="020F0502020204030204" pitchFamily="34" charset="0"/>
              </a:rPr>
              <a:t>Enhancing Real-Time Communication in Learning Management Systems Using WebRTC</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74570" indent="-174570" defTabSz="931042">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 .</a:t>
            </a:r>
          </a:p>
          <a:p>
            <a:pPr marL="174570" indent="-174570" defTabSz="931042">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And my supervisor is </a:t>
            </a:r>
            <a:r>
              <a:rPr lang="en-US" b="1" dirty="0">
                <a:latin typeface="Times New Roman" panose="02020603050405020304" pitchFamily="18" charset="0"/>
                <a:cs typeface="Times New Roman" panose="02020603050405020304" pitchFamily="18" charset="0"/>
              </a:rPr>
              <a:t>Lt Col </a:t>
            </a:r>
            <a:r>
              <a:rPr lang="en-US" b="1" dirty="0" err="1">
                <a:latin typeface="Times New Roman" panose="02020603050405020304" pitchFamily="18" charset="0"/>
                <a:cs typeface="Times New Roman" panose="02020603050405020304" pitchFamily="18" charset="0"/>
              </a:rPr>
              <a:t>Myo</a:t>
            </a:r>
            <a:r>
              <a:rPr lang="en-US" b="1" dirty="0">
                <a:latin typeface="Times New Roman" panose="02020603050405020304" pitchFamily="18" charset="0"/>
                <a:cs typeface="Times New Roman" panose="02020603050405020304" pitchFamily="18" charset="0"/>
              </a:rPr>
              <a:t> Thant and Co-supervisor is Major Hein Naing.</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a:t>
            </a:fld>
            <a:endParaRPr lang="en-US"/>
          </a:p>
        </p:txBody>
      </p:sp>
    </p:spTree>
    <p:extLst>
      <p:ext uri="{BB962C8B-B14F-4D97-AF65-F5344CB8AC3E}">
        <p14:creationId xmlns:p14="http://schemas.microsoft.com/office/powerpoint/2010/main" val="26383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Hypertext Transfer Protocol (HTTP) </a:t>
            </a:r>
            <a:r>
              <a:rPr lang="my-MM" dirty="0"/>
              <a:t>ဆိုတာက အင်တာနက်ပေါ်မှာ </a:t>
            </a:r>
            <a:r>
              <a:rPr lang="en-US" dirty="0"/>
              <a:t>Data (Text, Images, Videos, etc.) </a:t>
            </a:r>
            <a:r>
              <a:rPr lang="my-MM" dirty="0"/>
              <a:t>တွေကို </a:t>
            </a:r>
            <a:r>
              <a:rPr lang="en-US" dirty="0"/>
              <a:t>Browser </a:t>
            </a:r>
            <a:r>
              <a:rPr lang="my-MM" dirty="0"/>
              <a:t>နှင့် </a:t>
            </a:r>
            <a:r>
              <a:rPr lang="en-US" dirty="0"/>
              <a:t>Server </a:t>
            </a:r>
            <a:r>
              <a:rPr lang="my-MM" dirty="0"/>
              <a:t>တို့အကြား ရှေးရောက်စေဖို့ အသုံးပြုတဲ့ </a:t>
            </a:r>
            <a:r>
              <a:rPr lang="en-US" dirty="0"/>
              <a:t>Protocol </a:t>
            </a:r>
            <a:r>
              <a:rPr lang="my-MM" dirty="0"/>
              <a:t>တစ်ခုဖြစ်ပါတယ်။</a:t>
            </a:r>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20</a:t>
            </a:fld>
            <a:endParaRPr lang="en-US"/>
          </a:p>
        </p:txBody>
      </p:sp>
    </p:spTree>
    <p:extLst>
      <p:ext uri="{BB962C8B-B14F-4D97-AF65-F5344CB8AC3E}">
        <p14:creationId xmlns:p14="http://schemas.microsoft.com/office/powerpoint/2010/main" val="4998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a:t>
            </a:r>
            <a:r>
              <a:rPr lang="en-US" dirty="0"/>
              <a:t> </a:t>
            </a:r>
            <a:r>
              <a:rPr lang="my-MM" dirty="0"/>
              <a:t>ဆိုတာ </a:t>
            </a:r>
            <a:r>
              <a:rPr lang="en-US" dirty="0"/>
              <a:t>Website </a:t>
            </a:r>
            <a:r>
              <a:rPr lang="my-MM" dirty="0"/>
              <a:t>တွေကို ဖန်တီးဖို့ အသုံးပြုတဲ့ </a:t>
            </a:r>
            <a:r>
              <a:rPr lang="en-US" dirty="0"/>
              <a:t>Markup Language </a:t>
            </a:r>
            <a:r>
              <a:rPr lang="my-MM" dirty="0"/>
              <a:t>တစ်ခုဖြစ်ပါတယ်။</a:t>
            </a:r>
          </a:p>
          <a:p>
            <a:r>
              <a:rPr lang="en-US" dirty="0"/>
              <a:t>HTML </a:t>
            </a:r>
            <a:r>
              <a:rPr lang="my-MM" dirty="0"/>
              <a:t>သည် </a:t>
            </a:r>
            <a:r>
              <a:rPr lang="en-US" dirty="0"/>
              <a:t>Web Page </a:t>
            </a:r>
            <a:r>
              <a:rPr lang="my-MM" dirty="0"/>
              <a:t>ရဲ့ </a:t>
            </a:r>
            <a:r>
              <a:rPr lang="en-US" dirty="0"/>
              <a:t>Structure (</a:t>
            </a:r>
            <a:r>
              <a:rPr lang="my-MM" dirty="0"/>
              <a:t>ပုံစံ) ကို သတ်မှတ်ပေးပြီး </a:t>
            </a:r>
            <a:r>
              <a:rPr lang="en-US" dirty="0"/>
              <a:t>Browser </a:t>
            </a:r>
            <a:r>
              <a:rPr lang="my-MM" dirty="0"/>
              <a:t>တွေက </a:t>
            </a:r>
            <a:r>
              <a:rPr lang="en-US" dirty="0"/>
              <a:t>HTML Code </a:t>
            </a:r>
            <a:r>
              <a:rPr lang="my-MM" dirty="0"/>
              <a:t>ကိုဖတ်ရှုပြီး </a:t>
            </a:r>
            <a:r>
              <a:rPr lang="en-US" dirty="0"/>
              <a:t>User Interface (UI) </a:t>
            </a:r>
            <a:r>
              <a:rPr lang="my-MM" dirty="0"/>
              <a:t>အဖြစ်ပြသပေးပါသည်။</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21</a:t>
            </a:fld>
            <a:endParaRPr lang="en-US"/>
          </a:p>
        </p:txBody>
      </p:sp>
    </p:spTree>
    <p:extLst>
      <p:ext uri="{BB962C8B-B14F-4D97-AF65-F5344CB8AC3E}">
        <p14:creationId xmlns:p14="http://schemas.microsoft.com/office/powerpoint/2010/main" val="1018247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22</a:t>
            </a:fld>
            <a:endParaRPr lang="en-US"/>
          </a:p>
        </p:txBody>
      </p:sp>
    </p:spTree>
    <p:extLst>
      <p:ext uri="{BB962C8B-B14F-4D97-AF65-F5344CB8AC3E}">
        <p14:creationId xmlns:p14="http://schemas.microsoft.com/office/powerpoint/2010/main" val="3551211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23</a:t>
            </a:fld>
            <a:endParaRPr lang="en-US"/>
          </a:p>
        </p:txBody>
      </p:sp>
    </p:spTree>
    <p:extLst>
      <p:ext uri="{BB962C8B-B14F-4D97-AF65-F5344CB8AC3E}">
        <p14:creationId xmlns:p14="http://schemas.microsoft.com/office/powerpoint/2010/main" val="2781002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PHP (Hypertext Preprocessor) </a:t>
            </a:r>
            <a:r>
              <a:rPr lang="my-MM" dirty="0"/>
              <a:t>ဆိုတာက </a:t>
            </a:r>
            <a:r>
              <a:rPr lang="en-US" dirty="0"/>
              <a:t>Server-Side Scripting Language </a:t>
            </a:r>
            <a:r>
              <a:rPr lang="my-MM" dirty="0"/>
              <a:t>တစ်ခုဖြစ်ပြီး </a:t>
            </a:r>
            <a:r>
              <a:rPr lang="en-US" dirty="0"/>
              <a:t>Dynamic Website </a:t>
            </a:r>
            <a:r>
              <a:rPr lang="my-MM" dirty="0"/>
              <a:t>တွေနဲ့ </a:t>
            </a:r>
            <a:r>
              <a:rPr lang="en-US" dirty="0"/>
              <a:t>Web Applications </a:t>
            </a:r>
            <a:r>
              <a:rPr lang="my-MM" dirty="0"/>
              <a:t>ဖန်တီးဖို့အတွက် အသုံးပြုရပါတယ်။ </a:t>
            </a:r>
            <a:r>
              <a:rPr lang="en-US" dirty="0"/>
              <a:t>PHP </a:t>
            </a:r>
            <a:r>
              <a:rPr lang="my-MM" dirty="0"/>
              <a:t>ဟာ </a:t>
            </a:r>
            <a:r>
              <a:rPr lang="en-US" dirty="0"/>
              <a:t>Backend Development </a:t>
            </a:r>
            <a:r>
              <a:rPr lang="my-MM" dirty="0"/>
              <a:t>အတွက် အသုံးများပြီး </a:t>
            </a:r>
            <a:r>
              <a:rPr lang="en-US" dirty="0"/>
              <a:t>HTML, CSS, JavaScript </a:t>
            </a:r>
            <a:r>
              <a:rPr lang="my-MM" dirty="0"/>
              <a:t>တို့နဲ့ အလွယ်တကူ ပေါင်းစပ်အသုံးပြုနိုင်ပါတယ်။</a:t>
            </a:r>
            <a:r>
              <a:rPr lang="en-US" dirty="0"/>
              <a:t>2. PHP </a:t>
            </a:r>
            <a:r>
              <a:rPr lang="my-MM" dirty="0"/>
              <a:t>ကို </a:t>
            </a:r>
            <a:r>
              <a:rPr lang="en-US" dirty="0"/>
              <a:t>Windows, macOS, Linux </a:t>
            </a:r>
            <a:r>
              <a:rPr lang="my-MM" dirty="0"/>
              <a:t>စတဲ့ </a:t>
            </a:r>
            <a:r>
              <a:rPr lang="en-US" dirty="0"/>
              <a:t>Operating Systems </a:t>
            </a:r>
            <a:r>
              <a:rPr lang="my-MM" dirty="0"/>
              <a:t>များတွင် အသုံးပြုနိုင်သည်။</a:t>
            </a:r>
            <a:r>
              <a:rPr lang="en-US" dirty="0"/>
              <a:t>3, PHP </a:t>
            </a:r>
            <a:r>
              <a:rPr lang="my-MM" dirty="0"/>
              <a:t>ဟာ အခမဲ့ဖြစ်ပြီး </a:t>
            </a:r>
            <a:r>
              <a:rPr lang="en-US" dirty="0"/>
              <a:t>Source Code </a:t>
            </a:r>
            <a:r>
              <a:rPr lang="my-MM" dirty="0"/>
              <a:t>ကို </a:t>
            </a:r>
            <a:r>
              <a:rPr lang="en-US" dirty="0"/>
              <a:t>Customize </a:t>
            </a:r>
            <a:r>
              <a:rPr lang="my-MM" dirty="0"/>
              <a:t>လုပ်နိုင်ပါတယ်။</a:t>
            </a:r>
          </a:p>
          <a:p>
            <a:pPr marL="0" marR="0" lvl="0" indent="0" algn="l" defTabSz="914400" rtl="0" eaLnBrk="1" fontAlgn="auto" latinLnBrk="0" hangingPunct="1">
              <a:lnSpc>
                <a:spcPct val="100000"/>
              </a:lnSpc>
              <a:spcBef>
                <a:spcPts val="0"/>
              </a:spcBef>
              <a:spcAft>
                <a:spcPts val="0"/>
              </a:spcAft>
              <a:buClrTx/>
              <a:buSzTx/>
              <a:buFontTx/>
              <a:buNone/>
              <a:tabLst/>
              <a:defRPr/>
            </a:pPr>
            <a:endParaRPr lang="my-MM"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my-MM" dirty="0"/>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24</a:t>
            </a:fld>
            <a:endParaRPr lang="en-US"/>
          </a:p>
        </p:txBody>
      </p:sp>
    </p:spTree>
    <p:extLst>
      <p:ext uri="{BB962C8B-B14F-4D97-AF65-F5344CB8AC3E}">
        <p14:creationId xmlns:p14="http://schemas.microsoft.com/office/powerpoint/2010/main" val="1180058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6008F3-2A63-4DEE-9986-897651EF76F7}" type="slidenum">
              <a:rPr lang="en-US" smtClean="0"/>
              <a:t>26</a:t>
            </a:fld>
            <a:endParaRPr lang="en-US"/>
          </a:p>
        </p:txBody>
      </p:sp>
    </p:spTree>
    <p:extLst>
      <p:ext uri="{BB962C8B-B14F-4D97-AF65-F5344CB8AC3E}">
        <p14:creationId xmlns:p14="http://schemas.microsoft.com/office/powerpoint/2010/main" val="68078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29</a:t>
            </a:fld>
            <a:endParaRPr lang="en-US"/>
          </a:p>
        </p:txBody>
      </p:sp>
    </p:spTree>
    <p:extLst>
      <p:ext uri="{BB962C8B-B14F-4D97-AF65-F5344CB8AC3E}">
        <p14:creationId xmlns:p14="http://schemas.microsoft.com/office/powerpoint/2010/main" val="169470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9A0CE-857E-8557-DD9B-CC759BF53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F730CC-9663-D269-6DB3-05E2339F2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800B66-2620-8E8A-3B31-9AB8607F32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293746-CA24-9BC0-CC6B-3E09034E9ADA}"/>
              </a:ext>
            </a:extLst>
          </p:cNvPr>
          <p:cNvSpPr>
            <a:spLocks noGrp="1"/>
          </p:cNvSpPr>
          <p:nvPr>
            <p:ph type="sldNum" sz="quarter" idx="5"/>
          </p:nvPr>
        </p:nvSpPr>
        <p:spPr/>
        <p:txBody>
          <a:bodyPr/>
          <a:lstStyle/>
          <a:p>
            <a:fld id="{626008F3-2A63-4DEE-9986-897651EF76F7}" type="slidenum">
              <a:rPr lang="en-US" smtClean="0"/>
              <a:t>30</a:t>
            </a:fld>
            <a:endParaRPr lang="en-US"/>
          </a:p>
        </p:txBody>
      </p:sp>
    </p:spTree>
    <p:extLst>
      <p:ext uri="{BB962C8B-B14F-4D97-AF65-F5344CB8AC3E}">
        <p14:creationId xmlns:p14="http://schemas.microsoft.com/office/powerpoint/2010/main" val="2223095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32</a:t>
            </a:fld>
            <a:endParaRPr lang="ru-RU" altLang="en-US"/>
          </a:p>
        </p:txBody>
      </p:sp>
    </p:spTree>
    <p:extLst>
      <p:ext uri="{BB962C8B-B14F-4D97-AF65-F5344CB8AC3E}">
        <p14:creationId xmlns:p14="http://schemas.microsoft.com/office/powerpoint/2010/main" val="3092309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kind attention.</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33</a:t>
            </a:fld>
            <a:endParaRPr lang="en-US"/>
          </a:p>
        </p:txBody>
      </p:sp>
    </p:spTree>
    <p:extLst>
      <p:ext uri="{BB962C8B-B14F-4D97-AF65-F5344CB8AC3E}">
        <p14:creationId xmlns:p14="http://schemas.microsoft.com/office/powerpoint/2010/main" val="65370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OK! First of</a:t>
            </a:r>
            <a:r>
              <a:rPr lang="en-US" sz="2000" baseline="0" dirty="0">
                <a:latin typeface="Times New Roman" panose="02020603050405020304" pitchFamily="18" charset="0"/>
                <a:cs typeface="Times New Roman" panose="02020603050405020304" pitchFamily="18" charset="0"/>
              </a:rPr>
              <a:t> all, I would like to present outlines of my thesis. </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seminar, I will present</a:t>
            </a:r>
            <a:r>
              <a:rPr lang="en-US" sz="2000" baseline="0" dirty="0">
                <a:latin typeface="Times New Roman" panose="02020603050405020304" pitchFamily="18" charset="0"/>
                <a:cs typeface="Times New Roman" panose="02020603050405020304" pitchFamily="18" charset="0"/>
              </a:rPr>
              <a:t> our thesis as these program. And generally divided by 7 state.</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First stage is the abstract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Second stage is the Introduction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Third stage is the Aim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Fourth stage is the </a:t>
            </a:r>
            <a:r>
              <a:rPr lang="en-US" altLang="en-US" sz="2000" dirty="0">
                <a:latin typeface="Times New Roman" panose="02020603050405020304" pitchFamily="18" charset="0"/>
                <a:cs typeface="Times New Roman" panose="02020603050405020304" pitchFamily="18" charset="0"/>
              </a:rPr>
              <a:t>Objectives of our thesis</a:t>
            </a:r>
            <a:r>
              <a:rPr lang="en-US" sz="2000" baseline="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Fifth is the Problem Statement .</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Sixth is the  background theory.</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Finally, is the conclusion of our thesis.</a:t>
            </a: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3</a:t>
            </a:fld>
            <a:endParaRPr lang="en-US"/>
          </a:p>
        </p:txBody>
      </p:sp>
    </p:spTree>
    <p:extLst>
      <p:ext uri="{BB962C8B-B14F-4D97-AF65-F5344CB8AC3E}">
        <p14:creationId xmlns:p14="http://schemas.microsoft.com/office/powerpoint/2010/main" val="2478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slides, May I present about the abstract of my thesis.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4</a:t>
            </a:fld>
            <a:endParaRPr lang="ru-RU" altLang="en-US"/>
          </a:p>
        </p:txBody>
      </p:sp>
    </p:spTree>
    <p:extLst>
      <p:ext uri="{BB962C8B-B14F-4D97-AF65-F5344CB8AC3E}">
        <p14:creationId xmlns:p14="http://schemas.microsoft.com/office/powerpoint/2010/main" val="20611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ဒီဂျစ်တယ်နည်းပညာများ၏ရောက်ရှိမှုသည် ပညာရေးလုပ်ငန်းပုံစံကို ပြောင်းလဲစေပြီး သင်ယူမှုစီမံခန့်ခွဲမှုစနစ်များ (</a:t>
            </a:r>
            <a:r>
              <a:rPr lang="en-US" dirty="0"/>
              <a:t>LMS) </a:t>
            </a:r>
            <a:r>
              <a:rPr lang="my-MM" dirty="0"/>
              <a:t>ကို ပညာရေးနှင့် ကော်ပိုရေးရှင်းဆိုင်ရာ လုပ်ငန်းခွင်များတွင် ကျယ်ကျယ်ပြန့်ပြန့်အသုံးပြုလာစေသည်။ </a:t>
            </a:r>
            <a:r>
              <a:rPr lang="en-US" dirty="0"/>
              <a:t>Web Real-Time Communication (WebRTC) </a:t>
            </a:r>
            <a:r>
              <a:rPr lang="my-MM" dirty="0"/>
              <a:t>သည် ရိုးရှင်းသော အပလီကေးရှင်း ပရိုဂရမ်မင်း အင်တာဖေ့စ်များ (</a:t>
            </a:r>
            <a:r>
              <a:rPr lang="en-US" dirty="0"/>
              <a:t>APIs) </a:t>
            </a:r>
            <a:r>
              <a:rPr lang="my-MM" dirty="0"/>
              <a:t>မှတစ်ဆင့် ဝဘ်အပလီကေးရှင်းများနှင့် ဝဘ်ဆိုက်များကို အချိန်နှင့်တပြေးညီ ဆက်သွယ်ရေးစွမ်းဆောင်ရည်များ ပေးစွမ်းသော ဖွင့်လှစ်အရင်းအမြစ် (</a:t>
            </a:r>
            <a:r>
              <a:rPr lang="en-US" dirty="0"/>
              <a:t>open-source) </a:t>
            </a:r>
            <a:r>
              <a:rPr lang="my-MM" dirty="0"/>
              <a:t>စီမံကိန်းတစ်ခု ဖြစ်သည်။ ဤသုတေသန၏ သီအိုရီကိုအခြေပြုမြင်ကွင်းမှာ တည်ဆောက်ရေးသင်ယူမှု သီအိုရီနှင့် မီဒီယာပျံ့နှံ့မှု သီအိုရီတို့ ပေါ်မှာ မူတည်သည်။</a:t>
            </a:r>
            <a:endParaRPr lang="en-US" dirty="0"/>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5</a:t>
            </a:fld>
            <a:endParaRPr lang="en-US"/>
          </a:p>
        </p:txBody>
      </p:sp>
    </p:spTree>
    <p:extLst>
      <p:ext uri="{BB962C8B-B14F-4D97-AF65-F5344CB8AC3E}">
        <p14:creationId xmlns:p14="http://schemas.microsoft.com/office/powerpoint/2010/main" val="12928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ဤသုတေသန၏ မူလရည်ရွယ်ချက်မှာ </a:t>
            </a:r>
            <a:r>
              <a:rPr lang="en-US" dirty="0"/>
              <a:t>Web Real-Time Communication (WebRTC) </a:t>
            </a:r>
            <a:r>
              <a:rPr lang="my-MM" dirty="0"/>
              <a:t>နည်းပညာကို ပေါင်းစပ်ခြင်းဖြင့် သင်ယူမှုစီမံခန့်ခွဲမှုစနစ်များ (</a:t>
            </a:r>
            <a:r>
              <a:rPr lang="en-US" dirty="0"/>
              <a:t>LMS) </a:t>
            </a:r>
            <a:r>
              <a:rPr lang="my-MM" dirty="0"/>
              <a:t>အတွင်း အချိန်နှင့်တပြေးညီ ဆက်သွယ်ရေးကို တိုးတက်စေရန်ဖြစ်သည်။ ၎င်းရည်ရွယ်ချက်မှာ သင်ယူမှုအတွေ့အကြုံများကို တိုးတက်စေရန်၊ သင်ယူသူများအကြား ပိုမိုသော အပြန်အလှန်ဆက်သွယ်မှု၊ တက်ကြွမှုနှင့် ပူးပေါင်းဆောင်ရွက်မှုတို့ကို မြှင့်တင်ပေးပြီး ပညာရေးရလဒ်များကို ပိုမိုကောင်းမွန်စေရန်ဖြစ်သည်။</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6</a:t>
            </a:fld>
            <a:endParaRPr lang="ru-RU" altLang="en-US"/>
          </a:p>
        </p:txBody>
      </p:sp>
    </p:spTree>
    <p:extLst>
      <p:ext uri="{BB962C8B-B14F-4D97-AF65-F5344CB8AC3E}">
        <p14:creationId xmlns:p14="http://schemas.microsoft.com/office/powerpoint/2010/main" val="27040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objectives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our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7</a:t>
            </a:fld>
            <a:endParaRPr lang="ru-RU" altLang="en-US"/>
          </a:p>
        </p:txBody>
      </p:sp>
    </p:spTree>
    <p:extLst>
      <p:ext uri="{BB962C8B-B14F-4D97-AF65-F5344CB8AC3E}">
        <p14:creationId xmlns:p14="http://schemas.microsoft.com/office/powerpoint/2010/main" val="22910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And then I would like to present the  problem statement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dirty="0"/>
              <a:t> လက်ရှိ </a:t>
            </a:r>
            <a:r>
              <a:rPr lang="en-US" dirty="0"/>
              <a:t>LMS </a:t>
            </a:r>
            <a:r>
              <a:rPr lang="my-MM" dirty="0"/>
              <a:t>ပလက်ဖောင်းများအတွင်းရှိ ဆက်သွယ်ရေးကိရိယာများ၏ ကန့်သတ်ချက်များကို ခန့်မှန်းပြီး အချိန်နှင့်တပြေးညီ အပြန်အလှန်ဆက်သွယ်မှုနှင့် တက်ကြွမှုများကို ထိခိုက်စေသော အကြောင်းရင်းများကို အကဲဖြတ်ရန်။ </a:t>
            </a:r>
            <a:r>
              <a:rPr lang="en-US" dirty="0"/>
              <a:t>WebRTC </a:t>
            </a:r>
            <a:r>
              <a:rPr lang="my-MM" dirty="0"/>
              <a:t>နည်းပညာကို </a:t>
            </a:r>
            <a:r>
              <a:rPr lang="en-US" dirty="0"/>
              <a:t>LMS </a:t>
            </a:r>
            <a:r>
              <a:rPr lang="my-MM" dirty="0"/>
              <a:t>ပလက်ဖောင်းများအတွင်း ပေါင်းစပ်၍ ဗီဒီယို ဆွေးနွေးပွဲများ၊ အသံခေါ်ဆိုမှုများနှင့် နေ့စဉ်မျက်နှာစာမျှဝေမှုများအပါအဝင် အချိန်နှင့်တပြေးညီ ဆက်သွယ်ရေးအင်္ဂါရပ်များကို တိုးတက်စေရန် ရှာဖွေစူးစမ်းရန်။ တကယ့်လောကပညာရေးအခြေအနေတွင် အသုံးပြုသူများ၏ တက်ကြွမှု၊ စနစ်စွမ်းဆောင်ရည်နှင့် ပညာရေးရလဒ်များပေါ်တွင် </a:t>
            </a:r>
            <a:r>
              <a:rPr lang="en-US" dirty="0"/>
              <a:t>WebRTC </a:t>
            </a:r>
            <a:r>
              <a:rPr lang="my-MM" dirty="0"/>
              <a:t>ပေါင်းစပ်မှု၏ သက်ရောက်မှုကို အကဲဖြတ်ရန်။</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94A5215-8632-4348-A93E-8839FECEB6C1}" type="slidenum">
              <a:rPr lang="ru-RU" altLang="en-US" smtClean="0"/>
              <a:pPr>
                <a:defRPr/>
              </a:pPr>
              <a:t>8</a:t>
            </a:fld>
            <a:endParaRPr lang="ru-RU" altLang="en-US"/>
          </a:p>
        </p:txBody>
      </p:sp>
    </p:spTree>
    <p:extLst>
      <p:ext uri="{BB962C8B-B14F-4D97-AF65-F5344CB8AC3E}">
        <p14:creationId xmlns:p14="http://schemas.microsoft.com/office/powerpoint/2010/main" val="365967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D1D5DB"/>
                </a:solidFill>
                <a:effectLst/>
                <a:latin typeface="Söhne"/>
              </a:rPr>
              <a:t>In this slide, I would like to  explore the history of web services, which were introduced in the late 1990s to facilitate communication between software applications over the internet.</a:t>
            </a:r>
          </a:p>
          <a:p>
            <a:pPr marL="171450" indent="-171450">
              <a:buFont typeface="Wingdings" panose="05000000000000000000" pitchFamily="2" charset="2"/>
              <a:buChar char="Ø"/>
            </a:pPr>
            <a:r>
              <a:rPr lang="en-US" b="0" i="0" dirty="0">
                <a:solidFill>
                  <a:srgbClr val="D1D5DB"/>
                </a:solidFill>
                <a:effectLst/>
                <a:latin typeface="Söhne"/>
              </a:rPr>
              <a:t>Early web services used SOAP and XML for data exchange. </a:t>
            </a:r>
          </a:p>
          <a:p>
            <a:pPr marL="171450" indent="-171450">
              <a:buFont typeface="Wingdings" panose="05000000000000000000" pitchFamily="2" charset="2"/>
              <a:buChar char="Ø"/>
            </a:pPr>
            <a:r>
              <a:rPr lang="en-US" b="0" i="0" dirty="0">
                <a:solidFill>
                  <a:srgbClr val="D1D5DB"/>
                </a:solidFill>
                <a:effectLst/>
                <a:latin typeface="Söhne"/>
              </a:rPr>
              <a:t>However, in the mid-2000s, the REST architectural style emerged as an alternative to SOAP-based web services. RESTful APIs offer a simpler and more lightweight approach to building APIs. </a:t>
            </a:r>
          </a:p>
          <a:p>
            <a:pPr marL="171450" indent="-171450">
              <a:buFont typeface="Wingdings" panose="05000000000000000000" pitchFamily="2" charset="2"/>
              <a:buChar char="Ø"/>
            </a:pPr>
            <a:r>
              <a:rPr lang="en-US" b="0" i="0" dirty="0">
                <a:solidFill>
                  <a:srgbClr val="D1D5DB"/>
                </a:solidFill>
                <a:effectLst/>
                <a:latin typeface="Söhne"/>
              </a:rPr>
              <a:t>Today, web services play a critical role in enabling the integration of different software systems and applications.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6008F3-2A63-4DEE-9986-897651EF76F7}" type="slidenum">
              <a:rPr lang="en-US" smtClean="0"/>
              <a:t>9</a:t>
            </a:fld>
            <a:endParaRPr lang="en-US"/>
          </a:p>
        </p:txBody>
      </p:sp>
    </p:spTree>
    <p:extLst>
      <p:ext uri="{BB962C8B-B14F-4D97-AF65-F5344CB8AC3E}">
        <p14:creationId xmlns:p14="http://schemas.microsoft.com/office/powerpoint/2010/main" val="23792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040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7746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37296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6750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03D09-CCA6-4814-A8DF-A72966075E19}"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2585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03D09-CCA6-4814-A8DF-A72966075E19}"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290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03D09-CCA6-4814-A8DF-A72966075E19}"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93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703D09-CCA6-4814-A8DF-A72966075E19}"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1406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03D09-CCA6-4814-A8DF-A72966075E19}"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57282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0890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846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03D09-CCA6-4814-A8DF-A72966075E19}" type="datetimeFigureOut">
              <a:rPr lang="en-US" smtClean="0"/>
              <a:t>11/22/2024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641E-8849-45EB-8804-05B23B34D66F}" type="slidenum">
              <a:rPr lang="en-US" smtClean="0"/>
              <a:t>‹#›</a:t>
            </a:fld>
            <a:endParaRPr lang="en-US"/>
          </a:p>
        </p:txBody>
      </p:sp>
    </p:spTree>
    <p:extLst>
      <p:ext uri="{BB962C8B-B14F-4D97-AF65-F5344CB8AC3E}">
        <p14:creationId xmlns:p14="http://schemas.microsoft.com/office/powerpoint/2010/main" val="1379074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Peer-to-peer" TargetMode="External"/><Relationship Id="rId3" Type="http://schemas.openxmlformats.org/officeDocument/2006/relationships/hyperlink" Target="https://en.wikipedia.org/wiki/Free_and_open-source_software" TargetMode="External"/><Relationship Id="rId7" Type="http://schemas.openxmlformats.org/officeDocument/2006/relationships/hyperlink" Target="https://en.wikipedia.org/wiki/API" TargetMode="External"/><Relationship Id="rId12"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en.wikipedia.org/wiki/Real-time_communication" TargetMode="External"/><Relationship Id="rId11" Type="http://schemas.openxmlformats.org/officeDocument/2006/relationships/image" Target="../media/image1.png"/><Relationship Id="rId5" Type="http://schemas.openxmlformats.org/officeDocument/2006/relationships/hyperlink" Target="https://en.wikipedia.org/wiki/Mobile_application" TargetMode="External"/><Relationship Id="rId10" Type="http://schemas.openxmlformats.org/officeDocument/2006/relationships/image" Target="../media/image3.jpeg"/><Relationship Id="rId4" Type="http://schemas.openxmlformats.org/officeDocument/2006/relationships/hyperlink" Target="https://en.wikipedia.org/wiki/Web_browser" TargetMode="External"/><Relationship Id="rId9" Type="http://schemas.openxmlformats.org/officeDocument/2006/relationships/hyperlink" Target="https://en.wikipedia.org/wiki/Plug-in_(comput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0.jp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9" name="Picture 9" descr="DSA"/>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3815953" y="1937147"/>
            <a:ext cx="1537097" cy="1600200"/>
          </a:xfrm>
          <a:prstGeom prst="rect">
            <a:avLst/>
          </a:prstGeom>
          <a:ln>
            <a:noFill/>
          </a:ln>
          <a:effectLst>
            <a:outerShdw blurRad="190500" algn="tl" rotWithShape="0">
              <a:srgbClr val="000000">
                <a:alpha val="70000"/>
              </a:srgbClr>
            </a:outerShdw>
          </a:effectLst>
        </p:spPr>
      </p:pic>
      <p:sp>
        <p:nvSpPr>
          <p:cNvPr id="5124" name="Text Box 8"/>
          <p:cNvSpPr txBox="1">
            <a:spLocks noChangeArrowheads="1"/>
          </p:cNvSpPr>
          <p:nvPr/>
        </p:nvSpPr>
        <p:spPr bwMode="auto">
          <a:xfrm>
            <a:off x="51434" y="3814346"/>
            <a:ext cx="9012993" cy="1133965"/>
          </a:xfrm>
          <a:prstGeom prst="rect">
            <a:avLst/>
          </a:prstGeom>
          <a:noFill/>
          <a:ln w="9525">
            <a:noFill/>
            <a:miter lim="800000"/>
            <a:headEnd/>
            <a:tailEnd/>
          </a:ln>
        </p:spPr>
        <p:txBody>
          <a:bodyPr wrap="square" anchor="ctr">
            <a:spAutoFit/>
          </a:bodyPr>
          <a:lstStyle/>
          <a:p>
            <a:pPr algn="ctr" eaLnBrk="1" hangingPunct="1">
              <a:lnSpc>
                <a:spcPct val="150000"/>
              </a:lnSpc>
              <a:defRPr/>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Computer Science</a:t>
            </a:r>
          </a:p>
          <a:p>
            <a:pPr algn="ctr" eaLnBrk="1" hangingPunct="1">
              <a:lnSpc>
                <a:spcPct val="150000"/>
              </a:lnSpc>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p>
        </p:txBody>
      </p:sp>
      <p:sp>
        <p:nvSpPr>
          <p:cNvPr id="2" name="Date Placeholder 1"/>
          <p:cNvSpPr>
            <a:spLocks noGrp="1"/>
          </p:cNvSpPr>
          <p:nvPr>
            <p:ph type="dt" sz="half" idx="10"/>
          </p:nvPr>
        </p:nvSpPr>
        <p:spPr>
          <a:xfrm>
            <a:off x="234420" y="6199386"/>
            <a:ext cx="1902656" cy="284724"/>
          </a:xfrm>
        </p:spPr>
        <p:txBody>
          <a:bodyPr/>
          <a:lstStyle/>
          <a:p>
            <a:pPr>
              <a:defRPr/>
            </a:pPr>
            <a:r>
              <a:rPr lang="en-US" sz="1600" b="1" dirty="0">
                <a:solidFill>
                  <a:schemeClr val="tx1"/>
                </a:solidFill>
                <a:latin typeface="Times New Roman" panose="02020603050405020304" pitchFamily="18" charset="0"/>
                <a:cs typeface="Times New Roman" panose="02020603050405020304" pitchFamily="18" charset="0"/>
              </a:rPr>
              <a:t>Date : 28-11-2024</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0AA35E-75A8-47D8-971E-601C76C2707A}"/>
              </a:ext>
            </a:extLst>
          </p:cNvPr>
          <p:cNvSpPr txBox="1"/>
          <p:nvPr/>
        </p:nvSpPr>
        <p:spPr>
          <a:xfrm>
            <a:off x="79571" y="1027033"/>
            <a:ext cx="8933423" cy="646331"/>
          </a:xfrm>
          <a:prstGeom prst="rect">
            <a:avLst/>
          </a:prstGeom>
          <a:noFill/>
        </p:spPr>
        <p:txBody>
          <a:bodyPr wrap="square" rtlCol="0">
            <a:sp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DEFENCE SERVICES ACADEMY</a:t>
            </a:r>
          </a:p>
        </p:txBody>
      </p:sp>
      <p:sp>
        <p:nvSpPr>
          <p:cNvPr id="5" name="Rectangle 4">
            <a:extLst>
              <a:ext uri="{FF2B5EF4-FFF2-40B4-BE49-F238E27FC236}">
                <a16:creationId xmlns:a16="http://schemas.microsoft.com/office/drawing/2014/main" id="{4752BE5E-A279-42AD-B9DE-F2E532754215}"/>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1">
            <a:extLst>
              <a:ext uri="{FF2B5EF4-FFF2-40B4-BE49-F238E27FC236}">
                <a16:creationId xmlns:a16="http://schemas.microsoft.com/office/drawing/2014/main" id="{92F2CCB0-6969-2CF6-035D-6893F9EBD8C2}"/>
              </a:ext>
            </a:extLst>
          </p:cNvPr>
          <p:cNvSpPr txBox="1">
            <a:spLocks/>
          </p:cNvSpPr>
          <p:nvPr/>
        </p:nvSpPr>
        <p:spPr>
          <a:xfrm>
            <a:off x="6852935" y="6199386"/>
            <a:ext cx="1902656" cy="28472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600" b="1" dirty="0" err="1">
                <a:solidFill>
                  <a:schemeClr val="tx1"/>
                </a:solidFill>
                <a:latin typeface="Times New Roman" panose="02020603050405020304" pitchFamily="18" charset="0"/>
                <a:cs typeface="Times New Roman" panose="02020603050405020304" pitchFamily="18" charset="0"/>
              </a:rPr>
              <a:t>Pyin</a:t>
            </a:r>
            <a:r>
              <a:rPr lang="en-US" sz="1600" b="1" dirty="0">
                <a:solidFill>
                  <a:schemeClr val="tx1"/>
                </a:solidFill>
                <a:latin typeface="Times New Roman" panose="02020603050405020304" pitchFamily="18" charset="0"/>
                <a:cs typeface="Times New Roman" panose="02020603050405020304" pitchFamily="18" charset="0"/>
              </a:rPr>
              <a:t> Oo Lwin </a:t>
            </a:r>
            <a:endParaRPr lang="ru-RU"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Web Application Architecture</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6673943"/>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Web application architecture </a:t>
            </a:r>
            <a:r>
              <a:rPr lang="en-US" sz="2400" kern="100" dirty="0">
                <a:solidFill>
                  <a:srgbClr val="040C28"/>
                </a:solidFill>
                <a:effectLst/>
                <a:latin typeface="Times New Roman" panose="02020603050405020304" pitchFamily="18" charset="0"/>
                <a:ea typeface="Calibri" panose="020F0502020204030204" pitchFamily="34" charset="0"/>
                <a:cs typeface="Myanmar Text" panose="020B0502040204020203" pitchFamily="34" charset="0"/>
              </a:rPr>
              <a:t>describes the relationships between databases, servers, and applications in a system</a:t>
            </a: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a:t>
            </a:r>
            <a:r>
              <a:rPr lang="en-US" sz="18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Below is a general overview of key components and considerations in web application architecture-</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Client-Side (Frontend)</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Server-Side (Backend)</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Database Management System (DBMS)</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Application Programming Interface (API)</a:t>
            </a:r>
          </a:p>
          <a:p>
            <a:pPr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9343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Client-Side(Frontend)</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9028434"/>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rPr>
              <a:t>The client-side, also known as the frontend, is the part of a website that users interact with directly. </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User Interface (UI):</a:t>
            </a:r>
            <a:r>
              <a:rPr lang="en-US" sz="2400" b="1"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HTML (Hypertext Markup Language), CSS (Cascading Style Sheets), JavaScript</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Web Browser: Google Chrome, Mozilla Firefox, Safari, Microsoft Edge, etc.</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Frameworks and Libraries: </a:t>
            </a:r>
          </a:p>
          <a:p>
            <a:pPr marL="1314450" lvl="1" indent="-51435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React, Angular, Vue.js</a:t>
            </a:r>
          </a:p>
          <a:p>
            <a:pPr marL="1314450" lvl="1" indent="-51435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Bootstrap, Materialize CSS</a:t>
            </a:r>
          </a:p>
          <a:p>
            <a:pPr marL="863600" lvl="1" indent="-5207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AJAX (Asynchronous JavaScript and XML)</a:t>
            </a:r>
          </a:p>
          <a:p>
            <a:pPr marL="1314450" lvl="1" indent="-514350" algn="just">
              <a:lnSpc>
                <a:spcPct val="150000"/>
              </a:lnSpc>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a:p>
            <a:pPr marL="342900" algn="just">
              <a:lnSpc>
                <a:spcPct val="150000"/>
              </a:lnSpc>
            </a:pPr>
            <a:r>
              <a:rPr lang="en-US" b="1" dirty="0">
                <a:latin typeface="Times New Roman" panose="02020603050405020304" pitchFamily="18" charset="0"/>
                <a:ea typeface="Calibri" panose="020F0502020204030204" pitchFamily="34" charset="0"/>
              </a:rPr>
              <a:t>		</a:t>
            </a:r>
            <a:endParaRPr lang="en-US" sz="1800" b="1" dirty="0">
              <a:effectLst/>
              <a:latin typeface="Times New Roman" panose="02020603050405020304" pitchFamily="18" charset="0"/>
              <a:ea typeface="Calibri" panose="020F0502020204030204" pitchFamily="34" charset="0"/>
            </a:endParaRPr>
          </a:p>
          <a:p>
            <a:pPr marL="1143000" lvl="1" indent="-34290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C3067EE4-7A45-F177-7A73-5F4F27E7D382}"/>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56862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b="1" dirty="0">
                <a:latin typeface="Times New Roman" pitchFamily="18" charset="0"/>
                <a:cs typeface="Times New Roman" pitchFamily="18" charset="0"/>
              </a:rPr>
              <a:t>Server-Side(Backend)</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629778" cy="8751435"/>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rPr>
              <a:t>The server-side, or backend, of a website is responsible for handling tasks that don't involve direct interaction with the user but are crucial for the functionality and data management of the application.</a:t>
            </a:r>
            <a:r>
              <a:rPr lang="en-US" sz="1800" dirty="0">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Web Server: Apache, Nginx, Microsoft IIS</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Database</a:t>
            </a: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MySQL, PostgreSQL, MongoDB, SQLite, Oracle</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API (Application Programming Interface)</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Middleware</a:t>
            </a:r>
            <a:endParaRPr lang="en-US" sz="2400" dirty="0">
              <a:latin typeface="Times New Roman" panose="02020603050405020304" pitchFamily="18" charset="0"/>
              <a:ea typeface="Calibri" panose="020F0502020204030204" pitchFamily="34" charset="0"/>
            </a:endParaRP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Authentication and Authorization</a:t>
            </a:r>
          </a:p>
          <a:p>
            <a:pPr marL="85725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Server-Side Languages: PHP, JavaScript(JS),Python etc.</a:t>
            </a:r>
          </a:p>
          <a:p>
            <a:pPr marL="342900" algn="just">
              <a:lnSpc>
                <a:spcPct val="150000"/>
              </a:lnSpc>
            </a:pPr>
            <a:r>
              <a:rPr lang="en-US" sz="2400" b="1" dirty="0">
                <a:latin typeface="Times New Roman" panose="02020603050405020304" pitchFamily="18" charset="0"/>
                <a:ea typeface="Calibri" panose="020F0502020204030204" pitchFamily="34" charset="0"/>
              </a:rPr>
              <a:t>		</a:t>
            </a:r>
            <a:endParaRPr lang="en-US" sz="2400" b="1" dirty="0">
              <a:effectLst/>
              <a:latin typeface="Times New Roman" panose="02020603050405020304" pitchFamily="18" charset="0"/>
              <a:ea typeface="Calibri" panose="020F0502020204030204" pitchFamily="34" charset="0"/>
            </a:endParaRPr>
          </a:p>
          <a:p>
            <a:pPr marL="1143000" lvl="1" indent="-34290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8E8A69EC-8A3A-DA3F-DC3C-8CBCEB48FB7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63843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itchFamily="18" charset="0"/>
                <a:cs typeface="Times New Roman" pitchFamily="18" charset="0"/>
              </a:rPr>
              <a:t>Learning Management System</a:t>
            </a: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180044" y="717970"/>
            <a:ext cx="8629778" cy="8889934"/>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learning management system is a software application or web-based technology used to plan, implement and assess a specific learning process. It's used for e-learning practices and, in its most common form, consists of two elements: a server that performs the base functionality and a user interface (UI) that is operated by instructors, students and administrators.</a:t>
            </a:r>
          </a:p>
          <a:p>
            <a:pPr marL="0" marR="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Typically, an LMS provides an instructor with a way to create and deliver content, monitor student participation, and assess student performance. It might also provide students with interactive features, such as threaded discussions, </a:t>
            </a:r>
            <a:r>
              <a:rPr lang="en-US" sz="2400" strike="noStrike" dirty="0">
                <a:effectLst/>
                <a:latin typeface="Times New Roman" panose="02020603050405020304" pitchFamily="18" charset="0"/>
                <a:ea typeface="Calibri" panose="020F0502020204030204" pitchFamily="34" charset="0"/>
                <a:cs typeface="Times New Roman" panose="02020603050405020304" pitchFamily="18" charset="0"/>
              </a:rPr>
              <a:t>video conferencing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discussion forums.</a:t>
            </a:r>
          </a:p>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2617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4178" y="42650"/>
            <a:ext cx="9144000" cy="67037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R="0" lvl="2">
              <a:lnSpc>
                <a:spcPct val="150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Used of Learning management System (LMS)</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180044" y="717970"/>
            <a:ext cx="8629778" cy="5011949"/>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Onboarding and training</a:t>
            </a: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Development and retention</a:t>
            </a: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Sales training</a:t>
            </a: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Blended learning</a:t>
            </a:r>
          </a:p>
          <a:p>
            <a:pPr marL="171450"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EF94A75-768D-25C7-849E-585391B8F0C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14</a:t>
            </a:r>
          </a:p>
        </p:txBody>
      </p:sp>
      <p:pic>
        <p:nvPicPr>
          <p:cNvPr id="4" name="Picture 3">
            <a:extLst>
              <a:ext uri="{FF2B5EF4-FFF2-40B4-BE49-F238E27FC236}">
                <a16:creationId xmlns:a16="http://schemas.microsoft.com/office/drawing/2014/main" id="{C46A589F-F58C-6C67-D3CF-27D9BC15FBF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85607" y="2738134"/>
            <a:ext cx="5772785" cy="3784600"/>
          </a:xfrm>
          <a:prstGeom prst="rect">
            <a:avLst/>
          </a:prstGeom>
          <a:noFill/>
          <a:ln>
            <a:noFill/>
          </a:ln>
        </p:spPr>
      </p:pic>
    </p:spTree>
    <p:extLst>
      <p:ext uri="{BB962C8B-B14F-4D97-AF65-F5344CB8AC3E}">
        <p14:creationId xmlns:p14="http://schemas.microsoft.com/office/powerpoint/2010/main" val="7451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141618" y="38113"/>
            <a:ext cx="8629778" cy="7551106"/>
          </a:xfrm>
          <a:prstGeom prst="rect">
            <a:avLst/>
          </a:prstGeom>
          <a:noFill/>
          <a:ln w="9525">
            <a:noFill/>
            <a:miter lim="800000"/>
            <a:headEnd/>
            <a:tailEnd/>
          </a:ln>
        </p:spPr>
        <p:txBody>
          <a:bodyPr wrap="square">
            <a:spAutoFit/>
          </a:bodyPr>
          <a:lstStyle/>
          <a:p>
            <a:pPr marL="0" marR="0">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endParaRPr lang="en-US" sz="1800" b="1"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600"/>
              </a:spcBef>
              <a:spcAft>
                <a:spcPts val="1200"/>
              </a:spcAft>
            </a:pPr>
            <a:r>
              <a:rPr lang="en-US" sz="2400" dirty="0">
                <a:effectLst/>
                <a:highlight>
                  <a:srgbClr val="FFFFFF"/>
                </a:highlight>
                <a:latin typeface="Times New Roman" panose="02020603050405020304" pitchFamily="18" charset="0"/>
                <a:ea typeface="Times New Roman" panose="02020603050405020304" pitchFamily="18" charset="0"/>
              </a:rPr>
              <a:t>WebRTC (Web Real-Time Communication) is a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3" tooltip="Free and open-source software">
                  <a:extLst>
                    <a:ext uri="{A12FA001-AC4F-418D-AE19-62706E023703}">
                      <ahyp:hlinkClr xmlns:ahyp="http://schemas.microsoft.com/office/drawing/2018/hyperlinkcolor" val="tx"/>
                    </a:ext>
                  </a:extLst>
                </a:hlinkClick>
              </a:rPr>
              <a:t>free and open-source</a:t>
            </a:r>
            <a:r>
              <a:rPr lang="en-US" sz="2400" dirty="0">
                <a:effectLst/>
                <a:highlight>
                  <a:srgbClr val="FFFFFF"/>
                </a:highlight>
                <a:latin typeface="Times New Roman" panose="02020603050405020304" pitchFamily="18" charset="0"/>
                <a:ea typeface="Times New Roman" panose="02020603050405020304" pitchFamily="18" charset="0"/>
              </a:rPr>
              <a:t> project providing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4" tooltip="Web browser">
                  <a:extLst>
                    <a:ext uri="{A12FA001-AC4F-418D-AE19-62706E023703}">
                      <ahyp:hlinkClr xmlns:ahyp="http://schemas.microsoft.com/office/drawing/2018/hyperlinkcolor" val="tx"/>
                    </a:ext>
                  </a:extLst>
                </a:hlinkClick>
              </a:rPr>
              <a:t>web</a:t>
            </a:r>
            <a:r>
              <a:rPr lang="en-US" sz="2400" dirty="0">
                <a:solidFill>
                  <a:srgbClr val="0563C1"/>
                </a:solidFill>
                <a:effectLst/>
                <a:highlight>
                  <a:srgbClr val="FFFFFF"/>
                </a:highlight>
                <a:latin typeface="Times New Roman" panose="02020603050405020304" pitchFamily="18" charset="0"/>
                <a:ea typeface="Times New Roman" panose="02020603050405020304" pitchFamily="18" charset="0"/>
                <a:hlinkClick r:id="rId4" tooltip="Web browser">
                  <a:extLst>
                    <a:ext uri="{A12FA001-AC4F-418D-AE19-62706E023703}">
                      <ahyp:hlinkClr xmlns:ahyp="http://schemas.microsoft.com/office/drawing/2018/hyperlinkcolor" val="tx"/>
                    </a:ext>
                  </a:extLst>
                </a:hlinkClick>
              </a:rPr>
              <a:t>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4" tooltip="Web browser">
                  <a:extLst>
                    <a:ext uri="{A12FA001-AC4F-418D-AE19-62706E023703}">
                      <ahyp:hlinkClr xmlns:ahyp="http://schemas.microsoft.com/office/drawing/2018/hyperlinkcolor" val="tx"/>
                    </a:ext>
                  </a:extLst>
                </a:hlinkClick>
              </a:rPr>
              <a:t>browsers</a:t>
            </a:r>
            <a:r>
              <a:rPr lang="en-US" sz="2400" dirty="0">
                <a:effectLst/>
                <a:highlight>
                  <a:srgbClr val="FFFFFF"/>
                </a:highlight>
                <a:latin typeface="Times New Roman" panose="02020603050405020304" pitchFamily="18" charset="0"/>
                <a:ea typeface="Times New Roman" panose="02020603050405020304" pitchFamily="18" charset="0"/>
              </a:rPr>
              <a:t> and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5" tooltip="Mobile application">
                  <a:extLst>
                    <a:ext uri="{A12FA001-AC4F-418D-AE19-62706E023703}">
                      <ahyp:hlinkClr xmlns:ahyp="http://schemas.microsoft.com/office/drawing/2018/hyperlinkcolor" val="tx"/>
                    </a:ext>
                  </a:extLst>
                </a:hlinkClick>
              </a:rPr>
              <a:t>mobile applications</a:t>
            </a:r>
            <a:r>
              <a:rPr lang="en-US" sz="2400" dirty="0">
                <a:effectLst/>
                <a:highlight>
                  <a:srgbClr val="FFFFFF"/>
                </a:highlight>
                <a:latin typeface="Times New Roman" panose="02020603050405020304" pitchFamily="18" charset="0"/>
                <a:ea typeface="Times New Roman" panose="02020603050405020304" pitchFamily="18" charset="0"/>
              </a:rPr>
              <a:t> with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6" tooltip="Real-time communication">
                  <a:extLst>
                    <a:ext uri="{A12FA001-AC4F-418D-AE19-62706E023703}">
                      <ahyp:hlinkClr xmlns:ahyp="http://schemas.microsoft.com/office/drawing/2018/hyperlinkcolor" val="tx"/>
                    </a:ext>
                  </a:extLst>
                </a:hlinkClick>
              </a:rPr>
              <a:t>real-time communication</a:t>
            </a:r>
            <a:r>
              <a:rPr lang="en-US" sz="2400" dirty="0">
                <a:effectLst/>
                <a:highlight>
                  <a:srgbClr val="FFFFFF"/>
                </a:highlight>
                <a:latin typeface="Times New Roman" panose="02020603050405020304" pitchFamily="18" charset="0"/>
                <a:ea typeface="Times New Roman" panose="02020603050405020304" pitchFamily="18" charset="0"/>
              </a:rPr>
              <a:t> (RTC) via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7" tooltip="API">
                  <a:extLst>
                    <a:ext uri="{A12FA001-AC4F-418D-AE19-62706E023703}">
                      <ahyp:hlinkClr xmlns:ahyp="http://schemas.microsoft.com/office/drawing/2018/hyperlinkcolor" val="tx"/>
                    </a:ext>
                  </a:extLst>
                </a:hlinkClick>
              </a:rPr>
              <a:t>application programming interfaces</a:t>
            </a:r>
            <a:r>
              <a:rPr lang="en-US" sz="2400" dirty="0">
                <a:effectLst/>
                <a:highlight>
                  <a:srgbClr val="FFFFFF"/>
                </a:highlight>
                <a:latin typeface="Times New Roman" panose="02020603050405020304" pitchFamily="18" charset="0"/>
                <a:ea typeface="Times New Roman" panose="02020603050405020304" pitchFamily="18" charset="0"/>
              </a:rPr>
              <a:t> (APIs). It allows audio and video communication and streaming to work inside web pages by allowing direct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8" tooltip="Peer-to-peer">
                  <a:extLst>
                    <a:ext uri="{A12FA001-AC4F-418D-AE19-62706E023703}">
                      <ahyp:hlinkClr xmlns:ahyp="http://schemas.microsoft.com/office/drawing/2018/hyperlinkcolor" val="tx"/>
                    </a:ext>
                  </a:extLst>
                </a:hlinkClick>
              </a:rPr>
              <a:t>peer-to-peer</a:t>
            </a:r>
            <a:r>
              <a:rPr lang="en-US" sz="2400" dirty="0">
                <a:effectLst/>
                <a:highlight>
                  <a:srgbClr val="FFFFFF"/>
                </a:highlight>
                <a:latin typeface="Times New Roman" panose="02020603050405020304" pitchFamily="18" charset="0"/>
                <a:ea typeface="Times New Roman" panose="02020603050405020304" pitchFamily="18" charset="0"/>
              </a:rPr>
              <a:t> communication, eliminating the need to install </a:t>
            </a:r>
            <a:r>
              <a:rPr lang="en-US" sz="2400" strike="noStrike" dirty="0">
                <a:effectLst/>
                <a:highlight>
                  <a:srgbClr val="FFFFFF"/>
                </a:highlight>
                <a:latin typeface="Times New Roman" panose="02020603050405020304" pitchFamily="18" charset="0"/>
                <a:ea typeface="Times New Roman" panose="02020603050405020304" pitchFamily="18" charset="0"/>
                <a:hlinkClick r:id="rId9" tooltip="Plug-in (computing)">
                  <a:extLst>
                    <a:ext uri="{A12FA001-AC4F-418D-AE19-62706E023703}">
                      <ahyp:hlinkClr xmlns:ahyp="http://schemas.microsoft.com/office/drawing/2018/hyperlinkcolor" val="tx"/>
                    </a:ext>
                  </a:extLst>
                </a:hlinkClick>
              </a:rPr>
              <a:t>plugins</a:t>
            </a:r>
            <a:r>
              <a:rPr lang="en-US" sz="2400" dirty="0">
                <a:effectLst/>
                <a:highlight>
                  <a:srgbClr val="FFFFFF"/>
                </a:highlight>
                <a:latin typeface="Times New Roman" panose="02020603050405020304" pitchFamily="18" charset="0"/>
                <a:ea typeface="Times New Roman" panose="02020603050405020304" pitchFamily="18" charset="0"/>
              </a:rPr>
              <a:t> or download native apps. </a:t>
            </a:r>
          </a:p>
          <a:p>
            <a:pPr marL="0" marR="0" indent="457200" algn="just">
              <a:lnSpc>
                <a:spcPct val="150000"/>
              </a:lnSpc>
              <a:spcBef>
                <a:spcPts val="600"/>
              </a:spcBef>
              <a:spcAft>
                <a:spcPts val="1200"/>
              </a:spcAft>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05DE9B-7476-5096-7BDA-53241A7C67E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801344" y="4160441"/>
            <a:ext cx="4547779" cy="2477783"/>
          </a:xfrm>
          <a:prstGeom prst="rect">
            <a:avLst/>
          </a:prstGeom>
          <a:noFill/>
          <a:ln>
            <a:noFill/>
          </a:ln>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Times New Roman" panose="02020603050405020304" pitchFamily="18" charset="0"/>
              </a:rPr>
              <a:t>Web Real-Time Communication</a:t>
            </a:r>
          </a:p>
          <a:p>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2F6C72C-3980-B840-0FA9-B80EE53EEEB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70508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MediaStream</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getUserMedia</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903954"/>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err="1">
                <a:effectLst/>
                <a:latin typeface="Times New Roman" panose="02020603050405020304" pitchFamily="18" charset="0"/>
                <a:ea typeface="Calibri" panose="020F0502020204030204" pitchFamily="34" charset="0"/>
              </a:rPr>
              <a:t>MediaStream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getUserMedia</a:t>
            </a:r>
            <a:r>
              <a:rPr lang="en-US" sz="2400" dirty="0">
                <a:effectLst/>
                <a:latin typeface="Times New Roman" panose="02020603050405020304" pitchFamily="18" charset="0"/>
                <a:ea typeface="Calibri" panose="020F0502020204030204" pitchFamily="34" charset="0"/>
              </a:rPr>
              <a:t>) is a fundamental API in Web Real-Time Communication (WebRTC) that enables web applications to access media devices, such as cameras and microphones, to capture audio and video streams directly from the user's device. This API is critical for creating interactive and engaging applications that require real-time media capture, such as video conferencing, online gaming, and virtual classrooms.</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ED1B-A954-B257-34A1-3909D94E8CCF}"/>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16</a:t>
            </a:r>
          </a:p>
        </p:txBody>
      </p:sp>
      <p:pic>
        <p:nvPicPr>
          <p:cNvPr id="12" name="Picture 11">
            <a:extLst>
              <a:ext uri="{FF2B5EF4-FFF2-40B4-BE49-F238E27FC236}">
                <a16:creationId xmlns:a16="http://schemas.microsoft.com/office/drawing/2014/main" id="{FE33648D-99BD-0ED5-F2F5-689E9BC63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52" y="4674651"/>
            <a:ext cx="6444419" cy="1998079"/>
          </a:xfrm>
          <a:prstGeom prst="rect">
            <a:avLst/>
          </a:prstGeom>
        </p:spPr>
      </p:pic>
    </p:spTree>
    <p:extLst>
      <p:ext uri="{BB962C8B-B14F-4D97-AF65-F5344CB8AC3E}">
        <p14:creationId xmlns:p14="http://schemas.microsoft.com/office/powerpoint/2010/main" val="237157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D87C11-5764-9FF9-0B12-120142257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104" y="4071257"/>
            <a:ext cx="3002111" cy="2638324"/>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err="1">
                <a:latin typeface="Times New Roman" pitchFamily="18" charset="0"/>
                <a:cs typeface="Times New Roman" pitchFamily="18" charset="0"/>
              </a:rPr>
              <a:t>RTCPeerConnection</a:t>
            </a: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903954"/>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err="1">
                <a:latin typeface="Times New Roman" panose="02020603050405020304" pitchFamily="18" charset="0"/>
                <a:cs typeface="Times New Roman" panose="02020603050405020304" pitchFamily="18" charset="0"/>
              </a:rPr>
              <a:t>RTCPeerConnection</a:t>
            </a:r>
            <a:r>
              <a:rPr lang="en-US" sz="2400" dirty="0">
                <a:latin typeface="Times New Roman" panose="02020603050405020304" pitchFamily="18" charset="0"/>
                <a:cs typeface="Times New Roman" panose="02020603050405020304" pitchFamily="18" charset="0"/>
              </a:rPr>
              <a:t> is a core component of the Web Real-Time Communication (WebRTC) API, enabling real-time audio, video, and data exchange between browsers or applications. It provides a standardized interface for establishing peer-to-peer connections, allowing developers to build applications such as video conferencing, file sharing, and online gaming with high-quality, low-latency communication.</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ED1B-A954-B257-34A1-3909D94E8CCF}"/>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136890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err="1">
                <a:latin typeface="Times New Roman" pitchFamily="18" charset="0"/>
                <a:cs typeface="Times New Roman" pitchFamily="18" charset="0"/>
              </a:rPr>
              <a:t>RTCDataChannel</a:t>
            </a: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668539"/>
          </a:xfrm>
          <a:prstGeom prst="rect">
            <a:avLst/>
          </a:prstGeom>
          <a:noFill/>
          <a:ln w="9525">
            <a:noFill/>
            <a:miter lim="800000"/>
            <a:headEnd/>
            <a:tailEnd/>
          </a:ln>
        </p:spPr>
        <p:txBody>
          <a:bodyPr wrap="square">
            <a:spAutoFit/>
          </a:bodyPr>
          <a:lstStyle/>
          <a:p>
            <a:pPr marL="0" marR="0" algn="just">
              <a:lnSpc>
                <a:spcPct val="150000"/>
              </a:lnSpc>
              <a:spcBef>
                <a:spcPts val="0"/>
              </a:spcBef>
              <a:spcAft>
                <a:spcPts val="80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err="1">
                <a:latin typeface="Times New Roman" panose="02020603050405020304" pitchFamily="18" charset="0"/>
                <a:cs typeface="Times New Roman" panose="02020603050405020304" pitchFamily="18" charset="0"/>
              </a:rPr>
              <a:t>RTCDataChannel</a:t>
            </a:r>
            <a:r>
              <a:rPr lang="en-US" sz="2400" dirty="0">
                <a:latin typeface="Times New Roman" panose="02020603050405020304" pitchFamily="18" charset="0"/>
                <a:cs typeface="Times New Roman" panose="02020603050405020304" pitchFamily="18" charset="0"/>
              </a:rPr>
              <a:t> is a key component of the Web Real-Time Communication (WebRTC) API, providing a mechanism for bi-directional, peer-to-peer data transfer between web browsers or applications. This API allows for the transmission of arbitrary data, making it suitable for a wide range of applications such as file sharing, real-time gaming, chat applications, and collaborative tools.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493572-B816-798D-941D-1F7DF438525A}"/>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18</a:t>
            </a:r>
          </a:p>
        </p:txBody>
      </p:sp>
      <p:pic>
        <p:nvPicPr>
          <p:cNvPr id="14" name="Picture 13">
            <a:extLst>
              <a:ext uri="{FF2B5EF4-FFF2-40B4-BE49-F238E27FC236}">
                <a16:creationId xmlns:a16="http://schemas.microsoft.com/office/drawing/2014/main" id="{0F800927-1446-C3D9-4FB7-90D902BE24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051" y="4162189"/>
            <a:ext cx="4863570" cy="2360545"/>
          </a:xfrm>
          <a:prstGeom prst="rect">
            <a:avLst/>
          </a:prstGeom>
        </p:spPr>
      </p:pic>
    </p:spTree>
    <p:extLst>
      <p:ext uri="{BB962C8B-B14F-4D97-AF65-F5344CB8AC3E}">
        <p14:creationId xmlns:p14="http://schemas.microsoft.com/office/powerpoint/2010/main" val="2596098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itchFamily="18" charset="0"/>
                <a:cs typeface="Times New Roman" pitchFamily="18" charset="0"/>
              </a:rPr>
              <a:t>Web Server</a:t>
            </a: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57111" y="810500"/>
            <a:ext cx="8629778" cy="8335936"/>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A web server is a software application that stores, processes, and delivers web content to users over the internet.</a:t>
            </a: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It handles HTTP requests, serving static content such as HTML, images, and stylesheets, and processes dynamic content using server-side scripting languages.</a:t>
            </a:r>
          </a:p>
          <a:p>
            <a:pPr marL="685800" indent="-51435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Web servers play a vital role in hosting websites, facilitating user access, and managing data interactions with databases. </a:t>
            </a:r>
          </a:p>
          <a:p>
            <a:pPr marL="685800" indent="-514350" algn="just">
              <a:lnSpc>
                <a:spcPct val="150000"/>
              </a:lnSpc>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Popular web server software includes Apache, Nginx, and Microsoft IIS, contributing to the foundational infrastructure of the World Wide Web.</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08DA07B-0687-D6AB-B391-8C49FD1A456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345954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107708" y="4062474"/>
            <a:ext cx="8956721" cy="1348061"/>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Supervisor   Lt . Col Myo Thant</a:t>
            </a:r>
          </a:p>
          <a:p>
            <a:pPr marL="2405063" indent="55563" algn="just">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Co-supervisor-Major Hein Naing</a:t>
            </a:r>
          </a:p>
          <a:p>
            <a:pPr marL="2405063" indent="55563" algn="just">
              <a:spcBef>
                <a:spcPct val="20000"/>
              </a:spcBef>
              <a:buClr>
                <a:schemeClr val="tx2"/>
              </a:buClr>
              <a:buSzPct val="60000"/>
              <a:defRPr/>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5857" name="Rectangle 17"/>
          <p:cNvSpPr>
            <a:spLocks noChangeArrowheads="1"/>
          </p:cNvSpPr>
          <p:nvPr/>
        </p:nvSpPr>
        <p:spPr bwMode="auto">
          <a:xfrm>
            <a:off x="0" y="2812157"/>
            <a:ext cx="8984858" cy="1200329"/>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Captain Myo Min Thu</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 Sc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a:t>
            </a:r>
          </a:p>
        </p:txBody>
      </p:sp>
      <p:sp>
        <p:nvSpPr>
          <p:cNvPr id="35850" name="Rectangle 10"/>
          <p:cNvSpPr>
            <a:spLocks noChangeArrowheads="1"/>
          </p:cNvSpPr>
          <p:nvPr/>
        </p:nvSpPr>
        <p:spPr bwMode="auto">
          <a:xfrm>
            <a:off x="65503" y="692962"/>
            <a:ext cx="8984858" cy="954107"/>
          </a:xfrm>
          <a:prstGeom prst="rect">
            <a:avLst/>
          </a:prstGeom>
          <a:noFill/>
          <a:ln w="9525" algn="ctr">
            <a:noFill/>
            <a:miter lim="800000"/>
            <a:headEnd/>
            <a:tailEnd/>
          </a:ln>
          <a:effectLst>
            <a:glow rad="63500">
              <a:schemeClr val="accent1">
                <a:satMod val="175000"/>
                <a:alpha val="40000"/>
              </a:schemeClr>
            </a:glow>
          </a:effectLst>
        </p:spPr>
        <p:txBody>
          <a:bodyPr wrap="square">
            <a:spAutoFit/>
          </a:bodyPr>
          <a:lstStyle/>
          <a:p>
            <a:pPr lvl="1" algn="ctr"/>
            <a:r>
              <a:rPr lang="en-US" sz="2800" b="1" spc="60" dirty="0">
                <a:solidFill>
                  <a:srgbClr val="0D0D0D"/>
                </a:solidFill>
                <a:effectLst/>
                <a:highlight>
                  <a:srgbClr val="FFFFFF"/>
                </a:highlight>
                <a:latin typeface="Times New Roman" panose="02020603050405020304" pitchFamily="18" charset="0"/>
                <a:ea typeface="Calibri" panose="020F0502020204030204" pitchFamily="34" charset="0"/>
              </a:rPr>
              <a:t>Enhancing Real-Time Communication in Learning Management Systems Using WebRTC</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157F94F-DD32-402A-A4AB-6AB8059A4C09}"/>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C7E85AF-12F8-4167-9289-07BEA1A86AB9}"/>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p>
        </p:txBody>
      </p:sp>
      <p:pic>
        <p:nvPicPr>
          <p:cNvPr id="14" name="Picture 9" descr="DSA">
            <a:extLst>
              <a:ext uri="{FF2B5EF4-FFF2-40B4-BE49-F238E27FC236}">
                <a16:creationId xmlns:a16="http://schemas.microsoft.com/office/drawing/2014/main" id="{F40C0D24-9463-40E2-8B5D-D58E5D7AA29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5" name="Picture 9" descr="DSA">
            <a:extLst>
              <a:ext uri="{FF2B5EF4-FFF2-40B4-BE49-F238E27FC236}">
                <a16:creationId xmlns:a16="http://schemas.microsoft.com/office/drawing/2014/main" id="{4CC39E26-EA00-49DB-809F-B6D1F6C5B17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709B8-A742-1D0E-3546-3E7EF0E1B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531" y="4063640"/>
            <a:ext cx="4482904" cy="2521634"/>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Hypertext Transfer Protocol (HTTP)</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981446"/>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HTTP stands for Hypertext Transfer Protocol. It is the foundation of data communication on the World Wide Web. When you access a website through your web browser, the browser sends an HTTP request to the web server hosting the website. The web server processes the request and sends back the requested web page or other resources, such as images or scripts, using HTTP.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algn="just">
              <a:lnSpc>
                <a:spcPct val="150000"/>
              </a:lnSpc>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CC51F1-D5B0-6C2F-9878-C63E327232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90054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Hypertext Markup Language (HTML)</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427448"/>
          </a:xfrm>
          <a:prstGeom prst="rect">
            <a:avLst/>
          </a:prstGeom>
          <a:noFill/>
          <a:ln w="9525">
            <a:noFill/>
            <a:miter lim="800000"/>
            <a:headEnd/>
            <a:tailEnd/>
          </a:ln>
        </p:spPr>
        <p:txBody>
          <a:bodyPr wrap="square">
            <a:spAutoFit/>
          </a:bodyPr>
          <a:lstStyle/>
          <a:p>
            <a:pPr marL="0" marR="0" algn="just">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HTML (Hypertext Markup Language) is the standard language for creating web pages. It uses tags to structure content, defining elements like headings, paragraphs, images, links, and more. These tags enclose content, providing instructions to web browsers on how to display information, allowing for the creation of visually engaging and interactive web pages.</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800100" lvl="1" algn="just">
              <a:lnSpc>
                <a:spcPct val="150000"/>
              </a:lnSpc>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002F465-46B1-C358-0B44-1E42257965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750" y="4051959"/>
            <a:ext cx="4838700" cy="2586265"/>
          </a:xfrm>
          <a:prstGeom prst="rect">
            <a:avLst/>
          </a:prstGeom>
        </p:spPr>
      </p:pic>
      <p:sp>
        <p:nvSpPr>
          <p:cNvPr id="4" name="TextBox 3">
            <a:extLst>
              <a:ext uri="{FF2B5EF4-FFF2-40B4-BE49-F238E27FC236}">
                <a16:creationId xmlns:a16="http://schemas.microsoft.com/office/drawing/2014/main" id="{B00C7066-086D-6B6E-8BBE-2B66951AC65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321583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rPr>
              <a:t>CSS (Cascading Style Sheets)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427448"/>
          </a:xfrm>
          <a:prstGeom prst="rect">
            <a:avLst/>
          </a:prstGeom>
          <a:noFill/>
          <a:ln w="9525">
            <a:noFill/>
            <a:miter lim="800000"/>
            <a:headEnd/>
            <a:tailEnd/>
          </a:ln>
        </p:spPr>
        <p:txBody>
          <a:bodyPr wrap="square">
            <a:spAutoFit/>
          </a:bodyPr>
          <a:lstStyle/>
          <a:p>
            <a:pPr marL="0" marR="0" algn="just">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HTML (Hypertext Markup Language) is the standard language for creating web pages. It uses tags to structure content, defining elements like headings, paragraphs, images, links, and more. These tags enclose content, providing instructions to web browsers on how to display information, allowing for the creation of visually engaging and interactive web pages.</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800100" lvl="1" algn="just">
              <a:lnSpc>
                <a:spcPct val="150000"/>
              </a:lnSpc>
            </a:pP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8B133D-D44F-D98E-90D7-25FFDD349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2625" y="4097075"/>
            <a:ext cx="5238750" cy="2619376"/>
          </a:xfrm>
          <a:prstGeom prst="rect">
            <a:avLst/>
          </a:prstGeom>
        </p:spPr>
      </p:pic>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329261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rPr>
              <a:t>JavaScript(JS)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011949"/>
          </a:xfrm>
          <a:prstGeom prst="rect">
            <a:avLst/>
          </a:prstGeom>
          <a:noFill/>
          <a:ln w="9525">
            <a:noFill/>
            <a:miter lim="800000"/>
            <a:headEnd/>
            <a:tailEnd/>
          </a:ln>
        </p:spPr>
        <p:txBody>
          <a:bodyPr wrap="square">
            <a:spAutoFit/>
          </a:bodyPr>
          <a:lstStyle/>
          <a:p>
            <a:pPr marL="0" marR="0" algn="just">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JavaScript is a versatile programming language primarily used for web development. It enables interactive and dynamic features on websites, allowing manipulation of webpage content, handling user interactions, and creating responsive, engaging experiences. JavaScript is executed by web browsers and supports both front-end and back-end development through frameworks like Node.js.</a:t>
            </a: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0E4A68C-5104-2EF7-26CA-B9F6FC614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750" y="4291347"/>
            <a:ext cx="5581649" cy="2169583"/>
          </a:xfrm>
          <a:prstGeom prst="rect">
            <a:avLst/>
          </a:prstGeom>
        </p:spPr>
      </p:pic>
      <p:sp>
        <p:nvSpPr>
          <p:cNvPr id="4" name="TextBox 3">
            <a:extLst>
              <a:ext uri="{FF2B5EF4-FFF2-40B4-BE49-F238E27FC236}">
                <a16:creationId xmlns:a16="http://schemas.microsoft.com/office/drawing/2014/main" id="{6DBBFBAF-F4F3-D4FD-8575-666567C7A329}"/>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2981680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Hypertext Preprocessor (PHP)</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011949"/>
          </a:xfrm>
          <a:prstGeom prst="rect">
            <a:avLst/>
          </a:prstGeom>
          <a:noFill/>
          <a:ln w="9525">
            <a:noFill/>
            <a:miter lim="800000"/>
            <a:headEnd/>
            <a:tailEnd/>
          </a:ln>
        </p:spPr>
        <p:txBody>
          <a:bodyPr wrap="square">
            <a:spAutoFit/>
          </a:bodyPr>
          <a:lstStyle/>
          <a:p>
            <a:pPr marL="0" marR="0" algn="just">
              <a:lnSpc>
                <a:spcPct val="150000"/>
              </a:lnSpc>
              <a:spcBef>
                <a:spcPts val="0"/>
              </a:spcBef>
              <a:spcAft>
                <a:spcPts val="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PHP (Hypertext Preprocessor) is a server-side scripting language for web development. It’s used to create dynamic web pages by embedding code within HTML. PHP handles tasks such as database interactions, form submissions, and content generation, making it popular for building robust web applications and powering websites with versatile functionality.</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3D72F1-896C-52EA-7635-1743B97454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5956" y="4240591"/>
            <a:ext cx="5784850" cy="2391670"/>
          </a:xfrm>
          <a:prstGeom prst="rect">
            <a:avLst/>
          </a:prstGeom>
        </p:spPr>
      </p:pic>
      <p:sp>
        <p:nvSpPr>
          <p:cNvPr id="4" name="TextBox 3">
            <a:extLst>
              <a:ext uri="{FF2B5EF4-FFF2-40B4-BE49-F238E27FC236}">
                <a16:creationId xmlns:a16="http://schemas.microsoft.com/office/drawing/2014/main" id="{35428DCB-2D01-E077-DD5D-C6118BCF3547}"/>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24</a:t>
            </a:r>
          </a:p>
        </p:txBody>
      </p:sp>
    </p:spTree>
    <p:extLst>
      <p:ext uri="{BB962C8B-B14F-4D97-AF65-F5344CB8AC3E}">
        <p14:creationId xmlns:p14="http://schemas.microsoft.com/office/powerpoint/2010/main" val="118776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Relational Database Management System</a:t>
            </a: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434552" cy="6212278"/>
          </a:xfrm>
          <a:prstGeom prst="rect">
            <a:avLst/>
          </a:prstGeom>
          <a:noFill/>
          <a:ln w="9525">
            <a:noFill/>
            <a:miter lim="800000"/>
            <a:headEnd/>
            <a:tailEnd/>
          </a:ln>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relational database (RDB) is a collective set of multiple data sets organized by tables, records and columns.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RDBs use Structured Query Language (SQL), which is a standard user application that provides an easy programming interface for database interaction.</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These are classified as follows:</a:t>
            </a:r>
          </a:p>
          <a:p>
            <a:pPr marL="800100" lvl="1"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One to One</a:t>
            </a:r>
            <a:r>
              <a:rPr lang="en-US" sz="2000" dirty="0">
                <a:latin typeface="Times New Roman" panose="02020603050405020304" pitchFamily="18" charset="0"/>
                <a:cs typeface="Times New Roman" panose="02020603050405020304" pitchFamily="18" charset="0"/>
              </a:rPr>
              <a:t>: One table record relates to another record in another table.</a:t>
            </a:r>
          </a:p>
          <a:p>
            <a:pPr marL="800100" lvl="1"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One to Many</a:t>
            </a:r>
            <a:r>
              <a:rPr lang="en-US" sz="2000" dirty="0">
                <a:latin typeface="Times New Roman" panose="02020603050405020304" pitchFamily="18" charset="0"/>
                <a:cs typeface="Times New Roman" panose="02020603050405020304" pitchFamily="18" charset="0"/>
              </a:rPr>
              <a:t>: One table record relates to many records in another table.</a:t>
            </a:r>
          </a:p>
          <a:p>
            <a:pPr marL="800100" lvl="1"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Many to One</a:t>
            </a:r>
            <a:r>
              <a:rPr lang="en-US" sz="2000" dirty="0">
                <a:latin typeface="Times New Roman" panose="02020603050405020304" pitchFamily="18" charset="0"/>
                <a:cs typeface="Times New Roman" panose="02020603050405020304" pitchFamily="18" charset="0"/>
              </a:rPr>
              <a:t>: More than one table record relates to another table record.</a:t>
            </a:r>
          </a:p>
          <a:p>
            <a:pPr marL="800100" lvl="1"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Many to Many</a:t>
            </a:r>
            <a:r>
              <a:rPr lang="en-US" sz="2000" dirty="0">
                <a:latin typeface="Times New Roman" panose="02020603050405020304" pitchFamily="18" charset="0"/>
                <a:cs typeface="Times New Roman" panose="02020603050405020304" pitchFamily="18" charset="0"/>
              </a:rPr>
              <a:t>: More than one table record relates to more than one record in another table.</a:t>
            </a: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0A29ABCA-AC7C-7550-351F-B7274E6D183F}"/>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3345697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MySQL</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736665"/>
            <a:ext cx="8434552" cy="5565947"/>
          </a:xfrm>
          <a:prstGeom prst="rect">
            <a:avLst/>
          </a:prstGeom>
          <a:noFill/>
          <a:ln w="9525">
            <a:noFill/>
            <a:miter lim="800000"/>
            <a:headEnd/>
            <a:tailEnd/>
          </a:ln>
        </p:spPr>
        <p:txBody>
          <a:bodyPr wrap="square">
            <a:spAutoFit/>
          </a:bodyPr>
          <a:lstStyle/>
          <a:p>
            <a:pPr marL="341313" indent="-341313" algn="just">
              <a:lnSpc>
                <a:spcPct val="150000"/>
              </a:lnSpc>
              <a:buFont typeface="Wingdings" panose="05000000000000000000" pitchFamily="2" charset="2"/>
              <a:buChar char="Ø"/>
            </a:pPr>
            <a:r>
              <a:rPr lang="en-US" sz="2400" dirty="0">
                <a:solidFill>
                  <a:srgbClr val="202124"/>
                </a:solidFill>
                <a:effectLst/>
                <a:latin typeface="Times New Roman" panose="02020603050405020304" pitchFamily="18" charset="0"/>
                <a:ea typeface="Calibri" panose="020F0502020204030204" pitchFamily="34" charset="0"/>
              </a:rPr>
              <a:t>MySQL is one of the most popular open-source relational database management systems (RDBMS). </a:t>
            </a:r>
            <a:endParaRPr lang="en-US" sz="2400" dirty="0">
              <a:highlight>
                <a:srgbClr val="FFFFFF"/>
              </a:highlight>
              <a:latin typeface="Times New Roman" panose="02020603050405020304" pitchFamily="18" charset="0"/>
              <a:ea typeface="Calibri" panose="020F0502020204030204" pitchFamily="34" charset="0"/>
              <a:cs typeface="Myanmar Text" panose="020B0502040204020203" pitchFamily="34" charset="0"/>
            </a:endParaRPr>
          </a:p>
          <a:p>
            <a:pPr marL="341313" indent="-341313" algn="just">
              <a:lnSpc>
                <a:spcPct val="150000"/>
              </a:lnSpc>
              <a:buFont typeface="Wingdings" panose="05000000000000000000" pitchFamily="2" charset="2"/>
              <a:buChar char="Ø"/>
            </a:pPr>
            <a:r>
              <a:rPr lang="en-US" sz="2400" dirty="0">
                <a:solidFill>
                  <a:srgbClr val="202124"/>
                </a:solidFill>
                <a:effectLst/>
                <a:latin typeface="Times New Roman" panose="02020603050405020304" pitchFamily="18" charset="0"/>
                <a:ea typeface="Calibri" panose="020F0502020204030204" pitchFamily="34" charset="0"/>
              </a:rPr>
              <a:t>Invented and originally developed by Finish developer </a:t>
            </a:r>
            <a:r>
              <a:rPr lang="en-US" sz="2400" dirty="0">
                <a:solidFill>
                  <a:srgbClr val="040C28"/>
                </a:solidFill>
                <a:effectLst/>
                <a:latin typeface="Times New Roman" panose="02020603050405020304" pitchFamily="18" charset="0"/>
                <a:ea typeface="Calibri" panose="020F0502020204030204" pitchFamily="34" charset="0"/>
              </a:rPr>
              <a:t>Michael </a:t>
            </a:r>
            <a:r>
              <a:rPr lang="en-US" sz="2400" dirty="0" err="1">
                <a:solidFill>
                  <a:srgbClr val="040C28"/>
                </a:solidFill>
                <a:effectLst/>
                <a:latin typeface="Times New Roman" panose="02020603050405020304" pitchFamily="18" charset="0"/>
                <a:ea typeface="Calibri" panose="020F0502020204030204" pitchFamily="34" charset="0"/>
              </a:rPr>
              <a:t>Widenus</a:t>
            </a:r>
            <a:r>
              <a:rPr lang="en-US" sz="2400" dirty="0">
                <a:solidFill>
                  <a:srgbClr val="202124"/>
                </a:solidFill>
                <a:effectLst/>
                <a:latin typeface="Times New Roman" panose="02020603050405020304" pitchFamily="18" charset="0"/>
                <a:ea typeface="Calibri" panose="020F0502020204030204" pitchFamily="34" charset="0"/>
              </a:rPr>
              <a:t>, also known as Monty, MySQL was initially released on May 23, 1995, and sold to Sun Microsystems (now Oracle) in 2008</a:t>
            </a:r>
            <a:r>
              <a:rPr lang="en-US" sz="2400" dirty="0">
                <a:effectLst/>
                <a:highlight>
                  <a:srgbClr val="FFFFFF"/>
                </a:highlight>
                <a:latin typeface="Times New Roman" panose="02020603050405020304" pitchFamily="18" charset="0"/>
                <a:ea typeface="Calibri" panose="020F0502020204030204" pitchFamily="34" charset="0"/>
                <a:cs typeface="Myanmar Text" panose="020B0502040204020203" pitchFamily="34" charset="0"/>
              </a:rPr>
              <a:t>.</a:t>
            </a:r>
          </a:p>
          <a:p>
            <a:pPr marL="341313" indent="-341313" algn="just">
              <a:lnSpc>
                <a:spcPct val="150000"/>
              </a:lnSpc>
              <a:buFont typeface="Wingdings" panose="05000000000000000000" pitchFamily="2" charset="2"/>
              <a:buChar char="Ø"/>
            </a:pPr>
            <a:r>
              <a:rPr lang="en-US" sz="2400" dirty="0">
                <a:highlight>
                  <a:srgbClr val="FFFFFF"/>
                </a:highlight>
                <a:latin typeface="Times New Roman" panose="02020603050405020304" pitchFamily="18" charset="0"/>
                <a:ea typeface="Calibri" panose="020F0502020204030204" pitchFamily="34" charset="0"/>
                <a:cs typeface="Myanmar Text" panose="020B0502040204020203" pitchFamily="34" charset="0"/>
              </a:rPr>
              <a:t>MySQL has a large and active open-source community, which means there is a wealth of resources, tutorials, and forums available for assistance.</a:t>
            </a:r>
            <a:endParaRPr lang="en-US" sz="2400" dirty="0">
              <a:effectLst/>
              <a:highlight>
                <a:srgbClr val="FFFFFF"/>
              </a:highlight>
              <a:latin typeface="Times New Roman" panose="02020603050405020304" pitchFamily="18"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C72F40CB-3769-94BC-A352-F0FDB79BFB78}"/>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2491059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8896B1C5-2841-318C-6AA9-19730B84FC9C}"/>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Proposed System Design</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DC087DFB-14D4-4B9D-44DA-C9EFD24785D6}"/>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27</a:t>
            </a:r>
          </a:p>
        </p:txBody>
      </p:sp>
      <p:grpSp>
        <p:nvGrpSpPr>
          <p:cNvPr id="4" name="Group 3">
            <a:extLst>
              <a:ext uri="{FF2B5EF4-FFF2-40B4-BE49-F238E27FC236}">
                <a16:creationId xmlns:a16="http://schemas.microsoft.com/office/drawing/2014/main" id="{F9CDCAF0-C622-1E9E-F00C-D6E03DDC666D}"/>
              </a:ext>
            </a:extLst>
          </p:cNvPr>
          <p:cNvGrpSpPr/>
          <p:nvPr/>
        </p:nvGrpSpPr>
        <p:grpSpPr>
          <a:xfrm>
            <a:off x="141618" y="1346892"/>
            <a:ext cx="9115796" cy="4519147"/>
            <a:chOff x="141618" y="1346892"/>
            <a:chExt cx="9115796" cy="4519147"/>
          </a:xfrm>
        </p:grpSpPr>
        <p:pic>
          <p:nvPicPr>
            <p:cNvPr id="6" name="Picture 5">
              <a:extLst>
                <a:ext uri="{FF2B5EF4-FFF2-40B4-BE49-F238E27FC236}">
                  <a16:creationId xmlns:a16="http://schemas.microsoft.com/office/drawing/2014/main" id="{9D61A93F-D770-F2E9-F74D-85CE6D55CCF1}"/>
                </a:ext>
              </a:extLst>
            </p:cNvPr>
            <p:cNvPicPr>
              <a:picLocks noChangeAspect="1"/>
            </p:cNvPicPr>
            <p:nvPr/>
          </p:nvPicPr>
          <p:blipFill>
            <a:blip r:embed="rId4">
              <a:extLst>
                <a:ext uri="{28A0092B-C50C-407E-A947-70E740481C1C}">
                  <a14:useLocalDpi xmlns:a14="http://schemas.microsoft.com/office/drawing/2010/main" val="0"/>
                </a:ext>
              </a:extLst>
            </a:blip>
            <a:srcRect l="21653" r="19196"/>
            <a:stretch/>
          </p:blipFill>
          <p:spPr bwMode="auto">
            <a:xfrm>
              <a:off x="3575956" y="1346892"/>
              <a:ext cx="1992087" cy="1461624"/>
            </a:xfrm>
            <a:prstGeom prst="rect">
              <a:avLst/>
            </a:prstGeom>
            <a:noFill/>
            <a:ln>
              <a:noFill/>
            </a:ln>
          </p:spPr>
        </p:pic>
        <p:pic>
          <p:nvPicPr>
            <p:cNvPr id="13" name="Picture 12">
              <a:extLst>
                <a:ext uri="{FF2B5EF4-FFF2-40B4-BE49-F238E27FC236}">
                  <a16:creationId xmlns:a16="http://schemas.microsoft.com/office/drawing/2014/main" id="{9F7BF5BE-7E74-69E7-9F15-711A93ACA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618" y="3080657"/>
              <a:ext cx="9115796" cy="2785382"/>
            </a:xfrm>
            <a:prstGeom prst="rect">
              <a:avLst/>
            </a:prstGeom>
          </p:spPr>
        </p:pic>
        <p:sp>
          <p:nvSpPr>
            <p:cNvPr id="14" name="Arrow: Up-Down 13">
              <a:extLst>
                <a:ext uri="{FF2B5EF4-FFF2-40B4-BE49-F238E27FC236}">
                  <a16:creationId xmlns:a16="http://schemas.microsoft.com/office/drawing/2014/main" id="{1F451BDD-6DCA-DEF0-35E5-EFFA303D68BF}"/>
                </a:ext>
              </a:extLst>
            </p:cNvPr>
            <p:cNvSpPr/>
            <p:nvPr/>
          </p:nvSpPr>
          <p:spPr>
            <a:xfrm rot="3015005">
              <a:off x="2164014" y="1889286"/>
              <a:ext cx="272143" cy="3092600"/>
            </a:xfrm>
            <a:prstGeom prst="upDown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Down 14">
              <a:extLst>
                <a:ext uri="{FF2B5EF4-FFF2-40B4-BE49-F238E27FC236}">
                  <a16:creationId xmlns:a16="http://schemas.microsoft.com/office/drawing/2014/main" id="{3BC0F6E9-CE03-D138-A7D7-E18E45F6EF52}"/>
                </a:ext>
              </a:extLst>
            </p:cNvPr>
            <p:cNvSpPr/>
            <p:nvPr/>
          </p:nvSpPr>
          <p:spPr>
            <a:xfrm rot="18618236">
              <a:off x="6789417" y="1867231"/>
              <a:ext cx="272143" cy="3092600"/>
            </a:xfrm>
            <a:prstGeom prst="upDown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0363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C9BEC-6C6E-1452-5E89-C9427F85C4D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2C873EF-FBBE-C87A-06D8-E48FEBB3AE23}"/>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01C58C1D-CCAB-C223-C04A-5BE35CFE7C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E4F7F2E7-97FC-5188-02E1-731D2D34FC7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807E94F-F3B9-89D5-49C9-AA368B01E1E4}"/>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Proposed System Design </a:t>
            </a:r>
            <a:r>
              <a:rPr lang="en-US" sz="2800" b="1">
                <a:latin typeface="Times New Roman" panose="02020603050405020304" pitchFamily="18" charset="0"/>
                <a:cs typeface="Times New Roman" panose="02020603050405020304" pitchFamily="18" charset="0"/>
              </a:rPr>
              <a:t>of WebRTC</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3E48CD1-B5B7-BA43-6B7C-C75CA7872B47}"/>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27</a:t>
            </a:r>
          </a:p>
        </p:txBody>
      </p:sp>
      <p:pic>
        <p:nvPicPr>
          <p:cNvPr id="5" name="Picture 4">
            <a:extLst>
              <a:ext uri="{FF2B5EF4-FFF2-40B4-BE49-F238E27FC236}">
                <a16:creationId xmlns:a16="http://schemas.microsoft.com/office/drawing/2014/main" id="{6899E3FE-2793-CE79-82C5-C497211CF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31" y="749907"/>
            <a:ext cx="7619308" cy="5508477"/>
          </a:xfrm>
          <a:prstGeom prst="rect">
            <a:avLst/>
          </a:prstGeom>
        </p:spPr>
      </p:pic>
    </p:spTree>
    <p:extLst>
      <p:ext uri="{BB962C8B-B14F-4D97-AF65-F5344CB8AC3E}">
        <p14:creationId xmlns:p14="http://schemas.microsoft.com/office/powerpoint/2010/main" val="2759316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6DC2F-FD11-0D87-4EEE-770A87F865A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8A9849A-8124-6058-A335-A6CCC6A6FE13}"/>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E9EDB098-AF48-84B1-825D-35D4AD52CB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23258044-A885-0F26-2621-92E7835A2F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4BBE96F-FB79-E6C1-939B-042FB17CF219}"/>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Overall System Design</a:t>
            </a:r>
            <a:endParaRPr lang="en-US" sz="2800" b="1" dirty="0">
              <a:ln w="0"/>
              <a:effectLst>
                <a:outerShdw blurRad="38100" dist="19050" dir="2700000" algn="tl" rotWithShape="0">
                  <a:schemeClr val="dk1">
                    <a:alpha val="40000"/>
                  </a:schemeClr>
                </a:outerShdw>
              </a:effectLst>
            </a:endParaRPr>
          </a:p>
          <a:p>
            <a:endParaRPr lang="en-US" sz="2800" b="1" dirty="0">
              <a:ln w="0"/>
              <a:effectLst>
                <a:outerShdw blurRad="38100" dist="19050" dir="2700000" algn="tl" rotWithShape="0">
                  <a:schemeClr val="dk1">
                    <a:alpha val="40000"/>
                  </a:schemeClr>
                </a:outerShdw>
              </a:effectLst>
            </a:endParaRPr>
          </a:p>
          <a:p>
            <a:r>
              <a:rPr lang="en-US" sz="2800" b="1" dirty="0">
                <a:solidFill>
                  <a:schemeClr val="bg1"/>
                </a:solidFill>
                <a:latin typeface="Times New Roman" panose="02020603050405020304" pitchFamily="18" charset="0"/>
                <a:cs typeface="Times New Roman" panose="02020603050405020304" pitchFamily="18" charset="0"/>
              </a:rPr>
              <a:t>Transfer</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1DFFA32-3BDF-A444-9110-C8DBFCC5939B}"/>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27</a:t>
            </a:r>
          </a:p>
        </p:txBody>
      </p:sp>
      <p:pic>
        <p:nvPicPr>
          <p:cNvPr id="9" name="Picture 8">
            <a:extLst>
              <a:ext uri="{FF2B5EF4-FFF2-40B4-BE49-F238E27FC236}">
                <a16:creationId xmlns:a16="http://schemas.microsoft.com/office/drawing/2014/main" id="{853863F4-524B-7926-DF23-F320E3ABF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035" y="825894"/>
            <a:ext cx="4795793" cy="5812330"/>
          </a:xfrm>
          <a:prstGeom prst="rect">
            <a:avLst/>
          </a:prstGeom>
        </p:spPr>
      </p:pic>
    </p:spTree>
    <p:extLst>
      <p:ext uri="{BB962C8B-B14F-4D97-AF65-F5344CB8AC3E}">
        <p14:creationId xmlns:p14="http://schemas.microsoft.com/office/powerpoint/2010/main" val="316196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5503" y="523153"/>
            <a:ext cx="8984858"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latin typeface="Times New Roman" panose="02020603050405020304" pitchFamily="18" charset="0"/>
                <a:cs typeface="Times New Roman" panose="02020603050405020304" pitchFamily="18" charset="0"/>
              </a:rPr>
              <a:t>Outlines</a:t>
            </a:r>
            <a:endParaRPr lang="ru-RU"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00" name="Rectangle 3"/>
          <p:cNvSpPr>
            <a:spLocks noChangeArrowheads="1"/>
          </p:cNvSpPr>
          <p:nvPr/>
        </p:nvSpPr>
        <p:spPr bwMode="auto">
          <a:xfrm>
            <a:off x="1472780" y="1046373"/>
            <a:ext cx="5679281" cy="4365619"/>
          </a:xfrm>
          <a:prstGeom prst="rect">
            <a:avLst/>
          </a:prstGeom>
          <a:noFill/>
          <a:ln w="9525">
            <a:noFill/>
            <a:miter lim="800000"/>
            <a:headEnd/>
            <a:tailEnd/>
          </a:ln>
        </p:spPr>
        <p:txBody>
          <a:bodyPr>
            <a:spAutoFit/>
          </a:bodyPr>
          <a:lstStyle/>
          <a:p>
            <a:pPr marL="739775" indent="-739775"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Abstract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Introduction</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Aim of Thesis</a:t>
            </a:r>
            <a:endParaRPr lang="en-US" altLang="en-US" sz="2400" dirty="0">
              <a:latin typeface="Times New Roman" panose="02020603050405020304" pitchFamily="18" charset="0"/>
              <a:cs typeface="Calibri" panose="020F0502020204030204" pitchFamily="34" charset="0"/>
            </a:endParaRP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Objectives of Thesis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Problem Statement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Background Theories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Conclusion</a:t>
            </a:r>
          </a:p>
        </p:txBody>
      </p:sp>
      <p:sp>
        <p:nvSpPr>
          <p:cNvPr id="7" name="Rectangle 6">
            <a:extLst>
              <a:ext uri="{FF2B5EF4-FFF2-40B4-BE49-F238E27FC236}">
                <a16:creationId xmlns:a16="http://schemas.microsoft.com/office/drawing/2014/main" id="{9B4615A9-D559-4C69-9D0F-3C4C7E6FB4A0}"/>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3A910B-6325-4F4D-9B8A-145876927632}"/>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3</a:t>
            </a:r>
          </a:p>
        </p:txBody>
      </p:sp>
      <p:pic>
        <p:nvPicPr>
          <p:cNvPr id="11" name="Picture 9" descr="DSA">
            <a:extLst>
              <a:ext uri="{FF2B5EF4-FFF2-40B4-BE49-F238E27FC236}">
                <a16:creationId xmlns:a16="http://schemas.microsoft.com/office/drawing/2014/main" id="{DD632DEF-80FE-47D8-BB18-9E9523046E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3D9F534E-1838-4C42-A613-50DA9CC11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9147-35C5-FFF8-ADC7-6D46E074714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8E841C1-C18C-2785-0971-791173DE4E4F}"/>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DSA">
            <a:extLst>
              <a:ext uri="{FF2B5EF4-FFF2-40B4-BE49-F238E27FC236}">
                <a16:creationId xmlns:a16="http://schemas.microsoft.com/office/drawing/2014/main" id="{0DA78D1A-8C37-2EE3-281A-99658E7B63C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4EC6FC7A-1432-341F-5F77-14DF1903193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0E7F7E02-1BE4-D5DE-1CEC-6F77EF53A38E}"/>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Detail Design of Learning Room</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953F8A94-3D52-B623-FCEE-67104ABBDB1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27</a:t>
            </a:r>
          </a:p>
        </p:txBody>
      </p:sp>
      <p:pic>
        <p:nvPicPr>
          <p:cNvPr id="6" name="Picture 5">
            <a:extLst>
              <a:ext uri="{FF2B5EF4-FFF2-40B4-BE49-F238E27FC236}">
                <a16:creationId xmlns:a16="http://schemas.microsoft.com/office/drawing/2014/main" id="{0F24FB2C-EBAA-B0B8-5987-206FFAED2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268" y="1044326"/>
            <a:ext cx="3505463" cy="5456681"/>
          </a:xfrm>
          <a:prstGeom prst="rect">
            <a:avLst/>
          </a:prstGeom>
        </p:spPr>
      </p:pic>
    </p:spTree>
    <p:extLst>
      <p:ext uri="{BB962C8B-B14F-4D97-AF65-F5344CB8AC3E}">
        <p14:creationId xmlns:p14="http://schemas.microsoft.com/office/powerpoint/2010/main" val="281573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E84CF6-0BAD-8710-FFF9-E766682BBE37}"/>
              </a:ext>
            </a:extLst>
          </p:cNvPr>
          <p:cNvSpPr txBox="1">
            <a:spLocks/>
          </p:cNvSpPr>
          <p:nvPr/>
        </p:nvSpPr>
        <p:spPr>
          <a:xfrm>
            <a:off x="0" y="175532"/>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800" dirty="0">
              <a:ln w="0"/>
              <a:effectLst>
                <a:outerShdw blurRad="38100" dist="19050" dir="2700000" algn="tl" rotWithShape="0">
                  <a:schemeClr val="dk1">
                    <a:alpha val="40000"/>
                  </a:schemeClr>
                </a:outerShdw>
              </a:effectLst>
            </a:endParaRPr>
          </a:p>
        </p:txBody>
      </p:sp>
      <p:pic>
        <p:nvPicPr>
          <p:cNvPr id="9" name="Picture 8" descr="DSA">
            <a:extLst>
              <a:ext uri="{FF2B5EF4-FFF2-40B4-BE49-F238E27FC236}">
                <a16:creationId xmlns:a16="http://schemas.microsoft.com/office/drawing/2014/main" id="{C92C3E1D-CCD8-8F08-E8EB-3575280DE4F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77868063-7C40-44B4-CF9F-0D3092C0BA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system supports an Automated Military Tactical Support System, designed to leverage advancements in Geospatial Information Systems (GIS) and algorithmic optimization to provide dynamic visualizations of weapon firing ranges and comprehensive engagement planning.</a:t>
            </a:r>
          </a:p>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rPr>
              <a:t>It also supports to automate the process of retrieving location data, measuring distances, visualizing weapon ranges, and calculating optimal engagement strategies, thereby providing military personnel with a robust tool for more precise and effective decision-making.</a:t>
            </a: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FA685E-8DEC-1A40-7807-42E6B75EB751}"/>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28</a:t>
            </a:r>
          </a:p>
        </p:txBody>
      </p:sp>
    </p:spTree>
    <p:extLst>
      <p:ext uri="{BB962C8B-B14F-4D97-AF65-F5344CB8AC3E}">
        <p14:creationId xmlns:p14="http://schemas.microsoft.com/office/powerpoint/2010/main" val="426135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828517"/>
            <a:ext cx="9144000" cy="857250"/>
          </a:xfrm>
          <a:prstGeom prst="rect">
            <a:avLst/>
          </a:prstGeom>
          <a:solidFill>
            <a:srgbClr val="FFFF0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Any Suggestions?</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9084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743200"/>
            <a:ext cx="9144000" cy="857250"/>
          </a:xfrm>
          <a:prstGeom prst="rect">
            <a:avLst/>
          </a:prstGeom>
          <a:solidFill>
            <a:srgbClr val="FFFF00"/>
          </a:solidFill>
        </p:spPr>
        <p:txBody>
          <a:bodyPr anchor="ct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217F2696-8B5D-BC34-D8DF-EABD05D9A5C2}"/>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960" y="355885"/>
            <a:ext cx="9144000"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ru-RU"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4C91DD-6E26-4CE3-BAE3-634C3E0684B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C1C362B3-537A-42CD-93A7-AD6AB5C4E5C2}"/>
              </a:ext>
            </a:extLst>
          </p:cNvPr>
          <p:cNvSpPr txBox="1"/>
          <p:nvPr/>
        </p:nvSpPr>
        <p:spPr>
          <a:xfrm>
            <a:off x="196642" y="779433"/>
            <a:ext cx="8752114" cy="501194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The advent of digital learning environments has necessitated the development of robust communication tools to facilitate effective interaction between learners and educators.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This thesis explores the integration of Web Real-Time Communication (WebRTC) into Learning Management Systems (LMS) to enhance real-time communication features such as video conferencing, voice calls, and screen sharing.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The study aims to design, implement, and evaluate a WebRTC-based communication module within an existing LMS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0645C-25BC-49F1-9915-73E3D216E78E}"/>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E8F017D7-C950-4014-A4C2-635944973D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91F606AC-CC78-4A74-B136-3AF90A68E7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82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08486"/>
            <a:ext cx="9144000" cy="479821"/>
          </a:xfrm>
          <a:prstGeom prst="rect">
            <a:avLst/>
          </a:prstGeom>
        </p:spPr>
        <p:txBody>
          <a:bodyP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Introduction</a:t>
            </a:r>
          </a:p>
        </p:txBody>
      </p:sp>
      <p:sp>
        <p:nvSpPr>
          <p:cNvPr id="6" name="Content Placeholder 2"/>
          <p:cNvSpPr txBox="1">
            <a:spLocks/>
          </p:cNvSpPr>
          <p:nvPr/>
        </p:nvSpPr>
        <p:spPr>
          <a:xfrm>
            <a:off x="377371" y="1543050"/>
            <a:ext cx="8258629" cy="382905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0969" indent="165497" algn="just">
              <a:lnSpc>
                <a:spcPct val="150000"/>
              </a:lnSpc>
              <a:spcBef>
                <a:spcPts val="450"/>
              </a:spcBef>
              <a:tabLst>
                <a:tab pos="433388" algn="l"/>
              </a:tabLst>
            </a:pP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8F4494C-63FF-4149-9DFA-464899740D57}"/>
              </a:ext>
            </a:extLst>
          </p:cNvPr>
          <p:cNvSpPr txBox="1"/>
          <p:nvPr/>
        </p:nvSpPr>
        <p:spPr>
          <a:xfrm>
            <a:off x="377371" y="868792"/>
            <a:ext cx="8258629" cy="6190413"/>
          </a:xfrm>
          <a:prstGeom prst="rect">
            <a:avLst/>
          </a:prstGeom>
          <a:noFill/>
        </p:spPr>
        <p:txBody>
          <a:bodyPr wrap="square">
            <a:spAutoFit/>
          </a:bodyPr>
          <a:lstStyle/>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rPr>
              <a:t>The advent of digital technologies has revolutionized the educational landscape, leading to the widespread adoption of Learning Management Systems (LMS) in both academic and corporate settings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rPr>
              <a:t>Web Real-Time Communication (WebRTC) is an open-source project that provides web applications and websites with real-time communication capabilities via simple application programming interfaces (APIs)</a:t>
            </a:r>
            <a:r>
              <a:rPr lang="en-US" sz="2400" dirty="0">
                <a:effectLst/>
                <a:latin typeface="Times New Roman" panose="02020603050405020304" pitchFamily="18" charset="0"/>
                <a:ea typeface="Times New Roman" panose="02020603050405020304" pitchFamily="18" charset="0"/>
              </a:rPr>
              <a:t>.</a:t>
            </a:r>
          </a:p>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rPr>
              <a:t>The theoretical framework for this research is grounded in the constructivist learning theory and media richness theory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508000" indent="-508000" algn="just">
              <a:lnSpc>
                <a:spcPct val="150000"/>
              </a:lnSpc>
              <a:spcBef>
                <a:spcPts val="450"/>
              </a:spcBef>
              <a:buFont typeface="Wingdings" panose="05000000000000000000" pitchFamily="2" charset="2"/>
              <a:buChar char="v"/>
              <a:tabLst>
                <a:tab pos="508000" algn="l"/>
              </a:tabLst>
            </a:pP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B7CA572-4FC3-481B-A899-6D513288440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E533431C-FB14-49A0-9BC5-7E4C72BA8A93}"/>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4AA799D4-1622-4548-8FF0-002543120B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B6386AE2-1CAD-43C8-8065-BF95B1AFB2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11269"/>
            <a:ext cx="9143999" cy="649457"/>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Aim of my thesis</a:t>
            </a:r>
          </a:p>
        </p:txBody>
      </p:sp>
      <p:sp>
        <p:nvSpPr>
          <p:cNvPr id="4" name="Content Placeholder 2"/>
          <p:cNvSpPr txBox="1">
            <a:spLocks/>
          </p:cNvSpPr>
          <p:nvPr/>
        </p:nvSpPr>
        <p:spPr>
          <a:xfrm>
            <a:off x="377371" y="875226"/>
            <a:ext cx="8389258" cy="533697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spcAft>
                <a:spcPts val="0"/>
              </a:spcAft>
              <a:buNone/>
            </a:pPr>
            <a:r>
              <a:rPr lang="en-US" sz="2400" dirty="0">
                <a:latin typeface="Times New Roman" panose="02020603050405020304" pitchFamily="18" charset="0"/>
                <a:cs typeface="Times New Roman"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primary aim of this thesis is to enhance real-time communication within Learning Management Systems (LMS) by integrating Web Real-Time Communication (WebRTC) technology. The goal is to facilitate improved synchronous learning experiences, fostering greater interaction, engagement, and collaboration among users, ultimately leading to better educational outcomes.</a:t>
            </a:r>
          </a:p>
          <a:p>
            <a:pPr marL="0" marR="0" indent="0" algn="just">
              <a:lnSpc>
                <a:spcPct val="150000"/>
              </a:lnSpc>
              <a:spcBef>
                <a:spcPts val="0"/>
              </a:spcBef>
              <a:spcAft>
                <a:spcPts val="0"/>
              </a:spcAft>
              <a:buNone/>
            </a:pPr>
            <a:endParaRPr lang="en-US" sz="2400"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42E97717-CD2F-4F18-BE0A-647D36BAAAF0}"/>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6</a:t>
            </a:r>
          </a:p>
        </p:txBody>
      </p:sp>
      <p:sp>
        <p:nvSpPr>
          <p:cNvPr id="8" name="Rectangle 7">
            <a:extLst>
              <a:ext uri="{FF2B5EF4-FFF2-40B4-BE49-F238E27FC236}">
                <a16:creationId xmlns:a16="http://schemas.microsoft.com/office/drawing/2014/main" id="{19213C6D-6804-4B67-B50B-D0A421F5A18B}"/>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3ACAA8A4-2F12-4B30-8BEE-F278045798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D1E93B9E-0D55-4F65-8B0B-E3CF90D24C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431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Objectives </a:t>
            </a:r>
          </a:p>
        </p:txBody>
      </p:sp>
      <p:sp>
        <p:nvSpPr>
          <p:cNvPr id="4" name="Content Placeholder 2"/>
          <p:cNvSpPr txBox="1">
            <a:spLocks/>
          </p:cNvSpPr>
          <p:nvPr/>
        </p:nvSpPr>
        <p:spPr>
          <a:xfrm>
            <a:off x="379516" y="821856"/>
            <a:ext cx="8268607" cy="556724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key features such as video conferencing, voice calls, and screen sharing to support real-time communication and collaboration.</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perform functional testing for addressing potential issues related to compatibility, reliability, and usability.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conduct a thorough review of current communication tools integrated to identify their strengths and limitations.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perform comprehensive usability testing with educators and students to assess the effectiveness, ease of use, and reliability of the WebRTC communication module.</a:t>
            </a: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7</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01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147805" y="1058982"/>
            <a:ext cx="8820253" cy="499183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Assess the limitations of current communication tools within LMS platforms that affect real-time interaction and engagement.</a:t>
            </a:r>
          </a:p>
          <a:p>
            <a:pPr marR="0" lvl="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Explore the integration of WebRTC technology into LMS platforms to enhance synchronous communication features, including video conferencing, voice calls, and screen sharing.</a:t>
            </a:r>
          </a:p>
          <a:p>
            <a:pPr marR="0" lvl="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Evaluate the impact of WebRTC integration on user engagement, system performance, and educational outcomes in a real-world educational setting.</a:t>
            </a:r>
          </a:p>
          <a:p>
            <a:pPr marL="465138" marR="0" lvl="0" indent="-465138" algn="just">
              <a:lnSpc>
                <a:spcPct val="170000"/>
              </a:lnSpc>
              <a:spcBef>
                <a:spcPts val="0"/>
              </a:spcBef>
              <a:spcAft>
                <a:spcPts val="0"/>
              </a:spcAft>
              <a:buSzPts val="1400"/>
              <a:buFont typeface="Wingdings" panose="05000000000000000000" pitchFamily="2" charset="2"/>
              <a:buChar char="v"/>
            </a:pPr>
            <a:endParaRPr lang="en-US" sz="24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8</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51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Background Theory</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3" y="6362210"/>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9</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346842" y="889065"/>
            <a:ext cx="8629778" cy="5796780"/>
          </a:xfrm>
          <a:prstGeom prst="rect">
            <a:avLst/>
          </a:prstGeom>
          <a:noFill/>
          <a:ln w="9525">
            <a:noFill/>
            <a:miter lim="800000"/>
            <a:headEnd/>
            <a:tailEnd/>
          </a:ln>
        </p:spPr>
        <p:txBody>
          <a:bodyPr wrap="square">
            <a:spAutoFit/>
          </a:bodyPr>
          <a:lstStyle/>
          <a:p>
            <a:pPr marL="800100" indent="-514350" algn="just">
              <a:lnSpc>
                <a:spcPct val="150000"/>
              </a:lnSpc>
              <a:spcBef>
                <a:spcPct val="0"/>
              </a:spcBef>
              <a:spcAft>
                <a:spcPts val="600"/>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Web Application Architecture</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Learning Management System (LMS)</a:t>
            </a:r>
          </a:p>
          <a:p>
            <a:pPr marL="800100" indent="-514350" algn="just">
              <a:lnSpc>
                <a:spcPct val="150000"/>
              </a:lnSpc>
              <a:spcBef>
                <a:spcPct val="0"/>
              </a:spcBef>
              <a:spcAft>
                <a:spcPts val="600"/>
              </a:spcAft>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rPr>
              <a:t>Web Real-Time Communication</a:t>
            </a:r>
            <a:endParaRPr lang="en-US" sz="2400" dirty="0">
              <a:latin typeface="Times New Roman" panose="02020603050405020304" pitchFamily="18" charset="0"/>
              <a:cs typeface="Times New Roman" panose="02020603050405020304" pitchFamily="18" charset="0"/>
            </a:endParaRP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Web Server</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Hyper Text Transfer Protocol (HTTP)</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Hypertext Markup Language (HTML)</a:t>
            </a:r>
            <a:endParaRPr lang="en-US" sz="2400" dirty="0">
              <a:latin typeface="Times New Roman" panose="02020603050405020304" pitchFamily="18" charset="0"/>
              <a:cs typeface="Times New Roman" panose="02020603050405020304" pitchFamily="18" charset="0"/>
            </a:endParaRP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Cascading Style Sheets (CSS)</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Personal Home Page or Hypertext Preprocessor (PHP)</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Relational Database Management System (RDBMS)</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MySQL Database Server</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2163997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4760</TotalTime>
  <Words>5276</Words>
  <Application>Microsoft Office PowerPoint</Application>
  <PresentationFormat>On-screen Show (4:3)</PresentationFormat>
  <Paragraphs>321</Paragraphs>
  <Slides>33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Myanmar Text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Mayborn</dc:creator>
  <cp:lastModifiedBy>Ci Ci Computer</cp:lastModifiedBy>
  <cp:revision>189</cp:revision>
  <cp:lastPrinted>2023-07-10T03:03:03Z</cp:lastPrinted>
  <dcterms:created xsi:type="dcterms:W3CDTF">2021-11-20T10:10:13Z</dcterms:created>
  <dcterms:modified xsi:type="dcterms:W3CDTF">2024-11-22T03:39:45Z</dcterms:modified>
</cp:coreProperties>
</file>