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7" r:id="rId9"/>
    <p:sldId id="262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4503-2BF8-4F83-9334-F8DF7DA9CE4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A632-BB3D-445F-A826-8D457ECB81C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07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4503-2BF8-4F83-9334-F8DF7DA9CE4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A632-BB3D-445F-A826-8D457ECB8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7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4503-2BF8-4F83-9334-F8DF7DA9CE4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A632-BB3D-445F-A826-8D457ECB8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5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4503-2BF8-4F83-9334-F8DF7DA9CE4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A632-BB3D-445F-A826-8D457ECB8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7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4503-2BF8-4F83-9334-F8DF7DA9CE4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A632-BB3D-445F-A826-8D457ECB81C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70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4503-2BF8-4F83-9334-F8DF7DA9CE4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A632-BB3D-445F-A826-8D457ECB8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3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4503-2BF8-4F83-9334-F8DF7DA9CE4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A632-BB3D-445F-A826-8D457ECB8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8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4503-2BF8-4F83-9334-F8DF7DA9CE4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A632-BB3D-445F-A826-8D457ECB8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3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4503-2BF8-4F83-9334-F8DF7DA9CE4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A632-BB3D-445F-A826-8D457ECB8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8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3DA4503-2BF8-4F83-9334-F8DF7DA9CE4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B7A632-BB3D-445F-A826-8D457ECB8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9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4503-2BF8-4F83-9334-F8DF7DA9CE4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A632-BB3D-445F-A826-8D457ECB8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2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3DA4503-2BF8-4F83-9334-F8DF7DA9CE4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B7A632-BB3D-445F-A826-8D457ECB81C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98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6824" y="207114"/>
            <a:ext cx="10058400" cy="1622738"/>
          </a:xfrm>
        </p:spPr>
        <p:txBody>
          <a:bodyPr/>
          <a:lstStyle/>
          <a:p>
            <a:r>
              <a:rPr lang="en-US" dirty="0" smtClean="0"/>
              <a:t>Business Analytics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01196" y="1829852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/>
              <a:t>Employee Satisfaction for Varks.am</a:t>
            </a:r>
            <a:endParaRPr 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8103602" y="4657348"/>
            <a:ext cx="5563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Instructor: 	</a:t>
            </a:r>
            <a:r>
              <a:rPr lang="en-US" dirty="0" err="1" smtClean="0"/>
              <a:t>Hrant</a:t>
            </a:r>
            <a:r>
              <a:rPr lang="en-US" dirty="0" smtClean="0"/>
              <a:t> </a:t>
            </a:r>
            <a:r>
              <a:rPr lang="en-US" dirty="0" err="1" smtClean="0"/>
              <a:t>Davtyan</a:t>
            </a:r>
            <a:endParaRPr lang="en-US" dirty="0" smtClean="0"/>
          </a:p>
          <a:p>
            <a:r>
              <a:rPr lang="en-US" dirty="0" smtClean="0"/>
              <a:t>Group Members: 	Anna </a:t>
            </a:r>
            <a:r>
              <a:rPr lang="en-US" dirty="0" err="1" smtClean="0"/>
              <a:t>Chokandaryan</a:t>
            </a:r>
            <a:endParaRPr lang="en-US" dirty="0" smtClean="0"/>
          </a:p>
          <a:p>
            <a:r>
              <a:rPr lang="en-US" dirty="0" smtClean="0"/>
              <a:t>		Ani </a:t>
            </a:r>
            <a:r>
              <a:rPr lang="en-US" dirty="0" err="1" smtClean="0"/>
              <a:t>Manukyan</a:t>
            </a:r>
            <a:endParaRPr lang="en-US" dirty="0" smtClean="0"/>
          </a:p>
          <a:p>
            <a:r>
              <a:rPr lang="en-US" dirty="0" smtClean="0"/>
              <a:t>		Ani </a:t>
            </a:r>
            <a:r>
              <a:rPr lang="en-US" dirty="0" err="1" smtClean="0"/>
              <a:t>Tovmasyan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601" y="3491104"/>
            <a:ext cx="2576551" cy="73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9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83616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Train managers </a:t>
            </a:r>
            <a:r>
              <a:rPr lang="en-US" sz="2800" dirty="0"/>
              <a:t>to treat their subordinates </a:t>
            </a:r>
            <a:r>
              <a:rPr lang="en-US" sz="2800" dirty="0" smtClean="0"/>
              <a:t>better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Implement non-monetary reward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Show how much they care about their employees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449" y="0"/>
            <a:ext cx="2576551" cy="73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0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Thank you!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>
                <a:solidFill>
                  <a:srgbClr val="C00000"/>
                </a:solidFill>
              </a:rPr>
              <a:t>              Any Questions?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449" y="0"/>
            <a:ext cx="2576551" cy="733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566" y="1845734"/>
            <a:ext cx="4304114" cy="429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4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Employee satisfaction level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Reasons behind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Motivation factors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Reward System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449" y="0"/>
            <a:ext cx="2576551" cy="73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Solution/Milestones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35131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Anonymous Survey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General satisfaction questions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Factors impacting the satisfaction level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A/B testing and NPS for reward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Tools used: Google Forms, Excel, Python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449" y="0"/>
            <a:ext cx="2576551" cy="73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2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311" y="1853270"/>
            <a:ext cx="6980535" cy="440957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5449" y="0"/>
            <a:ext cx="2576551" cy="73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1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" y="-725379"/>
            <a:ext cx="10058400" cy="1450757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237" y="115354"/>
            <a:ext cx="8680360" cy="6092682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604989"/>
              </p:ext>
            </p:extLst>
          </p:nvPr>
        </p:nvGraphicFramePr>
        <p:xfrm>
          <a:off x="344869" y="853465"/>
          <a:ext cx="3428641" cy="5084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2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401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Satisfaction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0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Satisfaction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 smtClean="0">
                          <a:effectLst/>
                        </a:rPr>
                        <a:t> 1.000000</a:t>
                      </a:r>
                      <a:endParaRPr lang="en-US" b="1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0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Relationship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0.224286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40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Communication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0.211335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40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Resolved conflicts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0.361592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40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Favoritism	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 smtClean="0">
                          <a:effectLst/>
                        </a:rPr>
                        <a:t> 0.061749</a:t>
                      </a:r>
                      <a:endParaRPr lang="en-US" b="1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40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Fair shared info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0.336457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401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Matching skills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0.249095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401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 smtClean="0">
                          <a:effectLst/>
                        </a:rPr>
                        <a:t> New </a:t>
                      </a:r>
                      <a:r>
                        <a:rPr lang="en-US" b="1" dirty="0">
                          <a:effectLst/>
                        </a:rPr>
                        <a:t>job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-0.417001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401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 smtClean="0">
                          <a:effectLst/>
                        </a:rPr>
                        <a:t> Good </a:t>
                      </a:r>
                      <a:r>
                        <a:rPr lang="en-US" b="1" dirty="0">
                          <a:effectLst/>
                        </a:rPr>
                        <a:t>treatment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0.623698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401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Excellent customer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 smtClean="0">
                          <a:effectLst/>
                        </a:rPr>
                        <a:t> 0.519598</a:t>
                      </a:r>
                      <a:endParaRPr lang="en-US" b="1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401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 smtClean="0">
                          <a:effectLst/>
                        </a:rPr>
                        <a:t> 0.457713</a:t>
                      </a:r>
                      <a:endParaRPr lang="en-US" b="1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401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Work-life balance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0.273622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41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572386"/>
              </p:ext>
            </p:extLst>
          </p:nvPr>
        </p:nvGraphicFramePr>
        <p:xfrm>
          <a:off x="1084400" y="2382589"/>
          <a:ext cx="8000684" cy="38557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00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24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treatment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0.534621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24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Relationship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0.098511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40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Excellent customer service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0.092089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24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Work-life balance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0.075999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24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Matching skills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0.075485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24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0.047092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24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job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0.043134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24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Communication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0.021567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24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Resolved conflicts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0.011503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24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Favoritism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324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Fair shared info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1632" y="124626"/>
            <a:ext cx="10058400" cy="1450757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1632" y="1766620"/>
            <a:ext cx="1093329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Variables affecting employee satisfaction, based on their level of importance: </a:t>
            </a:r>
          </a:p>
        </p:txBody>
      </p:sp>
    </p:spTree>
    <p:extLst>
      <p:ext uri="{BB962C8B-B14F-4D97-AF65-F5344CB8AC3E}">
        <p14:creationId xmlns:p14="http://schemas.microsoft.com/office/powerpoint/2010/main" val="25727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Monetary Rewards in terms of commissions?</a:t>
            </a:r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Or non-monetary </a:t>
            </a:r>
            <a:r>
              <a:rPr lang="en-US" sz="2800" dirty="0"/>
              <a:t>rewards (such as insurance, training, "best employee of the month" </a:t>
            </a:r>
            <a:r>
              <a:rPr lang="en-US" sz="2800" dirty="0" smtClean="0"/>
              <a:t>reward)?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will increase motivation and </a:t>
            </a:r>
            <a:br>
              <a:rPr lang="en-US" dirty="0" smtClean="0"/>
            </a:br>
            <a:r>
              <a:rPr lang="en-US" dirty="0" smtClean="0"/>
              <a:t>force employees to work harder?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449" y="0"/>
            <a:ext cx="2576551" cy="73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882" y="-471564"/>
            <a:ext cx="10058400" cy="1450757"/>
          </a:xfrm>
        </p:spPr>
        <p:txBody>
          <a:bodyPr/>
          <a:lstStyle/>
          <a:p>
            <a:r>
              <a:rPr lang="en-US" dirty="0" smtClean="0"/>
              <a:t>Reward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"/>
          <a:stretch/>
        </p:blipFill>
        <p:spPr>
          <a:xfrm>
            <a:off x="231818" y="1217747"/>
            <a:ext cx="7824087" cy="339289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130" y="2890531"/>
            <a:ext cx="6224556" cy="34402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89441">
            <a:off x="3828329" y="2206814"/>
            <a:ext cx="3110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85.5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</a:rPr>
              <a:t>% 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588032">
            <a:off x="9684913" y="4031087"/>
            <a:ext cx="1506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77.6%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5449" y="0"/>
            <a:ext cx="2576551" cy="7331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b="83455"/>
          <a:stretch/>
        </p:blipFill>
        <p:spPr>
          <a:xfrm>
            <a:off x="8055905" y="1706088"/>
            <a:ext cx="3174611" cy="14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6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 is the decision based </a:t>
            </a:r>
            <a:br>
              <a:rPr lang="en-US" dirty="0" smtClean="0"/>
            </a:br>
            <a:r>
              <a:rPr lang="en-US" dirty="0" smtClean="0"/>
              <a:t>on quantitative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A/B testing and NPS results, among people who agreed that rewards will motivate them and increase satisfaction, we have the following: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1212047">
            <a:off x="1707560" y="2768740"/>
            <a:ext cx="23156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 get non-monetary rewards (such as insurance, training, "best employee of the month" reward), I will feel satisfied and will work harder.</a:t>
            </a:r>
          </a:p>
        </p:txBody>
      </p:sp>
      <p:sp>
        <p:nvSpPr>
          <p:cNvPr id="5" name="TextBox 4"/>
          <p:cNvSpPr txBox="1"/>
          <p:nvPr/>
        </p:nvSpPr>
        <p:spPr>
          <a:xfrm rot="20675337">
            <a:off x="2883400" y="5131218"/>
            <a:ext cx="175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NPS of </a:t>
            </a:r>
            <a:r>
              <a:rPr lang="en-US" b="1" dirty="0"/>
              <a:t>52.83% </a:t>
            </a:r>
            <a:endParaRPr lang="en-US" b="1" dirty="0" smtClean="0"/>
          </a:p>
        </p:txBody>
      </p:sp>
      <p:sp>
        <p:nvSpPr>
          <p:cNvPr id="6" name="TextBox 5"/>
          <p:cNvSpPr txBox="1"/>
          <p:nvPr/>
        </p:nvSpPr>
        <p:spPr>
          <a:xfrm rot="801551">
            <a:off x="7113745" y="2927637"/>
            <a:ext cx="2588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 get monetary bonuses when I serve more customers, I will feel satisfied and work </a:t>
            </a:r>
            <a:r>
              <a:rPr lang="en-US" dirty="0" smtClean="0"/>
              <a:t>harder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821140">
            <a:off x="6863150" y="4672896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NPS of </a:t>
            </a:r>
            <a:r>
              <a:rPr lang="en-US" b="1" dirty="0" smtClean="0"/>
              <a:t>8.89</a:t>
            </a:r>
            <a:r>
              <a:rPr lang="en-US" b="1" dirty="0"/>
              <a:t>% </a:t>
            </a:r>
          </a:p>
        </p:txBody>
      </p:sp>
      <p:sp>
        <p:nvSpPr>
          <p:cNvPr id="8" name="Right Arrow 7"/>
          <p:cNvSpPr/>
          <p:nvPr/>
        </p:nvSpPr>
        <p:spPr>
          <a:xfrm rot="3943376">
            <a:off x="3105780" y="4640595"/>
            <a:ext cx="618186" cy="47655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7908402">
            <a:off x="7715317" y="4065360"/>
            <a:ext cx="618186" cy="47655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24708">
            <a:off x="1875817" y="2849547"/>
            <a:ext cx="1580264" cy="16452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42506">
            <a:off x="7492584" y="2590004"/>
            <a:ext cx="1636318" cy="15354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5449" y="0"/>
            <a:ext cx="2576551" cy="73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7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166</TotalTime>
  <Words>290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Retrospect</vt:lpstr>
      <vt:lpstr>Business Analytics</vt:lpstr>
      <vt:lpstr>Problems</vt:lpstr>
      <vt:lpstr>Solution/Milestones</vt:lpstr>
      <vt:lpstr>Results</vt:lpstr>
      <vt:lpstr>Results</vt:lpstr>
      <vt:lpstr>Results</vt:lpstr>
      <vt:lpstr>Which will increase motivation and  force employees to work harder?</vt:lpstr>
      <vt:lpstr>Reward System</vt:lpstr>
      <vt:lpstr>Here is the decision based  on quantitative data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Student Generic Account</cp:lastModifiedBy>
  <cp:revision>26</cp:revision>
  <dcterms:created xsi:type="dcterms:W3CDTF">2017-12-05T20:07:51Z</dcterms:created>
  <dcterms:modified xsi:type="dcterms:W3CDTF">2018-04-10T14:10:08Z</dcterms:modified>
</cp:coreProperties>
</file>