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  <p:sldId id="262" r:id="rId10"/>
    <p:sldId id="263" r:id="rId11"/>
    <p:sldId id="273" r:id="rId12"/>
    <p:sldId id="264" r:id="rId13"/>
    <p:sldId id="265" r:id="rId14"/>
    <p:sldId id="266" r:id="rId15"/>
    <p:sldId id="26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B254-A8A6-DA76-C790-99BFC5DA0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89C05-5A88-1CC8-F27D-A1AF377EF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4677-70B3-5B82-B41D-876969B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FF3D-784F-B124-57CC-0854B2F1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7DE5-B9F5-383A-CEA9-B6E8504C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A80-B677-1922-CEC4-2B63C9D1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4476C-81D3-296F-4311-BBB87FE57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5AB0-47D4-F18F-4E61-C6E55AB3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DA5B-12EF-6EFC-888F-68C6026A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5744-6826-FE57-22BC-1D4008D6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5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4BDE6-3308-2B75-DC7F-03E0C50D5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0D845-3E1A-2137-17F8-58BBC9F61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98DD-70CD-A6C2-93C9-EAC78121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B6BF-93BA-A397-F700-E1BAE881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D867-40DC-C70D-2C07-11613D18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2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0A9E-885C-0557-E11A-7667F9E7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BD74-9899-C852-F559-2D9500A1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2F3C-1094-8578-7A06-D25509F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99869-FEFD-7C11-6EC4-C987E040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696A-7EFD-0DEC-2627-AF666931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9B88-07B2-9307-3218-D68434A8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B7645-ECB4-B75D-9540-78F8222B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C7E7-1276-A3B0-9E37-428C47D4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F1E7A-8101-2831-98EC-CED22A47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52CA6-642D-2384-B285-E0E0ABC5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9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31BF-C6DD-B241-D50A-A92FA77E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36C5-3F25-022D-746D-CB0D3C3A5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975AF-A2D5-4510-C3C3-349C9BB1E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9EE0A-D715-712C-9216-526C31C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A8535-A053-8796-E565-AAD016AB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C43E4-7BD9-F4AE-F2D3-88632699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4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F34A-C063-DAFD-C8E1-123081B8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FD1B-24B1-BACE-ED25-9996472C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7803A-B530-6335-1EC2-4B7ADC131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2E6C5-0D40-DCBC-1FCC-4C46F67AB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3D258-B50B-43F4-E941-BD4C35A2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C3FE8-9EAC-ADF4-A5F1-6267B376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F291B-0626-5EB4-6FBE-108711B2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FB7B7-ADD6-9452-DA47-EBA31BA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6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97AE-3670-87D0-8BCB-3CA4AC3F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B65CF-5789-72E9-29B9-05F02786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78E38-C9A9-FBD3-E5E5-E5635AD8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76576-104D-456E-20D0-E8CF725A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A0C1D-E477-35C5-0C1B-C9EBCA47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2DE47-9255-A7B4-1463-5802A5C5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618E9-90FA-D973-9BCB-3ED454B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E337-CD99-0BED-A4AA-AA579596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6D16-6419-F871-3990-52D63780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FAA5F-790C-3D97-8953-763464B3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76F32-EEB0-0CD7-FC40-1844B17D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19AD-B4B3-EDFD-BB0F-981C5F3C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A59EC-EE47-3631-8431-331CBBA3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EE61-012E-61ED-8C71-8810CB72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6BCB4-AC97-AF68-0053-BECDDCF88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1A28A-37CD-DAA7-3E89-E0ADBC73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3BEE2-A0E0-603F-97E1-A1C5BE94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29670-E4AA-74E3-6C62-07C3E5EA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5B6F8-F15B-C900-9D68-0843B8C7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5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C903E-C746-6E66-9CF1-3A64D736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AEDB-26C0-9342-67C1-DC857454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0C54-50CB-F8C9-E08F-919CC1F91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AC4B-CBDC-4BBB-8567-9712ADCA727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9EB0-B2B1-C486-D29A-0B36149F5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22E1-2A51-5A13-FE9C-30E0937F4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E8A5-7916-4FFB-AE8D-208C04472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F82858-4F8E-DA06-CC9C-F8E39A68991C}"/>
              </a:ext>
            </a:extLst>
          </p:cNvPr>
          <p:cNvSpPr txBox="1"/>
          <p:nvPr/>
        </p:nvSpPr>
        <p:spPr>
          <a:xfrm>
            <a:off x="463153" y="1966719"/>
            <a:ext cx="60936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b="1" dirty="0">
                <a:solidFill>
                  <a:srgbClr val="FF0000"/>
                </a:solidFill>
                <a:latin typeface="Calisto MT" panose="02040603050505030304" pitchFamily="18" charset="0"/>
              </a:rPr>
              <a:t>Trends in the IT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142EA-69FA-BB36-1B2E-1379074B5266}"/>
              </a:ext>
            </a:extLst>
          </p:cNvPr>
          <p:cNvSpPr txBox="1"/>
          <p:nvPr/>
        </p:nvSpPr>
        <p:spPr>
          <a:xfrm>
            <a:off x="9315450" y="6202622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ANNMARIA SUSAN KURIAN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72090-3D6A-9010-E1A7-283113DF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63" y="1587371"/>
            <a:ext cx="5058173" cy="33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C31649-5F19-3AFC-6BFA-39AA82463D29}"/>
              </a:ext>
            </a:extLst>
          </p:cNvPr>
          <p:cNvSpPr txBox="1"/>
          <p:nvPr/>
        </p:nvSpPr>
        <p:spPr>
          <a:xfrm>
            <a:off x="557213" y="552480"/>
            <a:ext cx="95011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Blockchain &amp; Decentralized Technologies</a:t>
            </a:r>
            <a:endParaRPr lang="en-US" sz="2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endParaRPr lang="en-US" sz="2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r>
              <a:rPr lang="en-US" sz="2800" b="1" u="sng" dirty="0">
                <a:latin typeface="Calisto MT" panose="02040603050505030304" pitchFamily="18" charset="0"/>
              </a:rPr>
              <a:t>Beyond Bitcoin: Blockchain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Supply Chain Management:</a:t>
            </a:r>
            <a:r>
              <a:rPr lang="en-US" sz="2800" dirty="0">
                <a:latin typeface="Calisto MT" panose="02040603050505030304" pitchFamily="18" charset="0"/>
              </a:rPr>
              <a:t> Ensures product authenticity (e.g., IBM Food Trust for tracking food supply chains).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Decentralized Finance (DeFi):</a:t>
            </a:r>
            <a:r>
              <a:rPr lang="en-US" sz="2800" dirty="0">
                <a:latin typeface="Calisto MT" panose="02040603050505030304" pitchFamily="18" charset="0"/>
              </a:rPr>
              <a:t> Peer-to-peer transactions </a:t>
            </a:r>
            <a:r>
              <a:rPr lang="en-US" sz="2800" b="1" dirty="0">
                <a:latin typeface="Calisto MT" panose="02040603050505030304" pitchFamily="18" charset="0"/>
              </a:rPr>
              <a:t>without banks</a:t>
            </a:r>
            <a:r>
              <a:rPr lang="en-US" sz="2800" dirty="0">
                <a:latin typeface="Calisto MT" panose="0204060305050503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Smart Contracts:</a:t>
            </a:r>
            <a:r>
              <a:rPr lang="en-US" sz="2800" dirty="0">
                <a:latin typeface="Calisto MT" panose="02040603050505030304" pitchFamily="18" charset="0"/>
              </a:rPr>
              <a:t> Automated agreements executing when conditions are met.</a:t>
            </a:r>
          </a:p>
          <a:p>
            <a:endParaRPr lang="en-US" sz="2800" dirty="0">
              <a:latin typeface="Calisto MT" panose="02040603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5D8A2-A39C-1C21-F1AD-6E0EB3E7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87" y="4386263"/>
            <a:ext cx="3412012" cy="19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EA12DB-C68B-0691-640B-BD50D534DADF}"/>
              </a:ext>
            </a:extLst>
          </p:cNvPr>
          <p:cNvSpPr txBox="1"/>
          <p:nvPr/>
        </p:nvSpPr>
        <p:spPr>
          <a:xfrm>
            <a:off x="628650" y="446038"/>
            <a:ext cx="8686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Calisto MT" panose="02040603050505030304" pitchFamily="18" charset="0"/>
              </a:rPr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sto MT" panose="02040603050505030304" pitchFamily="18" charset="0"/>
              </a:rPr>
              <a:t>High energy consumption (Bitcoin mining).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Regulatory concerns</a:t>
            </a:r>
            <a:r>
              <a:rPr lang="en-US" sz="2800" dirty="0">
                <a:latin typeface="Calisto MT" panose="02040603050505030304" pitchFamily="18" charset="0"/>
              </a:rPr>
              <a:t> (governments restricting cryptocurrency).</a:t>
            </a:r>
          </a:p>
          <a:p>
            <a:endParaRPr lang="en-US" sz="2800" dirty="0">
              <a:latin typeface="Calisto MT" panose="02040603050505030304" pitchFamily="18" charset="0"/>
            </a:endParaRPr>
          </a:p>
          <a:p>
            <a:r>
              <a:rPr lang="en-US" sz="2800" b="1" u="sng" dirty="0">
                <a:latin typeface="Calisto MT" panose="02040603050505030304" pitchFamily="18" charset="0"/>
              </a:rPr>
              <a:t>Future of Blockchain: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Green Blockchain Technologies</a:t>
            </a:r>
            <a:r>
              <a:rPr lang="en-US" sz="2800" dirty="0">
                <a:latin typeface="Calisto MT" panose="02040603050505030304" pitchFamily="18" charset="0"/>
              </a:rPr>
              <a:t> reducing environmental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Adoption in Healthcare &amp; Legal Sectors</a:t>
            </a:r>
            <a:r>
              <a:rPr lang="en-US" sz="2800" dirty="0">
                <a:latin typeface="Calisto MT" panose="0204060305050503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BF900-98A3-94E3-2E5D-D4B4024B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2963912"/>
            <a:ext cx="4498836" cy="224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5CC473-1271-C96A-732F-6DA59EC37A32}"/>
              </a:ext>
            </a:extLst>
          </p:cNvPr>
          <p:cNvSpPr txBox="1"/>
          <p:nvPr/>
        </p:nvSpPr>
        <p:spPr>
          <a:xfrm>
            <a:off x="485774" y="500866"/>
            <a:ext cx="1135856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Metaverse &amp; Extended Reality (AR/VR)</a:t>
            </a:r>
          </a:p>
          <a:p>
            <a:endParaRPr lang="en-IN" sz="2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r>
              <a:rPr lang="en-IN" sz="2800" b="1" dirty="0">
                <a:latin typeface="Calisto MT" panose="02040603050505030304" pitchFamily="18" charset="0"/>
              </a:rPr>
              <a:t>What is the Metaverse?</a:t>
            </a:r>
          </a:p>
          <a:p>
            <a:r>
              <a:rPr lang="en-IN" sz="2800" dirty="0">
                <a:latin typeface="Calisto MT" panose="02040603050505030304" pitchFamily="18" charset="0"/>
              </a:rPr>
              <a:t>A </a:t>
            </a:r>
            <a:r>
              <a:rPr lang="en-IN" sz="2800" b="1" dirty="0">
                <a:latin typeface="Calisto MT" panose="02040603050505030304" pitchFamily="18" charset="0"/>
              </a:rPr>
              <a:t>virtual world</a:t>
            </a:r>
            <a:r>
              <a:rPr lang="en-IN" sz="2800" dirty="0">
                <a:latin typeface="Calisto MT" panose="02040603050505030304" pitchFamily="18" charset="0"/>
              </a:rPr>
              <a:t> where people interact, work, and socialize through </a:t>
            </a:r>
            <a:r>
              <a:rPr lang="en-IN" sz="2800" b="1" dirty="0">
                <a:latin typeface="Calisto MT" panose="02040603050505030304" pitchFamily="18" charset="0"/>
              </a:rPr>
              <a:t>digital avatars</a:t>
            </a:r>
            <a:r>
              <a:rPr lang="en-IN" sz="2800" dirty="0">
                <a:latin typeface="Calisto MT" panose="02040603050505030304" pitchFamily="18" charset="0"/>
              </a:rPr>
              <a:t>.</a:t>
            </a:r>
          </a:p>
          <a:p>
            <a:endParaRPr lang="en-IN" sz="2800" dirty="0">
              <a:latin typeface="Calisto MT" panose="02040603050505030304" pitchFamily="18" charset="0"/>
            </a:endParaRPr>
          </a:p>
          <a:p>
            <a:r>
              <a:rPr lang="en-IN" sz="2800" b="1" u="sng" dirty="0">
                <a:latin typeface="Calisto MT" panose="02040603050505030304" pitchFamily="18" charset="0"/>
              </a:rPr>
              <a:t>Metaverse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Education:</a:t>
            </a:r>
            <a:r>
              <a:rPr lang="en-IN" sz="2800" dirty="0">
                <a:latin typeface="Calisto MT" panose="02040603050505030304" pitchFamily="18" charset="0"/>
              </a:rPr>
              <a:t> Virtual universities (e.g., </a:t>
            </a:r>
            <a:r>
              <a:rPr lang="en-IN" sz="2800" b="1" dirty="0">
                <a:latin typeface="Calisto MT" panose="02040603050505030304" pitchFamily="18" charset="0"/>
              </a:rPr>
              <a:t>Stanford offering Metaverse-based classes</a:t>
            </a:r>
            <a:r>
              <a:rPr lang="en-IN" sz="2800" dirty="0">
                <a:latin typeface="Calisto MT" panose="0204060305050503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Workplaces:</a:t>
            </a:r>
            <a:r>
              <a:rPr lang="en-IN" sz="2800" dirty="0">
                <a:latin typeface="Calisto MT" panose="02040603050505030304" pitchFamily="18" charset="0"/>
              </a:rPr>
              <a:t> Companies like Meta, Microsoft developing </a:t>
            </a:r>
            <a:r>
              <a:rPr lang="en-IN" sz="2800" b="1" dirty="0">
                <a:latin typeface="Calisto MT" panose="02040603050505030304" pitchFamily="18" charset="0"/>
              </a:rPr>
              <a:t>virtual offices</a:t>
            </a:r>
            <a:r>
              <a:rPr lang="en-IN" sz="2800" dirty="0">
                <a:latin typeface="Calisto MT" panose="0204060305050503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Retail:</a:t>
            </a:r>
            <a:r>
              <a:rPr lang="en-IN" sz="2800" dirty="0">
                <a:latin typeface="Calisto MT" panose="02040603050505030304" pitchFamily="18" charset="0"/>
              </a:rPr>
              <a:t> Virtual shopping experiences (e.g., </a:t>
            </a:r>
            <a:r>
              <a:rPr lang="en-IN" sz="2800" b="1" dirty="0">
                <a:latin typeface="Calisto MT" panose="02040603050505030304" pitchFamily="18" charset="0"/>
              </a:rPr>
              <a:t>Nike’s Metaverse sneaker store</a:t>
            </a:r>
            <a:r>
              <a:rPr lang="en-IN" sz="2800" dirty="0">
                <a:latin typeface="Calisto MT" panose="0204060305050503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625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42B6D8-656F-6398-E6B5-A609D73126B9}"/>
              </a:ext>
            </a:extLst>
          </p:cNvPr>
          <p:cNvSpPr txBox="1"/>
          <p:nvPr/>
        </p:nvSpPr>
        <p:spPr>
          <a:xfrm>
            <a:off x="659606" y="553641"/>
            <a:ext cx="1087278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Quantum Computing – The Future of IT</a:t>
            </a:r>
          </a:p>
          <a:p>
            <a:endParaRPr lang="en-IN" sz="2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r>
              <a:rPr lang="en-IN" sz="2800" b="1" dirty="0">
                <a:latin typeface="Calisto MT" panose="02040603050505030304" pitchFamily="18" charset="0"/>
              </a:rPr>
              <a:t>How Does Quantum Computing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sto MT" panose="02040603050505030304" pitchFamily="18" charset="0"/>
              </a:rPr>
              <a:t>Uses </a:t>
            </a:r>
            <a:r>
              <a:rPr lang="en-IN" sz="2800" b="1" dirty="0">
                <a:latin typeface="Calisto MT" panose="02040603050505030304" pitchFamily="18" charset="0"/>
              </a:rPr>
              <a:t>Qubits (quantum bits)</a:t>
            </a:r>
            <a:r>
              <a:rPr lang="en-IN" sz="2800" dirty="0">
                <a:latin typeface="Calisto MT" panose="02040603050505030304" pitchFamily="18" charset="0"/>
              </a:rPr>
              <a:t> instead of binary </a:t>
            </a:r>
            <a:r>
              <a:rPr lang="en-IN" sz="2800" b="1" dirty="0">
                <a:latin typeface="Calisto MT" panose="02040603050505030304" pitchFamily="18" charset="0"/>
              </a:rPr>
              <a:t>0s &amp; 1s</a:t>
            </a:r>
            <a:r>
              <a:rPr lang="en-IN" sz="2800" dirty="0">
                <a:latin typeface="Calisto MT" panose="02040603050505030304" pitchFamily="18" charset="0"/>
              </a:rPr>
              <a:t>, making it exponentially faster.</a:t>
            </a:r>
          </a:p>
          <a:p>
            <a:endParaRPr lang="en-IN" sz="2800" dirty="0">
              <a:latin typeface="Calisto MT" panose="02040603050505030304" pitchFamily="18" charset="0"/>
            </a:endParaRPr>
          </a:p>
          <a:p>
            <a:r>
              <a:rPr lang="en-IN" sz="2800" b="1" u="sng" dirty="0">
                <a:latin typeface="Calisto MT" panose="02040603050505030304" pitchFamily="18" charset="0"/>
              </a:rPr>
              <a:t>Quantum Computing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Drug Discovery:</a:t>
            </a:r>
            <a:r>
              <a:rPr lang="en-IN" sz="2800" dirty="0">
                <a:latin typeface="Calisto MT" panose="02040603050505030304" pitchFamily="18" charset="0"/>
              </a:rPr>
              <a:t> Simulates complex molecular reactions.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Finance:</a:t>
            </a:r>
            <a:r>
              <a:rPr lang="en-IN" sz="2800" dirty="0">
                <a:latin typeface="Calisto MT" panose="02040603050505030304" pitchFamily="18" charset="0"/>
              </a:rPr>
              <a:t> Optimizes </a:t>
            </a:r>
            <a:r>
              <a:rPr lang="en-IN" sz="2800" b="1" dirty="0">
                <a:latin typeface="Calisto MT" panose="02040603050505030304" pitchFamily="18" charset="0"/>
              </a:rPr>
              <a:t>stock market predictions</a:t>
            </a:r>
            <a:r>
              <a:rPr lang="en-IN" sz="2800" dirty="0">
                <a:latin typeface="Calisto MT" panose="0204060305050503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Cryptography:</a:t>
            </a:r>
            <a:r>
              <a:rPr lang="en-IN" sz="2800" dirty="0">
                <a:latin typeface="Calisto MT" panose="02040603050505030304" pitchFamily="18" charset="0"/>
              </a:rPr>
              <a:t> Can break traditional encryption (leading to new security challenges).</a:t>
            </a:r>
          </a:p>
        </p:txBody>
      </p:sp>
    </p:spTree>
    <p:extLst>
      <p:ext uri="{BB962C8B-B14F-4D97-AF65-F5344CB8AC3E}">
        <p14:creationId xmlns:p14="http://schemas.microsoft.com/office/powerpoint/2010/main" val="349401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B8A53C-3BD3-DCE6-C254-E0915F753681}"/>
              </a:ext>
            </a:extLst>
          </p:cNvPr>
          <p:cNvSpPr txBox="1"/>
          <p:nvPr/>
        </p:nvSpPr>
        <p:spPr>
          <a:xfrm>
            <a:off x="717948" y="628233"/>
            <a:ext cx="89118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Low-Code &amp; No-Code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sto MT" panose="02040603050505030304" pitchFamily="18" charset="0"/>
              </a:rPr>
              <a:t>Platforms that allow app development without extensive 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Examples:</a:t>
            </a:r>
            <a:r>
              <a:rPr lang="en-IN" sz="2800" dirty="0">
                <a:latin typeface="Calisto MT" panose="02040603050505030304" pitchFamily="18" charset="0"/>
              </a:rPr>
              <a:t> Microsoft PowerApps, Bubble.io.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Impact:</a:t>
            </a:r>
            <a:r>
              <a:rPr lang="en-IN" sz="2800" dirty="0">
                <a:latin typeface="Calisto MT" panose="02040603050505030304" pitchFamily="18" charset="0"/>
              </a:rPr>
              <a:t> Accelerates digital transformation, reduces development costs.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12514-5D15-93CF-B978-2824A65E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7" y="3429000"/>
            <a:ext cx="5208429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8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8703EF-AC58-97A9-5BA6-93EEE544946E}"/>
              </a:ext>
            </a:extLst>
          </p:cNvPr>
          <p:cNvSpPr txBox="1"/>
          <p:nvPr/>
        </p:nvSpPr>
        <p:spPr>
          <a:xfrm>
            <a:off x="717947" y="566678"/>
            <a:ext cx="100548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IT Industry Job Trends &amp; Skill Demand</a:t>
            </a:r>
          </a:p>
          <a:p>
            <a:endParaRPr lang="en-US" sz="2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Top IT Jobs in 2025:</a:t>
            </a:r>
            <a:r>
              <a:rPr lang="en-US" sz="2800" dirty="0">
                <a:latin typeface="Calisto MT" panose="02040603050505030304" pitchFamily="18" charset="0"/>
              </a:rPr>
              <a:t> AI Engineer, Cloud Security Expert, Blockchain Developer.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Skills in Demand:</a:t>
            </a:r>
            <a:r>
              <a:rPr lang="en-US" sz="2800" dirty="0">
                <a:latin typeface="Calisto MT" panose="02040603050505030304" pitchFamily="18" charset="0"/>
              </a:rPr>
              <a:t> AI/ML, cybersecurity, data analytics, cloud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Upskilling Importance:</a:t>
            </a:r>
            <a:r>
              <a:rPr lang="en-US" sz="2800" dirty="0">
                <a:latin typeface="Calisto MT" panose="02040603050505030304" pitchFamily="18" charset="0"/>
              </a:rPr>
              <a:t> Lifelong learning to stay relevant in the industry.</a:t>
            </a:r>
          </a:p>
        </p:txBody>
      </p:sp>
    </p:spTree>
    <p:extLst>
      <p:ext uri="{BB962C8B-B14F-4D97-AF65-F5344CB8AC3E}">
        <p14:creationId xmlns:p14="http://schemas.microsoft.com/office/powerpoint/2010/main" val="33054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E4F5A-2237-0616-FCBD-A96D7B9FDB59}"/>
              </a:ext>
            </a:extLst>
          </p:cNvPr>
          <p:cNvSpPr txBox="1"/>
          <p:nvPr/>
        </p:nvSpPr>
        <p:spPr>
          <a:xfrm>
            <a:off x="1153715" y="2551837"/>
            <a:ext cx="9884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800" dirty="0">
                <a:solidFill>
                  <a:srgbClr val="FF0000"/>
                </a:solidFill>
                <a:latin typeface="Castellar" panose="020A0402060406010301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065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98A4E6-EA20-BF94-D151-7C4331347F9A}"/>
              </a:ext>
            </a:extLst>
          </p:cNvPr>
          <p:cNvSpPr txBox="1"/>
          <p:nvPr/>
        </p:nvSpPr>
        <p:spPr>
          <a:xfrm>
            <a:off x="673894" y="639418"/>
            <a:ext cx="1084421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Calisto MT" panose="02040603050505030304" pitchFamily="18" charset="0"/>
              </a:rPr>
              <a:t>Introduction to IT Trends</a:t>
            </a:r>
          </a:p>
          <a:p>
            <a:endParaRPr lang="en-US" sz="3600" b="1" dirty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r>
              <a:rPr lang="en-US" sz="2800" b="1" u="sng" dirty="0">
                <a:latin typeface="Calisto MT" panose="02040603050505030304" pitchFamily="18" charset="0"/>
              </a:rPr>
              <a:t>Why IT Trends Matter?</a:t>
            </a:r>
          </a:p>
          <a:p>
            <a:endParaRPr lang="en-US" sz="2800" dirty="0">
              <a:latin typeface="Calisto MT" panose="02040603050505030304" pitchFamily="18" charset="0"/>
            </a:endParaRPr>
          </a:p>
          <a:p>
            <a:r>
              <a:rPr lang="en-US" sz="2800" dirty="0">
                <a:latin typeface="Calisto MT" panose="02040603050505030304" pitchFamily="18" charset="0"/>
              </a:rPr>
              <a:t>The </a:t>
            </a:r>
            <a:r>
              <a:rPr lang="en-US" sz="2800" b="1" dirty="0">
                <a:latin typeface="Calisto MT" panose="02040603050505030304" pitchFamily="18" charset="0"/>
              </a:rPr>
              <a:t>IT industry</a:t>
            </a:r>
            <a:r>
              <a:rPr lang="en-US" sz="2800" dirty="0">
                <a:latin typeface="Calisto MT" panose="02040603050505030304" pitchFamily="18" charset="0"/>
              </a:rPr>
              <a:t> is rapidly evolving, shaping how we </a:t>
            </a:r>
            <a:r>
              <a:rPr lang="en-US" sz="2800" b="1" dirty="0">
                <a:latin typeface="Calisto MT" panose="02040603050505030304" pitchFamily="18" charset="0"/>
              </a:rPr>
              <a:t>live, work, and interact</a:t>
            </a:r>
            <a:r>
              <a:rPr lang="en-US" sz="2800" dirty="0">
                <a:latin typeface="Calisto MT" panose="02040603050505030304" pitchFamily="18" charset="0"/>
              </a:rPr>
              <a:t> with technology. From artificial intelligence (AI) to blockchain and cybersecurity, </a:t>
            </a:r>
            <a:r>
              <a:rPr lang="en-US" sz="2800" b="1" dirty="0">
                <a:latin typeface="Calisto MT" panose="02040603050505030304" pitchFamily="18" charset="0"/>
              </a:rPr>
              <a:t>new trends are driving innovation</a:t>
            </a:r>
            <a:r>
              <a:rPr lang="en-US" sz="2800" dirty="0">
                <a:latin typeface="Calisto MT" panose="02040603050505030304" pitchFamily="18" charset="0"/>
              </a:rPr>
              <a:t> across all sectors.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F3CD3-28A7-7B33-5DA1-17088DE7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32" y="4214813"/>
            <a:ext cx="3767662" cy="25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6F674-6208-64D0-BE65-C25ABAC14F84}"/>
              </a:ext>
            </a:extLst>
          </p:cNvPr>
          <p:cNvSpPr txBox="1"/>
          <p:nvPr/>
        </p:nvSpPr>
        <p:spPr>
          <a:xfrm>
            <a:off x="714376" y="640913"/>
            <a:ext cx="10758487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alisto MT" panose="02040603050505030304" pitchFamily="18" charset="0"/>
              </a:rPr>
              <a:t>Key Factors Driving IT Trends:</a:t>
            </a:r>
          </a:p>
          <a:p>
            <a:endParaRPr lang="en-US" sz="3600" b="1" dirty="0">
              <a:solidFill>
                <a:srgbClr val="7030A0"/>
              </a:solidFill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Digital Transformation:</a:t>
            </a:r>
            <a:r>
              <a:rPr lang="en-US" sz="2800" dirty="0">
                <a:latin typeface="Calisto MT" panose="02040603050505030304" pitchFamily="18" charset="0"/>
              </a:rPr>
              <a:t> Businesses adopting cloud, AI, and automation.</a:t>
            </a:r>
          </a:p>
          <a:p>
            <a:endParaRPr lang="en-US" sz="2800" dirty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Demand for Cybersecurity:</a:t>
            </a:r>
            <a:r>
              <a:rPr lang="en-US" sz="2800" dirty="0">
                <a:latin typeface="Calisto MT" panose="02040603050505030304" pitchFamily="18" charset="0"/>
              </a:rPr>
              <a:t> Increase in cyber threats and data breaches.</a:t>
            </a:r>
          </a:p>
          <a:p>
            <a:endParaRPr lang="en-US" sz="2800" dirty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Emerging Technologies:</a:t>
            </a:r>
            <a:r>
              <a:rPr lang="en-US" sz="2800" dirty="0">
                <a:latin typeface="Calisto MT" panose="02040603050505030304" pitchFamily="18" charset="0"/>
              </a:rPr>
              <a:t> 5G, IoT, Quantum Computing reshaping industries.</a:t>
            </a:r>
          </a:p>
          <a:p>
            <a:endParaRPr lang="en-US" sz="2800" dirty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Remote &amp; Hybrid Work:</a:t>
            </a:r>
            <a:r>
              <a:rPr lang="en-US" sz="2800" dirty="0">
                <a:latin typeface="Calisto MT" panose="02040603050505030304" pitchFamily="18" charset="0"/>
              </a:rPr>
              <a:t> New tools for collaboration and security.</a:t>
            </a:r>
          </a:p>
          <a:p>
            <a:endParaRPr lang="en-US" sz="28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780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98ECF-42F1-14B0-A8BF-00A101182572}"/>
              </a:ext>
            </a:extLst>
          </p:cNvPr>
          <p:cNvSpPr txBox="1"/>
          <p:nvPr/>
        </p:nvSpPr>
        <p:spPr>
          <a:xfrm>
            <a:off x="509589" y="674400"/>
            <a:ext cx="88630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Artificial Intelligence (AI) &amp; Machine Learning (ML)</a:t>
            </a:r>
          </a:p>
          <a:p>
            <a:r>
              <a:rPr lang="en-US" sz="2800" dirty="0">
                <a:latin typeface="Calisto MT" panose="02040603050505030304" pitchFamily="18" charset="0"/>
              </a:rPr>
              <a:t>AI and ML are transforming </a:t>
            </a:r>
            <a:r>
              <a:rPr lang="en-US" sz="2800" b="1" dirty="0">
                <a:latin typeface="Calisto MT" panose="02040603050505030304" pitchFamily="18" charset="0"/>
              </a:rPr>
              <a:t>businesses, healthcare, finance, and daily life</a:t>
            </a:r>
            <a:r>
              <a:rPr lang="en-US" sz="2800" dirty="0">
                <a:latin typeface="Calisto MT" panose="02040603050505030304" pitchFamily="18" charset="0"/>
              </a:rPr>
              <a:t> by automating complex tasks.</a:t>
            </a:r>
          </a:p>
          <a:p>
            <a:endParaRPr lang="en-US" sz="2800" dirty="0">
              <a:latin typeface="Calisto MT" panose="02040603050505030304" pitchFamily="18" charset="0"/>
            </a:endParaRPr>
          </a:p>
          <a:p>
            <a:r>
              <a:rPr lang="en-US" sz="2800" b="1" u="sng" dirty="0">
                <a:latin typeface="Calisto MT" panose="02040603050505030304" pitchFamily="18" charset="0"/>
              </a:rPr>
              <a:t>AI/ML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Generative AI:</a:t>
            </a:r>
            <a:r>
              <a:rPr lang="en-US" sz="2800" dirty="0">
                <a:latin typeface="Calisto MT" panose="02040603050505030304" pitchFamily="18" charset="0"/>
              </a:rPr>
              <a:t> Tools like </a:t>
            </a:r>
            <a:r>
              <a:rPr lang="en-US" sz="2800" b="1" dirty="0">
                <a:latin typeface="Calisto MT" panose="02040603050505030304" pitchFamily="18" charset="0"/>
              </a:rPr>
              <a:t>ChatGPT, Google Gemini</a:t>
            </a:r>
            <a:r>
              <a:rPr lang="en-US" sz="2800" dirty="0">
                <a:latin typeface="Calisto MT" panose="02040603050505030304" pitchFamily="18" charset="0"/>
              </a:rPr>
              <a:t> creating human-like text, images, and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AI in Healthcare:</a:t>
            </a:r>
            <a:r>
              <a:rPr lang="en-US" sz="2800" dirty="0">
                <a:latin typeface="Calisto MT" panose="02040603050505030304" pitchFamily="18" charset="0"/>
              </a:rPr>
              <a:t> Predictive analytics, AI-assisted diagnosis, robotic surgeries.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AI in Business:</a:t>
            </a:r>
            <a:r>
              <a:rPr lang="en-US" sz="2800" dirty="0">
                <a:latin typeface="Calisto MT" panose="02040603050505030304" pitchFamily="18" charset="0"/>
              </a:rPr>
              <a:t> Fraud detection, customer service chatbots, personalized recommendations.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1C1D0-C938-2ABF-A664-61A4E635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9" y="1285875"/>
            <a:ext cx="3095625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91C11-66EE-46B4-98EB-E2BFA269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061" y="4243388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6AB914-FDB7-304A-9BFB-27AA319AC3DB}"/>
              </a:ext>
            </a:extLst>
          </p:cNvPr>
          <p:cNvSpPr txBox="1"/>
          <p:nvPr/>
        </p:nvSpPr>
        <p:spPr>
          <a:xfrm>
            <a:off x="371475" y="2573685"/>
            <a:ext cx="93011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>
              <a:latin typeface="Calisto MT" panose="02040603050505030304" pitchFamily="18" charset="0"/>
            </a:endParaRPr>
          </a:p>
          <a:p>
            <a:r>
              <a:rPr lang="en-IN" sz="2800" b="1" u="sng" dirty="0">
                <a:latin typeface="Calisto MT" panose="02040603050505030304" pitchFamily="18" charset="0"/>
              </a:rPr>
              <a:t>Latest Cloud Computing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Hybrid &amp; Multi-Cloud:</a:t>
            </a:r>
            <a:r>
              <a:rPr lang="en-IN" sz="2800" dirty="0">
                <a:latin typeface="Calisto MT" panose="02040603050505030304" pitchFamily="18" charset="0"/>
              </a:rPr>
              <a:t> Combining public, private, and on-premise cloud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Serverless Computing:</a:t>
            </a:r>
            <a:r>
              <a:rPr lang="en-IN" sz="2800" dirty="0">
                <a:latin typeface="Calisto MT" panose="02040603050505030304" pitchFamily="18" charset="0"/>
              </a:rPr>
              <a:t> Developers don’t manage infrastructure, increasing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AI in Cloud:</a:t>
            </a:r>
            <a:r>
              <a:rPr lang="en-IN" sz="2800" dirty="0">
                <a:latin typeface="Calisto MT" panose="02040603050505030304" pitchFamily="18" charset="0"/>
              </a:rPr>
              <a:t> </a:t>
            </a:r>
            <a:r>
              <a:rPr lang="en-IN" sz="2800" b="1" dirty="0">
                <a:latin typeface="Calisto MT" panose="02040603050505030304" pitchFamily="18" charset="0"/>
              </a:rPr>
              <a:t>Google Cloud AI, AWS AI services</a:t>
            </a:r>
            <a:r>
              <a:rPr lang="en-IN" sz="2800" dirty="0">
                <a:latin typeface="Calisto MT" panose="02040603050505030304" pitchFamily="18" charset="0"/>
              </a:rPr>
              <a:t> integrating ML for predictive analytics.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436B2-0720-19B4-C51D-1789F1C2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23" y="4080390"/>
            <a:ext cx="3309389" cy="2206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DA02E5-86CB-48D3-BAA1-A1DAAC7120F6}"/>
              </a:ext>
            </a:extLst>
          </p:cNvPr>
          <p:cNvSpPr txBox="1"/>
          <p:nvPr/>
        </p:nvSpPr>
        <p:spPr>
          <a:xfrm>
            <a:off x="371475" y="571351"/>
            <a:ext cx="109918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Cloud Computing &amp; Edge Computing</a:t>
            </a:r>
          </a:p>
          <a:p>
            <a:endParaRPr lang="en-IN" sz="1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r>
              <a:rPr lang="en-IN" sz="2800" b="1" dirty="0">
                <a:latin typeface="Calisto MT" panose="02040603050505030304" pitchFamily="18" charset="0"/>
              </a:rPr>
              <a:t>What is Cloud Computing?</a:t>
            </a:r>
          </a:p>
          <a:p>
            <a:r>
              <a:rPr lang="en-IN" sz="2800" dirty="0">
                <a:latin typeface="Calisto MT" panose="02040603050505030304" pitchFamily="18" charset="0"/>
              </a:rPr>
              <a:t>Cloud computing enables </a:t>
            </a:r>
            <a:r>
              <a:rPr lang="en-IN" sz="2800" b="1" dirty="0">
                <a:latin typeface="Calisto MT" panose="02040603050505030304" pitchFamily="18" charset="0"/>
              </a:rPr>
              <a:t>remote access to storage, applications, and services</a:t>
            </a:r>
            <a:r>
              <a:rPr lang="en-IN" sz="2800" dirty="0">
                <a:latin typeface="Calisto MT" panose="02040603050505030304" pitchFamily="18" charset="0"/>
              </a:rPr>
              <a:t> over the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C227ED-7BAF-2176-31B6-4B11E84614D5}"/>
              </a:ext>
            </a:extLst>
          </p:cNvPr>
          <p:cNvSpPr txBox="1"/>
          <p:nvPr/>
        </p:nvSpPr>
        <p:spPr>
          <a:xfrm>
            <a:off x="503634" y="755987"/>
            <a:ext cx="70544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Calisto MT" panose="02040603050505030304" pitchFamily="18" charset="0"/>
              </a:rPr>
              <a:t>Edge Computing – The Next Step</a:t>
            </a:r>
          </a:p>
          <a:p>
            <a:endParaRPr lang="en-IN" sz="2800" b="1" u="sng" dirty="0">
              <a:latin typeface="Calisto MT" panose="02040603050505030304" pitchFamily="18" charset="0"/>
            </a:endParaRPr>
          </a:p>
          <a:p>
            <a:r>
              <a:rPr lang="en-IN" sz="2800" dirty="0">
                <a:latin typeface="Calisto MT" panose="02040603050505030304" pitchFamily="18" charset="0"/>
              </a:rPr>
              <a:t>Edge computing </a:t>
            </a:r>
            <a:r>
              <a:rPr lang="en-IN" sz="2800" b="1" dirty="0">
                <a:latin typeface="Calisto MT" panose="02040603050505030304" pitchFamily="18" charset="0"/>
              </a:rPr>
              <a:t>processes data closer to the user/device</a:t>
            </a:r>
            <a:r>
              <a:rPr lang="en-IN" sz="2800" dirty="0">
                <a:latin typeface="Calisto MT" panose="02040603050505030304" pitchFamily="18" charset="0"/>
              </a:rPr>
              <a:t> instead of a centralized cloud, reducing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sto MT" panose="02040603050505030304" pitchFamily="18" charset="0"/>
              </a:rPr>
              <a:t>Example: </a:t>
            </a:r>
            <a:r>
              <a:rPr lang="en-IN" sz="2800" b="1" dirty="0">
                <a:latin typeface="Calisto MT" panose="02040603050505030304" pitchFamily="18" charset="0"/>
              </a:rPr>
              <a:t>Autonomous vehicles process data locally to avoid accidents</a:t>
            </a:r>
            <a:r>
              <a:rPr lang="en-IN" sz="2800" dirty="0">
                <a:latin typeface="Calisto MT" panose="02040603050505030304" pitchFamily="18" charset="0"/>
              </a:rPr>
              <a:t>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5G + Edge Computing</a:t>
            </a:r>
            <a:r>
              <a:rPr lang="en-IN" sz="2800" dirty="0">
                <a:latin typeface="Calisto MT" panose="02040603050505030304" pitchFamily="18" charset="0"/>
              </a:rPr>
              <a:t> = </a:t>
            </a:r>
            <a:r>
              <a:rPr lang="en-IN" sz="2800" b="1" dirty="0">
                <a:latin typeface="Calisto MT" panose="02040603050505030304" pitchFamily="18" charset="0"/>
              </a:rPr>
              <a:t>Faster IoT</a:t>
            </a:r>
            <a:r>
              <a:rPr lang="en-IN" sz="2800" dirty="0">
                <a:latin typeface="Calisto MT" panose="02040603050505030304" pitchFamily="18" charset="0"/>
              </a:rPr>
              <a:t> (e.g., smart cameras, industrial automation).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F994A-0FD0-296C-2D2D-E2A35DA8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88" y="2200275"/>
            <a:ext cx="4431983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9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DD0F8C-322B-584E-8C6D-8C0117099C20}"/>
              </a:ext>
            </a:extLst>
          </p:cNvPr>
          <p:cNvSpPr txBox="1"/>
          <p:nvPr/>
        </p:nvSpPr>
        <p:spPr>
          <a:xfrm>
            <a:off x="502443" y="520511"/>
            <a:ext cx="11187113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Cybersecurity &amp; Zero Trust Architecture</a:t>
            </a:r>
            <a:endParaRPr lang="en-US" sz="2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endParaRPr lang="en-US" sz="2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r>
              <a:rPr lang="en-US" sz="2800" b="1" dirty="0">
                <a:latin typeface="Calisto MT" panose="02040603050505030304" pitchFamily="18" charset="0"/>
              </a:rPr>
              <a:t>Why is Cybersecurity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sto MT" panose="02040603050505030304" pitchFamily="18" charset="0"/>
              </a:rPr>
              <a:t>Cybercrime damages are expected to reach </a:t>
            </a:r>
            <a:r>
              <a:rPr lang="en-US" sz="2800" b="1" dirty="0">
                <a:latin typeface="Calisto MT" panose="02040603050505030304" pitchFamily="18" charset="0"/>
              </a:rPr>
              <a:t>$10.5 trillion by 2025</a:t>
            </a:r>
            <a:r>
              <a:rPr lang="en-US" sz="2800" dirty="0">
                <a:latin typeface="Calisto MT" panose="02040603050505030304" pitchFamily="18" charset="0"/>
              </a:rPr>
              <a:t> (</a:t>
            </a:r>
            <a:r>
              <a:rPr lang="en-US" sz="2800" i="1" dirty="0">
                <a:latin typeface="Calisto MT" panose="02040603050505030304" pitchFamily="18" charset="0"/>
              </a:rPr>
              <a:t>Cybersecurity Ventures</a:t>
            </a:r>
            <a:r>
              <a:rPr lang="en-US" sz="2800" dirty="0">
                <a:latin typeface="Calisto MT" panose="0204060305050503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Ransomware attacks</a:t>
            </a:r>
            <a:r>
              <a:rPr lang="en-US" sz="2800" dirty="0">
                <a:latin typeface="Calisto MT" panose="02040603050505030304" pitchFamily="18" charset="0"/>
              </a:rPr>
              <a:t> are increasing by </a:t>
            </a:r>
            <a:r>
              <a:rPr lang="en-US" sz="2800" b="1" dirty="0">
                <a:latin typeface="Calisto MT" panose="02040603050505030304" pitchFamily="18" charset="0"/>
              </a:rPr>
              <a:t>300% yearly</a:t>
            </a:r>
            <a:r>
              <a:rPr lang="en-US" sz="2800" dirty="0">
                <a:latin typeface="Calisto MT" panose="02040603050505030304" pitchFamily="18" charset="0"/>
              </a:rPr>
              <a:t>.</a:t>
            </a:r>
          </a:p>
          <a:p>
            <a:endParaRPr lang="en-US" sz="2800" dirty="0">
              <a:latin typeface="Calisto MT" panose="02040603050505030304" pitchFamily="18" charset="0"/>
            </a:endParaRPr>
          </a:p>
          <a:p>
            <a:r>
              <a:rPr lang="en-US" sz="2800" b="1" u="sng" dirty="0">
                <a:latin typeface="Calisto MT" panose="02040603050505030304" pitchFamily="18" charset="0"/>
              </a:rPr>
              <a:t>Top Cybersecurity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Zero Trust Security:</a:t>
            </a:r>
            <a:r>
              <a:rPr lang="en-US" sz="2800" dirty="0">
                <a:latin typeface="Calisto MT" panose="02040603050505030304" pitchFamily="18" charset="0"/>
              </a:rPr>
              <a:t> “Never trust, always verify” security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AI in Cybersecurity:</a:t>
            </a:r>
            <a:r>
              <a:rPr lang="en-US" sz="2800" dirty="0">
                <a:latin typeface="Calisto MT" panose="02040603050505030304" pitchFamily="18" charset="0"/>
              </a:rPr>
              <a:t> AI-powered threat detection (e.g., </a:t>
            </a:r>
            <a:r>
              <a:rPr lang="en-US" sz="2800" b="1" dirty="0">
                <a:latin typeface="Calisto MT" panose="02040603050505030304" pitchFamily="18" charset="0"/>
              </a:rPr>
              <a:t>Darktrace, IBM Watson Security</a:t>
            </a:r>
            <a:r>
              <a:rPr lang="en-US" sz="2800" dirty="0">
                <a:latin typeface="Calisto MT" panose="0204060305050503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sto MT" panose="02040603050505030304" pitchFamily="18" charset="0"/>
              </a:rPr>
              <a:t>Biometric Authentication:</a:t>
            </a:r>
            <a:r>
              <a:rPr lang="en-US" sz="2800" dirty="0">
                <a:latin typeface="Calisto MT" panose="02040603050505030304" pitchFamily="18" charset="0"/>
              </a:rPr>
              <a:t> Facial recognition, fingerprint scanning replacing passwords.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F148E-AD93-0634-8A1A-85FDAD52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931" y="2469654"/>
            <a:ext cx="2540794" cy="15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255BBB-FFE2-373A-9D44-F08981926E3D}"/>
              </a:ext>
            </a:extLst>
          </p:cNvPr>
          <p:cNvSpPr txBox="1"/>
          <p:nvPr/>
        </p:nvSpPr>
        <p:spPr>
          <a:xfrm>
            <a:off x="438150" y="409606"/>
            <a:ext cx="1053465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Internet of Things (IoT) &amp; Smart Devices</a:t>
            </a:r>
          </a:p>
          <a:p>
            <a:endParaRPr lang="en-IN" sz="2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r>
              <a:rPr lang="en-IN" sz="2800" b="1" dirty="0">
                <a:latin typeface="Calisto MT" panose="02040603050505030304" pitchFamily="18" charset="0"/>
              </a:rPr>
              <a:t>What is IoT?</a:t>
            </a:r>
          </a:p>
          <a:p>
            <a:r>
              <a:rPr lang="en-IN" sz="2800" dirty="0">
                <a:latin typeface="Calisto MT" panose="02040603050505030304" pitchFamily="18" charset="0"/>
              </a:rPr>
              <a:t>IoT refers to </a:t>
            </a:r>
            <a:r>
              <a:rPr lang="en-IN" sz="2800" b="1" dirty="0">
                <a:latin typeface="Calisto MT" panose="02040603050505030304" pitchFamily="18" charset="0"/>
              </a:rPr>
              <a:t>connected devices</a:t>
            </a:r>
            <a:r>
              <a:rPr lang="en-IN" sz="2800" dirty="0">
                <a:latin typeface="Calisto MT" panose="02040603050505030304" pitchFamily="18" charset="0"/>
              </a:rPr>
              <a:t> that collect, process, and share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sto MT" panose="02040603050505030304" pitchFamily="18" charset="0"/>
              </a:rPr>
              <a:t>Example: Smart refrigerators, smartwatches, industrial automation sensors.</a:t>
            </a:r>
          </a:p>
          <a:p>
            <a:endParaRPr lang="en-IN" sz="2800" dirty="0">
              <a:latin typeface="Calisto MT" panose="02040603050505030304" pitchFamily="18" charset="0"/>
            </a:endParaRPr>
          </a:p>
          <a:p>
            <a:r>
              <a:rPr lang="en-IN" sz="2800" b="1" u="sng" dirty="0">
                <a:latin typeface="Calisto MT" panose="02040603050505030304" pitchFamily="18" charset="0"/>
              </a:rPr>
              <a:t>Current IoT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Smart Cities:</a:t>
            </a:r>
            <a:r>
              <a:rPr lang="en-IN" sz="2800" dirty="0">
                <a:latin typeface="Calisto MT" panose="02040603050505030304" pitchFamily="18" charset="0"/>
              </a:rPr>
              <a:t> IoT in traffic management, waste collection, energy grids.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Healthcare IoT:</a:t>
            </a:r>
            <a:r>
              <a:rPr lang="en-IN" sz="2800" dirty="0">
                <a:latin typeface="Calisto MT" panose="02040603050505030304" pitchFamily="18" charset="0"/>
              </a:rPr>
              <a:t> Remote patient monitoring, AI-based wearables (e.g., Apple Watch ECG).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Security Concerns:</a:t>
            </a:r>
            <a:r>
              <a:rPr lang="en-IN" sz="2800" dirty="0">
                <a:latin typeface="Calisto MT" panose="02040603050505030304" pitchFamily="18" charset="0"/>
              </a:rPr>
              <a:t> IoT devices </a:t>
            </a:r>
            <a:r>
              <a:rPr lang="en-IN" sz="2800" b="1" dirty="0">
                <a:latin typeface="Calisto MT" panose="02040603050505030304" pitchFamily="18" charset="0"/>
              </a:rPr>
              <a:t>prone to hacking</a:t>
            </a:r>
            <a:r>
              <a:rPr lang="en-IN" sz="2800" dirty="0">
                <a:latin typeface="Calisto MT" panose="02040603050505030304" pitchFamily="18" charset="0"/>
              </a:rPr>
              <a:t> (e.g., </a:t>
            </a:r>
            <a:r>
              <a:rPr lang="en-IN" sz="2800" b="1" dirty="0">
                <a:latin typeface="Calisto MT" panose="02040603050505030304" pitchFamily="18" charset="0"/>
              </a:rPr>
              <a:t>Mirai botnet attack on IoT devices</a:t>
            </a:r>
            <a:r>
              <a:rPr lang="en-IN" sz="2800" dirty="0">
                <a:latin typeface="Calisto MT" panose="02040603050505030304" pitchFamily="18" charset="0"/>
              </a:rPr>
              <a:t>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71D2F-9BF8-7CD4-075D-3BCD0D68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1" y="200530"/>
            <a:ext cx="2386012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D3C34C-7BE3-10ED-C7B9-FA07D5ABAD44}"/>
              </a:ext>
            </a:extLst>
          </p:cNvPr>
          <p:cNvSpPr txBox="1"/>
          <p:nvPr/>
        </p:nvSpPr>
        <p:spPr>
          <a:xfrm>
            <a:off x="442913" y="520511"/>
            <a:ext cx="904398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C000"/>
                </a:solidFill>
                <a:latin typeface="Calisto MT" panose="02040603050505030304" pitchFamily="18" charset="0"/>
              </a:rPr>
              <a:t>5G Technology</a:t>
            </a:r>
          </a:p>
          <a:p>
            <a:endParaRPr lang="en-IN" sz="2800" b="1" dirty="0">
              <a:solidFill>
                <a:srgbClr val="FFC000"/>
              </a:solidFill>
              <a:latin typeface="Calisto MT" panose="02040603050505030304" pitchFamily="18" charset="0"/>
            </a:endParaRPr>
          </a:p>
          <a:p>
            <a:r>
              <a:rPr lang="en-IN" sz="2800" b="1" dirty="0">
                <a:latin typeface="Calisto MT" panose="02040603050505030304" pitchFamily="18" charset="0"/>
              </a:rPr>
              <a:t>Why is 5G a Game-Changer?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sto MT" panose="02040603050505030304" pitchFamily="18" charset="0"/>
              </a:rPr>
              <a:t>Speeds </a:t>
            </a:r>
            <a:r>
              <a:rPr lang="en-IN" sz="2800" b="1" dirty="0">
                <a:latin typeface="Calisto MT" panose="02040603050505030304" pitchFamily="18" charset="0"/>
              </a:rPr>
              <a:t>100x faster than 4G</a:t>
            </a:r>
            <a:r>
              <a:rPr lang="en-IN" sz="2800" dirty="0">
                <a:latin typeface="Calisto MT" panose="02040603050505030304" pitchFamily="18" charset="0"/>
              </a:rPr>
              <a:t> (10 Gbps).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sto MT" panose="02040603050505030304" pitchFamily="18" charset="0"/>
              </a:rPr>
              <a:t>Ultra-low latency </a:t>
            </a:r>
            <a:r>
              <a:rPr lang="en-IN" sz="2800" b="1" dirty="0">
                <a:latin typeface="Calisto MT" panose="02040603050505030304" pitchFamily="18" charset="0"/>
              </a:rPr>
              <a:t>(1 millisecond response time)</a:t>
            </a:r>
            <a:r>
              <a:rPr lang="en-IN" sz="2800" dirty="0">
                <a:latin typeface="Calisto MT" panose="02040603050505030304" pitchFamily="18" charset="0"/>
              </a:rPr>
              <a:t>.</a:t>
            </a:r>
          </a:p>
          <a:p>
            <a:endParaRPr lang="en-IN" sz="2800" dirty="0">
              <a:latin typeface="Calisto MT" panose="02040603050505030304" pitchFamily="18" charset="0"/>
            </a:endParaRPr>
          </a:p>
          <a:p>
            <a:r>
              <a:rPr lang="en-IN" sz="2800" b="1" u="sng" dirty="0">
                <a:latin typeface="Calisto MT" panose="02040603050505030304" pitchFamily="18" charset="0"/>
              </a:rPr>
              <a:t>5G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Autonomous Vehicles:</a:t>
            </a:r>
            <a:r>
              <a:rPr lang="en-IN" sz="2800" dirty="0">
                <a:latin typeface="Calisto MT" panose="02040603050505030304" pitchFamily="18" charset="0"/>
              </a:rPr>
              <a:t> Cars communicate with each other for accident prevention.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Remote Healthcare:</a:t>
            </a:r>
            <a:r>
              <a:rPr lang="en-IN" sz="2800" dirty="0">
                <a:latin typeface="Calisto MT" panose="02040603050505030304" pitchFamily="18" charset="0"/>
              </a:rPr>
              <a:t> </a:t>
            </a:r>
            <a:r>
              <a:rPr lang="en-IN" sz="2800" b="1" dirty="0">
                <a:latin typeface="Calisto MT" panose="02040603050505030304" pitchFamily="18" charset="0"/>
              </a:rPr>
              <a:t>AI-powered remote surgeries</a:t>
            </a:r>
            <a:r>
              <a:rPr lang="en-IN" sz="2800" dirty="0">
                <a:latin typeface="Calisto MT" panose="02040603050505030304" pitchFamily="18" charset="0"/>
              </a:rPr>
              <a:t> via </a:t>
            </a:r>
            <a:r>
              <a:rPr lang="en-IN" sz="2800" b="1" dirty="0">
                <a:latin typeface="Calisto MT" panose="02040603050505030304" pitchFamily="18" charset="0"/>
              </a:rPr>
              <a:t>5G robotic arms</a:t>
            </a:r>
            <a:r>
              <a:rPr lang="en-IN" sz="2800" dirty="0">
                <a:latin typeface="Calisto MT" panose="0204060305050503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Calisto MT" panose="02040603050505030304" pitchFamily="18" charset="0"/>
              </a:rPr>
              <a:t>Gaming &amp; VR:</a:t>
            </a:r>
            <a:r>
              <a:rPr lang="en-IN" sz="2800" dirty="0">
                <a:latin typeface="Calisto MT" panose="02040603050505030304" pitchFamily="18" charset="0"/>
              </a:rPr>
              <a:t> High-speed streaming for </a:t>
            </a:r>
            <a:r>
              <a:rPr lang="en-IN" sz="2800" b="1" dirty="0">
                <a:latin typeface="Calisto MT" panose="02040603050505030304" pitchFamily="18" charset="0"/>
              </a:rPr>
              <a:t>cloud gaming and metaverse experiences</a:t>
            </a:r>
            <a:r>
              <a:rPr lang="en-IN" sz="2800" dirty="0">
                <a:latin typeface="Calisto MT" panose="0204060305050503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D96BD-456C-CA78-4CCC-420CCBDE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416" y="371475"/>
            <a:ext cx="3929063" cy="2357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5C02F-D5D2-ABA5-88DC-AEB26DC03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679" y="3971925"/>
            <a:ext cx="2590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863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Calisto MT</vt:lpstr>
      <vt:lpstr>Castellar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Sruthimol Kurian</dc:creator>
  <cp:lastModifiedBy>Sruthimol Kurian</cp:lastModifiedBy>
  <cp:revision>1</cp:revision>
  <dcterms:created xsi:type="dcterms:W3CDTF">2025-02-15T06:57:02Z</dcterms:created>
  <dcterms:modified xsi:type="dcterms:W3CDTF">2025-02-15T07:31:09Z</dcterms:modified>
</cp:coreProperties>
</file>