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5F1F6-BB46-45E0-BAD5-DA1CDDD6C0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1D9475-B3A7-42F4-BD41-FA3C8F9B82E9}">
      <dgm:prSet/>
      <dgm:spPr/>
      <dgm:t>
        <a:bodyPr/>
        <a:lstStyle/>
        <a:p>
          <a:pPr>
            <a:defRPr b="1"/>
          </a:pPr>
          <a:r>
            <a:rPr lang="en-CA" b="0" i="0"/>
            <a:t>High accuracy of the model: Approximately 99.96%</a:t>
          </a:r>
          <a:endParaRPr lang="en-US"/>
        </a:p>
      </dgm:t>
    </dgm:pt>
    <dgm:pt modelId="{66F44FA9-0963-4B6E-8A59-C737D1E0EA2D}" type="parTrans" cxnId="{A95354C1-D638-4EA2-802F-67FB2E196721}">
      <dgm:prSet/>
      <dgm:spPr/>
      <dgm:t>
        <a:bodyPr/>
        <a:lstStyle/>
        <a:p>
          <a:endParaRPr lang="en-US"/>
        </a:p>
      </dgm:t>
    </dgm:pt>
    <dgm:pt modelId="{C87E4995-B49F-4BF6-9A9A-F01C46B13518}" type="sibTrans" cxnId="{A95354C1-D638-4EA2-802F-67FB2E196721}">
      <dgm:prSet/>
      <dgm:spPr/>
      <dgm:t>
        <a:bodyPr/>
        <a:lstStyle/>
        <a:p>
          <a:endParaRPr lang="en-US"/>
        </a:p>
      </dgm:t>
    </dgm:pt>
    <dgm:pt modelId="{DBC53B3A-8FA5-475E-A12D-04E146160F94}">
      <dgm:prSet/>
      <dgm:spPr/>
      <dgm:t>
        <a:bodyPr/>
        <a:lstStyle/>
        <a:p>
          <a:pPr>
            <a:defRPr b="1"/>
          </a:pPr>
          <a:r>
            <a:rPr lang="en-CA" b="0" i="0"/>
            <a:t>Importance of scrutinizing model performance due to data imbalance</a:t>
          </a:r>
          <a:endParaRPr lang="en-US"/>
        </a:p>
      </dgm:t>
    </dgm:pt>
    <dgm:pt modelId="{058724C8-FA11-4B64-980F-E44854C9BA9C}" type="parTrans" cxnId="{9D8D0A08-139A-47C6-B53E-C18CB1849E44}">
      <dgm:prSet/>
      <dgm:spPr/>
      <dgm:t>
        <a:bodyPr/>
        <a:lstStyle/>
        <a:p>
          <a:endParaRPr lang="en-US"/>
        </a:p>
      </dgm:t>
    </dgm:pt>
    <dgm:pt modelId="{705C012B-C075-4CF2-9747-4080BC2B9ECA}" type="sibTrans" cxnId="{9D8D0A08-139A-47C6-B53E-C18CB1849E44}">
      <dgm:prSet/>
      <dgm:spPr/>
      <dgm:t>
        <a:bodyPr/>
        <a:lstStyle/>
        <a:p>
          <a:endParaRPr lang="en-US"/>
        </a:p>
      </dgm:t>
    </dgm:pt>
    <dgm:pt modelId="{AECB3ACE-A976-4B95-AE88-0F11C3B8A64E}">
      <dgm:prSet/>
      <dgm:spPr/>
      <dgm:t>
        <a:bodyPr/>
        <a:lstStyle/>
        <a:p>
          <a:pPr>
            <a:defRPr b="1"/>
          </a:pPr>
          <a:r>
            <a:rPr lang="en-CA" b="1" i="0"/>
            <a:t>Confusion Matrix Insights</a:t>
          </a:r>
          <a:endParaRPr lang="en-US"/>
        </a:p>
      </dgm:t>
    </dgm:pt>
    <dgm:pt modelId="{4AE26733-4708-4D78-ABFF-9D6A9BAD1A4F}" type="parTrans" cxnId="{8E60353F-E056-45A8-9D59-60787A2A78A8}">
      <dgm:prSet/>
      <dgm:spPr/>
      <dgm:t>
        <a:bodyPr/>
        <a:lstStyle/>
        <a:p>
          <a:endParaRPr lang="en-US"/>
        </a:p>
      </dgm:t>
    </dgm:pt>
    <dgm:pt modelId="{0229B57A-42D2-4FD1-BC99-D6A6C985CC0B}" type="sibTrans" cxnId="{8E60353F-E056-45A8-9D59-60787A2A78A8}">
      <dgm:prSet/>
      <dgm:spPr/>
      <dgm:t>
        <a:bodyPr/>
        <a:lstStyle/>
        <a:p>
          <a:endParaRPr lang="en-US"/>
        </a:p>
      </dgm:t>
    </dgm:pt>
    <dgm:pt modelId="{C21F9568-A8E3-46C8-B6D7-C171491D3084}">
      <dgm:prSet/>
      <dgm:spPr/>
      <dgm:t>
        <a:bodyPr/>
        <a:lstStyle/>
        <a:p>
          <a:r>
            <a:rPr lang="en-CA" b="0" i="0"/>
            <a:t>Correctly identified 15,397 legitimate and 22 fraudulent transactions</a:t>
          </a:r>
          <a:endParaRPr lang="en-US"/>
        </a:p>
      </dgm:t>
    </dgm:pt>
    <dgm:pt modelId="{76520917-AEF3-42D7-B243-FBDCCC76D7B7}" type="parTrans" cxnId="{7DC0AF4B-CAA2-46EF-8A46-61E465190BA2}">
      <dgm:prSet/>
      <dgm:spPr/>
      <dgm:t>
        <a:bodyPr/>
        <a:lstStyle/>
        <a:p>
          <a:endParaRPr lang="en-US"/>
        </a:p>
      </dgm:t>
    </dgm:pt>
    <dgm:pt modelId="{AC2E55A1-5A41-425A-9CD5-2BD7AC40324C}" type="sibTrans" cxnId="{7DC0AF4B-CAA2-46EF-8A46-61E465190BA2}">
      <dgm:prSet/>
      <dgm:spPr/>
      <dgm:t>
        <a:bodyPr/>
        <a:lstStyle/>
        <a:p>
          <a:endParaRPr lang="en-US"/>
        </a:p>
      </dgm:t>
    </dgm:pt>
    <dgm:pt modelId="{A907C5C1-62A4-4A81-AC78-C211D4FEC729}">
      <dgm:prSet/>
      <dgm:spPr/>
      <dgm:t>
        <a:bodyPr/>
        <a:lstStyle/>
        <a:p>
          <a:r>
            <a:rPr lang="en-CA" b="0" i="0"/>
            <a:t>Incorrectly flagged 1 legitimate transaction; missed 6 fraudulent transactions</a:t>
          </a:r>
          <a:endParaRPr lang="en-US"/>
        </a:p>
      </dgm:t>
    </dgm:pt>
    <dgm:pt modelId="{97717CBB-AB83-411C-B1BD-E62FA08A42F9}" type="parTrans" cxnId="{0FC3724C-3055-4B90-81F8-200195374186}">
      <dgm:prSet/>
      <dgm:spPr/>
      <dgm:t>
        <a:bodyPr/>
        <a:lstStyle/>
        <a:p>
          <a:endParaRPr lang="en-US"/>
        </a:p>
      </dgm:t>
    </dgm:pt>
    <dgm:pt modelId="{009BEB43-ABE7-4243-BF40-2BE748532FCF}" type="sibTrans" cxnId="{0FC3724C-3055-4B90-81F8-200195374186}">
      <dgm:prSet/>
      <dgm:spPr/>
      <dgm:t>
        <a:bodyPr/>
        <a:lstStyle/>
        <a:p>
          <a:endParaRPr lang="en-US"/>
        </a:p>
      </dgm:t>
    </dgm:pt>
    <dgm:pt modelId="{A99A3C56-F197-4380-A41B-60AB7B4A0B0F}">
      <dgm:prSet/>
      <dgm:spPr/>
      <dgm:t>
        <a:bodyPr/>
        <a:lstStyle/>
        <a:p>
          <a:pPr>
            <a:defRPr b="1"/>
          </a:pPr>
          <a:r>
            <a:rPr lang="en-CA" b="1" i="0"/>
            <a:t>Precision and Recall</a:t>
          </a:r>
          <a:endParaRPr lang="en-US"/>
        </a:p>
      </dgm:t>
    </dgm:pt>
    <dgm:pt modelId="{6314AFDF-6D23-41D2-96E7-6EE3C05AAC78}" type="parTrans" cxnId="{6C8F6223-9484-4989-9B07-2D54E9C0EBD6}">
      <dgm:prSet/>
      <dgm:spPr/>
      <dgm:t>
        <a:bodyPr/>
        <a:lstStyle/>
        <a:p>
          <a:endParaRPr lang="en-US"/>
        </a:p>
      </dgm:t>
    </dgm:pt>
    <dgm:pt modelId="{06CAC24C-3726-4825-B57E-42754C9ACEFC}" type="sibTrans" cxnId="{6C8F6223-9484-4989-9B07-2D54E9C0EBD6}">
      <dgm:prSet/>
      <dgm:spPr/>
      <dgm:t>
        <a:bodyPr/>
        <a:lstStyle/>
        <a:p>
          <a:endParaRPr lang="en-US"/>
        </a:p>
      </dgm:t>
    </dgm:pt>
    <dgm:pt modelId="{3CF0B7BA-3E72-448A-948C-DE5262DC619C}">
      <dgm:prSet/>
      <dgm:spPr/>
      <dgm:t>
        <a:bodyPr/>
        <a:lstStyle/>
        <a:p>
          <a:r>
            <a:rPr lang="en-CA" b="0" i="0"/>
            <a:t>Recall for fraudulent transactions: 78.57%</a:t>
          </a:r>
          <a:endParaRPr lang="en-US"/>
        </a:p>
      </dgm:t>
    </dgm:pt>
    <dgm:pt modelId="{421C58DE-C2F9-4EC0-9A55-DAC3AFD2B69F}" type="parTrans" cxnId="{06F907F7-2901-47F5-8130-6DC65FDC89C9}">
      <dgm:prSet/>
      <dgm:spPr/>
      <dgm:t>
        <a:bodyPr/>
        <a:lstStyle/>
        <a:p>
          <a:endParaRPr lang="en-US"/>
        </a:p>
      </dgm:t>
    </dgm:pt>
    <dgm:pt modelId="{3C8E146C-0B6E-4414-BC5A-7722E5B06EC2}" type="sibTrans" cxnId="{06F907F7-2901-47F5-8130-6DC65FDC89C9}">
      <dgm:prSet/>
      <dgm:spPr/>
      <dgm:t>
        <a:bodyPr/>
        <a:lstStyle/>
        <a:p>
          <a:endParaRPr lang="en-US"/>
        </a:p>
      </dgm:t>
    </dgm:pt>
    <dgm:pt modelId="{17C4AE6D-BFF6-4FDD-9D74-7D9B79479BF3}">
      <dgm:prSet/>
      <dgm:spPr/>
      <dgm:t>
        <a:bodyPr/>
        <a:lstStyle/>
        <a:p>
          <a:r>
            <a:rPr lang="en-CA" b="0" i="0"/>
            <a:t>Precision for fraudulent class: 95.65%</a:t>
          </a:r>
          <a:endParaRPr lang="en-US"/>
        </a:p>
      </dgm:t>
    </dgm:pt>
    <dgm:pt modelId="{8130CA64-1476-4A44-AE2C-74EC2ACF5A3D}" type="parTrans" cxnId="{C0FC5C1A-F277-4829-BC99-4C9CDB495E23}">
      <dgm:prSet/>
      <dgm:spPr/>
      <dgm:t>
        <a:bodyPr/>
        <a:lstStyle/>
        <a:p>
          <a:endParaRPr lang="en-US"/>
        </a:p>
      </dgm:t>
    </dgm:pt>
    <dgm:pt modelId="{B161D5F7-963D-4298-8997-01066C913D33}" type="sibTrans" cxnId="{C0FC5C1A-F277-4829-BC99-4C9CDB495E23}">
      <dgm:prSet/>
      <dgm:spPr/>
      <dgm:t>
        <a:bodyPr/>
        <a:lstStyle/>
        <a:p>
          <a:endParaRPr lang="en-US"/>
        </a:p>
      </dgm:t>
    </dgm:pt>
    <dgm:pt modelId="{D080CDC3-386D-4B71-82D8-07B194B5C8FD}">
      <dgm:prSet/>
      <dgm:spPr/>
      <dgm:t>
        <a:bodyPr/>
        <a:lstStyle/>
        <a:p>
          <a:pPr>
            <a:defRPr b="1"/>
          </a:pPr>
          <a:r>
            <a:rPr lang="en-CA" b="1" i="0"/>
            <a:t>F1-Score and ROC-AUC Score</a:t>
          </a:r>
          <a:endParaRPr lang="en-US"/>
        </a:p>
      </dgm:t>
    </dgm:pt>
    <dgm:pt modelId="{8177FCCA-FC3A-40D1-B461-91AA1C7E27C0}" type="parTrans" cxnId="{9CBEFB64-C94D-4B91-874B-94C34A5BE9C5}">
      <dgm:prSet/>
      <dgm:spPr/>
      <dgm:t>
        <a:bodyPr/>
        <a:lstStyle/>
        <a:p>
          <a:endParaRPr lang="en-US"/>
        </a:p>
      </dgm:t>
    </dgm:pt>
    <dgm:pt modelId="{72ACD8BD-D25D-4116-B788-AACEDC513957}" type="sibTrans" cxnId="{9CBEFB64-C94D-4B91-874B-94C34A5BE9C5}">
      <dgm:prSet/>
      <dgm:spPr/>
      <dgm:t>
        <a:bodyPr/>
        <a:lstStyle/>
        <a:p>
          <a:endParaRPr lang="en-US"/>
        </a:p>
      </dgm:t>
    </dgm:pt>
    <dgm:pt modelId="{E3CA1F87-FA73-4766-BEA2-7C8B1FABD1A5}">
      <dgm:prSet/>
      <dgm:spPr/>
      <dgm:t>
        <a:bodyPr/>
        <a:lstStyle/>
        <a:p>
          <a:r>
            <a:rPr lang="en-CA" b="0" i="0"/>
            <a:t>F1-Score as a balanced metric for precision and recall</a:t>
          </a:r>
          <a:endParaRPr lang="en-US"/>
        </a:p>
      </dgm:t>
    </dgm:pt>
    <dgm:pt modelId="{0FA798F7-5FBB-44B4-B254-03D11977B88F}" type="parTrans" cxnId="{3AC186F7-EEC8-412E-87C3-3E0D529A432B}">
      <dgm:prSet/>
      <dgm:spPr/>
      <dgm:t>
        <a:bodyPr/>
        <a:lstStyle/>
        <a:p>
          <a:endParaRPr lang="en-US"/>
        </a:p>
      </dgm:t>
    </dgm:pt>
    <dgm:pt modelId="{5D6522BE-3477-48F1-80FB-82B51C63996B}" type="sibTrans" cxnId="{3AC186F7-EEC8-412E-87C3-3E0D529A432B}">
      <dgm:prSet/>
      <dgm:spPr/>
      <dgm:t>
        <a:bodyPr/>
        <a:lstStyle/>
        <a:p>
          <a:endParaRPr lang="en-US"/>
        </a:p>
      </dgm:t>
    </dgm:pt>
    <dgm:pt modelId="{9BFAE76B-EA37-441C-8AB8-B98EED72AC5E}">
      <dgm:prSet/>
      <dgm:spPr/>
      <dgm:t>
        <a:bodyPr/>
        <a:lstStyle/>
        <a:p>
          <a:r>
            <a:rPr lang="en-CA" b="0" i="0"/>
            <a:t>Strong ROC-AUC score, indicating excellent model performance</a:t>
          </a:r>
          <a:endParaRPr lang="en-US"/>
        </a:p>
      </dgm:t>
    </dgm:pt>
    <dgm:pt modelId="{4ED71A4B-328B-4DC2-A211-D60B0FE4EE9C}" type="parTrans" cxnId="{349B4083-7AE0-4059-BE9B-2976E0846022}">
      <dgm:prSet/>
      <dgm:spPr/>
      <dgm:t>
        <a:bodyPr/>
        <a:lstStyle/>
        <a:p>
          <a:endParaRPr lang="en-US"/>
        </a:p>
      </dgm:t>
    </dgm:pt>
    <dgm:pt modelId="{EBF5FFC0-BD8B-44A2-8DBF-1644318DE6A8}" type="sibTrans" cxnId="{349B4083-7AE0-4059-BE9B-2976E0846022}">
      <dgm:prSet/>
      <dgm:spPr/>
      <dgm:t>
        <a:bodyPr/>
        <a:lstStyle/>
        <a:p>
          <a:endParaRPr lang="en-US"/>
        </a:p>
      </dgm:t>
    </dgm:pt>
    <dgm:pt modelId="{676B3AD4-1A87-42DC-B2D7-68821E3D7461}" type="pres">
      <dgm:prSet presAssocID="{6495F1F6-BB46-45E0-BAD5-DA1CDDD6C051}" presName="root" presStyleCnt="0">
        <dgm:presLayoutVars>
          <dgm:dir/>
          <dgm:resizeHandles val="exact"/>
        </dgm:presLayoutVars>
      </dgm:prSet>
      <dgm:spPr/>
    </dgm:pt>
    <dgm:pt modelId="{D61A71FF-83CA-4770-B202-C213ABF6DB0C}" type="pres">
      <dgm:prSet presAssocID="{941D9475-B3A7-42F4-BD41-FA3C8F9B82E9}" presName="compNode" presStyleCnt="0"/>
      <dgm:spPr/>
    </dgm:pt>
    <dgm:pt modelId="{336F0A1E-CD3C-4384-B3CD-60AF5C9FA4D3}" type="pres">
      <dgm:prSet presAssocID="{941D9475-B3A7-42F4-BD41-FA3C8F9B82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5C438ED-9809-406F-A2C1-71323A91FBC8}" type="pres">
      <dgm:prSet presAssocID="{941D9475-B3A7-42F4-BD41-FA3C8F9B82E9}" presName="iconSpace" presStyleCnt="0"/>
      <dgm:spPr/>
    </dgm:pt>
    <dgm:pt modelId="{FD830EDB-EF94-464D-98BF-7921C51770AC}" type="pres">
      <dgm:prSet presAssocID="{941D9475-B3A7-42F4-BD41-FA3C8F9B82E9}" presName="parTx" presStyleLbl="revTx" presStyleIdx="0" presStyleCnt="10">
        <dgm:presLayoutVars>
          <dgm:chMax val="0"/>
          <dgm:chPref val="0"/>
        </dgm:presLayoutVars>
      </dgm:prSet>
      <dgm:spPr/>
    </dgm:pt>
    <dgm:pt modelId="{99357AB9-C908-484F-BCA3-D5C86DA9F996}" type="pres">
      <dgm:prSet presAssocID="{941D9475-B3A7-42F4-BD41-FA3C8F9B82E9}" presName="txSpace" presStyleCnt="0"/>
      <dgm:spPr/>
    </dgm:pt>
    <dgm:pt modelId="{E5991422-7C76-4340-BF9B-964DC5BC1FD6}" type="pres">
      <dgm:prSet presAssocID="{941D9475-B3A7-42F4-BD41-FA3C8F9B82E9}" presName="desTx" presStyleLbl="revTx" presStyleIdx="1" presStyleCnt="10">
        <dgm:presLayoutVars/>
      </dgm:prSet>
      <dgm:spPr/>
    </dgm:pt>
    <dgm:pt modelId="{30FD1EA5-E171-4E0B-9DA2-7F32A73B14CD}" type="pres">
      <dgm:prSet presAssocID="{C87E4995-B49F-4BF6-9A9A-F01C46B13518}" presName="sibTrans" presStyleCnt="0"/>
      <dgm:spPr/>
    </dgm:pt>
    <dgm:pt modelId="{BA95812E-F8F7-4F1C-9504-FEB51B2AD798}" type="pres">
      <dgm:prSet presAssocID="{DBC53B3A-8FA5-475E-A12D-04E146160F94}" presName="compNode" presStyleCnt="0"/>
      <dgm:spPr/>
    </dgm:pt>
    <dgm:pt modelId="{120FAB64-F8A0-440A-8BBA-AD9A08453FD7}" type="pres">
      <dgm:prSet presAssocID="{DBC53B3A-8FA5-475E-A12D-04E146160F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981E8A-4C0C-47C0-A768-43C61A7B96A3}" type="pres">
      <dgm:prSet presAssocID="{DBC53B3A-8FA5-475E-A12D-04E146160F94}" presName="iconSpace" presStyleCnt="0"/>
      <dgm:spPr/>
    </dgm:pt>
    <dgm:pt modelId="{95378CA6-EEBD-4DA2-ADDF-1B580D37318B}" type="pres">
      <dgm:prSet presAssocID="{DBC53B3A-8FA5-475E-A12D-04E146160F94}" presName="parTx" presStyleLbl="revTx" presStyleIdx="2" presStyleCnt="10">
        <dgm:presLayoutVars>
          <dgm:chMax val="0"/>
          <dgm:chPref val="0"/>
        </dgm:presLayoutVars>
      </dgm:prSet>
      <dgm:spPr/>
    </dgm:pt>
    <dgm:pt modelId="{311AB9C4-0344-4C6B-B731-0668D54BC2E9}" type="pres">
      <dgm:prSet presAssocID="{DBC53B3A-8FA5-475E-A12D-04E146160F94}" presName="txSpace" presStyleCnt="0"/>
      <dgm:spPr/>
    </dgm:pt>
    <dgm:pt modelId="{24D6B632-BCA6-493C-89D3-BCD1FFD639E5}" type="pres">
      <dgm:prSet presAssocID="{DBC53B3A-8FA5-475E-A12D-04E146160F94}" presName="desTx" presStyleLbl="revTx" presStyleIdx="3" presStyleCnt="10">
        <dgm:presLayoutVars/>
      </dgm:prSet>
      <dgm:spPr/>
    </dgm:pt>
    <dgm:pt modelId="{98957326-BC3C-4A25-9216-1DFA7B63465F}" type="pres">
      <dgm:prSet presAssocID="{705C012B-C075-4CF2-9747-4080BC2B9ECA}" presName="sibTrans" presStyleCnt="0"/>
      <dgm:spPr/>
    </dgm:pt>
    <dgm:pt modelId="{4D6C4DA8-387A-4ABF-B233-2CFC3B9282C4}" type="pres">
      <dgm:prSet presAssocID="{AECB3ACE-A976-4B95-AE88-0F11C3B8A64E}" presName="compNode" presStyleCnt="0"/>
      <dgm:spPr/>
    </dgm:pt>
    <dgm:pt modelId="{B1B63EDE-FF96-491F-A241-EF6D6FFC82D0}" type="pres">
      <dgm:prSet presAssocID="{AECB3ACE-A976-4B95-AE88-0F11C3B8A6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2671AB-2385-44FC-B6DB-103A00A8F079}" type="pres">
      <dgm:prSet presAssocID="{AECB3ACE-A976-4B95-AE88-0F11C3B8A64E}" presName="iconSpace" presStyleCnt="0"/>
      <dgm:spPr/>
    </dgm:pt>
    <dgm:pt modelId="{1F3B819E-E3DE-40D4-BB38-07617F9545D4}" type="pres">
      <dgm:prSet presAssocID="{AECB3ACE-A976-4B95-AE88-0F11C3B8A64E}" presName="parTx" presStyleLbl="revTx" presStyleIdx="4" presStyleCnt="10">
        <dgm:presLayoutVars>
          <dgm:chMax val="0"/>
          <dgm:chPref val="0"/>
        </dgm:presLayoutVars>
      </dgm:prSet>
      <dgm:spPr/>
    </dgm:pt>
    <dgm:pt modelId="{48CACD73-A716-41C8-B4A5-383A1338E5A6}" type="pres">
      <dgm:prSet presAssocID="{AECB3ACE-A976-4B95-AE88-0F11C3B8A64E}" presName="txSpace" presStyleCnt="0"/>
      <dgm:spPr/>
    </dgm:pt>
    <dgm:pt modelId="{B1C2A05E-CED1-43C2-849E-05F452F5F8A2}" type="pres">
      <dgm:prSet presAssocID="{AECB3ACE-A976-4B95-AE88-0F11C3B8A64E}" presName="desTx" presStyleLbl="revTx" presStyleIdx="5" presStyleCnt="10">
        <dgm:presLayoutVars/>
      </dgm:prSet>
      <dgm:spPr/>
    </dgm:pt>
    <dgm:pt modelId="{7BD3FF67-1855-444E-8D59-53C5F48234D2}" type="pres">
      <dgm:prSet presAssocID="{0229B57A-42D2-4FD1-BC99-D6A6C985CC0B}" presName="sibTrans" presStyleCnt="0"/>
      <dgm:spPr/>
    </dgm:pt>
    <dgm:pt modelId="{4AA1E1EF-AFB2-4D4D-9BD1-3F5CB4301030}" type="pres">
      <dgm:prSet presAssocID="{A99A3C56-F197-4380-A41B-60AB7B4A0B0F}" presName="compNode" presStyleCnt="0"/>
      <dgm:spPr/>
    </dgm:pt>
    <dgm:pt modelId="{99866AA4-3B18-4C90-9E74-0FD6890FC17F}" type="pres">
      <dgm:prSet presAssocID="{A99A3C56-F197-4380-A41B-60AB7B4A0B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CEE9E83-8A65-4D72-A3CD-AF281D98AD8C}" type="pres">
      <dgm:prSet presAssocID="{A99A3C56-F197-4380-A41B-60AB7B4A0B0F}" presName="iconSpace" presStyleCnt="0"/>
      <dgm:spPr/>
    </dgm:pt>
    <dgm:pt modelId="{6E1839AE-0550-473E-9AAF-3AA4A7903060}" type="pres">
      <dgm:prSet presAssocID="{A99A3C56-F197-4380-A41B-60AB7B4A0B0F}" presName="parTx" presStyleLbl="revTx" presStyleIdx="6" presStyleCnt="10">
        <dgm:presLayoutVars>
          <dgm:chMax val="0"/>
          <dgm:chPref val="0"/>
        </dgm:presLayoutVars>
      </dgm:prSet>
      <dgm:spPr/>
    </dgm:pt>
    <dgm:pt modelId="{AAC34DB9-FCCA-4F45-813D-D8A692BF342E}" type="pres">
      <dgm:prSet presAssocID="{A99A3C56-F197-4380-A41B-60AB7B4A0B0F}" presName="txSpace" presStyleCnt="0"/>
      <dgm:spPr/>
    </dgm:pt>
    <dgm:pt modelId="{F6EF9465-E19D-475F-BCA5-3C2282CD01D0}" type="pres">
      <dgm:prSet presAssocID="{A99A3C56-F197-4380-A41B-60AB7B4A0B0F}" presName="desTx" presStyleLbl="revTx" presStyleIdx="7" presStyleCnt="10">
        <dgm:presLayoutVars/>
      </dgm:prSet>
      <dgm:spPr/>
    </dgm:pt>
    <dgm:pt modelId="{11C6625E-C532-4B89-AD2A-11E4EEFF5352}" type="pres">
      <dgm:prSet presAssocID="{06CAC24C-3726-4825-B57E-42754C9ACEFC}" presName="sibTrans" presStyleCnt="0"/>
      <dgm:spPr/>
    </dgm:pt>
    <dgm:pt modelId="{9072E93E-B926-4E1B-9D93-B0BC98326808}" type="pres">
      <dgm:prSet presAssocID="{D080CDC3-386D-4B71-82D8-07B194B5C8FD}" presName="compNode" presStyleCnt="0"/>
      <dgm:spPr/>
    </dgm:pt>
    <dgm:pt modelId="{C3DAFA77-BF7D-424A-BAF1-DAA7D4A35F67}" type="pres">
      <dgm:prSet presAssocID="{D080CDC3-386D-4B71-82D8-07B194B5C8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3113BAD-082F-4BDD-BFDF-6E2342C27FE1}" type="pres">
      <dgm:prSet presAssocID="{D080CDC3-386D-4B71-82D8-07B194B5C8FD}" presName="iconSpace" presStyleCnt="0"/>
      <dgm:spPr/>
    </dgm:pt>
    <dgm:pt modelId="{1207960D-E662-474A-82BB-069155D1671F}" type="pres">
      <dgm:prSet presAssocID="{D080CDC3-386D-4B71-82D8-07B194B5C8FD}" presName="parTx" presStyleLbl="revTx" presStyleIdx="8" presStyleCnt="10">
        <dgm:presLayoutVars>
          <dgm:chMax val="0"/>
          <dgm:chPref val="0"/>
        </dgm:presLayoutVars>
      </dgm:prSet>
      <dgm:spPr/>
    </dgm:pt>
    <dgm:pt modelId="{40F363AB-8842-4D6A-8CAF-9234C84D75A9}" type="pres">
      <dgm:prSet presAssocID="{D080CDC3-386D-4B71-82D8-07B194B5C8FD}" presName="txSpace" presStyleCnt="0"/>
      <dgm:spPr/>
    </dgm:pt>
    <dgm:pt modelId="{3E5B6819-4874-4668-B917-D9974F435557}" type="pres">
      <dgm:prSet presAssocID="{D080CDC3-386D-4B71-82D8-07B194B5C8FD}" presName="desTx" presStyleLbl="revTx" presStyleIdx="9" presStyleCnt="10">
        <dgm:presLayoutVars/>
      </dgm:prSet>
      <dgm:spPr/>
    </dgm:pt>
  </dgm:ptLst>
  <dgm:cxnLst>
    <dgm:cxn modelId="{9D8D0A08-139A-47C6-B53E-C18CB1849E44}" srcId="{6495F1F6-BB46-45E0-BAD5-DA1CDDD6C051}" destId="{DBC53B3A-8FA5-475E-A12D-04E146160F94}" srcOrd="1" destOrd="0" parTransId="{058724C8-FA11-4B64-980F-E44854C9BA9C}" sibTransId="{705C012B-C075-4CF2-9747-4080BC2B9ECA}"/>
    <dgm:cxn modelId="{AF76CF16-F4E9-4A23-8886-44EC3E069A56}" type="presOf" srcId="{AECB3ACE-A976-4B95-AE88-0F11C3B8A64E}" destId="{1F3B819E-E3DE-40D4-BB38-07617F9545D4}" srcOrd="0" destOrd="0" presId="urn:microsoft.com/office/officeart/2018/2/layout/IconLabelDescriptionList"/>
    <dgm:cxn modelId="{C0FC5C1A-F277-4829-BC99-4C9CDB495E23}" srcId="{A99A3C56-F197-4380-A41B-60AB7B4A0B0F}" destId="{17C4AE6D-BFF6-4FDD-9D74-7D9B79479BF3}" srcOrd="1" destOrd="0" parTransId="{8130CA64-1476-4A44-AE2C-74EC2ACF5A3D}" sibTransId="{B161D5F7-963D-4298-8997-01066C913D33}"/>
    <dgm:cxn modelId="{BD98D51D-6181-4E20-BED8-09123ACE7174}" type="presOf" srcId="{A907C5C1-62A4-4A81-AC78-C211D4FEC729}" destId="{B1C2A05E-CED1-43C2-849E-05F452F5F8A2}" srcOrd="0" destOrd="1" presId="urn:microsoft.com/office/officeart/2018/2/layout/IconLabelDescriptionList"/>
    <dgm:cxn modelId="{6C8F6223-9484-4989-9B07-2D54E9C0EBD6}" srcId="{6495F1F6-BB46-45E0-BAD5-DA1CDDD6C051}" destId="{A99A3C56-F197-4380-A41B-60AB7B4A0B0F}" srcOrd="3" destOrd="0" parTransId="{6314AFDF-6D23-41D2-96E7-6EE3C05AAC78}" sibTransId="{06CAC24C-3726-4825-B57E-42754C9ACEFC}"/>
    <dgm:cxn modelId="{976FA033-12B8-42C6-AB64-9ABF9D669D1C}" type="presOf" srcId="{9BFAE76B-EA37-441C-8AB8-B98EED72AC5E}" destId="{3E5B6819-4874-4668-B917-D9974F435557}" srcOrd="0" destOrd="1" presId="urn:microsoft.com/office/officeart/2018/2/layout/IconLabelDescriptionList"/>
    <dgm:cxn modelId="{8E60353F-E056-45A8-9D59-60787A2A78A8}" srcId="{6495F1F6-BB46-45E0-BAD5-DA1CDDD6C051}" destId="{AECB3ACE-A976-4B95-AE88-0F11C3B8A64E}" srcOrd="2" destOrd="0" parTransId="{4AE26733-4708-4D78-ABFF-9D6A9BAD1A4F}" sibTransId="{0229B57A-42D2-4FD1-BC99-D6A6C985CC0B}"/>
    <dgm:cxn modelId="{9CBEFB64-C94D-4B91-874B-94C34A5BE9C5}" srcId="{6495F1F6-BB46-45E0-BAD5-DA1CDDD6C051}" destId="{D080CDC3-386D-4B71-82D8-07B194B5C8FD}" srcOrd="4" destOrd="0" parTransId="{8177FCCA-FC3A-40D1-B461-91AA1C7E27C0}" sibTransId="{72ACD8BD-D25D-4116-B788-AACEDC513957}"/>
    <dgm:cxn modelId="{7DC0AF4B-CAA2-46EF-8A46-61E465190BA2}" srcId="{AECB3ACE-A976-4B95-AE88-0F11C3B8A64E}" destId="{C21F9568-A8E3-46C8-B6D7-C171491D3084}" srcOrd="0" destOrd="0" parTransId="{76520917-AEF3-42D7-B243-FBDCCC76D7B7}" sibTransId="{AC2E55A1-5A41-425A-9CD5-2BD7AC40324C}"/>
    <dgm:cxn modelId="{0FC3724C-3055-4B90-81F8-200195374186}" srcId="{AECB3ACE-A976-4B95-AE88-0F11C3B8A64E}" destId="{A907C5C1-62A4-4A81-AC78-C211D4FEC729}" srcOrd="1" destOrd="0" parTransId="{97717CBB-AB83-411C-B1BD-E62FA08A42F9}" sibTransId="{009BEB43-ABE7-4243-BF40-2BE748532FCF}"/>
    <dgm:cxn modelId="{9DED016E-2BD4-44B4-928E-F8553BA5CCE9}" type="presOf" srcId="{17C4AE6D-BFF6-4FDD-9D74-7D9B79479BF3}" destId="{F6EF9465-E19D-475F-BCA5-3C2282CD01D0}" srcOrd="0" destOrd="1" presId="urn:microsoft.com/office/officeart/2018/2/layout/IconLabelDescriptionList"/>
    <dgm:cxn modelId="{349B4083-7AE0-4059-BE9B-2976E0846022}" srcId="{D080CDC3-386D-4B71-82D8-07B194B5C8FD}" destId="{9BFAE76B-EA37-441C-8AB8-B98EED72AC5E}" srcOrd="1" destOrd="0" parTransId="{4ED71A4B-328B-4DC2-A211-D60B0FE4EE9C}" sibTransId="{EBF5FFC0-BD8B-44A2-8DBF-1644318DE6A8}"/>
    <dgm:cxn modelId="{ABC20B92-2801-4EFF-96D6-EF69CAFF62DA}" type="presOf" srcId="{3CF0B7BA-3E72-448A-948C-DE5262DC619C}" destId="{F6EF9465-E19D-475F-BCA5-3C2282CD01D0}" srcOrd="0" destOrd="0" presId="urn:microsoft.com/office/officeart/2018/2/layout/IconLabelDescriptionList"/>
    <dgm:cxn modelId="{2FC3DC93-D6BC-4287-9206-3FD81D8DF096}" type="presOf" srcId="{D080CDC3-386D-4B71-82D8-07B194B5C8FD}" destId="{1207960D-E662-474A-82BB-069155D1671F}" srcOrd="0" destOrd="0" presId="urn:microsoft.com/office/officeart/2018/2/layout/IconLabelDescriptionList"/>
    <dgm:cxn modelId="{2554BBA4-B19A-464F-BF34-C8AF66922643}" type="presOf" srcId="{DBC53B3A-8FA5-475E-A12D-04E146160F94}" destId="{95378CA6-EEBD-4DA2-ADDF-1B580D37318B}" srcOrd="0" destOrd="0" presId="urn:microsoft.com/office/officeart/2018/2/layout/IconLabelDescriptionList"/>
    <dgm:cxn modelId="{31FE8DBA-3E98-4F31-B447-C6234C9572F0}" type="presOf" srcId="{6495F1F6-BB46-45E0-BAD5-DA1CDDD6C051}" destId="{676B3AD4-1A87-42DC-B2D7-68821E3D7461}" srcOrd="0" destOrd="0" presId="urn:microsoft.com/office/officeart/2018/2/layout/IconLabelDescriptionList"/>
    <dgm:cxn modelId="{A95354C1-D638-4EA2-802F-67FB2E196721}" srcId="{6495F1F6-BB46-45E0-BAD5-DA1CDDD6C051}" destId="{941D9475-B3A7-42F4-BD41-FA3C8F9B82E9}" srcOrd="0" destOrd="0" parTransId="{66F44FA9-0963-4B6E-8A59-C737D1E0EA2D}" sibTransId="{C87E4995-B49F-4BF6-9A9A-F01C46B13518}"/>
    <dgm:cxn modelId="{7595CEC1-EF70-4A0B-9AB8-DFBFA0F2912C}" type="presOf" srcId="{C21F9568-A8E3-46C8-B6D7-C171491D3084}" destId="{B1C2A05E-CED1-43C2-849E-05F452F5F8A2}" srcOrd="0" destOrd="0" presId="urn:microsoft.com/office/officeart/2018/2/layout/IconLabelDescriptionList"/>
    <dgm:cxn modelId="{B4195FC9-C070-4F7B-A47F-1D619E4B388E}" type="presOf" srcId="{E3CA1F87-FA73-4766-BEA2-7C8B1FABD1A5}" destId="{3E5B6819-4874-4668-B917-D9974F435557}" srcOrd="0" destOrd="0" presId="urn:microsoft.com/office/officeart/2018/2/layout/IconLabelDescriptionList"/>
    <dgm:cxn modelId="{151D3FD4-E090-4CFF-870C-C2314E0073A0}" type="presOf" srcId="{A99A3C56-F197-4380-A41B-60AB7B4A0B0F}" destId="{6E1839AE-0550-473E-9AAF-3AA4A7903060}" srcOrd="0" destOrd="0" presId="urn:microsoft.com/office/officeart/2018/2/layout/IconLabelDescriptionList"/>
    <dgm:cxn modelId="{E65358EB-9B54-4663-8C62-2427B91E75B1}" type="presOf" srcId="{941D9475-B3A7-42F4-BD41-FA3C8F9B82E9}" destId="{FD830EDB-EF94-464D-98BF-7921C51770AC}" srcOrd="0" destOrd="0" presId="urn:microsoft.com/office/officeart/2018/2/layout/IconLabelDescriptionList"/>
    <dgm:cxn modelId="{06F907F7-2901-47F5-8130-6DC65FDC89C9}" srcId="{A99A3C56-F197-4380-A41B-60AB7B4A0B0F}" destId="{3CF0B7BA-3E72-448A-948C-DE5262DC619C}" srcOrd="0" destOrd="0" parTransId="{421C58DE-C2F9-4EC0-9A55-DAC3AFD2B69F}" sibTransId="{3C8E146C-0B6E-4414-BC5A-7722E5B06EC2}"/>
    <dgm:cxn modelId="{3AC186F7-EEC8-412E-87C3-3E0D529A432B}" srcId="{D080CDC3-386D-4B71-82D8-07B194B5C8FD}" destId="{E3CA1F87-FA73-4766-BEA2-7C8B1FABD1A5}" srcOrd="0" destOrd="0" parTransId="{0FA798F7-5FBB-44B4-B254-03D11977B88F}" sibTransId="{5D6522BE-3477-48F1-80FB-82B51C63996B}"/>
    <dgm:cxn modelId="{058E7FEB-0C33-4C6F-9A4C-78D645C5A970}" type="presParOf" srcId="{676B3AD4-1A87-42DC-B2D7-68821E3D7461}" destId="{D61A71FF-83CA-4770-B202-C213ABF6DB0C}" srcOrd="0" destOrd="0" presId="urn:microsoft.com/office/officeart/2018/2/layout/IconLabelDescriptionList"/>
    <dgm:cxn modelId="{C64FF9C3-A9EF-4683-A567-772AB1DB8F26}" type="presParOf" srcId="{D61A71FF-83CA-4770-B202-C213ABF6DB0C}" destId="{336F0A1E-CD3C-4384-B3CD-60AF5C9FA4D3}" srcOrd="0" destOrd="0" presId="urn:microsoft.com/office/officeart/2018/2/layout/IconLabelDescriptionList"/>
    <dgm:cxn modelId="{5E903323-9B1A-405E-BA13-BEAD26D58566}" type="presParOf" srcId="{D61A71FF-83CA-4770-B202-C213ABF6DB0C}" destId="{65C438ED-9809-406F-A2C1-71323A91FBC8}" srcOrd="1" destOrd="0" presId="urn:microsoft.com/office/officeart/2018/2/layout/IconLabelDescriptionList"/>
    <dgm:cxn modelId="{C30B0B3F-463F-4964-8908-588FDD9C7647}" type="presParOf" srcId="{D61A71FF-83CA-4770-B202-C213ABF6DB0C}" destId="{FD830EDB-EF94-464D-98BF-7921C51770AC}" srcOrd="2" destOrd="0" presId="urn:microsoft.com/office/officeart/2018/2/layout/IconLabelDescriptionList"/>
    <dgm:cxn modelId="{BCB09E54-BE11-4419-B188-F5EB45588DE4}" type="presParOf" srcId="{D61A71FF-83CA-4770-B202-C213ABF6DB0C}" destId="{99357AB9-C908-484F-BCA3-D5C86DA9F996}" srcOrd="3" destOrd="0" presId="urn:microsoft.com/office/officeart/2018/2/layout/IconLabelDescriptionList"/>
    <dgm:cxn modelId="{95F39A80-F3CF-42CD-986B-FCED313554B7}" type="presParOf" srcId="{D61A71FF-83CA-4770-B202-C213ABF6DB0C}" destId="{E5991422-7C76-4340-BF9B-964DC5BC1FD6}" srcOrd="4" destOrd="0" presId="urn:microsoft.com/office/officeart/2018/2/layout/IconLabelDescriptionList"/>
    <dgm:cxn modelId="{E034D300-4AE2-43E2-9EFB-71D617F4B48F}" type="presParOf" srcId="{676B3AD4-1A87-42DC-B2D7-68821E3D7461}" destId="{30FD1EA5-E171-4E0B-9DA2-7F32A73B14CD}" srcOrd="1" destOrd="0" presId="urn:microsoft.com/office/officeart/2018/2/layout/IconLabelDescriptionList"/>
    <dgm:cxn modelId="{40D55981-56C1-4458-BD19-34ACC2877443}" type="presParOf" srcId="{676B3AD4-1A87-42DC-B2D7-68821E3D7461}" destId="{BA95812E-F8F7-4F1C-9504-FEB51B2AD798}" srcOrd="2" destOrd="0" presId="urn:microsoft.com/office/officeart/2018/2/layout/IconLabelDescriptionList"/>
    <dgm:cxn modelId="{DF843E52-5132-47D6-97C0-89AF5D4F351A}" type="presParOf" srcId="{BA95812E-F8F7-4F1C-9504-FEB51B2AD798}" destId="{120FAB64-F8A0-440A-8BBA-AD9A08453FD7}" srcOrd="0" destOrd="0" presId="urn:microsoft.com/office/officeart/2018/2/layout/IconLabelDescriptionList"/>
    <dgm:cxn modelId="{8F393526-1B5D-45DD-A1FE-D4CD857FC53E}" type="presParOf" srcId="{BA95812E-F8F7-4F1C-9504-FEB51B2AD798}" destId="{CF981E8A-4C0C-47C0-A768-43C61A7B96A3}" srcOrd="1" destOrd="0" presId="urn:microsoft.com/office/officeart/2018/2/layout/IconLabelDescriptionList"/>
    <dgm:cxn modelId="{18B85C82-BFD8-4E14-98EB-B882B297CBC9}" type="presParOf" srcId="{BA95812E-F8F7-4F1C-9504-FEB51B2AD798}" destId="{95378CA6-EEBD-4DA2-ADDF-1B580D37318B}" srcOrd="2" destOrd="0" presId="urn:microsoft.com/office/officeart/2018/2/layout/IconLabelDescriptionList"/>
    <dgm:cxn modelId="{293E6A80-9C99-485B-BA6D-12CC555DBA07}" type="presParOf" srcId="{BA95812E-F8F7-4F1C-9504-FEB51B2AD798}" destId="{311AB9C4-0344-4C6B-B731-0668D54BC2E9}" srcOrd="3" destOrd="0" presId="urn:microsoft.com/office/officeart/2018/2/layout/IconLabelDescriptionList"/>
    <dgm:cxn modelId="{37DBDD5D-E15E-4052-8158-DEF425E45A2F}" type="presParOf" srcId="{BA95812E-F8F7-4F1C-9504-FEB51B2AD798}" destId="{24D6B632-BCA6-493C-89D3-BCD1FFD639E5}" srcOrd="4" destOrd="0" presId="urn:microsoft.com/office/officeart/2018/2/layout/IconLabelDescriptionList"/>
    <dgm:cxn modelId="{DA8155C2-A62C-4A17-9964-12E1D2AF68EF}" type="presParOf" srcId="{676B3AD4-1A87-42DC-B2D7-68821E3D7461}" destId="{98957326-BC3C-4A25-9216-1DFA7B63465F}" srcOrd="3" destOrd="0" presId="urn:microsoft.com/office/officeart/2018/2/layout/IconLabelDescriptionList"/>
    <dgm:cxn modelId="{0063410A-D861-459F-9E64-CC93C3A5BD44}" type="presParOf" srcId="{676B3AD4-1A87-42DC-B2D7-68821E3D7461}" destId="{4D6C4DA8-387A-4ABF-B233-2CFC3B9282C4}" srcOrd="4" destOrd="0" presId="urn:microsoft.com/office/officeart/2018/2/layout/IconLabelDescriptionList"/>
    <dgm:cxn modelId="{B1833E49-81F9-48C6-A1DC-D4F30194B534}" type="presParOf" srcId="{4D6C4DA8-387A-4ABF-B233-2CFC3B9282C4}" destId="{B1B63EDE-FF96-491F-A241-EF6D6FFC82D0}" srcOrd="0" destOrd="0" presId="urn:microsoft.com/office/officeart/2018/2/layout/IconLabelDescriptionList"/>
    <dgm:cxn modelId="{43833C4D-8AF4-4654-BD25-8CB6BBF0E509}" type="presParOf" srcId="{4D6C4DA8-387A-4ABF-B233-2CFC3B9282C4}" destId="{A32671AB-2385-44FC-B6DB-103A00A8F079}" srcOrd="1" destOrd="0" presId="urn:microsoft.com/office/officeart/2018/2/layout/IconLabelDescriptionList"/>
    <dgm:cxn modelId="{BD1EF066-4A6F-4392-B160-8FB14229C486}" type="presParOf" srcId="{4D6C4DA8-387A-4ABF-B233-2CFC3B9282C4}" destId="{1F3B819E-E3DE-40D4-BB38-07617F9545D4}" srcOrd="2" destOrd="0" presId="urn:microsoft.com/office/officeart/2018/2/layout/IconLabelDescriptionList"/>
    <dgm:cxn modelId="{7B805DDB-9C48-4FBD-A6E1-759DABF3CBEE}" type="presParOf" srcId="{4D6C4DA8-387A-4ABF-B233-2CFC3B9282C4}" destId="{48CACD73-A716-41C8-B4A5-383A1338E5A6}" srcOrd="3" destOrd="0" presId="urn:microsoft.com/office/officeart/2018/2/layout/IconLabelDescriptionList"/>
    <dgm:cxn modelId="{50FD70F9-7E1C-4297-A54E-8B4F842BD070}" type="presParOf" srcId="{4D6C4DA8-387A-4ABF-B233-2CFC3B9282C4}" destId="{B1C2A05E-CED1-43C2-849E-05F452F5F8A2}" srcOrd="4" destOrd="0" presId="urn:microsoft.com/office/officeart/2018/2/layout/IconLabelDescriptionList"/>
    <dgm:cxn modelId="{87FF6CFC-84BA-4B51-B39E-F086048E2D44}" type="presParOf" srcId="{676B3AD4-1A87-42DC-B2D7-68821E3D7461}" destId="{7BD3FF67-1855-444E-8D59-53C5F48234D2}" srcOrd="5" destOrd="0" presId="urn:microsoft.com/office/officeart/2018/2/layout/IconLabelDescriptionList"/>
    <dgm:cxn modelId="{BA3CF0E0-9CF7-4692-9A5D-44567DF387F8}" type="presParOf" srcId="{676B3AD4-1A87-42DC-B2D7-68821E3D7461}" destId="{4AA1E1EF-AFB2-4D4D-9BD1-3F5CB4301030}" srcOrd="6" destOrd="0" presId="urn:microsoft.com/office/officeart/2018/2/layout/IconLabelDescriptionList"/>
    <dgm:cxn modelId="{08CC8FA8-C452-43D9-A74B-837E6E63E5EE}" type="presParOf" srcId="{4AA1E1EF-AFB2-4D4D-9BD1-3F5CB4301030}" destId="{99866AA4-3B18-4C90-9E74-0FD6890FC17F}" srcOrd="0" destOrd="0" presId="urn:microsoft.com/office/officeart/2018/2/layout/IconLabelDescriptionList"/>
    <dgm:cxn modelId="{48B20DE7-5EC2-488B-8E95-287A8EF6F050}" type="presParOf" srcId="{4AA1E1EF-AFB2-4D4D-9BD1-3F5CB4301030}" destId="{6CEE9E83-8A65-4D72-A3CD-AF281D98AD8C}" srcOrd="1" destOrd="0" presId="urn:microsoft.com/office/officeart/2018/2/layout/IconLabelDescriptionList"/>
    <dgm:cxn modelId="{09ABB211-A45F-46F3-A695-2E6B122A3A87}" type="presParOf" srcId="{4AA1E1EF-AFB2-4D4D-9BD1-3F5CB4301030}" destId="{6E1839AE-0550-473E-9AAF-3AA4A7903060}" srcOrd="2" destOrd="0" presId="urn:microsoft.com/office/officeart/2018/2/layout/IconLabelDescriptionList"/>
    <dgm:cxn modelId="{74C86A4C-C16C-443F-86E7-7461AFBF6495}" type="presParOf" srcId="{4AA1E1EF-AFB2-4D4D-9BD1-3F5CB4301030}" destId="{AAC34DB9-FCCA-4F45-813D-D8A692BF342E}" srcOrd="3" destOrd="0" presId="urn:microsoft.com/office/officeart/2018/2/layout/IconLabelDescriptionList"/>
    <dgm:cxn modelId="{3BEA9989-1CDF-4E51-B2FC-38074823570F}" type="presParOf" srcId="{4AA1E1EF-AFB2-4D4D-9BD1-3F5CB4301030}" destId="{F6EF9465-E19D-475F-BCA5-3C2282CD01D0}" srcOrd="4" destOrd="0" presId="urn:microsoft.com/office/officeart/2018/2/layout/IconLabelDescriptionList"/>
    <dgm:cxn modelId="{6DBF28E6-2C30-40A9-9857-593DA3AABEE5}" type="presParOf" srcId="{676B3AD4-1A87-42DC-B2D7-68821E3D7461}" destId="{11C6625E-C532-4B89-AD2A-11E4EEFF5352}" srcOrd="7" destOrd="0" presId="urn:microsoft.com/office/officeart/2018/2/layout/IconLabelDescriptionList"/>
    <dgm:cxn modelId="{A30E7C2E-4D2C-4FAB-B2CE-8B59B8035062}" type="presParOf" srcId="{676B3AD4-1A87-42DC-B2D7-68821E3D7461}" destId="{9072E93E-B926-4E1B-9D93-B0BC98326808}" srcOrd="8" destOrd="0" presId="urn:microsoft.com/office/officeart/2018/2/layout/IconLabelDescriptionList"/>
    <dgm:cxn modelId="{87790EBC-CF2D-464A-8C95-4FCA763276E9}" type="presParOf" srcId="{9072E93E-B926-4E1B-9D93-B0BC98326808}" destId="{C3DAFA77-BF7D-424A-BAF1-DAA7D4A35F67}" srcOrd="0" destOrd="0" presId="urn:microsoft.com/office/officeart/2018/2/layout/IconLabelDescriptionList"/>
    <dgm:cxn modelId="{C588EB7B-200E-4B56-BBA8-A4D1A4A14A37}" type="presParOf" srcId="{9072E93E-B926-4E1B-9D93-B0BC98326808}" destId="{83113BAD-082F-4BDD-BFDF-6E2342C27FE1}" srcOrd="1" destOrd="0" presId="urn:microsoft.com/office/officeart/2018/2/layout/IconLabelDescriptionList"/>
    <dgm:cxn modelId="{0FE967DF-F3EC-4823-A565-1B0D3219DC9A}" type="presParOf" srcId="{9072E93E-B926-4E1B-9D93-B0BC98326808}" destId="{1207960D-E662-474A-82BB-069155D1671F}" srcOrd="2" destOrd="0" presId="urn:microsoft.com/office/officeart/2018/2/layout/IconLabelDescriptionList"/>
    <dgm:cxn modelId="{0066C7CE-A2CD-47F4-9B49-1D409695EB00}" type="presParOf" srcId="{9072E93E-B926-4E1B-9D93-B0BC98326808}" destId="{40F363AB-8842-4D6A-8CAF-9234C84D75A9}" srcOrd="3" destOrd="0" presId="urn:microsoft.com/office/officeart/2018/2/layout/IconLabelDescriptionList"/>
    <dgm:cxn modelId="{D900D383-90B2-456B-8AE8-FE2C5D8097A0}" type="presParOf" srcId="{9072E93E-B926-4E1B-9D93-B0BC98326808}" destId="{3E5B6819-4874-4668-B917-D9974F4355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F809D-DDC8-4B1F-BDA0-6111D87F57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D84C8B-0772-43B2-9381-7087DA36D4FB}">
      <dgm:prSet/>
      <dgm:spPr/>
      <dgm:t>
        <a:bodyPr/>
        <a:lstStyle/>
        <a:p>
          <a:r>
            <a:rPr lang="en-CA" b="1" i="0"/>
            <a:t>Strengths:</a:t>
          </a:r>
          <a:r>
            <a:rPr lang="en-CA" b="0" i="0"/>
            <a:t> Robust against overfitting, suitable for unbalanced datasets</a:t>
          </a:r>
          <a:endParaRPr lang="en-US"/>
        </a:p>
      </dgm:t>
    </dgm:pt>
    <dgm:pt modelId="{D94EB970-1C57-4139-8C62-B9FAC0F01EC3}" type="parTrans" cxnId="{2BA02986-2090-490F-BF72-763BA68B3C50}">
      <dgm:prSet/>
      <dgm:spPr/>
      <dgm:t>
        <a:bodyPr/>
        <a:lstStyle/>
        <a:p>
          <a:endParaRPr lang="en-US"/>
        </a:p>
      </dgm:t>
    </dgm:pt>
    <dgm:pt modelId="{C60DC34B-5A07-4D94-B6F9-88DB51C6BD12}" type="sibTrans" cxnId="{2BA02986-2090-490F-BF72-763BA68B3C50}">
      <dgm:prSet/>
      <dgm:spPr/>
      <dgm:t>
        <a:bodyPr/>
        <a:lstStyle/>
        <a:p>
          <a:endParaRPr lang="en-US"/>
        </a:p>
      </dgm:t>
    </dgm:pt>
    <dgm:pt modelId="{8C32F98C-087D-49D3-8CD0-F13472250041}">
      <dgm:prSet/>
      <dgm:spPr/>
      <dgm:t>
        <a:bodyPr/>
        <a:lstStyle/>
        <a:p>
          <a:r>
            <a:rPr lang="en-CA" b="1" i="0"/>
            <a:t>Weaknesses:</a:t>
          </a:r>
          <a:r>
            <a:rPr lang="en-CA" b="0" i="0"/>
            <a:t> Computationally intensive, 'black box' nature hinders interpretability</a:t>
          </a:r>
          <a:endParaRPr lang="en-US"/>
        </a:p>
      </dgm:t>
    </dgm:pt>
    <dgm:pt modelId="{1DCD1049-A033-4845-A463-0900231532C9}" type="parTrans" cxnId="{C7648602-4CF2-45CC-A441-EE7A89D442BB}">
      <dgm:prSet/>
      <dgm:spPr/>
      <dgm:t>
        <a:bodyPr/>
        <a:lstStyle/>
        <a:p>
          <a:endParaRPr lang="en-US"/>
        </a:p>
      </dgm:t>
    </dgm:pt>
    <dgm:pt modelId="{823EF82C-BCD0-444B-B24D-67877532F040}" type="sibTrans" cxnId="{C7648602-4CF2-45CC-A441-EE7A89D442BB}">
      <dgm:prSet/>
      <dgm:spPr/>
      <dgm:t>
        <a:bodyPr/>
        <a:lstStyle/>
        <a:p>
          <a:endParaRPr lang="en-US"/>
        </a:p>
      </dgm:t>
    </dgm:pt>
    <dgm:pt modelId="{82B58807-BC50-45E5-9248-C2B517C2BB26}" type="pres">
      <dgm:prSet presAssocID="{3DCF809D-DDC8-4B1F-BDA0-6111D87F57DA}" presName="root" presStyleCnt="0">
        <dgm:presLayoutVars>
          <dgm:dir/>
          <dgm:resizeHandles val="exact"/>
        </dgm:presLayoutVars>
      </dgm:prSet>
      <dgm:spPr/>
    </dgm:pt>
    <dgm:pt modelId="{CDAC50B9-0F64-4209-87C6-3C038FD73CED}" type="pres">
      <dgm:prSet presAssocID="{D8D84C8B-0772-43B2-9381-7087DA36D4FB}" presName="compNode" presStyleCnt="0"/>
      <dgm:spPr/>
    </dgm:pt>
    <dgm:pt modelId="{4B0CD268-DEBC-417A-9E9C-C60C22389E1C}" type="pres">
      <dgm:prSet presAssocID="{D8D84C8B-0772-43B2-9381-7087DA36D4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F0899FB-A3F8-4597-A3E5-4B614332109A}" type="pres">
      <dgm:prSet presAssocID="{D8D84C8B-0772-43B2-9381-7087DA36D4FB}" presName="spaceRect" presStyleCnt="0"/>
      <dgm:spPr/>
    </dgm:pt>
    <dgm:pt modelId="{D7433CCC-C990-4B74-8517-E3493A9FEAF3}" type="pres">
      <dgm:prSet presAssocID="{D8D84C8B-0772-43B2-9381-7087DA36D4FB}" presName="textRect" presStyleLbl="revTx" presStyleIdx="0" presStyleCnt="2">
        <dgm:presLayoutVars>
          <dgm:chMax val="1"/>
          <dgm:chPref val="1"/>
        </dgm:presLayoutVars>
      </dgm:prSet>
      <dgm:spPr/>
    </dgm:pt>
    <dgm:pt modelId="{E1C7F527-E27F-4FB3-AB25-E31A9F7E19F8}" type="pres">
      <dgm:prSet presAssocID="{C60DC34B-5A07-4D94-B6F9-88DB51C6BD12}" presName="sibTrans" presStyleCnt="0"/>
      <dgm:spPr/>
    </dgm:pt>
    <dgm:pt modelId="{28A9A8C2-7426-41E8-9305-B43BD4E48A82}" type="pres">
      <dgm:prSet presAssocID="{8C32F98C-087D-49D3-8CD0-F13472250041}" presName="compNode" presStyleCnt="0"/>
      <dgm:spPr/>
    </dgm:pt>
    <dgm:pt modelId="{F4D02395-A567-4AFA-8E3D-BCF9A0468304}" type="pres">
      <dgm:prSet presAssocID="{8C32F98C-087D-49D3-8CD0-F134722500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E6A862DD-EE7C-4D07-9974-8BCF0DB6BC7D}" type="pres">
      <dgm:prSet presAssocID="{8C32F98C-087D-49D3-8CD0-F13472250041}" presName="spaceRect" presStyleCnt="0"/>
      <dgm:spPr/>
    </dgm:pt>
    <dgm:pt modelId="{F6F10879-0344-424D-B9EA-F3A8A0D8C27B}" type="pres">
      <dgm:prSet presAssocID="{8C32F98C-087D-49D3-8CD0-F134722500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48602-4CF2-45CC-A441-EE7A89D442BB}" srcId="{3DCF809D-DDC8-4B1F-BDA0-6111D87F57DA}" destId="{8C32F98C-087D-49D3-8CD0-F13472250041}" srcOrd="1" destOrd="0" parTransId="{1DCD1049-A033-4845-A463-0900231532C9}" sibTransId="{823EF82C-BCD0-444B-B24D-67877532F040}"/>
    <dgm:cxn modelId="{2BA02986-2090-490F-BF72-763BA68B3C50}" srcId="{3DCF809D-DDC8-4B1F-BDA0-6111D87F57DA}" destId="{D8D84C8B-0772-43B2-9381-7087DA36D4FB}" srcOrd="0" destOrd="0" parTransId="{D94EB970-1C57-4139-8C62-B9FAC0F01EC3}" sibTransId="{C60DC34B-5A07-4D94-B6F9-88DB51C6BD12}"/>
    <dgm:cxn modelId="{3B37F2B5-69A9-4033-BC76-8F951E54EF4D}" type="presOf" srcId="{8C32F98C-087D-49D3-8CD0-F13472250041}" destId="{F6F10879-0344-424D-B9EA-F3A8A0D8C27B}" srcOrd="0" destOrd="0" presId="urn:microsoft.com/office/officeart/2018/2/layout/IconLabelList"/>
    <dgm:cxn modelId="{4CBFAEB6-8574-46B7-8808-59CA52EB1471}" type="presOf" srcId="{3DCF809D-DDC8-4B1F-BDA0-6111D87F57DA}" destId="{82B58807-BC50-45E5-9248-C2B517C2BB26}" srcOrd="0" destOrd="0" presId="urn:microsoft.com/office/officeart/2018/2/layout/IconLabelList"/>
    <dgm:cxn modelId="{646510CF-32AE-46B9-8CF6-D30E486B191C}" type="presOf" srcId="{D8D84C8B-0772-43B2-9381-7087DA36D4FB}" destId="{D7433CCC-C990-4B74-8517-E3493A9FEAF3}" srcOrd="0" destOrd="0" presId="urn:microsoft.com/office/officeart/2018/2/layout/IconLabelList"/>
    <dgm:cxn modelId="{1E8A749B-6C1A-4A57-9481-8C0B06C850D0}" type="presParOf" srcId="{82B58807-BC50-45E5-9248-C2B517C2BB26}" destId="{CDAC50B9-0F64-4209-87C6-3C038FD73CED}" srcOrd="0" destOrd="0" presId="urn:microsoft.com/office/officeart/2018/2/layout/IconLabelList"/>
    <dgm:cxn modelId="{10BE7B3C-E89D-4428-9F2E-DA1FB69CEDC3}" type="presParOf" srcId="{CDAC50B9-0F64-4209-87C6-3C038FD73CED}" destId="{4B0CD268-DEBC-417A-9E9C-C60C22389E1C}" srcOrd="0" destOrd="0" presId="urn:microsoft.com/office/officeart/2018/2/layout/IconLabelList"/>
    <dgm:cxn modelId="{01787550-85AB-44FF-A15E-2580322FAEA5}" type="presParOf" srcId="{CDAC50B9-0F64-4209-87C6-3C038FD73CED}" destId="{5F0899FB-A3F8-4597-A3E5-4B614332109A}" srcOrd="1" destOrd="0" presId="urn:microsoft.com/office/officeart/2018/2/layout/IconLabelList"/>
    <dgm:cxn modelId="{C63F12B6-5BD5-460E-A13C-FC54E8796FD9}" type="presParOf" srcId="{CDAC50B9-0F64-4209-87C6-3C038FD73CED}" destId="{D7433CCC-C990-4B74-8517-E3493A9FEAF3}" srcOrd="2" destOrd="0" presId="urn:microsoft.com/office/officeart/2018/2/layout/IconLabelList"/>
    <dgm:cxn modelId="{D68C662C-959B-4438-B0C4-1218787D173B}" type="presParOf" srcId="{82B58807-BC50-45E5-9248-C2B517C2BB26}" destId="{E1C7F527-E27F-4FB3-AB25-E31A9F7E19F8}" srcOrd="1" destOrd="0" presId="urn:microsoft.com/office/officeart/2018/2/layout/IconLabelList"/>
    <dgm:cxn modelId="{6285C532-B752-4B5E-9BB9-748CE3A719A6}" type="presParOf" srcId="{82B58807-BC50-45E5-9248-C2B517C2BB26}" destId="{28A9A8C2-7426-41E8-9305-B43BD4E48A82}" srcOrd="2" destOrd="0" presId="urn:microsoft.com/office/officeart/2018/2/layout/IconLabelList"/>
    <dgm:cxn modelId="{01349D86-DB14-490C-B2CD-107A8D4644A6}" type="presParOf" srcId="{28A9A8C2-7426-41E8-9305-B43BD4E48A82}" destId="{F4D02395-A567-4AFA-8E3D-BCF9A0468304}" srcOrd="0" destOrd="0" presId="urn:microsoft.com/office/officeart/2018/2/layout/IconLabelList"/>
    <dgm:cxn modelId="{801B64FA-9C5F-40AE-B3F6-F2D115D95446}" type="presParOf" srcId="{28A9A8C2-7426-41E8-9305-B43BD4E48A82}" destId="{E6A862DD-EE7C-4D07-9974-8BCF0DB6BC7D}" srcOrd="1" destOrd="0" presId="urn:microsoft.com/office/officeart/2018/2/layout/IconLabelList"/>
    <dgm:cxn modelId="{F1FB2D80-C775-4AF5-8594-BCCA177DE57B}" type="presParOf" srcId="{28A9A8C2-7426-41E8-9305-B43BD4E48A82}" destId="{F6F10879-0344-424D-B9EA-F3A8A0D8C2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F5B82-5284-428E-83C8-5E3D5DDDFF8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630457-36FE-4E0B-8209-2A97CE98E035}">
      <dgm:prSet/>
      <dgm:spPr/>
      <dgm:t>
        <a:bodyPr/>
        <a:lstStyle/>
        <a:p>
          <a:r>
            <a:rPr lang="en-US" b="0" i="0"/>
            <a:t>Potential savings: €38,492 from effective fraud detection</a:t>
          </a:r>
          <a:endParaRPr lang="en-US"/>
        </a:p>
      </dgm:t>
    </dgm:pt>
    <dgm:pt modelId="{5D685F95-564E-4BD9-A65D-EC40DBF11336}" type="parTrans" cxnId="{65ED7B6D-48BC-4279-88EF-337EA148E17E}">
      <dgm:prSet/>
      <dgm:spPr/>
      <dgm:t>
        <a:bodyPr/>
        <a:lstStyle/>
        <a:p>
          <a:endParaRPr lang="en-US"/>
        </a:p>
      </dgm:t>
    </dgm:pt>
    <dgm:pt modelId="{65074A94-7CC1-4581-B50D-FA0768683080}" type="sibTrans" cxnId="{65ED7B6D-48BC-4279-88EF-337EA148E17E}">
      <dgm:prSet/>
      <dgm:spPr/>
      <dgm:t>
        <a:bodyPr/>
        <a:lstStyle/>
        <a:p>
          <a:endParaRPr lang="en-US"/>
        </a:p>
      </dgm:t>
    </dgm:pt>
    <dgm:pt modelId="{39000EF7-9F52-4334-BAE7-EED2ED048C49}">
      <dgm:prSet/>
      <dgm:spPr/>
      <dgm:t>
        <a:bodyPr/>
        <a:lstStyle/>
        <a:p>
          <a:r>
            <a:rPr lang="en-US" b="0" i="0"/>
            <a:t>Importance of balancing false positives and negatives</a:t>
          </a:r>
          <a:endParaRPr lang="en-US"/>
        </a:p>
      </dgm:t>
    </dgm:pt>
    <dgm:pt modelId="{344CB8B0-9FF7-49B3-A81C-C2758ECBDB2F}" type="parTrans" cxnId="{B55D9008-683D-4A9A-99D3-11E863A98803}">
      <dgm:prSet/>
      <dgm:spPr/>
      <dgm:t>
        <a:bodyPr/>
        <a:lstStyle/>
        <a:p>
          <a:endParaRPr lang="en-US"/>
        </a:p>
      </dgm:t>
    </dgm:pt>
    <dgm:pt modelId="{1D14BECC-AEDB-489B-9D05-55E0EBBC0626}" type="sibTrans" cxnId="{B55D9008-683D-4A9A-99D3-11E863A98803}">
      <dgm:prSet/>
      <dgm:spPr/>
      <dgm:t>
        <a:bodyPr/>
        <a:lstStyle/>
        <a:p>
          <a:endParaRPr lang="en-US"/>
        </a:p>
      </dgm:t>
    </dgm:pt>
    <dgm:pt modelId="{847080DB-EA1F-461E-A3BD-7395EDD2A6CA}">
      <dgm:prSet/>
      <dgm:spPr/>
      <dgm:t>
        <a:bodyPr/>
        <a:lstStyle/>
        <a:p>
          <a:r>
            <a:rPr lang="en-US" b="0" i="0"/>
            <a:t>Reduction in manual reviews, lowering labor costs</a:t>
          </a:r>
          <a:endParaRPr lang="en-US"/>
        </a:p>
      </dgm:t>
    </dgm:pt>
    <dgm:pt modelId="{2C8A99E1-39CE-4193-AFD7-0D4D6954E699}" type="parTrans" cxnId="{403E4414-E0EA-4286-8D00-7034F20A0FB3}">
      <dgm:prSet/>
      <dgm:spPr/>
      <dgm:t>
        <a:bodyPr/>
        <a:lstStyle/>
        <a:p>
          <a:endParaRPr lang="en-US"/>
        </a:p>
      </dgm:t>
    </dgm:pt>
    <dgm:pt modelId="{E9690C3E-9B76-4AC0-9D18-9687A8445033}" type="sibTrans" cxnId="{403E4414-E0EA-4286-8D00-7034F20A0FB3}">
      <dgm:prSet/>
      <dgm:spPr/>
      <dgm:t>
        <a:bodyPr/>
        <a:lstStyle/>
        <a:p>
          <a:endParaRPr lang="en-US"/>
        </a:p>
      </dgm:t>
    </dgm:pt>
    <dgm:pt modelId="{5A301EF2-2112-4559-B2EE-12D46B5E805F}">
      <dgm:prSet/>
      <dgm:spPr/>
      <dgm:t>
        <a:bodyPr/>
        <a:lstStyle/>
        <a:p>
          <a:r>
            <a:rPr lang="en-US" b="0" i="0"/>
            <a:t>Risks: Overfitting and maintenance costs</a:t>
          </a:r>
          <a:endParaRPr lang="en-US"/>
        </a:p>
      </dgm:t>
    </dgm:pt>
    <dgm:pt modelId="{8D7E9633-CDDA-4676-8FBE-EBC474B8887C}" type="parTrans" cxnId="{E8C6686A-F3E2-4E7C-A6EF-AD1585EA8572}">
      <dgm:prSet/>
      <dgm:spPr/>
      <dgm:t>
        <a:bodyPr/>
        <a:lstStyle/>
        <a:p>
          <a:endParaRPr lang="en-US"/>
        </a:p>
      </dgm:t>
    </dgm:pt>
    <dgm:pt modelId="{13D5A2A6-4F5E-4019-8B00-439B12894715}" type="sibTrans" cxnId="{E8C6686A-F3E2-4E7C-A6EF-AD1585EA8572}">
      <dgm:prSet/>
      <dgm:spPr/>
      <dgm:t>
        <a:bodyPr/>
        <a:lstStyle/>
        <a:p>
          <a:endParaRPr lang="en-US"/>
        </a:p>
      </dgm:t>
    </dgm:pt>
    <dgm:pt modelId="{27A9C842-8FD1-4CE7-8132-97C05C169282}" type="pres">
      <dgm:prSet presAssocID="{C58F5B82-5284-428E-83C8-5E3D5DDDFF87}" presName="Name0" presStyleCnt="0">
        <dgm:presLayoutVars>
          <dgm:dir/>
          <dgm:animLvl val="lvl"/>
          <dgm:resizeHandles val="exact"/>
        </dgm:presLayoutVars>
      </dgm:prSet>
      <dgm:spPr/>
    </dgm:pt>
    <dgm:pt modelId="{28725C58-3D15-4BE8-90E5-CD0BAC8FCC10}" type="pres">
      <dgm:prSet presAssocID="{B0630457-36FE-4E0B-8209-2A97CE98E035}" presName="linNode" presStyleCnt="0"/>
      <dgm:spPr/>
    </dgm:pt>
    <dgm:pt modelId="{036E6AED-C558-4FF3-B119-94F8538E2AA0}" type="pres">
      <dgm:prSet presAssocID="{B0630457-36FE-4E0B-8209-2A97CE98E0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2E2B6AD-D202-48CA-95EB-CB975279EDC2}" type="pres">
      <dgm:prSet presAssocID="{65074A94-7CC1-4581-B50D-FA0768683080}" presName="sp" presStyleCnt="0"/>
      <dgm:spPr/>
    </dgm:pt>
    <dgm:pt modelId="{A53D04A7-062F-4A81-AEA8-668CDB95FCC2}" type="pres">
      <dgm:prSet presAssocID="{39000EF7-9F52-4334-BAE7-EED2ED048C49}" presName="linNode" presStyleCnt="0"/>
      <dgm:spPr/>
    </dgm:pt>
    <dgm:pt modelId="{5F309A3B-491E-4EB5-B7E7-C18684FE17C5}" type="pres">
      <dgm:prSet presAssocID="{39000EF7-9F52-4334-BAE7-EED2ED048C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B35EBF9-E3F7-4F67-81E8-4F0297CD2A82}" type="pres">
      <dgm:prSet presAssocID="{1D14BECC-AEDB-489B-9D05-55E0EBBC0626}" presName="sp" presStyleCnt="0"/>
      <dgm:spPr/>
    </dgm:pt>
    <dgm:pt modelId="{33AF144C-A2C2-4DFC-A1B5-F011D23BBE1E}" type="pres">
      <dgm:prSet presAssocID="{847080DB-EA1F-461E-A3BD-7395EDD2A6CA}" presName="linNode" presStyleCnt="0"/>
      <dgm:spPr/>
    </dgm:pt>
    <dgm:pt modelId="{5E9D13A0-72A7-4874-82A2-63EA95A7AD28}" type="pres">
      <dgm:prSet presAssocID="{847080DB-EA1F-461E-A3BD-7395EDD2A6C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833D40-990A-470B-B703-6A358DD37A60}" type="pres">
      <dgm:prSet presAssocID="{E9690C3E-9B76-4AC0-9D18-9687A8445033}" presName="sp" presStyleCnt="0"/>
      <dgm:spPr/>
    </dgm:pt>
    <dgm:pt modelId="{23FFF0C7-D652-4B51-BFDA-99FFA676E125}" type="pres">
      <dgm:prSet presAssocID="{5A301EF2-2112-4559-B2EE-12D46B5E805F}" presName="linNode" presStyleCnt="0"/>
      <dgm:spPr/>
    </dgm:pt>
    <dgm:pt modelId="{C49DE7AE-DB45-4EBC-9FC7-4E37BB223F41}" type="pres">
      <dgm:prSet presAssocID="{5A301EF2-2112-4559-B2EE-12D46B5E805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55D9008-683D-4A9A-99D3-11E863A98803}" srcId="{C58F5B82-5284-428E-83C8-5E3D5DDDFF87}" destId="{39000EF7-9F52-4334-BAE7-EED2ED048C49}" srcOrd="1" destOrd="0" parTransId="{344CB8B0-9FF7-49B3-A81C-C2758ECBDB2F}" sibTransId="{1D14BECC-AEDB-489B-9D05-55E0EBBC0626}"/>
    <dgm:cxn modelId="{403E4414-E0EA-4286-8D00-7034F20A0FB3}" srcId="{C58F5B82-5284-428E-83C8-5E3D5DDDFF87}" destId="{847080DB-EA1F-461E-A3BD-7395EDD2A6CA}" srcOrd="2" destOrd="0" parTransId="{2C8A99E1-39CE-4193-AFD7-0D4D6954E699}" sibTransId="{E9690C3E-9B76-4AC0-9D18-9687A8445033}"/>
    <dgm:cxn modelId="{F61CEA21-F2D9-41E8-B306-8B9B7E3058E2}" type="presOf" srcId="{39000EF7-9F52-4334-BAE7-EED2ED048C49}" destId="{5F309A3B-491E-4EB5-B7E7-C18684FE17C5}" srcOrd="0" destOrd="0" presId="urn:microsoft.com/office/officeart/2005/8/layout/vList5"/>
    <dgm:cxn modelId="{545E8963-6BEF-410D-B548-7DBD4986F7EE}" type="presOf" srcId="{B0630457-36FE-4E0B-8209-2A97CE98E035}" destId="{036E6AED-C558-4FF3-B119-94F8538E2AA0}" srcOrd="0" destOrd="0" presId="urn:microsoft.com/office/officeart/2005/8/layout/vList5"/>
    <dgm:cxn modelId="{E8C6686A-F3E2-4E7C-A6EF-AD1585EA8572}" srcId="{C58F5B82-5284-428E-83C8-5E3D5DDDFF87}" destId="{5A301EF2-2112-4559-B2EE-12D46B5E805F}" srcOrd="3" destOrd="0" parTransId="{8D7E9633-CDDA-4676-8FBE-EBC474B8887C}" sibTransId="{13D5A2A6-4F5E-4019-8B00-439B12894715}"/>
    <dgm:cxn modelId="{65ED7B6D-48BC-4279-88EF-337EA148E17E}" srcId="{C58F5B82-5284-428E-83C8-5E3D5DDDFF87}" destId="{B0630457-36FE-4E0B-8209-2A97CE98E035}" srcOrd="0" destOrd="0" parTransId="{5D685F95-564E-4BD9-A65D-EC40DBF11336}" sibTransId="{65074A94-7CC1-4581-B50D-FA0768683080}"/>
    <dgm:cxn modelId="{493F7F73-F456-48DE-AF82-34A68EEF8D39}" type="presOf" srcId="{847080DB-EA1F-461E-A3BD-7395EDD2A6CA}" destId="{5E9D13A0-72A7-4874-82A2-63EA95A7AD28}" srcOrd="0" destOrd="0" presId="urn:microsoft.com/office/officeart/2005/8/layout/vList5"/>
    <dgm:cxn modelId="{EFEE2FAD-8121-449E-80D6-C3ECE4E85316}" type="presOf" srcId="{5A301EF2-2112-4559-B2EE-12D46B5E805F}" destId="{C49DE7AE-DB45-4EBC-9FC7-4E37BB223F41}" srcOrd="0" destOrd="0" presId="urn:microsoft.com/office/officeart/2005/8/layout/vList5"/>
    <dgm:cxn modelId="{2E14CCC2-34DC-4499-BD9A-E8A82CB9DBCF}" type="presOf" srcId="{C58F5B82-5284-428E-83C8-5E3D5DDDFF87}" destId="{27A9C842-8FD1-4CE7-8132-97C05C169282}" srcOrd="0" destOrd="0" presId="urn:microsoft.com/office/officeart/2005/8/layout/vList5"/>
    <dgm:cxn modelId="{A7A0E3C4-A657-4E49-BCFD-3C46AE5BDACC}" type="presParOf" srcId="{27A9C842-8FD1-4CE7-8132-97C05C169282}" destId="{28725C58-3D15-4BE8-90E5-CD0BAC8FCC10}" srcOrd="0" destOrd="0" presId="urn:microsoft.com/office/officeart/2005/8/layout/vList5"/>
    <dgm:cxn modelId="{5687782B-E8F5-4295-B1B5-DA2CC92FD9E5}" type="presParOf" srcId="{28725C58-3D15-4BE8-90E5-CD0BAC8FCC10}" destId="{036E6AED-C558-4FF3-B119-94F8538E2AA0}" srcOrd="0" destOrd="0" presId="urn:microsoft.com/office/officeart/2005/8/layout/vList5"/>
    <dgm:cxn modelId="{80E6A595-62AD-41FF-A746-6F055DE12ECD}" type="presParOf" srcId="{27A9C842-8FD1-4CE7-8132-97C05C169282}" destId="{12E2B6AD-D202-48CA-95EB-CB975279EDC2}" srcOrd="1" destOrd="0" presId="urn:microsoft.com/office/officeart/2005/8/layout/vList5"/>
    <dgm:cxn modelId="{2A600427-F869-4063-92DF-8D465419917A}" type="presParOf" srcId="{27A9C842-8FD1-4CE7-8132-97C05C169282}" destId="{A53D04A7-062F-4A81-AEA8-668CDB95FCC2}" srcOrd="2" destOrd="0" presId="urn:microsoft.com/office/officeart/2005/8/layout/vList5"/>
    <dgm:cxn modelId="{545408FA-3883-464A-A77E-62C968117E2C}" type="presParOf" srcId="{A53D04A7-062F-4A81-AEA8-668CDB95FCC2}" destId="{5F309A3B-491E-4EB5-B7E7-C18684FE17C5}" srcOrd="0" destOrd="0" presId="urn:microsoft.com/office/officeart/2005/8/layout/vList5"/>
    <dgm:cxn modelId="{3BBFDD89-5CDE-4DEF-9CF1-8C6544F470AE}" type="presParOf" srcId="{27A9C842-8FD1-4CE7-8132-97C05C169282}" destId="{6B35EBF9-E3F7-4F67-81E8-4F0297CD2A82}" srcOrd="3" destOrd="0" presId="urn:microsoft.com/office/officeart/2005/8/layout/vList5"/>
    <dgm:cxn modelId="{48DD8CF6-71B0-4CA2-8A4C-331B02F66489}" type="presParOf" srcId="{27A9C842-8FD1-4CE7-8132-97C05C169282}" destId="{33AF144C-A2C2-4DFC-A1B5-F011D23BBE1E}" srcOrd="4" destOrd="0" presId="urn:microsoft.com/office/officeart/2005/8/layout/vList5"/>
    <dgm:cxn modelId="{7F1F6ABE-4103-481A-B9F5-A5244AC3A35C}" type="presParOf" srcId="{33AF144C-A2C2-4DFC-A1B5-F011D23BBE1E}" destId="{5E9D13A0-72A7-4874-82A2-63EA95A7AD28}" srcOrd="0" destOrd="0" presId="urn:microsoft.com/office/officeart/2005/8/layout/vList5"/>
    <dgm:cxn modelId="{B3BFF758-6FB9-4793-A0C9-C60AD1F23B46}" type="presParOf" srcId="{27A9C842-8FD1-4CE7-8132-97C05C169282}" destId="{14833D40-990A-470B-B703-6A358DD37A60}" srcOrd="5" destOrd="0" presId="urn:microsoft.com/office/officeart/2005/8/layout/vList5"/>
    <dgm:cxn modelId="{94B9F953-AECB-486F-8B2D-12FB669ADA02}" type="presParOf" srcId="{27A9C842-8FD1-4CE7-8132-97C05C169282}" destId="{23FFF0C7-D652-4B51-BFDA-99FFA676E125}" srcOrd="6" destOrd="0" presId="urn:microsoft.com/office/officeart/2005/8/layout/vList5"/>
    <dgm:cxn modelId="{8A728B09-C0B2-40BD-86CE-A439046424FD}" type="presParOf" srcId="{23FFF0C7-D652-4B51-BFDA-99FFA676E125}" destId="{C49DE7AE-DB45-4EBC-9FC7-4E37BB223F4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2F047D-4155-456E-A830-053ADC513AE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C9A1350-7E18-4CAD-A657-2D3FEC561503}">
      <dgm:prSet/>
      <dgm:spPr/>
      <dgm:t>
        <a:bodyPr/>
        <a:lstStyle/>
        <a:p>
          <a:pPr>
            <a:defRPr cap="all"/>
          </a:pPr>
          <a:r>
            <a:rPr lang="en-US" b="0" i="0"/>
            <a:t>Effectiveness of the Random Forest classifier in fraud detection</a:t>
          </a:r>
          <a:endParaRPr lang="en-US"/>
        </a:p>
      </dgm:t>
    </dgm:pt>
    <dgm:pt modelId="{DC5F97E5-EDF7-42B4-9D2D-7BE91E82AA76}" type="parTrans" cxnId="{60D6940C-1903-4664-9ABF-2F16A3F31CB2}">
      <dgm:prSet/>
      <dgm:spPr/>
      <dgm:t>
        <a:bodyPr/>
        <a:lstStyle/>
        <a:p>
          <a:endParaRPr lang="en-US"/>
        </a:p>
      </dgm:t>
    </dgm:pt>
    <dgm:pt modelId="{BC3529A9-DFB5-479E-B4E3-04429D1A2CEA}" type="sibTrans" cxnId="{60D6940C-1903-4664-9ABF-2F16A3F31CB2}">
      <dgm:prSet/>
      <dgm:spPr/>
      <dgm:t>
        <a:bodyPr/>
        <a:lstStyle/>
        <a:p>
          <a:endParaRPr lang="en-US"/>
        </a:p>
      </dgm:t>
    </dgm:pt>
    <dgm:pt modelId="{9EE2C640-9240-492E-AB88-1F9CA49792C1}">
      <dgm:prSet/>
      <dgm:spPr/>
      <dgm:t>
        <a:bodyPr/>
        <a:lstStyle/>
        <a:p>
          <a:pPr>
            <a:defRPr cap="all"/>
          </a:pPr>
          <a:r>
            <a:rPr lang="en-US" b="0" i="0"/>
            <a:t>Importance of considering metrics beyond accuracy</a:t>
          </a:r>
          <a:endParaRPr lang="en-US"/>
        </a:p>
      </dgm:t>
    </dgm:pt>
    <dgm:pt modelId="{8229A276-41F7-4DCC-A97E-38D0AD76F1E8}" type="parTrans" cxnId="{4D5B96F4-83B1-4FD4-A4DE-09DD3BB57ADB}">
      <dgm:prSet/>
      <dgm:spPr/>
      <dgm:t>
        <a:bodyPr/>
        <a:lstStyle/>
        <a:p>
          <a:endParaRPr lang="en-US"/>
        </a:p>
      </dgm:t>
    </dgm:pt>
    <dgm:pt modelId="{F032E0E8-9473-4E83-8E68-ED0AFF8D9EC0}" type="sibTrans" cxnId="{4D5B96F4-83B1-4FD4-A4DE-09DD3BB57ADB}">
      <dgm:prSet/>
      <dgm:spPr/>
      <dgm:t>
        <a:bodyPr/>
        <a:lstStyle/>
        <a:p>
          <a:endParaRPr lang="en-US"/>
        </a:p>
      </dgm:t>
    </dgm:pt>
    <dgm:pt modelId="{B8CAB43D-7058-471D-AB83-F008A99EBB76}">
      <dgm:prSet/>
      <dgm:spPr/>
      <dgm:t>
        <a:bodyPr/>
        <a:lstStyle/>
        <a:p>
          <a:pPr>
            <a:defRPr cap="all"/>
          </a:pPr>
          <a:r>
            <a:rPr lang="en-US" b="0" i="0"/>
            <a:t>Highlighting the potential of machine learning in enhancing financial security</a:t>
          </a:r>
          <a:endParaRPr lang="en-US"/>
        </a:p>
      </dgm:t>
    </dgm:pt>
    <dgm:pt modelId="{4C37492D-9D36-4BDB-BE2C-0A2767D26636}" type="parTrans" cxnId="{5F1FFA54-0F45-4AE6-A173-AD50CD4F00F1}">
      <dgm:prSet/>
      <dgm:spPr/>
      <dgm:t>
        <a:bodyPr/>
        <a:lstStyle/>
        <a:p>
          <a:endParaRPr lang="en-US"/>
        </a:p>
      </dgm:t>
    </dgm:pt>
    <dgm:pt modelId="{4504559D-55F6-45FC-B2DF-458C0FF6C5A8}" type="sibTrans" cxnId="{5F1FFA54-0F45-4AE6-A173-AD50CD4F00F1}">
      <dgm:prSet/>
      <dgm:spPr/>
      <dgm:t>
        <a:bodyPr/>
        <a:lstStyle/>
        <a:p>
          <a:endParaRPr lang="en-US"/>
        </a:p>
      </dgm:t>
    </dgm:pt>
    <dgm:pt modelId="{96FDA06B-A10E-47A0-8F8B-929C6F9AA78F}" type="pres">
      <dgm:prSet presAssocID="{C92F047D-4155-456E-A830-053ADC513AE5}" presName="root" presStyleCnt="0">
        <dgm:presLayoutVars>
          <dgm:dir/>
          <dgm:resizeHandles val="exact"/>
        </dgm:presLayoutVars>
      </dgm:prSet>
      <dgm:spPr/>
    </dgm:pt>
    <dgm:pt modelId="{A1CD70EF-0A7C-4018-B09A-A11ADAB581C1}" type="pres">
      <dgm:prSet presAssocID="{6C9A1350-7E18-4CAD-A657-2D3FEC561503}" presName="compNode" presStyleCnt="0"/>
      <dgm:spPr/>
    </dgm:pt>
    <dgm:pt modelId="{59D16ECF-3F6D-4519-8EE0-A4554D5E59B7}" type="pres">
      <dgm:prSet presAssocID="{6C9A1350-7E18-4CAD-A657-2D3FEC5615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3211E8-D292-4985-B87D-25B22E500164}" type="pres">
      <dgm:prSet presAssocID="{6C9A1350-7E18-4CAD-A657-2D3FEC5615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A24F19-8DB9-46BB-A6A8-0F4A8D2DA3A1}" type="pres">
      <dgm:prSet presAssocID="{6C9A1350-7E18-4CAD-A657-2D3FEC561503}" presName="spaceRect" presStyleCnt="0"/>
      <dgm:spPr/>
    </dgm:pt>
    <dgm:pt modelId="{A7DB21C8-DEF9-4023-8835-19BDF454949F}" type="pres">
      <dgm:prSet presAssocID="{6C9A1350-7E18-4CAD-A657-2D3FEC561503}" presName="textRect" presStyleLbl="revTx" presStyleIdx="0" presStyleCnt="3">
        <dgm:presLayoutVars>
          <dgm:chMax val="1"/>
          <dgm:chPref val="1"/>
        </dgm:presLayoutVars>
      </dgm:prSet>
      <dgm:spPr/>
    </dgm:pt>
    <dgm:pt modelId="{C1F94636-4EA8-4FB0-8529-38477F670186}" type="pres">
      <dgm:prSet presAssocID="{BC3529A9-DFB5-479E-B4E3-04429D1A2CEA}" presName="sibTrans" presStyleCnt="0"/>
      <dgm:spPr/>
    </dgm:pt>
    <dgm:pt modelId="{D5D121C4-FFE2-4677-9983-A279D4528F25}" type="pres">
      <dgm:prSet presAssocID="{9EE2C640-9240-492E-AB88-1F9CA49792C1}" presName="compNode" presStyleCnt="0"/>
      <dgm:spPr/>
    </dgm:pt>
    <dgm:pt modelId="{B065D346-6BE9-4BE8-9FE1-C99452F2F208}" type="pres">
      <dgm:prSet presAssocID="{9EE2C640-9240-492E-AB88-1F9CA49792C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693247-008C-48C4-A26B-89E006E311CF}" type="pres">
      <dgm:prSet presAssocID="{9EE2C640-9240-492E-AB88-1F9CA49792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DF17135-2F84-4EB2-8454-03C95EAD4A49}" type="pres">
      <dgm:prSet presAssocID="{9EE2C640-9240-492E-AB88-1F9CA49792C1}" presName="spaceRect" presStyleCnt="0"/>
      <dgm:spPr/>
    </dgm:pt>
    <dgm:pt modelId="{475D69CB-A9E5-4C9D-BAC9-E87F33ACDA11}" type="pres">
      <dgm:prSet presAssocID="{9EE2C640-9240-492E-AB88-1F9CA49792C1}" presName="textRect" presStyleLbl="revTx" presStyleIdx="1" presStyleCnt="3">
        <dgm:presLayoutVars>
          <dgm:chMax val="1"/>
          <dgm:chPref val="1"/>
        </dgm:presLayoutVars>
      </dgm:prSet>
      <dgm:spPr/>
    </dgm:pt>
    <dgm:pt modelId="{EC1022E6-5370-4116-9EDE-1E58C0306A9F}" type="pres">
      <dgm:prSet presAssocID="{F032E0E8-9473-4E83-8E68-ED0AFF8D9EC0}" presName="sibTrans" presStyleCnt="0"/>
      <dgm:spPr/>
    </dgm:pt>
    <dgm:pt modelId="{5E5F1E61-6866-4699-B81D-E87FF28E762D}" type="pres">
      <dgm:prSet presAssocID="{B8CAB43D-7058-471D-AB83-F008A99EBB76}" presName="compNode" presStyleCnt="0"/>
      <dgm:spPr/>
    </dgm:pt>
    <dgm:pt modelId="{5ACC23D5-8A7E-423E-8DBF-DA1914326ECA}" type="pres">
      <dgm:prSet presAssocID="{B8CAB43D-7058-471D-AB83-F008A99EBB7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7CAE5A-0340-4699-B1EC-2AE19DE2A52D}" type="pres">
      <dgm:prSet presAssocID="{B8CAB43D-7058-471D-AB83-F008A99EBB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98A009-D508-4BF5-AB53-916C8110B3C0}" type="pres">
      <dgm:prSet presAssocID="{B8CAB43D-7058-471D-AB83-F008A99EBB76}" presName="spaceRect" presStyleCnt="0"/>
      <dgm:spPr/>
    </dgm:pt>
    <dgm:pt modelId="{C8452E45-484B-4E41-BC96-3401550FE9C8}" type="pres">
      <dgm:prSet presAssocID="{B8CAB43D-7058-471D-AB83-F008A99EBB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DB2309-D2C1-4D16-BF28-3AE57C5BE4FB}" type="presOf" srcId="{B8CAB43D-7058-471D-AB83-F008A99EBB76}" destId="{C8452E45-484B-4E41-BC96-3401550FE9C8}" srcOrd="0" destOrd="0" presId="urn:microsoft.com/office/officeart/2018/5/layout/IconLeafLabelList"/>
    <dgm:cxn modelId="{60D6940C-1903-4664-9ABF-2F16A3F31CB2}" srcId="{C92F047D-4155-456E-A830-053ADC513AE5}" destId="{6C9A1350-7E18-4CAD-A657-2D3FEC561503}" srcOrd="0" destOrd="0" parTransId="{DC5F97E5-EDF7-42B4-9D2D-7BE91E82AA76}" sibTransId="{BC3529A9-DFB5-479E-B4E3-04429D1A2CEA}"/>
    <dgm:cxn modelId="{8DC8FA19-C53D-4F2F-A9F3-032C38F568FF}" type="presOf" srcId="{9EE2C640-9240-492E-AB88-1F9CA49792C1}" destId="{475D69CB-A9E5-4C9D-BAC9-E87F33ACDA11}" srcOrd="0" destOrd="0" presId="urn:microsoft.com/office/officeart/2018/5/layout/IconLeafLabelList"/>
    <dgm:cxn modelId="{3CEFAB44-E6C2-4A83-B132-D84FD74BBABA}" type="presOf" srcId="{C92F047D-4155-456E-A830-053ADC513AE5}" destId="{96FDA06B-A10E-47A0-8F8B-929C6F9AA78F}" srcOrd="0" destOrd="0" presId="urn:microsoft.com/office/officeart/2018/5/layout/IconLeafLabelList"/>
    <dgm:cxn modelId="{A8CBA56B-B114-41FD-94B6-AACB40A7AEDF}" type="presOf" srcId="{6C9A1350-7E18-4CAD-A657-2D3FEC561503}" destId="{A7DB21C8-DEF9-4023-8835-19BDF454949F}" srcOrd="0" destOrd="0" presId="urn:microsoft.com/office/officeart/2018/5/layout/IconLeafLabelList"/>
    <dgm:cxn modelId="{5F1FFA54-0F45-4AE6-A173-AD50CD4F00F1}" srcId="{C92F047D-4155-456E-A830-053ADC513AE5}" destId="{B8CAB43D-7058-471D-AB83-F008A99EBB76}" srcOrd="2" destOrd="0" parTransId="{4C37492D-9D36-4BDB-BE2C-0A2767D26636}" sibTransId="{4504559D-55F6-45FC-B2DF-458C0FF6C5A8}"/>
    <dgm:cxn modelId="{4D5B96F4-83B1-4FD4-A4DE-09DD3BB57ADB}" srcId="{C92F047D-4155-456E-A830-053ADC513AE5}" destId="{9EE2C640-9240-492E-AB88-1F9CA49792C1}" srcOrd="1" destOrd="0" parTransId="{8229A276-41F7-4DCC-A97E-38D0AD76F1E8}" sibTransId="{F032E0E8-9473-4E83-8E68-ED0AFF8D9EC0}"/>
    <dgm:cxn modelId="{7CE34A89-3D39-4E7D-BA45-2EFB4A603177}" type="presParOf" srcId="{96FDA06B-A10E-47A0-8F8B-929C6F9AA78F}" destId="{A1CD70EF-0A7C-4018-B09A-A11ADAB581C1}" srcOrd="0" destOrd="0" presId="urn:microsoft.com/office/officeart/2018/5/layout/IconLeafLabelList"/>
    <dgm:cxn modelId="{BD5774ED-5A6F-4099-8E71-44C0EAED8362}" type="presParOf" srcId="{A1CD70EF-0A7C-4018-B09A-A11ADAB581C1}" destId="{59D16ECF-3F6D-4519-8EE0-A4554D5E59B7}" srcOrd="0" destOrd="0" presId="urn:microsoft.com/office/officeart/2018/5/layout/IconLeafLabelList"/>
    <dgm:cxn modelId="{0B5C22DD-988B-4E54-885D-6853A7A82748}" type="presParOf" srcId="{A1CD70EF-0A7C-4018-B09A-A11ADAB581C1}" destId="{2E3211E8-D292-4985-B87D-25B22E500164}" srcOrd="1" destOrd="0" presId="urn:microsoft.com/office/officeart/2018/5/layout/IconLeafLabelList"/>
    <dgm:cxn modelId="{227DE358-92F3-488E-B1E5-B05C796D13FA}" type="presParOf" srcId="{A1CD70EF-0A7C-4018-B09A-A11ADAB581C1}" destId="{96A24F19-8DB9-46BB-A6A8-0F4A8D2DA3A1}" srcOrd="2" destOrd="0" presId="urn:microsoft.com/office/officeart/2018/5/layout/IconLeafLabelList"/>
    <dgm:cxn modelId="{DFBECB7A-F012-4FCA-9953-F039ACAB508D}" type="presParOf" srcId="{A1CD70EF-0A7C-4018-B09A-A11ADAB581C1}" destId="{A7DB21C8-DEF9-4023-8835-19BDF454949F}" srcOrd="3" destOrd="0" presId="urn:microsoft.com/office/officeart/2018/5/layout/IconLeafLabelList"/>
    <dgm:cxn modelId="{D89528F4-1739-4ADE-B855-6C8D8722299C}" type="presParOf" srcId="{96FDA06B-A10E-47A0-8F8B-929C6F9AA78F}" destId="{C1F94636-4EA8-4FB0-8529-38477F670186}" srcOrd="1" destOrd="0" presId="urn:microsoft.com/office/officeart/2018/5/layout/IconLeafLabelList"/>
    <dgm:cxn modelId="{CDAD15F3-2EAE-4625-9B2A-5BD79255DB50}" type="presParOf" srcId="{96FDA06B-A10E-47A0-8F8B-929C6F9AA78F}" destId="{D5D121C4-FFE2-4677-9983-A279D4528F25}" srcOrd="2" destOrd="0" presId="urn:microsoft.com/office/officeart/2018/5/layout/IconLeafLabelList"/>
    <dgm:cxn modelId="{C4A457E5-A2D8-4B0C-8416-CC69148E24F5}" type="presParOf" srcId="{D5D121C4-FFE2-4677-9983-A279D4528F25}" destId="{B065D346-6BE9-4BE8-9FE1-C99452F2F208}" srcOrd="0" destOrd="0" presId="urn:microsoft.com/office/officeart/2018/5/layout/IconLeafLabelList"/>
    <dgm:cxn modelId="{8E1B961D-15C6-49AE-BC59-D9C4503B91F0}" type="presParOf" srcId="{D5D121C4-FFE2-4677-9983-A279D4528F25}" destId="{DA693247-008C-48C4-A26B-89E006E311CF}" srcOrd="1" destOrd="0" presId="urn:microsoft.com/office/officeart/2018/5/layout/IconLeafLabelList"/>
    <dgm:cxn modelId="{D44A2A91-139A-48A9-AD5C-F5DC80A8D398}" type="presParOf" srcId="{D5D121C4-FFE2-4677-9983-A279D4528F25}" destId="{2DF17135-2F84-4EB2-8454-03C95EAD4A49}" srcOrd="2" destOrd="0" presId="urn:microsoft.com/office/officeart/2018/5/layout/IconLeafLabelList"/>
    <dgm:cxn modelId="{01AA6DAF-B6EC-4A13-8143-49B3C788E50E}" type="presParOf" srcId="{D5D121C4-FFE2-4677-9983-A279D4528F25}" destId="{475D69CB-A9E5-4C9D-BAC9-E87F33ACDA11}" srcOrd="3" destOrd="0" presId="urn:microsoft.com/office/officeart/2018/5/layout/IconLeafLabelList"/>
    <dgm:cxn modelId="{875E1057-E2C5-496D-802A-692C239CCAFB}" type="presParOf" srcId="{96FDA06B-A10E-47A0-8F8B-929C6F9AA78F}" destId="{EC1022E6-5370-4116-9EDE-1E58C0306A9F}" srcOrd="3" destOrd="0" presId="urn:microsoft.com/office/officeart/2018/5/layout/IconLeafLabelList"/>
    <dgm:cxn modelId="{312E701F-C4BC-4A65-8538-AFD757549F3C}" type="presParOf" srcId="{96FDA06B-A10E-47A0-8F8B-929C6F9AA78F}" destId="{5E5F1E61-6866-4699-B81D-E87FF28E762D}" srcOrd="4" destOrd="0" presId="urn:microsoft.com/office/officeart/2018/5/layout/IconLeafLabelList"/>
    <dgm:cxn modelId="{108334A7-E42B-4676-825E-AC8C2E346380}" type="presParOf" srcId="{5E5F1E61-6866-4699-B81D-E87FF28E762D}" destId="{5ACC23D5-8A7E-423E-8DBF-DA1914326ECA}" srcOrd="0" destOrd="0" presId="urn:microsoft.com/office/officeart/2018/5/layout/IconLeafLabelList"/>
    <dgm:cxn modelId="{34AB0327-E3EC-45B9-83FC-42B69284EC02}" type="presParOf" srcId="{5E5F1E61-6866-4699-B81D-E87FF28E762D}" destId="{F57CAE5A-0340-4699-B1EC-2AE19DE2A52D}" srcOrd="1" destOrd="0" presId="urn:microsoft.com/office/officeart/2018/5/layout/IconLeafLabelList"/>
    <dgm:cxn modelId="{82BA8CA9-065A-44BC-88EB-E01667B958CD}" type="presParOf" srcId="{5E5F1E61-6866-4699-B81D-E87FF28E762D}" destId="{2898A009-D508-4BF5-AB53-916C8110B3C0}" srcOrd="2" destOrd="0" presId="urn:microsoft.com/office/officeart/2018/5/layout/IconLeafLabelList"/>
    <dgm:cxn modelId="{CAF44437-9A28-4837-AE21-E2AB613AD92F}" type="presParOf" srcId="{5E5F1E61-6866-4699-B81D-E87FF28E762D}" destId="{C8452E45-484B-4E41-BC96-3401550FE9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91900C-E5B4-4FC8-90E0-B772331047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15C963-A188-47BE-BC12-EDF4C657F857}">
      <dgm:prSet/>
      <dgm:spPr/>
      <dgm:t>
        <a:bodyPr/>
        <a:lstStyle/>
        <a:p>
          <a:pPr>
            <a:defRPr cap="all"/>
          </a:pPr>
          <a:r>
            <a:rPr lang="en-US" b="0" i="0"/>
            <a:t>Experimenting with additional feature engineering</a:t>
          </a:r>
          <a:endParaRPr lang="en-US"/>
        </a:p>
      </dgm:t>
    </dgm:pt>
    <dgm:pt modelId="{D8B114AF-EE99-4F50-91D7-4F5939474742}" type="parTrans" cxnId="{C24863E4-3476-4A47-AC26-831F6ED9EEB9}">
      <dgm:prSet/>
      <dgm:spPr/>
      <dgm:t>
        <a:bodyPr/>
        <a:lstStyle/>
        <a:p>
          <a:endParaRPr lang="en-US"/>
        </a:p>
      </dgm:t>
    </dgm:pt>
    <dgm:pt modelId="{8B7317D9-9716-4385-B8BD-C6A07017482B}" type="sibTrans" cxnId="{C24863E4-3476-4A47-AC26-831F6ED9EEB9}">
      <dgm:prSet/>
      <dgm:spPr/>
      <dgm:t>
        <a:bodyPr/>
        <a:lstStyle/>
        <a:p>
          <a:endParaRPr lang="en-US"/>
        </a:p>
      </dgm:t>
    </dgm:pt>
    <dgm:pt modelId="{7689EC74-09D4-459A-9C49-964DD4901694}">
      <dgm:prSet/>
      <dgm:spPr/>
      <dgm:t>
        <a:bodyPr/>
        <a:lstStyle/>
        <a:p>
          <a:pPr>
            <a:defRPr cap="all"/>
          </a:pPr>
          <a:r>
            <a:rPr lang="en-US" b="0" i="0"/>
            <a:t>Regular model updates with new data</a:t>
          </a:r>
          <a:endParaRPr lang="en-US"/>
        </a:p>
      </dgm:t>
    </dgm:pt>
    <dgm:pt modelId="{56812854-A6DB-40DA-B0C0-77C5EC4BB003}" type="parTrans" cxnId="{687C87A8-2E5A-4EEF-8DCE-B9712DD4A556}">
      <dgm:prSet/>
      <dgm:spPr/>
      <dgm:t>
        <a:bodyPr/>
        <a:lstStyle/>
        <a:p>
          <a:endParaRPr lang="en-US"/>
        </a:p>
      </dgm:t>
    </dgm:pt>
    <dgm:pt modelId="{D5D8C3BF-A23D-4498-A958-932FEA9A3160}" type="sibTrans" cxnId="{687C87A8-2E5A-4EEF-8DCE-B9712DD4A556}">
      <dgm:prSet/>
      <dgm:spPr/>
      <dgm:t>
        <a:bodyPr/>
        <a:lstStyle/>
        <a:p>
          <a:endParaRPr lang="en-US"/>
        </a:p>
      </dgm:t>
    </dgm:pt>
    <dgm:pt modelId="{EBFD0519-A645-4EC8-8863-F4446745B682}">
      <dgm:prSet/>
      <dgm:spPr/>
      <dgm:t>
        <a:bodyPr/>
        <a:lstStyle/>
        <a:p>
          <a:pPr>
            <a:defRPr cap="all"/>
          </a:pPr>
          <a:r>
            <a:rPr lang="en-US" b="0" i="0"/>
            <a:t>Exploring deep learning techniques</a:t>
          </a:r>
          <a:endParaRPr lang="en-US"/>
        </a:p>
      </dgm:t>
    </dgm:pt>
    <dgm:pt modelId="{6883E269-E342-4227-B9ED-46DA5953EC98}" type="parTrans" cxnId="{13154161-DF95-41A5-843F-C0B549B6B54C}">
      <dgm:prSet/>
      <dgm:spPr/>
      <dgm:t>
        <a:bodyPr/>
        <a:lstStyle/>
        <a:p>
          <a:endParaRPr lang="en-US"/>
        </a:p>
      </dgm:t>
    </dgm:pt>
    <dgm:pt modelId="{EF257B08-761E-4EB0-AFC1-CAA364004BFF}" type="sibTrans" cxnId="{13154161-DF95-41A5-843F-C0B549B6B54C}">
      <dgm:prSet/>
      <dgm:spPr/>
      <dgm:t>
        <a:bodyPr/>
        <a:lstStyle/>
        <a:p>
          <a:endParaRPr lang="en-US"/>
        </a:p>
      </dgm:t>
    </dgm:pt>
    <dgm:pt modelId="{1C0ED966-3B73-4277-AEAD-75BB9EF263C3}">
      <dgm:prSet/>
      <dgm:spPr/>
      <dgm:t>
        <a:bodyPr/>
        <a:lstStyle/>
        <a:p>
          <a:pPr>
            <a:defRPr cap="all"/>
          </a:pPr>
          <a:r>
            <a:rPr lang="en-US" b="0" i="0"/>
            <a:t>Developing methods for model explainability</a:t>
          </a:r>
          <a:endParaRPr lang="en-US"/>
        </a:p>
      </dgm:t>
    </dgm:pt>
    <dgm:pt modelId="{6BC03205-6791-4D82-A926-43B614903BDA}" type="parTrans" cxnId="{7DB338E3-F894-4D59-B490-569D48F95A0C}">
      <dgm:prSet/>
      <dgm:spPr/>
      <dgm:t>
        <a:bodyPr/>
        <a:lstStyle/>
        <a:p>
          <a:endParaRPr lang="en-US"/>
        </a:p>
      </dgm:t>
    </dgm:pt>
    <dgm:pt modelId="{DD10974C-7EC0-42D3-AE3A-B92ED5C19277}" type="sibTrans" cxnId="{7DB338E3-F894-4D59-B490-569D48F95A0C}">
      <dgm:prSet/>
      <dgm:spPr/>
      <dgm:t>
        <a:bodyPr/>
        <a:lstStyle/>
        <a:p>
          <a:endParaRPr lang="en-US"/>
        </a:p>
      </dgm:t>
    </dgm:pt>
    <dgm:pt modelId="{6C68960D-DAE3-4330-94CD-48DB9D9736BC}" type="pres">
      <dgm:prSet presAssocID="{EC91900C-E5B4-4FC8-90E0-B77233104750}" presName="root" presStyleCnt="0">
        <dgm:presLayoutVars>
          <dgm:dir/>
          <dgm:resizeHandles val="exact"/>
        </dgm:presLayoutVars>
      </dgm:prSet>
      <dgm:spPr/>
    </dgm:pt>
    <dgm:pt modelId="{A0A22A68-5026-4941-B61B-A96F17D5DC34}" type="pres">
      <dgm:prSet presAssocID="{AD15C963-A188-47BE-BC12-EDF4C657F857}" presName="compNode" presStyleCnt="0"/>
      <dgm:spPr/>
    </dgm:pt>
    <dgm:pt modelId="{AE8FEABA-B16A-4F05-8A65-ABF50E212D81}" type="pres">
      <dgm:prSet presAssocID="{AD15C963-A188-47BE-BC12-EDF4C657F85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0F3373-DADE-4705-8650-CE048F137950}" type="pres">
      <dgm:prSet presAssocID="{AD15C963-A188-47BE-BC12-EDF4C657F8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9C39EA1-956F-4028-A7AD-DF4D870C97BA}" type="pres">
      <dgm:prSet presAssocID="{AD15C963-A188-47BE-BC12-EDF4C657F857}" presName="spaceRect" presStyleCnt="0"/>
      <dgm:spPr/>
    </dgm:pt>
    <dgm:pt modelId="{8BFA621D-DDE1-42C4-9909-D99E3321B097}" type="pres">
      <dgm:prSet presAssocID="{AD15C963-A188-47BE-BC12-EDF4C657F857}" presName="textRect" presStyleLbl="revTx" presStyleIdx="0" presStyleCnt="4">
        <dgm:presLayoutVars>
          <dgm:chMax val="1"/>
          <dgm:chPref val="1"/>
        </dgm:presLayoutVars>
      </dgm:prSet>
      <dgm:spPr/>
    </dgm:pt>
    <dgm:pt modelId="{B19ABB32-9070-4C61-BE03-D1C6E1B192F3}" type="pres">
      <dgm:prSet presAssocID="{8B7317D9-9716-4385-B8BD-C6A07017482B}" presName="sibTrans" presStyleCnt="0"/>
      <dgm:spPr/>
    </dgm:pt>
    <dgm:pt modelId="{8F4BD247-E336-4D20-A598-28857ED83B0A}" type="pres">
      <dgm:prSet presAssocID="{7689EC74-09D4-459A-9C49-964DD4901694}" presName="compNode" presStyleCnt="0"/>
      <dgm:spPr/>
    </dgm:pt>
    <dgm:pt modelId="{66A89C42-E800-44AD-B0C3-AA6C2C2A38EB}" type="pres">
      <dgm:prSet presAssocID="{7689EC74-09D4-459A-9C49-964DD490169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53F746B-6549-491E-98F1-C1CE779E79AC}" type="pres">
      <dgm:prSet presAssocID="{7689EC74-09D4-459A-9C49-964DD49016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35C87E-96BC-4AF8-8DCD-F9294134819F}" type="pres">
      <dgm:prSet presAssocID="{7689EC74-09D4-459A-9C49-964DD4901694}" presName="spaceRect" presStyleCnt="0"/>
      <dgm:spPr/>
    </dgm:pt>
    <dgm:pt modelId="{121AABFB-C80B-4A14-9E05-8797333898E4}" type="pres">
      <dgm:prSet presAssocID="{7689EC74-09D4-459A-9C49-964DD4901694}" presName="textRect" presStyleLbl="revTx" presStyleIdx="1" presStyleCnt="4">
        <dgm:presLayoutVars>
          <dgm:chMax val="1"/>
          <dgm:chPref val="1"/>
        </dgm:presLayoutVars>
      </dgm:prSet>
      <dgm:spPr/>
    </dgm:pt>
    <dgm:pt modelId="{6A68038C-203F-4E13-AA18-E07FD425F4BA}" type="pres">
      <dgm:prSet presAssocID="{D5D8C3BF-A23D-4498-A958-932FEA9A3160}" presName="sibTrans" presStyleCnt="0"/>
      <dgm:spPr/>
    </dgm:pt>
    <dgm:pt modelId="{E67BCF11-33BA-4EA4-A258-224273EF1F46}" type="pres">
      <dgm:prSet presAssocID="{EBFD0519-A645-4EC8-8863-F4446745B682}" presName="compNode" presStyleCnt="0"/>
      <dgm:spPr/>
    </dgm:pt>
    <dgm:pt modelId="{6D532C6E-B862-498F-A4D5-733A19EEC7FD}" type="pres">
      <dgm:prSet presAssocID="{EBFD0519-A645-4EC8-8863-F4446745B68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435D49-3E12-48DD-9ACF-C1F43532A15F}" type="pres">
      <dgm:prSet presAssocID="{EBFD0519-A645-4EC8-8863-F4446745B6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DE7182-8FDD-45EB-AA1A-86387D67E4CE}" type="pres">
      <dgm:prSet presAssocID="{EBFD0519-A645-4EC8-8863-F4446745B682}" presName="spaceRect" presStyleCnt="0"/>
      <dgm:spPr/>
    </dgm:pt>
    <dgm:pt modelId="{22C8CD23-9B47-4D92-9AB0-7EA1BBD4DBD7}" type="pres">
      <dgm:prSet presAssocID="{EBFD0519-A645-4EC8-8863-F4446745B682}" presName="textRect" presStyleLbl="revTx" presStyleIdx="2" presStyleCnt="4">
        <dgm:presLayoutVars>
          <dgm:chMax val="1"/>
          <dgm:chPref val="1"/>
        </dgm:presLayoutVars>
      </dgm:prSet>
      <dgm:spPr/>
    </dgm:pt>
    <dgm:pt modelId="{84BEC051-5B3A-470A-8AD8-CB3C98AC8BC5}" type="pres">
      <dgm:prSet presAssocID="{EF257B08-761E-4EB0-AFC1-CAA364004BFF}" presName="sibTrans" presStyleCnt="0"/>
      <dgm:spPr/>
    </dgm:pt>
    <dgm:pt modelId="{9B85B722-F638-402D-A527-304357C2C6E0}" type="pres">
      <dgm:prSet presAssocID="{1C0ED966-3B73-4277-AEAD-75BB9EF263C3}" presName="compNode" presStyleCnt="0"/>
      <dgm:spPr/>
    </dgm:pt>
    <dgm:pt modelId="{2F5AE213-A4FF-482B-9F11-2A147ECEA5A4}" type="pres">
      <dgm:prSet presAssocID="{1C0ED966-3B73-4277-AEAD-75BB9EF263C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02ADA9-6382-417D-A6EA-B66BAFDEDCC0}" type="pres">
      <dgm:prSet presAssocID="{1C0ED966-3B73-4277-AEAD-75BB9EF263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B32638-A212-406F-AD70-82C24E36D39E}" type="pres">
      <dgm:prSet presAssocID="{1C0ED966-3B73-4277-AEAD-75BB9EF263C3}" presName="spaceRect" presStyleCnt="0"/>
      <dgm:spPr/>
    </dgm:pt>
    <dgm:pt modelId="{70B3D223-3C9A-4AE4-B2C6-EB01407CC9E4}" type="pres">
      <dgm:prSet presAssocID="{1C0ED966-3B73-4277-AEAD-75BB9EF263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0B6005-5D8C-4FE6-AC72-BDBD91B00AFA}" type="presOf" srcId="{EBFD0519-A645-4EC8-8863-F4446745B682}" destId="{22C8CD23-9B47-4D92-9AB0-7EA1BBD4DBD7}" srcOrd="0" destOrd="0" presId="urn:microsoft.com/office/officeart/2018/5/layout/IconLeafLabelList"/>
    <dgm:cxn modelId="{5171E216-59D1-4834-931A-1D6DB742DA74}" type="presOf" srcId="{7689EC74-09D4-459A-9C49-964DD4901694}" destId="{121AABFB-C80B-4A14-9E05-8797333898E4}" srcOrd="0" destOrd="0" presId="urn:microsoft.com/office/officeart/2018/5/layout/IconLeafLabelList"/>
    <dgm:cxn modelId="{6355AB17-194E-42CB-B5A3-122A986B3892}" type="presOf" srcId="{1C0ED966-3B73-4277-AEAD-75BB9EF263C3}" destId="{70B3D223-3C9A-4AE4-B2C6-EB01407CC9E4}" srcOrd="0" destOrd="0" presId="urn:microsoft.com/office/officeart/2018/5/layout/IconLeafLabelList"/>
    <dgm:cxn modelId="{13154161-DF95-41A5-843F-C0B549B6B54C}" srcId="{EC91900C-E5B4-4FC8-90E0-B77233104750}" destId="{EBFD0519-A645-4EC8-8863-F4446745B682}" srcOrd="2" destOrd="0" parTransId="{6883E269-E342-4227-B9ED-46DA5953EC98}" sibTransId="{EF257B08-761E-4EB0-AFC1-CAA364004BFF}"/>
    <dgm:cxn modelId="{6CB98C4B-950F-43A9-A8A3-88E395211F04}" type="presOf" srcId="{AD15C963-A188-47BE-BC12-EDF4C657F857}" destId="{8BFA621D-DDE1-42C4-9909-D99E3321B097}" srcOrd="0" destOrd="0" presId="urn:microsoft.com/office/officeart/2018/5/layout/IconLeafLabelList"/>
    <dgm:cxn modelId="{42988F6D-AE00-4D72-ABCF-C99E2929D385}" type="presOf" srcId="{EC91900C-E5B4-4FC8-90E0-B77233104750}" destId="{6C68960D-DAE3-4330-94CD-48DB9D9736BC}" srcOrd="0" destOrd="0" presId="urn:microsoft.com/office/officeart/2018/5/layout/IconLeafLabelList"/>
    <dgm:cxn modelId="{687C87A8-2E5A-4EEF-8DCE-B9712DD4A556}" srcId="{EC91900C-E5B4-4FC8-90E0-B77233104750}" destId="{7689EC74-09D4-459A-9C49-964DD4901694}" srcOrd="1" destOrd="0" parTransId="{56812854-A6DB-40DA-B0C0-77C5EC4BB003}" sibTransId="{D5D8C3BF-A23D-4498-A958-932FEA9A3160}"/>
    <dgm:cxn modelId="{7DB338E3-F894-4D59-B490-569D48F95A0C}" srcId="{EC91900C-E5B4-4FC8-90E0-B77233104750}" destId="{1C0ED966-3B73-4277-AEAD-75BB9EF263C3}" srcOrd="3" destOrd="0" parTransId="{6BC03205-6791-4D82-A926-43B614903BDA}" sibTransId="{DD10974C-7EC0-42D3-AE3A-B92ED5C19277}"/>
    <dgm:cxn modelId="{C24863E4-3476-4A47-AC26-831F6ED9EEB9}" srcId="{EC91900C-E5B4-4FC8-90E0-B77233104750}" destId="{AD15C963-A188-47BE-BC12-EDF4C657F857}" srcOrd="0" destOrd="0" parTransId="{D8B114AF-EE99-4F50-91D7-4F5939474742}" sibTransId="{8B7317D9-9716-4385-B8BD-C6A07017482B}"/>
    <dgm:cxn modelId="{37E05969-1E86-4F66-83FC-0B650EF8EDE5}" type="presParOf" srcId="{6C68960D-DAE3-4330-94CD-48DB9D9736BC}" destId="{A0A22A68-5026-4941-B61B-A96F17D5DC34}" srcOrd="0" destOrd="0" presId="urn:microsoft.com/office/officeart/2018/5/layout/IconLeafLabelList"/>
    <dgm:cxn modelId="{F564EDBD-A15D-4D13-9CB5-06DB3DBBB3B2}" type="presParOf" srcId="{A0A22A68-5026-4941-B61B-A96F17D5DC34}" destId="{AE8FEABA-B16A-4F05-8A65-ABF50E212D81}" srcOrd="0" destOrd="0" presId="urn:microsoft.com/office/officeart/2018/5/layout/IconLeafLabelList"/>
    <dgm:cxn modelId="{5890F501-E612-47D9-B28A-D046DC18E1D6}" type="presParOf" srcId="{A0A22A68-5026-4941-B61B-A96F17D5DC34}" destId="{430F3373-DADE-4705-8650-CE048F137950}" srcOrd="1" destOrd="0" presId="urn:microsoft.com/office/officeart/2018/5/layout/IconLeafLabelList"/>
    <dgm:cxn modelId="{D1EECE93-535D-44D4-88E7-66E55AA017E3}" type="presParOf" srcId="{A0A22A68-5026-4941-B61B-A96F17D5DC34}" destId="{79C39EA1-956F-4028-A7AD-DF4D870C97BA}" srcOrd="2" destOrd="0" presId="urn:microsoft.com/office/officeart/2018/5/layout/IconLeafLabelList"/>
    <dgm:cxn modelId="{FB188DB9-1E9A-4D2A-A316-F70C56B99645}" type="presParOf" srcId="{A0A22A68-5026-4941-B61B-A96F17D5DC34}" destId="{8BFA621D-DDE1-42C4-9909-D99E3321B097}" srcOrd="3" destOrd="0" presId="urn:microsoft.com/office/officeart/2018/5/layout/IconLeafLabelList"/>
    <dgm:cxn modelId="{42CE4A5E-5D19-464D-A6C2-F1F1D6D56A32}" type="presParOf" srcId="{6C68960D-DAE3-4330-94CD-48DB9D9736BC}" destId="{B19ABB32-9070-4C61-BE03-D1C6E1B192F3}" srcOrd="1" destOrd="0" presId="urn:microsoft.com/office/officeart/2018/5/layout/IconLeafLabelList"/>
    <dgm:cxn modelId="{9C908552-A58D-46A8-92D5-0F16AEED33CA}" type="presParOf" srcId="{6C68960D-DAE3-4330-94CD-48DB9D9736BC}" destId="{8F4BD247-E336-4D20-A598-28857ED83B0A}" srcOrd="2" destOrd="0" presId="urn:microsoft.com/office/officeart/2018/5/layout/IconLeafLabelList"/>
    <dgm:cxn modelId="{39D5209E-B4E4-450A-9C7F-0665D10EABB9}" type="presParOf" srcId="{8F4BD247-E336-4D20-A598-28857ED83B0A}" destId="{66A89C42-E800-44AD-B0C3-AA6C2C2A38EB}" srcOrd="0" destOrd="0" presId="urn:microsoft.com/office/officeart/2018/5/layout/IconLeafLabelList"/>
    <dgm:cxn modelId="{4D59B65D-CDFA-425B-B24F-8ECECF1039DE}" type="presParOf" srcId="{8F4BD247-E336-4D20-A598-28857ED83B0A}" destId="{453F746B-6549-491E-98F1-C1CE779E79AC}" srcOrd="1" destOrd="0" presId="urn:microsoft.com/office/officeart/2018/5/layout/IconLeafLabelList"/>
    <dgm:cxn modelId="{4CD8E72C-3440-44C5-8ACE-9C647C651932}" type="presParOf" srcId="{8F4BD247-E336-4D20-A598-28857ED83B0A}" destId="{E935C87E-96BC-4AF8-8DCD-F9294134819F}" srcOrd="2" destOrd="0" presId="urn:microsoft.com/office/officeart/2018/5/layout/IconLeafLabelList"/>
    <dgm:cxn modelId="{92A47415-DCDA-40AA-B3C4-006784917626}" type="presParOf" srcId="{8F4BD247-E336-4D20-A598-28857ED83B0A}" destId="{121AABFB-C80B-4A14-9E05-8797333898E4}" srcOrd="3" destOrd="0" presId="urn:microsoft.com/office/officeart/2018/5/layout/IconLeafLabelList"/>
    <dgm:cxn modelId="{D0E7F589-0FF1-4769-862B-DA950C150D8D}" type="presParOf" srcId="{6C68960D-DAE3-4330-94CD-48DB9D9736BC}" destId="{6A68038C-203F-4E13-AA18-E07FD425F4BA}" srcOrd="3" destOrd="0" presId="urn:microsoft.com/office/officeart/2018/5/layout/IconLeafLabelList"/>
    <dgm:cxn modelId="{3D076C7D-C997-47DE-9FBD-D39AFD09161F}" type="presParOf" srcId="{6C68960D-DAE3-4330-94CD-48DB9D9736BC}" destId="{E67BCF11-33BA-4EA4-A258-224273EF1F46}" srcOrd="4" destOrd="0" presId="urn:microsoft.com/office/officeart/2018/5/layout/IconLeafLabelList"/>
    <dgm:cxn modelId="{5E507ED9-37BF-4813-8898-9F983BCF21B1}" type="presParOf" srcId="{E67BCF11-33BA-4EA4-A258-224273EF1F46}" destId="{6D532C6E-B862-498F-A4D5-733A19EEC7FD}" srcOrd="0" destOrd="0" presId="urn:microsoft.com/office/officeart/2018/5/layout/IconLeafLabelList"/>
    <dgm:cxn modelId="{19C64E66-413E-4B05-B27C-7D45B13E7608}" type="presParOf" srcId="{E67BCF11-33BA-4EA4-A258-224273EF1F46}" destId="{38435D49-3E12-48DD-9ACF-C1F43532A15F}" srcOrd="1" destOrd="0" presId="urn:microsoft.com/office/officeart/2018/5/layout/IconLeafLabelList"/>
    <dgm:cxn modelId="{68D4453A-2146-4DD3-A6C4-859331660B66}" type="presParOf" srcId="{E67BCF11-33BA-4EA4-A258-224273EF1F46}" destId="{E2DE7182-8FDD-45EB-AA1A-86387D67E4CE}" srcOrd="2" destOrd="0" presId="urn:microsoft.com/office/officeart/2018/5/layout/IconLeafLabelList"/>
    <dgm:cxn modelId="{D3215FE3-8698-461F-B2C0-FFDA41FB0B1D}" type="presParOf" srcId="{E67BCF11-33BA-4EA4-A258-224273EF1F46}" destId="{22C8CD23-9B47-4D92-9AB0-7EA1BBD4DBD7}" srcOrd="3" destOrd="0" presId="urn:microsoft.com/office/officeart/2018/5/layout/IconLeafLabelList"/>
    <dgm:cxn modelId="{6B0393D6-4B1B-4A4E-9783-A10A2F11E7AF}" type="presParOf" srcId="{6C68960D-DAE3-4330-94CD-48DB9D9736BC}" destId="{84BEC051-5B3A-470A-8AD8-CB3C98AC8BC5}" srcOrd="5" destOrd="0" presId="urn:microsoft.com/office/officeart/2018/5/layout/IconLeafLabelList"/>
    <dgm:cxn modelId="{6ED5130B-3298-4B0B-9764-3948BF4D0AD6}" type="presParOf" srcId="{6C68960D-DAE3-4330-94CD-48DB9D9736BC}" destId="{9B85B722-F638-402D-A527-304357C2C6E0}" srcOrd="6" destOrd="0" presId="urn:microsoft.com/office/officeart/2018/5/layout/IconLeafLabelList"/>
    <dgm:cxn modelId="{A71F095D-996C-4267-938C-20F3FEC80B0E}" type="presParOf" srcId="{9B85B722-F638-402D-A527-304357C2C6E0}" destId="{2F5AE213-A4FF-482B-9F11-2A147ECEA5A4}" srcOrd="0" destOrd="0" presId="urn:microsoft.com/office/officeart/2018/5/layout/IconLeafLabelList"/>
    <dgm:cxn modelId="{9B8F515F-975A-4A34-883D-A145DC1BE19F}" type="presParOf" srcId="{9B85B722-F638-402D-A527-304357C2C6E0}" destId="{EA02ADA9-6382-417D-A6EA-B66BAFDEDCC0}" srcOrd="1" destOrd="0" presId="urn:microsoft.com/office/officeart/2018/5/layout/IconLeafLabelList"/>
    <dgm:cxn modelId="{28E476CF-93D2-445B-80AF-B6C3706EE734}" type="presParOf" srcId="{9B85B722-F638-402D-A527-304357C2C6E0}" destId="{44B32638-A212-406F-AD70-82C24E36D39E}" srcOrd="2" destOrd="0" presId="urn:microsoft.com/office/officeart/2018/5/layout/IconLeafLabelList"/>
    <dgm:cxn modelId="{CF40AA56-0771-4EA4-890E-9CF6896063EA}" type="presParOf" srcId="{9B85B722-F638-402D-A527-304357C2C6E0}" destId="{70B3D223-3C9A-4AE4-B2C6-EB01407CC9E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F0A1E-CD3C-4384-B3CD-60AF5C9FA4D3}">
      <dsp:nvSpPr>
        <dsp:cNvPr id="0" name=""/>
        <dsp:cNvSpPr/>
      </dsp:nvSpPr>
      <dsp:spPr>
        <a:xfrm>
          <a:off x="5273" y="886774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30EDB-EF94-464D-98BF-7921C51770AC}">
      <dsp:nvSpPr>
        <dsp:cNvPr id="0" name=""/>
        <dsp:cNvSpPr/>
      </dsp:nvSpPr>
      <dsp:spPr>
        <a:xfrm>
          <a:off x="5273" y="1661161"/>
          <a:ext cx="1915312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0" i="0" kern="1200"/>
            <a:t>High accuracy of the model: Approximately 99.96%</a:t>
          </a:r>
          <a:endParaRPr lang="en-US" sz="1400" kern="1200"/>
        </a:p>
      </dsp:txBody>
      <dsp:txXfrm>
        <a:off x="5273" y="1661161"/>
        <a:ext cx="1915312" cy="592549"/>
      </dsp:txXfrm>
    </dsp:sp>
    <dsp:sp modelId="{E5991422-7C76-4340-BF9B-964DC5BC1FD6}">
      <dsp:nvSpPr>
        <dsp:cNvPr id="0" name=""/>
        <dsp:cNvSpPr/>
      </dsp:nvSpPr>
      <dsp:spPr>
        <a:xfrm>
          <a:off x="5273" y="2302096"/>
          <a:ext cx="1915312" cy="100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FAB64-F8A0-440A-8BBA-AD9A08453FD7}">
      <dsp:nvSpPr>
        <dsp:cNvPr id="0" name=""/>
        <dsp:cNvSpPr/>
      </dsp:nvSpPr>
      <dsp:spPr>
        <a:xfrm>
          <a:off x="2255766" y="886774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78CA6-EEBD-4DA2-ADDF-1B580D37318B}">
      <dsp:nvSpPr>
        <dsp:cNvPr id="0" name=""/>
        <dsp:cNvSpPr/>
      </dsp:nvSpPr>
      <dsp:spPr>
        <a:xfrm>
          <a:off x="2255766" y="1661161"/>
          <a:ext cx="1915312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0" i="0" kern="1200"/>
            <a:t>Importance of scrutinizing model performance due to data imbalance</a:t>
          </a:r>
          <a:endParaRPr lang="en-US" sz="1400" kern="1200"/>
        </a:p>
      </dsp:txBody>
      <dsp:txXfrm>
        <a:off x="2255766" y="1661161"/>
        <a:ext cx="1915312" cy="592549"/>
      </dsp:txXfrm>
    </dsp:sp>
    <dsp:sp modelId="{24D6B632-BCA6-493C-89D3-BCD1FFD639E5}">
      <dsp:nvSpPr>
        <dsp:cNvPr id="0" name=""/>
        <dsp:cNvSpPr/>
      </dsp:nvSpPr>
      <dsp:spPr>
        <a:xfrm>
          <a:off x="2255766" y="2302096"/>
          <a:ext cx="1915312" cy="100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63EDE-FF96-491F-A241-EF6D6FFC82D0}">
      <dsp:nvSpPr>
        <dsp:cNvPr id="0" name=""/>
        <dsp:cNvSpPr/>
      </dsp:nvSpPr>
      <dsp:spPr>
        <a:xfrm>
          <a:off x="4506258" y="886774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B819E-E3DE-40D4-BB38-07617F9545D4}">
      <dsp:nvSpPr>
        <dsp:cNvPr id="0" name=""/>
        <dsp:cNvSpPr/>
      </dsp:nvSpPr>
      <dsp:spPr>
        <a:xfrm>
          <a:off x="4506258" y="1661161"/>
          <a:ext cx="1915312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i="0" kern="1200"/>
            <a:t>Confusion Matrix Insights</a:t>
          </a:r>
          <a:endParaRPr lang="en-US" sz="1400" kern="1200"/>
        </a:p>
      </dsp:txBody>
      <dsp:txXfrm>
        <a:off x="4506258" y="1661161"/>
        <a:ext cx="1915312" cy="592549"/>
      </dsp:txXfrm>
    </dsp:sp>
    <dsp:sp modelId="{B1C2A05E-CED1-43C2-849E-05F452F5F8A2}">
      <dsp:nvSpPr>
        <dsp:cNvPr id="0" name=""/>
        <dsp:cNvSpPr/>
      </dsp:nvSpPr>
      <dsp:spPr>
        <a:xfrm>
          <a:off x="4506258" y="2302096"/>
          <a:ext cx="1915312" cy="100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Correctly identified 15,397 legitimate and 22 fraudulent transactions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Incorrectly flagged 1 legitimate transaction; missed 6 fraudulent transactions</a:t>
          </a:r>
          <a:endParaRPr lang="en-US" sz="1100" kern="1200"/>
        </a:p>
      </dsp:txBody>
      <dsp:txXfrm>
        <a:off x="4506258" y="2302096"/>
        <a:ext cx="1915312" cy="1003934"/>
      </dsp:txXfrm>
    </dsp:sp>
    <dsp:sp modelId="{99866AA4-3B18-4C90-9E74-0FD6890FC17F}">
      <dsp:nvSpPr>
        <dsp:cNvPr id="0" name=""/>
        <dsp:cNvSpPr/>
      </dsp:nvSpPr>
      <dsp:spPr>
        <a:xfrm>
          <a:off x="6756750" y="886774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39AE-0550-473E-9AAF-3AA4A7903060}">
      <dsp:nvSpPr>
        <dsp:cNvPr id="0" name=""/>
        <dsp:cNvSpPr/>
      </dsp:nvSpPr>
      <dsp:spPr>
        <a:xfrm>
          <a:off x="6756750" y="1661161"/>
          <a:ext cx="1915312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i="0" kern="1200"/>
            <a:t>Precision and Recall</a:t>
          </a:r>
          <a:endParaRPr lang="en-US" sz="1400" kern="1200"/>
        </a:p>
      </dsp:txBody>
      <dsp:txXfrm>
        <a:off x="6756750" y="1661161"/>
        <a:ext cx="1915312" cy="592549"/>
      </dsp:txXfrm>
    </dsp:sp>
    <dsp:sp modelId="{F6EF9465-E19D-475F-BCA5-3C2282CD01D0}">
      <dsp:nvSpPr>
        <dsp:cNvPr id="0" name=""/>
        <dsp:cNvSpPr/>
      </dsp:nvSpPr>
      <dsp:spPr>
        <a:xfrm>
          <a:off x="6756750" y="2302096"/>
          <a:ext cx="1915312" cy="100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Recall for fraudulent transactions: 78.57%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Precision for fraudulent class: 95.65%</a:t>
          </a:r>
          <a:endParaRPr lang="en-US" sz="1100" kern="1200"/>
        </a:p>
      </dsp:txBody>
      <dsp:txXfrm>
        <a:off x="6756750" y="2302096"/>
        <a:ext cx="1915312" cy="1003934"/>
      </dsp:txXfrm>
    </dsp:sp>
    <dsp:sp modelId="{C3DAFA77-BF7D-424A-BAF1-DAA7D4A35F67}">
      <dsp:nvSpPr>
        <dsp:cNvPr id="0" name=""/>
        <dsp:cNvSpPr/>
      </dsp:nvSpPr>
      <dsp:spPr>
        <a:xfrm>
          <a:off x="9007242" y="886774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960D-E662-474A-82BB-069155D1671F}">
      <dsp:nvSpPr>
        <dsp:cNvPr id="0" name=""/>
        <dsp:cNvSpPr/>
      </dsp:nvSpPr>
      <dsp:spPr>
        <a:xfrm>
          <a:off x="9007242" y="1661161"/>
          <a:ext cx="1915312" cy="59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i="0" kern="1200"/>
            <a:t>F1-Score and ROC-AUC Score</a:t>
          </a:r>
          <a:endParaRPr lang="en-US" sz="1400" kern="1200"/>
        </a:p>
      </dsp:txBody>
      <dsp:txXfrm>
        <a:off x="9007242" y="1661161"/>
        <a:ext cx="1915312" cy="592549"/>
      </dsp:txXfrm>
    </dsp:sp>
    <dsp:sp modelId="{3E5B6819-4874-4668-B917-D9974F435557}">
      <dsp:nvSpPr>
        <dsp:cNvPr id="0" name=""/>
        <dsp:cNvSpPr/>
      </dsp:nvSpPr>
      <dsp:spPr>
        <a:xfrm>
          <a:off x="9007242" y="2302096"/>
          <a:ext cx="1915312" cy="1003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F1-Score as a balanced metric for precision and recall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i="0" kern="1200"/>
            <a:t>Strong ROC-AUC score, indicating excellent model performance</a:t>
          </a:r>
          <a:endParaRPr lang="en-US" sz="1100" kern="1200"/>
        </a:p>
      </dsp:txBody>
      <dsp:txXfrm>
        <a:off x="9007242" y="2302096"/>
        <a:ext cx="1915312" cy="1003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CD268-DEBC-417A-9E9C-C60C22389E1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33CCC-C990-4B74-8517-E3493A9FEAF3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/>
            <a:t>Strengths:</a:t>
          </a:r>
          <a:r>
            <a:rPr lang="en-CA" sz="2000" b="0" i="0" kern="1200"/>
            <a:t> Robust against overfitting, suitable for unbalanced datasets</a:t>
          </a:r>
          <a:endParaRPr lang="en-US" sz="2000" kern="1200"/>
        </a:p>
      </dsp:txBody>
      <dsp:txXfrm>
        <a:off x="765914" y="2943510"/>
        <a:ext cx="4320000" cy="720000"/>
      </dsp:txXfrm>
    </dsp:sp>
    <dsp:sp modelId="{F4D02395-A567-4AFA-8E3D-BCF9A0468304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10879-0344-424D-B9EA-F3A8A0D8C27B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i="0" kern="1200"/>
            <a:t>Weaknesses:</a:t>
          </a:r>
          <a:r>
            <a:rPr lang="en-CA" sz="2000" b="0" i="0" kern="1200"/>
            <a:t> Computationally intensive, 'black box' nature hinders interpretability</a:t>
          </a:r>
          <a:endParaRPr lang="en-US" sz="2000" kern="120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6AED-C558-4FF3-B119-94F8538E2AA0}">
      <dsp:nvSpPr>
        <dsp:cNvPr id="0" name=""/>
        <dsp:cNvSpPr/>
      </dsp:nvSpPr>
      <dsp:spPr>
        <a:xfrm>
          <a:off x="3496905" y="2098"/>
          <a:ext cx="3934018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Potential savings: €38,492 from effective fraud detection</a:t>
          </a:r>
          <a:endParaRPr lang="en-US" sz="2300" kern="1200"/>
        </a:p>
      </dsp:txBody>
      <dsp:txXfrm>
        <a:off x="3546175" y="51368"/>
        <a:ext cx="3835478" cy="910763"/>
      </dsp:txXfrm>
    </dsp:sp>
    <dsp:sp modelId="{5F309A3B-491E-4EB5-B7E7-C18684FE17C5}">
      <dsp:nvSpPr>
        <dsp:cNvPr id="0" name=""/>
        <dsp:cNvSpPr/>
      </dsp:nvSpPr>
      <dsp:spPr>
        <a:xfrm>
          <a:off x="3496905" y="1061866"/>
          <a:ext cx="3934018" cy="10093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Importance of balancing false positives and negatives</a:t>
          </a:r>
          <a:endParaRPr lang="en-US" sz="2300" kern="1200"/>
        </a:p>
      </dsp:txBody>
      <dsp:txXfrm>
        <a:off x="3546175" y="1111136"/>
        <a:ext cx="3835478" cy="910763"/>
      </dsp:txXfrm>
    </dsp:sp>
    <dsp:sp modelId="{5E9D13A0-72A7-4874-82A2-63EA95A7AD28}">
      <dsp:nvSpPr>
        <dsp:cNvPr id="0" name=""/>
        <dsp:cNvSpPr/>
      </dsp:nvSpPr>
      <dsp:spPr>
        <a:xfrm>
          <a:off x="3496905" y="2121635"/>
          <a:ext cx="3934018" cy="10093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Reduction in manual reviews, lowering labor costs</a:t>
          </a:r>
          <a:endParaRPr lang="en-US" sz="2300" kern="1200"/>
        </a:p>
      </dsp:txBody>
      <dsp:txXfrm>
        <a:off x="3546175" y="2170905"/>
        <a:ext cx="3835478" cy="910763"/>
      </dsp:txXfrm>
    </dsp:sp>
    <dsp:sp modelId="{C49DE7AE-DB45-4EBC-9FC7-4E37BB223F41}">
      <dsp:nvSpPr>
        <dsp:cNvPr id="0" name=""/>
        <dsp:cNvSpPr/>
      </dsp:nvSpPr>
      <dsp:spPr>
        <a:xfrm>
          <a:off x="3496905" y="3181403"/>
          <a:ext cx="3934018" cy="10093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Risks: Overfitting and maintenance costs</a:t>
          </a:r>
          <a:endParaRPr lang="en-US" sz="2300" kern="1200"/>
        </a:p>
      </dsp:txBody>
      <dsp:txXfrm>
        <a:off x="3546175" y="3230673"/>
        <a:ext cx="3835478" cy="910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16ECF-3F6D-4519-8EE0-A4554D5E59B7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211E8-D292-4985-B87D-25B22E50016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21C8-DEF9-4023-8835-19BDF454949F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Effectiveness of the Random Forest classifier in fraud detection</a:t>
          </a:r>
          <a:endParaRPr lang="en-US" sz="1700" kern="1200"/>
        </a:p>
      </dsp:txBody>
      <dsp:txXfrm>
        <a:off x="93445" y="3018902"/>
        <a:ext cx="3206250" cy="720000"/>
      </dsp:txXfrm>
    </dsp:sp>
    <dsp:sp modelId="{B065D346-6BE9-4BE8-9FE1-C99452F2F208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93247-008C-48C4-A26B-89E006E311C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D69CB-A9E5-4C9D-BAC9-E87F33ACDA1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Importance of considering metrics beyond accuracy</a:t>
          </a:r>
          <a:endParaRPr lang="en-US" sz="1700" kern="1200"/>
        </a:p>
      </dsp:txBody>
      <dsp:txXfrm>
        <a:off x="3860789" y="3018902"/>
        <a:ext cx="3206250" cy="720000"/>
      </dsp:txXfrm>
    </dsp:sp>
    <dsp:sp modelId="{5ACC23D5-8A7E-423E-8DBF-DA1914326ECA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CAE5A-0340-4699-B1EC-2AE19DE2A52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2E45-484B-4E41-BC96-3401550FE9C8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Highlighting the potential of machine learning in enhancing financial security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FEABA-B16A-4F05-8A65-ABF50E212D81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3373-DADE-4705-8650-CE048F137950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621D-DDE1-42C4-9909-D99E3321B097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Experimenting with additional feature engineering</a:t>
          </a:r>
          <a:endParaRPr lang="en-US" sz="1700" kern="1200"/>
        </a:p>
      </dsp:txBody>
      <dsp:txXfrm>
        <a:off x="569079" y="2443382"/>
        <a:ext cx="2072362" cy="720000"/>
      </dsp:txXfrm>
    </dsp:sp>
    <dsp:sp modelId="{66A89C42-E800-44AD-B0C3-AA6C2C2A38EB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F746B-6549-491E-98F1-C1CE779E79AC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AABFB-C80B-4A14-9E05-8797333898E4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Regular model updates with new data</a:t>
          </a:r>
          <a:endParaRPr lang="en-US" sz="1700" kern="1200"/>
        </a:p>
      </dsp:txBody>
      <dsp:txXfrm>
        <a:off x="3004105" y="2443382"/>
        <a:ext cx="2072362" cy="720000"/>
      </dsp:txXfrm>
    </dsp:sp>
    <dsp:sp modelId="{6D532C6E-B862-498F-A4D5-733A19EEC7FD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35D49-3E12-48DD-9ACF-C1F43532A15F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CD23-9B47-4D92-9AB0-7EA1BBD4DBD7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Exploring deep learning techniques</a:t>
          </a:r>
          <a:endParaRPr lang="en-US" sz="1700" kern="1200"/>
        </a:p>
      </dsp:txBody>
      <dsp:txXfrm>
        <a:off x="5439131" y="2443382"/>
        <a:ext cx="2072362" cy="720000"/>
      </dsp:txXfrm>
    </dsp:sp>
    <dsp:sp modelId="{2F5AE213-A4FF-482B-9F11-2A147ECEA5A4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2ADA9-6382-417D-A6EA-B66BAFDEDCC0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D223-3C9A-4AE4-B2C6-EB01407CC9E4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Developing methods for model explainability</a:t>
          </a:r>
          <a:endParaRPr lang="en-US" sz="1700" kern="1200"/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953-5FED-2630-A3A4-C5E25B6A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84026-2B9E-F9D9-F183-F30868444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C1AC-C18B-F46A-A79D-A2755ED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0501-8AB7-AF7D-2B4C-54721B09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7297-6607-4416-8606-44B6881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2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74C-EE76-7F6D-C553-9F11BD6B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978E0-E425-0644-52AC-6F39AF478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F8DA-2F70-9EE1-F396-80C0C885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D23D-FEBF-0573-3C3A-FF2F80A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7A09-0360-5634-29A8-72B05008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A6316-1FA0-C486-6E46-C4D01DDB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C577-984A-22ED-5424-7B0CE9233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99DD-68FC-D455-A101-FE45CE3A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17A7-C366-C850-AAB8-4F056653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122C-909D-58CE-A6A1-4638A3BB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1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6EB7-B8A9-851F-0AD7-282F243C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E600-57B6-44D4-650C-42EA2E97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E7D5-60C9-F120-E855-8CF122A8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E402-962B-FFE1-577C-55EDB43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641D-83FD-DFA3-2A83-E9731AB8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6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45F3-7065-C264-C882-47331815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3A35-173F-1332-3A8A-033AEE7E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F708-0179-E1DA-9CA1-55CE774A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FC57-A861-B663-C869-2744FA03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251C-2862-79FD-C836-69A26F01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54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6AA7-4D3D-9FDA-4438-E3090A24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4AD9-65CE-AD12-D3ED-8BD5E26E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C256F-2F78-5F32-A14D-93CC13730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48BE-4863-9242-3B6C-31198EC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B307-4AAC-038E-2814-15BAB12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A30BF-BB59-F216-CDF7-8A1FDB1F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D81B-B3EA-34E0-7EFD-557D64F4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736F-D1BE-8449-CB00-92F6BCA0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A4CC8-AC43-031A-E9DC-278981FC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50594-CE6E-41E4-4EBC-489FE3B9A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163AA-9B17-1C01-8E67-47A7C7172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1E52D-7D86-847E-8042-F09C25A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96D39-4EA4-EFE1-399B-C6D62A92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D460E-0DD6-97D6-0F84-B15D2DC4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B8DE-48FE-0CDE-7F29-C2D9593E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B32BE-D1AE-6F71-86A5-30E93CFC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C290-1D89-0872-0B3E-6E543CD2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4865-0FFE-427E-DB4A-95B400FD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1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ABDB-628A-02C7-9F35-6229C901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80D3E-ED60-FAED-3822-D4AD436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6212-3466-A488-E060-105A86FE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86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B878-9374-B778-C4A0-FD82AD12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35AD-86DB-0578-D0A6-0722C185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187EA-BF78-80C3-F1DE-C717AC49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6B4A-B2D1-648A-8DD7-4FCD924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52D3-5C49-B32F-9FE2-A9D45397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0D2E-EB27-948D-4AAD-3A8C1330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48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C1A4-0186-FB89-4D84-17EC001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BB7C1-4CA1-335E-61BE-99BA35EC2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2F1-4A48-9B53-3E51-B61C99F6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E18E-73A0-3F3F-12D2-70D6FB2D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71351-002E-4F6E-9DE6-DEDFC671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5203-93C2-BE8D-BEFF-20F8EB6F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3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3B5A-2E10-07CF-0EC8-281ADED5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B1A20-A78F-BE5D-AA7D-675D9C53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4C33-F700-F3E8-8E62-DBB13582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6B44-7034-4B4D-9C55-93AF2704297F}" type="datetimeFigureOut">
              <a:rPr lang="en-CA" smtClean="0"/>
              <a:t>2023-12-15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9F5F-0AE2-C85E-9C42-C4E7FCD5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A177-D726-93D1-C6D6-018671870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1C5-396F-464C-957F-55749C83B4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3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the-global-fraud-detection-and-prevention-fdp-market-size-is-expected-to-grow-from-usd-19-5-billion-in-2018-to-usd-63-5-billion-by-2023--at-a-compound-annual-growth-rate-cagr-of-26-6-300760746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DC9B8-D977-F3DD-A36F-B2C28888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CA" sz="46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for Credit Card Fraud Detection</a:t>
            </a:r>
            <a:br>
              <a:rPr lang="en-CA" sz="46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46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46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en-CA" sz="4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A9C73-9BED-FF03-F80B-CC008B09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CA" sz="2000" b="1"/>
              <a:t>Team Members</a:t>
            </a:r>
          </a:p>
          <a:p>
            <a:pPr algn="l"/>
            <a:r>
              <a:rPr lang="en-CA" sz="2000"/>
              <a:t>Alja</a:t>
            </a:r>
            <a:r>
              <a:rPr lang="en-CA" sz="2000" dirty="0"/>
              <a:t> </a:t>
            </a:r>
            <a:r>
              <a:rPr lang="en-CA" sz="2000"/>
              <a:t>Chinnu</a:t>
            </a:r>
            <a:r>
              <a:rPr lang="en-CA" sz="2000" dirty="0"/>
              <a:t> Thomas</a:t>
            </a:r>
            <a:endParaRPr lang="en-CA" sz="2000"/>
          </a:p>
          <a:p>
            <a:pPr algn="l"/>
            <a:r>
              <a:rPr lang="en-CA" sz="2000" dirty="0"/>
              <a:t>Ann Mary Jose</a:t>
            </a:r>
            <a:endParaRPr lang="en-CA" sz="2000"/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EAE7B50B-6570-6F1C-4D83-28092CED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CD9B7-0CF5-7200-985B-253B8B3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 b="1" i="0">
                <a:effectLst/>
                <a:latin typeface="Söhne"/>
              </a:rPr>
              <a:t>Data Analysis Techniques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F3EF-27B9-E5C8-AE46-EBFE5611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Dataset Overview:</a:t>
            </a:r>
            <a:r>
              <a:rPr lang="en-US" sz="1400" b="0" i="0">
                <a:effectLst/>
                <a:latin typeface="Söhne"/>
              </a:rPr>
              <a:t> 284,807 transactions, 0.172% fraudulent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Features:</a:t>
            </a:r>
            <a:r>
              <a:rPr lang="en-US" sz="1400" b="0" i="0">
                <a:effectLst/>
                <a:latin typeface="Söhne"/>
              </a:rPr>
              <a:t> PCA-transformed variables (V1-V28), 'Time', and 'Amount'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Analysis Approach:</a:t>
            </a:r>
            <a:r>
              <a:rPr lang="en-US" sz="1400" b="0" i="0">
                <a:effectLst/>
                <a:latin typeface="Söhne"/>
              </a:rPr>
              <a:t> Histograms, box plots, correlation matrices to identify fraud indicators</a:t>
            </a:r>
          </a:p>
          <a:p>
            <a:pPr marL="0" indent="0">
              <a:buNone/>
            </a:pPr>
            <a:r>
              <a:rPr lang="en-US" sz="1400" b="1" i="0">
                <a:effectLst/>
                <a:latin typeface="Söhne"/>
              </a:rPr>
              <a:t>Feature Engineering and Preprocessing</a:t>
            </a:r>
            <a:endParaRPr lang="en-US" sz="14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Feature Engineering:</a:t>
            </a:r>
            <a:r>
              <a:rPr lang="en-US" sz="1400" b="0" i="0">
                <a:effectLst/>
                <a:latin typeface="Söhne"/>
              </a:rPr>
              <a:t> Limited due to PCA, potential exploration of 'Time' derived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Scaling:</a:t>
            </a:r>
            <a:r>
              <a:rPr lang="en-US" sz="1400" b="0" i="0">
                <a:effectLst/>
                <a:latin typeface="Söhne"/>
              </a:rPr>
              <a:t> Standardization of 'Amount' for consistent model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Class Imbalance:</a:t>
            </a:r>
            <a:r>
              <a:rPr lang="en-US" sz="1400" b="0" i="0">
                <a:effectLst/>
                <a:latin typeface="Söhne"/>
              </a:rPr>
              <a:t> Use of SMOTE for balancing the dataset</a:t>
            </a:r>
          </a:p>
          <a:p>
            <a:pPr marL="0" indent="0">
              <a:buNone/>
            </a:pPr>
            <a:endParaRPr lang="en-CA" sz="14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D2A4DA4B-A4F6-3F76-B2D7-49498D8BD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77" r="2272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6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2CE82-8F5B-F272-86CA-F85F8963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45" y="5546162"/>
            <a:ext cx="6661702" cy="953611"/>
          </a:xfrm>
        </p:spPr>
        <p:txBody>
          <a:bodyPr anchor="ctr">
            <a:normAutofit/>
          </a:bodyPr>
          <a:lstStyle/>
          <a:p>
            <a:r>
              <a:rPr lang="en-US" sz="3100" b="1" i="0">
                <a:effectLst/>
                <a:latin typeface="Söhne"/>
              </a:rPr>
              <a:t>Model Implementation with Random Forest</a:t>
            </a:r>
            <a:endParaRPr lang="en-CA" sz="3100"/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5AA5BE22-FFD4-4B6A-9A95-29601282F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" r="1" b="1"/>
          <a:stretch/>
        </p:blipFill>
        <p:spPr>
          <a:xfrm>
            <a:off x="20" y="-1"/>
            <a:ext cx="7574488" cy="51615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C338-508D-ADF5-016A-2670506E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064" y="743803"/>
            <a:ext cx="3144523" cy="54741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Algorithm Choice:</a:t>
            </a:r>
            <a:r>
              <a:rPr lang="en-CA" sz="1700" b="0" i="0">
                <a:effectLst/>
                <a:latin typeface="Söhne"/>
              </a:rPr>
              <a:t> Random Forest for its handling of complex, high-dimensional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Strengths:</a:t>
            </a:r>
            <a:r>
              <a:rPr lang="en-CA" sz="1700" b="0" i="0">
                <a:effectLst/>
                <a:latin typeface="Söhne"/>
              </a:rPr>
              <a:t> Effective in diverse feature environments, robust against overfitting</a:t>
            </a:r>
          </a:p>
          <a:p>
            <a:pPr marL="0" indent="0">
              <a:buNone/>
            </a:pPr>
            <a:r>
              <a:rPr lang="en-CA" sz="1700" b="1" i="0">
                <a:effectLst/>
                <a:latin typeface="Söhne"/>
              </a:rPr>
              <a:t>Hyperparameter Tuning and Model Selection</a:t>
            </a:r>
            <a:endParaRPr lang="en-CA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Tuning Process:</a:t>
            </a:r>
            <a:r>
              <a:rPr lang="en-CA" sz="1700" b="0" i="0">
                <a:effectLst/>
                <a:latin typeface="Söhne"/>
              </a:rPr>
              <a:t> Utilizing GridSearchCV for optimal parameter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Key Hyperparameters:</a:t>
            </a:r>
            <a:r>
              <a:rPr lang="en-CA" sz="1700" b="0" i="0">
                <a:effectLst/>
                <a:latin typeface="Söhne"/>
              </a:rPr>
              <a:t> n_estimators, max_depth, min_samples_split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Performance Metrics:</a:t>
            </a:r>
            <a:r>
              <a:rPr lang="en-CA" sz="1700" b="0" i="0">
                <a:effectLst/>
                <a:latin typeface="Söhne"/>
              </a:rPr>
              <a:t> Emphasis on precision, recall, F1-score, and ROC-AUC</a:t>
            </a:r>
          </a:p>
          <a:p>
            <a:pPr marL="0" indent="0">
              <a:buNone/>
            </a:pPr>
            <a:endParaRPr lang="en-CA" sz="1700"/>
          </a:p>
        </p:txBody>
      </p:sp>
    </p:spTree>
    <p:extLst>
      <p:ext uri="{BB962C8B-B14F-4D97-AF65-F5344CB8AC3E}">
        <p14:creationId xmlns:p14="http://schemas.microsoft.com/office/powerpoint/2010/main" val="236247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A238-3BC8-9617-FA28-A866A344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 b="1" i="0">
                <a:solidFill>
                  <a:srgbClr val="FFFFFF"/>
                </a:solidFill>
                <a:effectLst/>
                <a:latin typeface="Söhne"/>
              </a:rPr>
              <a:t>Results and Discussion - Overview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FEC60C-A3C8-CFA6-3025-B98369BA6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5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11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C1BC6-C40E-DAA2-8E02-FE2AD4DA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Strengths and Weaknesses of the Model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D9A602-4A01-7A88-AD7D-ECFA2D0E4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8239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4F92A-3CF4-9324-E23F-9AA91EB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Söhne"/>
              </a:rPr>
              <a:t>Financial Impact and Risk Analysis</a:t>
            </a:r>
            <a:br>
              <a:rPr lang="en-US" sz="2800" b="0" i="0">
                <a:solidFill>
                  <a:srgbClr val="FFFFFF"/>
                </a:solidFill>
                <a:effectLst/>
                <a:latin typeface="Söhne"/>
              </a:rPr>
            </a:br>
            <a:endParaRPr lang="en-CA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D0A43-FEE2-66DA-D749-A6FBB6A1F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2982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48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2D7F-ED11-F077-A205-F75CF5E1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D0721-40FD-1222-5431-953943412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57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47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AA72A-DAB3-2BF8-6100-6BCDADFC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5400" b="1" i="0">
                <a:effectLst/>
                <a:latin typeface="Söhne"/>
              </a:rPr>
              <a:t>Future Work and Directions</a:t>
            </a:r>
            <a:endParaRPr lang="en-CA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F75204-526C-5C3C-EC62-B3A7F2065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469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41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814E4-DFB9-D5BF-215A-FCB186DE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7297-DC0F-89EA-2DA3-651DEC3B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ReportBuyer. (2018, December 5). The global fraud detection and prevention (FDP) market size is expected to grow from USD 19.5 billion in 2018 to USD 63.5 billion by 2023, at a Compound Annual Growth Rate (CAGR) of 26.6%. </a:t>
            </a:r>
            <a:r>
              <a:rPr lang="en-CA" sz="20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 Newswire</a:t>
            </a:r>
            <a:r>
              <a:rPr lang="en-C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CA" sz="20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https://www.prnewswire.com/news-releases/the-global-fraud-detection-and-prevention-fdp-market-size-is-expected-to-grow-from-usd-19-5-billion-in-2018-to-usd-63-5-billion-by-2023--at-a-compound-annual-growth-rate-cagr-of-26-6-300760746.html</a:t>
            </a:r>
            <a:endParaRPr lang="en-CA" sz="2000" u="sng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/>
            <a:r>
              <a:rPr lang="en-US" sz="2000" i="1">
                <a:effectLst/>
                <a:latin typeface="Times New Roman" panose="02020603050405020304" pitchFamily="18" charset="0"/>
              </a:rPr>
              <a:t>Credit card fraud Detection</a:t>
            </a:r>
            <a:r>
              <a:rPr lang="en-US" sz="2000">
                <a:effectLst/>
                <a:latin typeface="Times New Roman" panose="02020603050405020304" pitchFamily="18" charset="0"/>
              </a:rPr>
              <a:t>. (2018, March 23). Kaggle. https://www.kaggle.com/datasets/mlg-ulb/creditcardfraud/data</a:t>
            </a:r>
          </a:p>
          <a:p>
            <a:pPr marL="0" indent="0">
              <a:buNone/>
            </a:pPr>
            <a:endParaRPr lang="en-CA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4373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99394-6FDC-880A-55AA-F8BFC543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0775-28E3-8EBC-3952-DFAF0F1D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8000" b="1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64C1345-7C2F-C9B3-6E4E-1D2B610E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047" y="2321476"/>
            <a:ext cx="3807411" cy="38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B300E-0A63-4EEA-4915-49FF9BD9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 b="1" i="0">
                <a:effectLst/>
                <a:latin typeface="Söhne"/>
              </a:rPr>
              <a:t>Abstract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33A9-F671-1983-8C5F-51B193AA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Objective:</a:t>
            </a:r>
            <a:r>
              <a:rPr lang="en-US" sz="1700" b="0" i="0">
                <a:effectLst/>
                <a:latin typeface="Söhne"/>
              </a:rPr>
              <a:t> Develop a machine-learning model to detect credit card fraud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Challenges:</a:t>
            </a:r>
            <a:r>
              <a:rPr lang="en-US" sz="1700" b="0" i="0">
                <a:effectLst/>
                <a:latin typeface="Söhne"/>
              </a:rPr>
              <a:t> Handling imbalanced dataset and minority class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Methodology:</a:t>
            </a:r>
            <a:r>
              <a:rPr lang="en-US" sz="1700" b="0" i="0">
                <a:effectLst/>
                <a:latin typeface="Söhne"/>
              </a:rPr>
              <a:t> Data analysis, preprocessing, Random Forest and XGBoost classifiers,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Findings:</a:t>
            </a:r>
            <a:r>
              <a:rPr lang="en-US" sz="1700" b="0" i="0">
                <a:effectLst/>
                <a:latin typeface="Söhne"/>
              </a:rPr>
              <a:t> High accuracy but challenges with detecting minority class (fraudulent transactions)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Conclusion:</a:t>
            </a:r>
            <a:r>
              <a:rPr lang="en-US" sz="1700" b="0" i="0">
                <a:effectLst/>
                <a:latin typeface="Söhne"/>
              </a:rPr>
              <a:t> Need for specialized techniques and continued research</a:t>
            </a:r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5" name="Picture 4" descr="Abstract background of green mesh and nodes">
            <a:extLst>
              <a:ext uri="{FF2B5EF4-FFF2-40B4-BE49-F238E27FC236}">
                <a16:creationId xmlns:a16="http://schemas.microsoft.com/office/drawing/2014/main" id="{E8A7DEAB-4BA4-4060-CD68-3FA0A113A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" r="393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967-B2B1-D4E7-CA3B-7ACFDFA6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CA" sz="3200" b="1" i="0">
                <a:effectLst/>
                <a:latin typeface="Söhne"/>
              </a:rPr>
              <a:t>Introduction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06B-C7CA-608A-B93C-8F12E323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Context:</a:t>
            </a:r>
            <a:r>
              <a:rPr lang="en-US" sz="1700" b="0" i="0">
                <a:effectLst/>
                <a:latin typeface="Söhne"/>
              </a:rPr>
              <a:t> Rise of credit card fraud in the digital banking 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Problem:</a:t>
            </a:r>
            <a:r>
              <a:rPr lang="en-US" sz="1700" b="0" i="0">
                <a:effectLst/>
                <a:latin typeface="Söhne"/>
              </a:rPr>
              <a:t> Inadequacy of traditional, rule-based fraud detection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Project Objective:</a:t>
            </a:r>
            <a:r>
              <a:rPr lang="en-US" sz="1700" b="0" i="0">
                <a:effectLst/>
                <a:latin typeface="Söhne"/>
              </a:rPr>
              <a:t> Utilize machine learning algorithms to detect fraud in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Goal:</a:t>
            </a:r>
            <a:r>
              <a:rPr lang="en-US" sz="1700" b="0" i="0">
                <a:effectLst/>
                <a:latin typeface="Söhne"/>
              </a:rPr>
              <a:t> Develop a model that accurately distinguishes between legitimate and fraudulent transactions</a:t>
            </a:r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12" name="Picture 11" descr="Escalators">
            <a:extLst>
              <a:ext uri="{FF2B5EF4-FFF2-40B4-BE49-F238E27FC236}">
                <a16:creationId xmlns:a16="http://schemas.microsoft.com/office/drawing/2014/main" id="{00ED0D54-B938-4854-181F-A4702AB6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1" r="12617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17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4001495-7182-283B-28A7-B65950D56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4" r="353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F9015-B455-E5B6-4E2F-073D807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The Challenge of Credit Card Fraud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3BC0-D3FE-F6AC-338E-1C691BC5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Complexity:</a:t>
            </a:r>
            <a:r>
              <a:rPr lang="en-US" sz="2000" b="0" i="0">
                <a:effectLst/>
                <a:latin typeface="Söhne"/>
              </a:rPr>
              <a:t> Difficulty in identifying unauthorized card use amidst legitimate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Impact:</a:t>
            </a:r>
            <a:r>
              <a:rPr lang="en-US" sz="2000" b="0" i="0">
                <a:effectLst/>
                <a:latin typeface="Söhne"/>
              </a:rPr>
              <a:t> Financial loss, consumer trust, and privacy concerns</a:t>
            </a:r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7740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9A03377-B69C-3496-53A6-0C155D9A0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9E6B-E3FD-D28B-139E-44FCA1E7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CA" sz="3600" b="1" i="0">
                <a:effectLst/>
                <a:latin typeface="Söhne"/>
              </a:rPr>
              <a:t>Problem Statement</a:t>
            </a: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24B6-F1E5-3254-33EC-BC434E23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Transaction Patterns:</a:t>
            </a:r>
            <a:r>
              <a:rPr lang="en-US" sz="1400" b="0" i="0">
                <a:effectLst/>
                <a:latin typeface="Söhne"/>
              </a:rPr>
              <a:t> Variability in legitimate transactions influenced by various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Imbalanced Data:</a:t>
            </a:r>
            <a:r>
              <a:rPr lang="en-US" sz="1400" b="0" i="0">
                <a:effectLst/>
                <a:latin typeface="Söhne"/>
              </a:rPr>
              <a:t> Less than 1% of transactions are fraudulent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Model Bias:</a:t>
            </a:r>
            <a:r>
              <a:rPr lang="en-US" sz="1400" b="0" i="0">
                <a:effectLst/>
                <a:latin typeface="Söhne"/>
              </a:rPr>
              <a:t> Tendency to overlook the minority class (fraudulent transactions)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Necessity for Advanced Methods:</a:t>
            </a:r>
            <a:r>
              <a:rPr lang="en-US" sz="1400" b="0" i="0">
                <a:effectLst/>
                <a:latin typeface="Söhne"/>
              </a:rPr>
              <a:t> Beyond standard accuracy metrics, need for specialized techniques</a:t>
            </a:r>
          </a:p>
          <a:p>
            <a:pPr marL="0" indent="0">
              <a:buNone/>
            </a:pP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78394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69FD-C52E-7F28-492C-15529CC0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CA" sz="3200" b="1" i="0">
                <a:effectLst/>
                <a:latin typeface="Söhne"/>
              </a:rPr>
              <a:t>Tackling Class Imbalance</a:t>
            </a:r>
            <a:endParaRPr lang="en-CA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AF1-84A6-F66F-6F5E-109A49F6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Strategies:</a:t>
            </a:r>
            <a:r>
              <a:rPr lang="en-US" sz="2000" b="0" i="0">
                <a:effectLst/>
                <a:latin typeface="Söhne"/>
              </a:rPr>
              <a:t> Resampling, specialized cost functions, 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Challenges:</a:t>
            </a:r>
            <a:r>
              <a:rPr lang="en-US" sz="2000" b="0" i="0">
                <a:effectLst/>
                <a:latin typeface="Söhne"/>
              </a:rPr>
              <a:t> Balancing detection accuracy and computational complexity</a:t>
            </a:r>
          </a:p>
          <a:p>
            <a:pPr marL="0" indent="0">
              <a:buNone/>
            </a:pPr>
            <a:endParaRPr lang="en-CA" sz="200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C6F3DBB6-2DA5-8CEC-C78C-625FF561E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r="15241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4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6431-EF4D-7D1A-EEA4-50509106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CA" sz="3700" b="1" i="0">
                <a:effectLst/>
                <a:latin typeface="Söhne"/>
              </a:rPr>
              <a:t>Market Analysis for Fraud Detection</a:t>
            </a:r>
            <a:endParaRPr lang="en-CA" sz="37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FC81C95-02C4-7D37-AA81-45CCECB4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9" r="2785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61A7-B43C-7B98-E967-052E6B93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Market Growth:</a:t>
            </a:r>
            <a:r>
              <a:rPr lang="en-US" sz="2000" b="0" i="0">
                <a:effectLst/>
                <a:latin typeface="Söhne"/>
              </a:rPr>
              <a:t> From USD 19.5 billion (2018) to USD 63.5 billion (2023)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CAGR:</a:t>
            </a:r>
            <a:r>
              <a:rPr lang="en-US" sz="2000" b="0" i="0">
                <a:effectLst/>
                <a:latin typeface="Söhne"/>
              </a:rPr>
              <a:t> 26.60%, driven by digital finance and rising cybercrime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Trends:</a:t>
            </a:r>
            <a:r>
              <a:rPr lang="en-US" sz="2000" b="0" i="0">
                <a:effectLst/>
                <a:latin typeface="Söhne"/>
              </a:rPr>
              <a:t> Shift from traditional rule-based systems to AI and machine learning</a:t>
            </a:r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8140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04F1-ECBD-91EE-3DE0-B2D693FF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Need for Advanced Fraud Detection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764F-A5AA-90EF-946D-265E9017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Evolving Threats:</a:t>
            </a:r>
            <a:r>
              <a:rPr lang="en-US" sz="2000" b="0" i="0">
                <a:effectLst/>
                <a:latin typeface="Söhne"/>
              </a:rPr>
              <a:t> Continuous evolution of fraudster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Dynamic Solutions:</a:t>
            </a:r>
            <a:r>
              <a:rPr lang="en-US" sz="2000" b="0" i="0">
                <a:effectLst/>
                <a:latin typeface="Söhne"/>
              </a:rPr>
              <a:t> Machine learning's adaptability in detecting complex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Importance:</a:t>
            </a:r>
            <a:r>
              <a:rPr lang="en-US" sz="2000" b="0" i="0">
                <a:effectLst/>
                <a:latin typeface="Söhne"/>
              </a:rPr>
              <a:t> Essential for financial institutions' competitive edge and customer trust</a:t>
            </a:r>
          </a:p>
          <a:p>
            <a:pPr marL="0" indent="0">
              <a:buNone/>
            </a:pPr>
            <a:endParaRPr lang="en-CA" sz="2000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C4BF0896-E8E1-3405-6EE2-51360F50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6" r="2085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59BE-B629-A0E8-6A04-8436CC67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CA" sz="3200" b="1" i="0">
                <a:effectLst/>
                <a:latin typeface="Söhne"/>
              </a:rPr>
              <a:t>New Market Opportunities</a:t>
            </a:r>
            <a:endParaRPr lang="en-CA" sz="3200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DAA01ACA-7B80-53A7-2C61-16CFC0FA5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7" r="32319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7DA4-8D2A-EEC3-6377-04DCF829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Emerging Players:</a:t>
            </a:r>
            <a:r>
              <a:rPr lang="en-US" sz="2000" b="0" i="0">
                <a:effectLst/>
                <a:latin typeface="Söhne"/>
              </a:rPr>
              <a:t> Fintech startups, cybersecurity firms, software providers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Innovation:</a:t>
            </a:r>
            <a:r>
              <a:rPr lang="en-US" sz="2000" b="0" i="0">
                <a:effectLst/>
                <a:latin typeface="Söhne"/>
              </a:rPr>
              <a:t> Development of more effective, cost-efficient fraud detection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Accessibility:</a:t>
            </a:r>
            <a:r>
              <a:rPr lang="en-US" sz="2000" b="0" i="0">
                <a:effectLst/>
                <a:latin typeface="Söhne"/>
              </a:rPr>
              <a:t> Lowering barriers for smaller institutions to adopt advanced fraud prevention</a:t>
            </a:r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8288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783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Söhne</vt:lpstr>
      <vt:lpstr>Times New Roman</vt:lpstr>
      <vt:lpstr>Office Theme</vt:lpstr>
      <vt:lpstr>Machine Learning for Credit Card Fraud Detection  Project</vt:lpstr>
      <vt:lpstr>Abstract</vt:lpstr>
      <vt:lpstr>Introduction</vt:lpstr>
      <vt:lpstr>The Challenge of Credit Card Fraud</vt:lpstr>
      <vt:lpstr>Problem Statement</vt:lpstr>
      <vt:lpstr>Tackling Class Imbalance</vt:lpstr>
      <vt:lpstr>Market Analysis for Fraud Detection</vt:lpstr>
      <vt:lpstr>Need for Advanced Fraud Detection</vt:lpstr>
      <vt:lpstr>New Market Opportunities</vt:lpstr>
      <vt:lpstr>Data Analysis Techniques</vt:lpstr>
      <vt:lpstr>Model Implementation with Random Forest</vt:lpstr>
      <vt:lpstr>Results and Discussion - Overview</vt:lpstr>
      <vt:lpstr>Strengths and Weaknesses of the Model</vt:lpstr>
      <vt:lpstr>Financial Impact and Risk Analysis </vt:lpstr>
      <vt:lpstr>Conclusion</vt:lpstr>
      <vt:lpstr>Future Work and Directions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Credit Card Fraud Detection  Project</dc:title>
  <dc:creator>Ann Jose</dc:creator>
  <cp:lastModifiedBy>Ann Jose</cp:lastModifiedBy>
  <cp:revision>1</cp:revision>
  <dcterms:created xsi:type="dcterms:W3CDTF">2023-12-16T03:22:14Z</dcterms:created>
  <dcterms:modified xsi:type="dcterms:W3CDTF">2023-12-16T04:43:38Z</dcterms:modified>
</cp:coreProperties>
</file>