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7A8A33-3919-4168-8C0D-CB3090CE9913}">
  <a:tblStyle styleId="{317A8A33-3919-4168-8C0D-CB3090CE99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7ffbe2e6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87ffbe2e6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87ffbe2e6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87ffbe2e6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87ffbe2e6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87ffbe2e6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87ffbe2e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87ffbe2e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646ec27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646ec27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87ffbe2e6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87ffbe2e6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87ffbe2e6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87ffbe2e6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646ec27b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646ec27b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87ffbe2e6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87ffbe2e6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87ffbe2e6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87ffbe2e6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is nothing but % of orders that contains item 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is percentage that item B is purchased when item A is purchased.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87ffbe2e6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87ffbe2e6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6756ee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6756ee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7953a42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d7953a42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87ffbe2e6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87ffbe2e6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87ffbe2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87ffbe2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87ffbe2e6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87ffbe2e6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87ffbe2e6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87ffbe2e6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87ffbe2e6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87ffbe2e6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87ffbe2e6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87ffbe2e6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87ffbe2e6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87ffbe2e6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87ffbe2e6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87ffbe2e6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Instacart Market Basket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924925"/>
            <a:ext cx="34707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Annmary K Sebastian - 015215298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Kiran Bala Devineni     - 015218866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Nikhil Yandamuri   - 015229071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00" y="209550"/>
            <a:ext cx="55245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2"/>
          <p:cNvSpPr txBox="1"/>
          <p:nvPr/>
        </p:nvSpPr>
        <p:spPr>
          <a:xfrm>
            <a:off x="5853850" y="473600"/>
            <a:ext cx="3000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Most Popular Time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Saturday afternoon Sunday morning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5" y="911525"/>
            <a:ext cx="6183200" cy="33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3"/>
          <p:cNvSpPr txBox="1"/>
          <p:nvPr/>
        </p:nvSpPr>
        <p:spPr>
          <a:xfrm>
            <a:off x="6445825" y="973450"/>
            <a:ext cx="2592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Orders are placed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Monthly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Weekly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Biweekly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Triweekly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/>
        </p:nvSpPr>
        <p:spPr>
          <a:xfrm>
            <a:off x="6445825" y="973450"/>
            <a:ext cx="2592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Popular Products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Banana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Bag of Organic Bananas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Organic Strawberry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Organic Baby Spinach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Organic Hass Avocado</a:t>
            </a:r>
            <a:endParaRPr b="1" sz="1600"/>
          </a:p>
        </p:txBody>
      </p:sp>
      <p:pic>
        <p:nvPicPr>
          <p:cNvPr id="338" name="Google Shape;3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7525"/>
            <a:ext cx="6141024" cy="379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/>
        </p:nvSpPr>
        <p:spPr>
          <a:xfrm>
            <a:off x="6144000" y="710350"/>
            <a:ext cx="3000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Popular Aisles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Fresh Fruits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Fresh Vegetables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Packaged Vegetables Fruits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Yoghurt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Packaged Cheese</a:t>
            </a:r>
            <a:endParaRPr b="1" sz="1600"/>
          </a:p>
        </p:txBody>
      </p:sp>
      <p:pic>
        <p:nvPicPr>
          <p:cNvPr id="344" name="Google Shape;3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0" y="679125"/>
            <a:ext cx="5839199" cy="3785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ctrTitle"/>
          </p:nvPr>
        </p:nvSpPr>
        <p:spPr>
          <a:xfrm>
            <a:off x="210475" y="197321"/>
            <a:ext cx="8406000" cy="47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Popular Departments - Produce, Dairy Eggs, Snacks, Beverages, Frozen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Count of Users by Number of Prior Orders ranges between 4 and 100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products added in an order ranges from 1 and 145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type="ctrTitle"/>
          </p:nvPr>
        </p:nvSpPr>
        <p:spPr>
          <a:xfrm>
            <a:off x="824000" y="1613825"/>
            <a:ext cx="5345700" cy="19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ctrTitle"/>
          </p:nvPr>
        </p:nvSpPr>
        <p:spPr>
          <a:xfrm>
            <a:off x="889775" y="2192650"/>
            <a:ext cx="5595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3540" lvl="0" marL="457200" rtl="0" algn="l">
              <a:spcBef>
                <a:spcPts val="0"/>
              </a:spcBef>
              <a:spcAft>
                <a:spcPts val="0"/>
              </a:spcAft>
              <a:buSzPts val="2440"/>
              <a:buChar char="●"/>
            </a:pPr>
            <a:r>
              <a:rPr lang="en" sz="2440"/>
              <a:t>XGBoost</a:t>
            </a:r>
            <a:endParaRPr sz="2440"/>
          </a:p>
          <a:p>
            <a:pPr indent="-383540" lvl="0" marL="457200" rtl="0" algn="l">
              <a:spcBef>
                <a:spcPts val="0"/>
              </a:spcBef>
              <a:spcAft>
                <a:spcPts val="0"/>
              </a:spcAft>
              <a:buSzPts val="2440"/>
              <a:buChar char="●"/>
            </a:pPr>
            <a:r>
              <a:rPr lang="en" sz="2440"/>
              <a:t>Logistic Regression</a:t>
            </a:r>
            <a:endParaRPr sz="2440"/>
          </a:p>
          <a:p>
            <a:pPr indent="-383540" lvl="0" marL="457200" rtl="0" algn="l">
              <a:spcBef>
                <a:spcPts val="0"/>
              </a:spcBef>
              <a:spcAft>
                <a:spcPts val="0"/>
              </a:spcAft>
              <a:buSzPts val="2440"/>
              <a:buChar char="●"/>
            </a:pPr>
            <a:r>
              <a:rPr lang="en" sz="2440"/>
              <a:t>Random Forest</a:t>
            </a:r>
            <a:endParaRPr sz="2440"/>
          </a:p>
          <a:p>
            <a:pPr indent="-383540" lvl="0" marL="457200" rtl="0" algn="l">
              <a:spcBef>
                <a:spcPts val="0"/>
              </a:spcBef>
              <a:spcAft>
                <a:spcPts val="0"/>
              </a:spcAft>
              <a:buSzPts val="2440"/>
              <a:buChar char="●"/>
            </a:pPr>
            <a:r>
              <a:rPr lang="en" sz="2440"/>
              <a:t>Decision Tree</a:t>
            </a:r>
            <a:endParaRPr sz="2440"/>
          </a:p>
        </p:txBody>
      </p:sp>
      <p:sp>
        <p:nvSpPr>
          <p:cNvPr id="360" name="Google Shape;360;p28"/>
          <p:cNvSpPr txBox="1"/>
          <p:nvPr/>
        </p:nvSpPr>
        <p:spPr>
          <a:xfrm>
            <a:off x="723500" y="355175"/>
            <a:ext cx="794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Classification Algorithms</a:t>
            </a:r>
            <a:endParaRPr b="1" sz="3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950425" y="1523475"/>
            <a:ext cx="529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predict if a product will be reordered or not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p29"/>
          <p:cNvGraphicFramePr/>
          <p:nvPr/>
        </p:nvGraphicFramePr>
        <p:xfrm>
          <a:off x="820450" y="67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{317A8A33-3919-4168-8C0D-CB3090CE9913}</a:tableStyleId>
              </a:tblPr>
              <a:tblGrid>
                <a:gridCol w="3788850"/>
                <a:gridCol w="3788850"/>
              </a:tblGrid>
              <a:tr h="7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4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4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4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XGBoost</a:t>
                      </a:r>
                      <a:endParaRPr b="1" sz="184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4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90.47%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4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Logistic Regression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4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90.19%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81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4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Random Forest</a:t>
                      </a:r>
                      <a:endParaRPr b="1" sz="184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4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90.45%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81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4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Decision Tree</a:t>
                      </a:r>
                      <a:endParaRPr b="1" sz="184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4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84.40</a:t>
                      </a:r>
                      <a:r>
                        <a:rPr b="1" lang="en" sz="184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%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ctrTitle"/>
          </p:nvPr>
        </p:nvSpPr>
        <p:spPr>
          <a:xfrm>
            <a:off x="381475" y="328875"/>
            <a:ext cx="8340000" cy="16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Products that are bought together </a:t>
            </a:r>
            <a:endParaRPr sz="3100"/>
          </a:p>
        </p:txBody>
      </p:sp>
      <p:sp>
        <p:nvSpPr>
          <p:cNvPr id="372" name="Google Shape;372;p30"/>
          <p:cNvSpPr txBox="1"/>
          <p:nvPr/>
        </p:nvSpPr>
        <p:spPr>
          <a:xfrm>
            <a:off x="537850" y="2007800"/>
            <a:ext cx="7841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Apriori algorithm was used for the above. 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Frequent item set mining and association rule learning over relational databases. 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identifies the frequent individual items in the database.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>
            <p:ph type="ctrTitle"/>
          </p:nvPr>
        </p:nvSpPr>
        <p:spPr>
          <a:xfrm>
            <a:off x="824000" y="997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Rules</a:t>
            </a:r>
            <a:endParaRPr/>
          </a:p>
        </p:txBody>
      </p:sp>
      <p:sp>
        <p:nvSpPr>
          <p:cNvPr id="378" name="Google Shape;378;p31"/>
          <p:cNvSpPr txBox="1"/>
          <p:nvPr/>
        </p:nvSpPr>
        <p:spPr>
          <a:xfrm>
            <a:off x="684050" y="1539100"/>
            <a:ext cx="78138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Association rules is a rule based machine learning method for discovering interesting relations between variables in large databases.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Association rule generation is usually split up into two separate steps: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minimum support threshold is applied to find all frequent itemsets in a database.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minimum confidence constraint is applied to these frequent itemsets in order to form rules.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723525" y="907680"/>
            <a:ext cx="4709400" cy="14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75" y="705888"/>
            <a:ext cx="8529649" cy="37317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type="ctrTitle"/>
          </p:nvPr>
        </p:nvSpPr>
        <p:spPr>
          <a:xfrm>
            <a:off x="824000" y="2161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389" name="Google Shape;389;p33"/>
          <p:cNvSpPr txBox="1"/>
          <p:nvPr>
            <p:ph idx="1" type="subTitle"/>
          </p:nvPr>
        </p:nvSpPr>
        <p:spPr>
          <a:xfrm>
            <a:off x="824000" y="2089025"/>
            <a:ext cx="7366500" cy="22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 which products customer will reorder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 which products are ordered together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type="ctrTitle"/>
          </p:nvPr>
        </p:nvSpPr>
        <p:spPr>
          <a:xfrm>
            <a:off x="824000" y="1613825"/>
            <a:ext cx="5516700" cy="18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420950" y="171000"/>
            <a:ext cx="8208600" cy="44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3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Instacart is an American company that operates a grocery delivery and pick-up service. Instacart Market Basket Analysis aims at: 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6004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Predicting the next likely product the customer would purchase during the ordering process. 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6004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Developing a model which can predict whether a product will be reordered or not.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ctrTitle"/>
          </p:nvPr>
        </p:nvSpPr>
        <p:spPr>
          <a:xfrm>
            <a:off x="618275" y="999748"/>
            <a:ext cx="6630000" cy="18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idx="1" type="subTitle"/>
          </p:nvPr>
        </p:nvSpPr>
        <p:spPr>
          <a:xfrm>
            <a:off x="289400" y="473575"/>
            <a:ext cx="82875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The Instacart data has been obtained from Kaggle.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It contains a sample of over 3 million grocery orders from more than 200,000 Instacart users. 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For each user, the dataset provides between 4 and 100 of their orders, with the sequence of products purchased in each order. 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The dataset also provides the week and hour of day the order was placed, and a relative measure of time between orders.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18"/>
          <p:cNvGraphicFramePr/>
          <p:nvPr/>
        </p:nvGraphicFramePr>
        <p:xfrm>
          <a:off x="810475" y="422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{317A8A33-3919-4168-8C0D-CB3090CE9913}</a:tableStyleId>
              </a:tblPr>
              <a:tblGrid>
                <a:gridCol w="3672725"/>
                <a:gridCol w="3672725"/>
              </a:tblGrid>
              <a:tr h="44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CSV File 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</a:rPr>
                        <a:t>Columns</a:t>
                      </a:r>
                      <a:endParaRPr b="1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aisles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aisle_id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, aisle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departments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department_id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, department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order_products_prior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order_id, product_id, add_to_cart_order, reordered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order_products_train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order_id, product_id, add_to_cart_order, reordered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orders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order_id,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user_id, eval_set, order_number, order_dow, order_hour_of_day, days_since_prior_order,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products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roduct_id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, product_name, aisle_id, department_id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00" y="666950"/>
            <a:ext cx="49530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0"/>
          <p:cNvSpPr txBox="1"/>
          <p:nvPr/>
        </p:nvSpPr>
        <p:spPr>
          <a:xfrm>
            <a:off x="5677000" y="933450"/>
            <a:ext cx="3070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Popular Days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0 → Saturday 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1 → Sunday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Least Popular Day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4 → Wednesday 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0" y="625975"/>
            <a:ext cx="5585175" cy="34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1"/>
          <p:cNvSpPr txBox="1"/>
          <p:nvPr/>
        </p:nvSpPr>
        <p:spPr>
          <a:xfrm>
            <a:off x="5906475" y="881350"/>
            <a:ext cx="3183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Popular Hours of the Day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10 AM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Least </a:t>
            </a: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Popular Hours of the Day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3 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