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4" r:id="rId6"/>
    <p:sldId id="285" r:id="rId7"/>
    <p:sldId id="286" r:id="rId8"/>
    <p:sldId id="287"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84D4C6-36EF-495D-A5D9-313B0C4DC493}">
          <p14:sldIdLst>
            <p14:sldId id="282"/>
            <p14:sldId id="284"/>
          </p14:sldIdLst>
        </p14:section>
        <p14:section name="Untitled Section" id="{6D069215-EFFC-46DC-8054-E0183E3D04E5}">
          <p14:sldIdLst>
            <p14:sldId id="285"/>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7/6/2022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7/6/2022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7/6/2022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7/6/2022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7/6/2022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7/6/2022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7/6/2022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63695"/>
            <a:ext cx="3511233" cy="3779995"/>
          </a:xfrm>
        </p:spPr>
        <p:txBody>
          <a:bodyPr anchor="ctr">
            <a:normAutofit/>
          </a:bodyPr>
          <a:lstStyle/>
          <a:p>
            <a:r>
              <a:rPr lang="en-US" dirty="0">
                <a:solidFill>
                  <a:schemeClr val="tx1"/>
                </a:solidFill>
              </a:rPr>
              <a:t>KING COUNTY HOUSING (REGRESSION)</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109236" y="4739780"/>
            <a:ext cx="3730339" cy="1147054"/>
          </a:xfrm>
        </p:spPr>
        <p:txBody>
          <a:bodyPr anchor="t">
            <a:normAutofit/>
          </a:bodyPr>
          <a:lstStyle/>
          <a:p>
            <a:r>
              <a:rPr lang="en-US" sz="2000" dirty="0"/>
              <a:t>ANN MAUREEN WANGUI NGINA</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BD58FEB5-E750-7912-1DC1-6504225BE9FB}"/>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E275-71D5-E2DA-12D2-D49EA359520F}"/>
              </a:ext>
            </a:extLst>
          </p:cNvPr>
          <p:cNvSpPr>
            <a:spLocks noGrp="1"/>
          </p:cNvSpPr>
          <p:nvPr>
            <p:ph type="title"/>
          </p:nvPr>
        </p:nvSpPr>
        <p:spPr/>
        <p:txBody>
          <a:bodyPr/>
          <a:lstStyle/>
          <a:p>
            <a:r>
              <a:rPr lang="en-US" dirty="0"/>
              <a:t>Overview of the dataset</a:t>
            </a:r>
            <a:endParaRPr lang="en-KE" dirty="0"/>
          </a:p>
        </p:txBody>
      </p:sp>
      <p:sp>
        <p:nvSpPr>
          <p:cNvPr id="3" name="Content Placeholder 2">
            <a:extLst>
              <a:ext uri="{FF2B5EF4-FFF2-40B4-BE49-F238E27FC236}">
                <a16:creationId xmlns:a16="http://schemas.microsoft.com/office/drawing/2014/main" id="{DEC7020F-9570-808D-9CB8-824F4BCE48E5}"/>
              </a:ext>
            </a:extLst>
          </p:cNvPr>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The American state of Washington is where King County is situated. According to the 2020 census, there were 2,269,675 residents, ranking it as the 13th most populous county in the US and the most populous county in Washington. </a:t>
            </a:r>
          </a:p>
          <a:p>
            <a:r>
              <a:rPr lang="en-US" sz="2500" dirty="0">
                <a:latin typeface="Times New Roman" panose="02020603050405020304" pitchFamily="18" charset="0"/>
                <a:cs typeface="Times New Roman" panose="02020603050405020304" pitchFamily="18" charset="0"/>
              </a:rPr>
              <a:t>King County has a relatively wide wealth disparity, both within the county and in relation to state and national averages, which is one of the dataset's most notable findings. Even though some of the wealthiest people in the world dwell there, 10% of the county's population lives in poverty.</a:t>
            </a:r>
          </a:p>
          <a:p>
            <a:r>
              <a:rPr lang="en-US" sz="2500" dirty="0">
                <a:latin typeface="Times New Roman" panose="02020603050405020304" pitchFamily="18" charset="0"/>
                <a:cs typeface="Times New Roman" panose="02020603050405020304" pitchFamily="18" charset="0"/>
              </a:rPr>
              <a:t> King County includes Seattle, where the average household income is $89,675, which is 49 percent higher than the national average. Perhaps one of the contributing factors to the region's rapid growth in technology</a:t>
            </a:r>
            <a:endParaRPr lang="en-KE"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04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6744-7F2B-15B9-8DE5-26B686D8D4D2}"/>
              </a:ext>
            </a:extLst>
          </p:cNvPr>
          <p:cNvSpPr>
            <a:spLocks noGrp="1"/>
          </p:cNvSpPr>
          <p:nvPr>
            <p:ph type="title"/>
          </p:nvPr>
        </p:nvSpPr>
        <p:spPr/>
        <p:txBody>
          <a:bodyPr>
            <a:normAutofit/>
          </a:bodyPr>
          <a:lstStyle/>
          <a:p>
            <a:r>
              <a:rPr lang="en-US" dirty="0"/>
              <a:t>DISTRIBUTION OF VARIOUS VARIABLES</a:t>
            </a:r>
            <a:br>
              <a:rPr lang="en-US" dirty="0"/>
            </a:br>
            <a:endParaRPr lang="en-KE" sz="19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45248E1-8B1B-E6BD-D064-45EEB5B312BF}"/>
              </a:ext>
            </a:extLst>
          </p:cNvPr>
          <p:cNvPicPr>
            <a:picLocks noGrp="1" noChangeAspect="1"/>
          </p:cNvPicPr>
          <p:nvPr>
            <p:ph idx="1"/>
          </p:nvPr>
        </p:nvPicPr>
        <p:blipFill>
          <a:blip r:embed="rId2"/>
          <a:stretch>
            <a:fillRect/>
          </a:stretch>
        </p:blipFill>
        <p:spPr>
          <a:xfrm>
            <a:off x="409742" y="1890876"/>
            <a:ext cx="3829050" cy="2495550"/>
          </a:xfrm>
          <a:prstGeom prst="rect">
            <a:avLst/>
          </a:prstGeom>
        </p:spPr>
      </p:pic>
      <p:pic>
        <p:nvPicPr>
          <p:cNvPr id="7" name="Picture 6">
            <a:extLst>
              <a:ext uri="{FF2B5EF4-FFF2-40B4-BE49-F238E27FC236}">
                <a16:creationId xmlns:a16="http://schemas.microsoft.com/office/drawing/2014/main" id="{B4073FD3-D4CA-4703-EEE3-99C990DFAC5A}"/>
              </a:ext>
            </a:extLst>
          </p:cNvPr>
          <p:cNvPicPr>
            <a:picLocks noChangeAspect="1"/>
          </p:cNvPicPr>
          <p:nvPr/>
        </p:nvPicPr>
        <p:blipFill>
          <a:blip r:embed="rId3"/>
          <a:stretch>
            <a:fillRect/>
          </a:stretch>
        </p:blipFill>
        <p:spPr>
          <a:xfrm>
            <a:off x="7259366" y="1890876"/>
            <a:ext cx="3829050" cy="2486561"/>
          </a:xfrm>
          <a:prstGeom prst="rect">
            <a:avLst/>
          </a:prstGeom>
        </p:spPr>
      </p:pic>
      <p:sp>
        <p:nvSpPr>
          <p:cNvPr id="8" name="TextBox 7">
            <a:extLst>
              <a:ext uri="{FF2B5EF4-FFF2-40B4-BE49-F238E27FC236}">
                <a16:creationId xmlns:a16="http://schemas.microsoft.com/office/drawing/2014/main" id="{732D0688-18CE-20BA-C1E6-75CE752E0AD8}"/>
              </a:ext>
            </a:extLst>
          </p:cNvPr>
          <p:cNvSpPr txBox="1"/>
          <p:nvPr/>
        </p:nvSpPr>
        <p:spPr>
          <a:xfrm flipH="1">
            <a:off x="760094" y="4613309"/>
            <a:ext cx="3829050" cy="923330"/>
          </a:xfrm>
          <a:prstGeom prst="rect">
            <a:avLst/>
          </a:prstGeom>
          <a:noFill/>
        </p:spPr>
        <p:txBody>
          <a:bodyPr wrap="square" rtlCol="0">
            <a:spAutoFit/>
          </a:bodyPr>
          <a:lstStyle/>
          <a:p>
            <a:r>
              <a:rPr lang="en-US" dirty="0"/>
              <a:t>The graph shows the distribution of the number of bedrooms in the different houses in the dataset.</a:t>
            </a:r>
            <a:endParaRPr lang="en-KE" dirty="0"/>
          </a:p>
        </p:txBody>
      </p:sp>
      <p:sp>
        <p:nvSpPr>
          <p:cNvPr id="9" name="TextBox 8">
            <a:extLst>
              <a:ext uri="{FF2B5EF4-FFF2-40B4-BE49-F238E27FC236}">
                <a16:creationId xmlns:a16="http://schemas.microsoft.com/office/drawing/2014/main" id="{EC5B1953-358F-1CE8-11EC-66222509BD60}"/>
              </a:ext>
            </a:extLst>
          </p:cNvPr>
          <p:cNvSpPr txBox="1"/>
          <p:nvPr/>
        </p:nvSpPr>
        <p:spPr>
          <a:xfrm flipH="1">
            <a:off x="7875267" y="4705641"/>
            <a:ext cx="3392807" cy="923330"/>
          </a:xfrm>
          <a:prstGeom prst="rect">
            <a:avLst/>
          </a:prstGeom>
          <a:noFill/>
        </p:spPr>
        <p:txBody>
          <a:bodyPr wrap="square" rtlCol="0">
            <a:spAutoFit/>
          </a:bodyPr>
          <a:lstStyle/>
          <a:p>
            <a:r>
              <a:rPr lang="en-US" dirty="0"/>
              <a:t>The graph shows the distribution of space in the various houses in the dataset, which is skewed.</a:t>
            </a:r>
            <a:endParaRPr lang="en-KE" dirty="0"/>
          </a:p>
        </p:txBody>
      </p:sp>
    </p:spTree>
    <p:extLst>
      <p:ext uri="{BB962C8B-B14F-4D97-AF65-F5344CB8AC3E}">
        <p14:creationId xmlns:p14="http://schemas.microsoft.com/office/powerpoint/2010/main" val="24932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E63F-D358-73E4-D87F-50B370BC0086}"/>
              </a:ext>
            </a:extLst>
          </p:cNvPr>
          <p:cNvSpPr>
            <a:spLocks noGrp="1"/>
          </p:cNvSpPr>
          <p:nvPr>
            <p:ph type="title"/>
          </p:nvPr>
        </p:nvSpPr>
        <p:spPr>
          <a:xfrm>
            <a:off x="743117" y="1140306"/>
            <a:ext cx="11029616" cy="1188720"/>
          </a:xfrm>
        </p:spPr>
        <p:txBody>
          <a:bodyPr>
            <a:normAutofit fontScale="90000"/>
          </a:bodyPr>
          <a:lstStyle/>
          <a:p>
            <a:r>
              <a:rPr lang="en-US" dirty="0"/>
              <a:t>Correlation Matrix</a:t>
            </a:r>
            <a:br>
              <a:rPr lang="en-US" dirty="0"/>
            </a:br>
            <a:r>
              <a:rPr lang="en-US" sz="2500" cap="none" dirty="0">
                <a:latin typeface="Times New Roman" panose="02020603050405020304" pitchFamily="18" charset="0"/>
                <a:cs typeface="Times New Roman" panose="02020603050405020304" pitchFamily="18" charset="0"/>
              </a:rPr>
              <a:t>We now get to see the correlation of the various variables in the dataset. It is evident that we have a high correlation on certain variables such as (</a:t>
            </a:r>
            <a:r>
              <a:rPr lang="en-US" sz="2500" cap="none" dirty="0" err="1">
                <a:latin typeface="Times New Roman" panose="02020603050405020304" pitchFamily="18" charset="0"/>
                <a:cs typeface="Times New Roman" panose="02020603050405020304" pitchFamily="18" charset="0"/>
              </a:rPr>
              <a:t>sqft_living</a:t>
            </a:r>
            <a:r>
              <a:rPr lang="en-US" sz="2500" cap="none" dirty="0">
                <a:latin typeface="Times New Roman" panose="02020603050405020304" pitchFamily="18" charset="0"/>
                <a:cs typeface="Times New Roman" panose="02020603050405020304" pitchFamily="18" charset="0"/>
              </a:rPr>
              <a:t> and grade)</a:t>
            </a:r>
            <a:endParaRPr lang="en-KE" sz="25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1B58A4C-2485-C404-0805-29E9E4AA0163}"/>
              </a:ext>
            </a:extLst>
          </p:cNvPr>
          <p:cNvPicPr>
            <a:picLocks noGrp="1" noChangeAspect="1"/>
          </p:cNvPicPr>
          <p:nvPr>
            <p:ph idx="1"/>
          </p:nvPr>
        </p:nvPicPr>
        <p:blipFill>
          <a:blip r:embed="rId2"/>
          <a:stretch>
            <a:fillRect/>
          </a:stretch>
        </p:blipFill>
        <p:spPr>
          <a:xfrm>
            <a:off x="1971165" y="2607782"/>
            <a:ext cx="5296919" cy="3633787"/>
          </a:xfrm>
          <a:prstGeom prst="rect">
            <a:avLst/>
          </a:prstGeom>
        </p:spPr>
      </p:pic>
    </p:spTree>
    <p:extLst>
      <p:ext uri="{BB962C8B-B14F-4D97-AF65-F5344CB8AC3E}">
        <p14:creationId xmlns:p14="http://schemas.microsoft.com/office/powerpoint/2010/main" val="227246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2FF6-834E-F3CB-2471-EC68210CEB24}"/>
              </a:ext>
            </a:extLst>
          </p:cNvPr>
          <p:cNvSpPr>
            <a:spLocks noGrp="1"/>
          </p:cNvSpPr>
          <p:nvPr>
            <p:ph type="title"/>
          </p:nvPr>
        </p:nvSpPr>
        <p:spPr/>
        <p:txBody>
          <a:bodyPr/>
          <a:lstStyle/>
          <a:p>
            <a:r>
              <a:rPr lang="en-US" dirty="0"/>
              <a:t>findings</a:t>
            </a:r>
            <a:endParaRPr lang="en-KE" dirty="0"/>
          </a:p>
        </p:txBody>
      </p:sp>
      <p:sp>
        <p:nvSpPr>
          <p:cNvPr id="3" name="Content Placeholder 2">
            <a:extLst>
              <a:ext uri="{FF2B5EF4-FFF2-40B4-BE49-F238E27FC236}">
                <a16:creationId xmlns:a16="http://schemas.microsoft.com/office/drawing/2014/main" id="{6CBCBC5B-EC86-4AA0-8C41-EFFF3EFCF19B}"/>
              </a:ext>
            </a:extLst>
          </p:cNvPr>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The coefficient of all the attributes shows how each attribute affects a home's price. In other words, the </a:t>
            </a:r>
            <a:r>
              <a:rPr lang="en-US" sz="2500" dirty="0" err="1">
                <a:latin typeface="Times New Roman" panose="02020603050405020304" pitchFamily="18" charset="0"/>
                <a:cs typeface="Times New Roman" panose="02020603050405020304" pitchFamily="18" charset="0"/>
              </a:rPr>
              <a:t>sqft</a:t>
            </a:r>
            <a:r>
              <a:rPr lang="en-US" sz="2500" dirty="0">
                <a:latin typeface="Times New Roman" panose="02020603050405020304" pitchFamily="18" charset="0"/>
                <a:cs typeface="Times New Roman" panose="02020603050405020304" pitchFamily="18" charset="0"/>
              </a:rPr>
              <a:t> living value for the size of the house was 291.7931, which means that the price of the home will increase by 291.7 dollars for every additional square foot of living space. However, the </a:t>
            </a:r>
            <a:r>
              <a:rPr lang="en-US" sz="2500" dirty="0" err="1">
                <a:latin typeface="Times New Roman" panose="02020603050405020304" pitchFamily="18" charset="0"/>
                <a:cs typeface="Times New Roman" panose="02020603050405020304" pitchFamily="18" charset="0"/>
              </a:rPr>
              <a:t>sqft_lot</a:t>
            </a:r>
            <a:r>
              <a:rPr lang="en-US" sz="2500" dirty="0">
                <a:latin typeface="Times New Roman" panose="02020603050405020304" pitchFamily="18" charset="0"/>
                <a:cs typeface="Times New Roman" panose="02020603050405020304" pitchFamily="18" charset="0"/>
              </a:rPr>
              <a:t> showed a negative correlation to the cost of the house. Given that the </a:t>
            </a:r>
            <a:r>
              <a:rPr lang="en-US" sz="2500" dirty="0" err="1">
                <a:latin typeface="Times New Roman" panose="02020603050405020304" pitchFamily="18" charset="0"/>
                <a:cs typeface="Times New Roman" panose="02020603050405020304" pitchFamily="18" charset="0"/>
              </a:rPr>
              <a:t>pvalue</a:t>
            </a:r>
            <a:r>
              <a:rPr lang="en-US" sz="2500" dirty="0">
                <a:latin typeface="Times New Roman" panose="02020603050405020304" pitchFamily="18" charset="0"/>
                <a:cs typeface="Times New Roman" panose="02020603050405020304" pitchFamily="18" charset="0"/>
              </a:rPr>
              <a:t> of the id column has shown that it is not important.</a:t>
            </a:r>
          </a:p>
          <a:p>
            <a:r>
              <a:rPr lang="en-US" sz="2500" dirty="0">
                <a:latin typeface="Times New Roman" panose="02020603050405020304" pitchFamily="18" charset="0"/>
                <a:cs typeface="Times New Roman" panose="02020603050405020304" pitchFamily="18" charset="0"/>
              </a:rPr>
              <a:t>The number of bedrooms was negatively correlated with the home's price.</a:t>
            </a:r>
          </a:p>
          <a:p>
            <a:r>
              <a:rPr lang="en-US" sz="2500" dirty="0">
                <a:latin typeface="Times New Roman" panose="02020603050405020304" pitchFamily="18" charset="0"/>
                <a:cs typeface="Times New Roman" panose="02020603050405020304" pitchFamily="18" charset="0"/>
              </a:rPr>
              <a:t>If a house has additional bathrooms, floors, a beachfront, and other desirable features, its overall price will go up. If the residence has waterfront, the price will rise by 816800.</a:t>
            </a:r>
          </a:p>
        </p:txBody>
      </p:sp>
    </p:spTree>
    <p:extLst>
      <p:ext uri="{BB962C8B-B14F-4D97-AF65-F5344CB8AC3E}">
        <p14:creationId xmlns:p14="http://schemas.microsoft.com/office/powerpoint/2010/main" val="2630220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F279-E3A6-ED9B-5099-6BEDF04791F7}"/>
              </a:ext>
            </a:extLst>
          </p:cNvPr>
          <p:cNvSpPr>
            <a:spLocks noGrp="1"/>
          </p:cNvSpPr>
          <p:nvPr>
            <p:ph type="title"/>
          </p:nvPr>
        </p:nvSpPr>
        <p:spPr/>
        <p:txBody>
          <a:bodyPr/>
          <a:lstStyle/>
          <a:p>
            <a:r>
              <a:rPr lang="en-US" dirty="0"/>
              <a:t>RECOMMENDATIONS</a:t>
            </a:r>
            <a:endParaRPr lang="en-KE" dirty="0"/>
          </a:p>
        </p:txBody>
      </p:sp>
      <p:sp>
        <p:nvSpPr>
          <p:cNvPr id="3" name="Content Placeholder 2">
            <a:extLst>
              <a:ext uri="{FF2B5EF4-FFF2-40B4-BE49-F238E27FC236}">
                <a16:creationId xmlns:a16="http://schemas.microsoft.com/office/drawing/2014/main" id="{16570DB9-10D4-B6D8-7DB4-4A630BB15989}"/>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Our algorithm offers the seller some recommendations on how to raise the potential selling price. For instance, they could try to renovate the home, add a water front if they can, and increase the number of floors and bathrooms.</a:t>
            </a:r>
            <a:endParaRPr lang="en-KE" sz="2500" dirty="0">
              <a:latin typeface="Times New Roman" panose="02020603050405020304" pitchFamily="18" charset="0"/>
              <a:cs typeface="Times New Roman" panose="02020603050405020304" pitchFamily="18" charset="0"/>
            </a:endParaRPr>
          </a:p>
          <a:p>
            <a:endParaRPr lang="en-KE"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564451"/>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{B8360353-701C-4CC9-ACA5-CC87C342B894}tf11964407_win32</Template>
  <TotalTime>29</TotalTime>
  <Words>412</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Franklin Gothic Book</vt:lpstr>
      <vt:lpstr>Franklin Gothic Demi</vt:lpstr>
      <vt:lpstr>Gill Sans MT</vt:lpstr>
      <vt:lpstr>Times New Roman</vt:lpstr>
      <vt:lpstr>Wingdings 2</vt:lpstr>
      <vt:lpstr>DividendVTI</vt:lpstr>
      <vt:lpstr>KING COUNTY HOUSING (REGRESSION)</vt:lpstr>
      <vt:lpstr>Overview of the dataset</vt:lpstr>
      <vt:lpstr>DISTRIBUTION OF VARIOUS VARIABLES </vt:lpstr>
      <vt:lpstr>Correlation Matrix We now get to see the correlation of the various variables in the dataset. It is evident that we have a high correlation on certain variables such as (sqft_living and grade)</vt:lpstr>
      <vt:lpstr>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KING COUNTY HOUSING (REGRESSION)</dc:title>
  <dc:creator>User</dc:creator>
  <cp:lastModifiedBy>User</cp:lastModifiedBy>
  <cp:revision>1</cp:revision>
  <dcterms:created xsi:type="dcterms:W3CDTF">2022-07-06T13:26:07Z</dcterms:created>
  <dcterms:modified xsi:type="dcterms:W3CDTF">2022-07-06T13:55:12Z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