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87" r:id="rId7"/>
    <p:sldId id="285" r:id="rId8"/>
    <p:sldId id="286"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7019925" y="863695"/>
            <a:ext cx="5095875" cy="3779995"/>
          </a:xfrm>
        </p:spPr>
        <p:txBody>
          <a:bodyPr anchor="ctr">
            <a:normAutofit/>
          </a:bodyPr>
          <a:lstStyle/>
          <a:p>
            <a:r>
              <a:rPr lang="en-US" dirty="0">
                <a:solidFill>
                  <a:schemeClr val="tx1"/>
                </a:solidFill>
              </a:rPr>
              <a:t>SYRIATEL Telecommunication:</a:t>
            </a:r>
            <a:br>
              <a:rPr lang="en-US" dirty="0">
                <a:solidFill>
                  <a:schemeClr val="tx1"/>
                </a:solidFill>
              </a:rPr>
            </a:br>
            <a:r>
              <a:rPr lang="en-US" dirty="0">
                <a:solidFill>
                  <a:schemeClr val="tx1"/>
                </a:solidFill>
              </a:rPr>
              <a:t>customer churn analysis &amp; predictive model</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7362826" y="4739780"/>
            <a:ext cx="4257644" cy="1147054"/>
          </a:xfrm>
        </p:spPr>
        <p:txBody>
          <a:bodyPr anchor="t">
            <a:normAutofit/>
          </a:bodyPr>
          <a:lstStyle/>
          <a:p>
            <a:r>
              <a:rPr lang="en-US" sz="2000" dirty="0"/>
              <a:t>ANN MAUREEN WANGUI NGINA</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6D787DC3-D54C-F62F-9B5D-C982B337F65F}"/>
              </a:ext>
            </a:extLst>
          </p:cNvPr>
          <p:cNvPicPr>
            <a:picLocks noChangeAspect="1"/>
          </p:cNvPicPr>
          <p:nvPr/>
        </p:nvPicPr>
        <p:blipFill>
          <a:blip r:embed="rId3"/>
          <a:stretch>
            <a:fillRect/>
          </a:stretch>
        </p:blipFill>
        <p:spPr>
          <a:xfrm>
            <a:off x="0" y="0"/>
            <a:ext cx="6867525" cy="6867525"/>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EC88-D75F-4D28-EF65-7137F1475266}"/>
              </a:ext>
            </a:extLst>
          </p:cNvPr>
          <p:cNvSpPr>
            <a:spLocks noGrp="1"/>
          </p:cNvSpPr>
          <p:nvPr>
            <p:ph type="title"/>
          </p:nvPr>
        </p:nvSpPr>
        <p:spPr/>
        <p:txBody>
          <a:bodyPr/>
          <a:lstStyle/>
          <a:p>
            <a:r>
              <a:rPr lang="en-US" dirty="0"/>
              <a:t>Relationship of the variables with our dependent variable.</a:t>
            </a:r>
            <a:endParaRPr lang="en-KE" dirty="0"/>
          </a:p>
        </p:txBody>
      </p:sp>
      <p:pic>
        <p:nvPicPr>
          <p:cNvPr id="4" name="Picture 3">
            <a:extLst>
              <a:ext uri="{FF2B5EF4-FFF2-40B4-BE49-F238E27FC236}">
                <a16:creationId xmlns:a16="http://schemas.microsoft.com/office/drawing/2014/main" id="{B691AFC1-9DC7-0480-9129-5FDAB934F122}"/>
              </a:ext>
            </a:extLst>
          </p:cNvPr>
          <p:cNvPicPr>
            <a:picLocks noChangeAspect="1"/>
          </p:cNvPicPr>
          <p:nvPr/>
        </p:nvPicPr>
        <p:blipFill>
          <a:blip r:embed="rId2"/>
          <a:stretch>
            <a:fillRect/>
          </a:stretch>
        </p:blipFill>
        <p:spPr>
          <a:xfrm>
            <a:off x="847724" y="1758816"/>
            <a:ext cx="9570381" cy="5099184"/>
          </a:xfrm>
          <a:prstGeom prst="rect">
            <a:avLst/>
          </a:prstGeom>
        </p:spPr>
      </p:pic>
    </p:spTree>
    <p:extLst>
      <p:ext uri="{BB962C8B-B14F-4D97-AF65-F5344CB8AC3E}">
        <p14:creationId xmlns:p14="http://schemas.microsoft.com/office/powerpoint/2010/main" val="37619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B9AB55-B443-97CA-C311-ECACAE5879F4}"/>
              </a:ext>
            </a:extLst>
          </p:cNvPr>
          <p:cNvPicPr>
            <a:picLocks noChangeAspect="1"/>
          </p:cNvPicPr>
          <p:nvPr/>
        </p:nvPicPr>
        <p:blipFill>
          <a:blip r:embed="rId2"/>
          <a:stretch>
            <a:fillRect/>
          </a:stretch>
        </p:blipFill>
        <p:spPr>
          <a:xfrm>
            <a:off x="581025" y="1046880"/>
            <a:ext cx="8791575" cy="5811120"/>
          </a:xfrm>
          <a:prstGeom prst="rect">
            <a:avLst/>
          </a:prstGeom>
        </p:spPr>
      </p:pic>
      <p:sp>
        <p:nvSpPr>
          <p:cNvPr id="4" name="TextBox 3">
            <a:extLst>
              <a:ext uri="{FF2B5EF4-FFF2-40B4-BE49-F238E27FC236}">
                <a16:creationId xmlns:a16="http://schemas.microsoft.com/office/drawing/2014/main" id="{0673376E-11B7-58FA-2AB3-652B910C298E}"/>
              </a:ext>
            </a:extLst>
          </p:cNvPr>
          <p:cNvSpPr txBox="1"/>
          <p:nvPr/>
        </p:nvSpPr>
        <p:spPr>
          <a:xfrm flipH="1">
            <a:off x="352424" y="585215"/>
            <a:ext cx="11772899" cy="461665"/>
          </a:xfrm>
          <a:prstGeom prst="rect">
            <a:avLst/>
          </a:prstGeom>
          <a:noFill/>
        </p:spPr>
        <p:txBody>
          <a:bodyPr wrap="square" rtlCol="0">
            <a:spAutoFit/>
          </a:bodyPr>
          <a:lstStyle/>
          <a:p>
            <a:r>
              <a:rPr lang="en-US" sz="2400" b="1" dirty="0"/>
              <a:t>RELATIONSHIP OF THE CONTINUOUS VARIABLES WITH OUR DEPENDENT VARIABLE.</a:t>
            </a:r>
            <a:endParaRPr lang="en-KE" sz="2400" b="1" dirty="0"/>
          </a:p>
        </p:txBody>
      </p:sp>
    </p:spTree>
    <p:extLst>
      <p:ext uri="{BB962C8B-B14F-4D97-AF65-F5344CB8AC3E}">
        <p14:creationId xmlns:p14="http://schemas.microsoft.com/office/powerpoint/2010/main" val="49830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48B40-9A94-5738-3EF3-01B748470BD3}"/>
              </a:ext>
            </a:extLst>
          </p:cNvPr>
          <p:cNvPicPr>
            <a:picLocks noChangeAspect="1"/>
          </p:cNvPicPr>
          <p:nvPr/>
        </p:nvPicPr>
        <p:blipFill>
          <a:blip r:embed="rId2"/>
          <a:stretch>
            <a:fillRect/>
          </a:stretch>
        </p:blipFill>
        <p:spPr>
          <a:xfrm>
            <a:off x="1666875" y="1308466"/>
            <a:ext cx="9001125" cy="5549534"/>
          </a:xfrm>
          <a:prstGeom prst="rect">
            <a:avLst/>
          </a:prstGeom>
        </p:spPr>
      </p:pic>
      <p:sp>
        <p:nvSpPr>
          <p:cNvPr id="4" name="TextBox 3">
            <a:extLst>
              <a:ext uri="{FF2B5EF4-FFF2-40B4-BE49-F238E27FC236}">
                <a16:creationId xmlns:a16="http://schemas.microsoft.com/office/drawing/2014/main" id="{45DF370A-BE22-88CF-D750-5305BC348A30}"/>
              </a:ext>
            </a:extLst>
          </p:cNvPr>
          <p:cNvSpPr txBox="1"/>
          <p:nvPr/>
        </p:nvSpPr>
        <p:spPr>
          <a:xfrm flipH="1">
            <a:off x="4789169" y="523875"/>
            <a:ext cx="7869556" cy="523220"/>
          </a:xfrm>
          <a:prstGeom prst="rect">
            <a:avLst/>
          </a:prstGeom>
          <a:noFill/>
        </p:spPr>
        <p:txBody>
          <a:bodyPr wrap="square" rtlCol="0">
            <a:spAutoFit/>
          </a:bodyPr>
          <a:lstStyle/>
          <a:p>
            <a:r>
              <a:rPr lang="en-US" sz="2800" b="1" dirty="0"/>
              <a:t>Correlation Matrix</a:t>
            </a:r>
            <a:endParaRPr lang="en-KE" sz="2800" b="1" dirty="0"/>
          </a:p>
        </p:txBody>
      </p:sp>
    </p:spTree>
    <p:extLst>
      <p:ext uri="{BB962C8B-B14F-4D97-AF65-F5344CB8AC3E}">
        <p14:creationId xmlns:p14="http://schemas.microsoft.com/office/powerpoint/2010/main" val="248972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C71F89-A1DE-6FE5-F5FF-595E7543F2D5}"/>
              </a:ext>
            </a:extLst>
          </p:cNvPr>
          <p:cNvPicPr>
            <a:picLocks noChangeAspect="1"/>
          </p:cNvPicPr>
          <p:nvPr/>
        </p:nvPicPr>
        <p:blipFill>
          <a:blip r:embed="rId2"/>
          <a:stretch>
            <a:fillRect/>
          </a:stretch>
        </p:blipFill>
        <p:spPr>
          <a:xfrm>
            <a:off x="1752601" y="1400174"/>
            <a:ext cx="8430062" cy="5457826"/>
          </a:xfrm>
          <a:prstGeom prst="rect">
            <a:avLst/>
          </a:prstGeom>
        </p:spPr>
      </p:pic>
      <p:sp>
        <p:nvSpPr>
          <p:cNvPr id="4" name="TextBox 3">
            <a:extLst>
              <a:ext uri="{FF2B5EF4-FFF2-40B4-BE49-F238E27FC236}">
                <a16:creationId xmlns:a16="http://schemas.microsoft.com/office/drawing/2014/main" id="{0C1095E7-6B46-F566-6BFF-2CA921DF67CB}"/>
              </a:ext>
            </a:extLst>
          </p:cNvPr>
          <p:cNvSpPr txBox="1"/>
          <p:nvPr/>
        </p:nvSpPr>
        <p:spPr>
          <a:xfrm flipH="1">
            <a:off x="1142999" y="885825"/>
            <a:ext cx="10639425" cy="461665"/>
          </a:xfrm>
          <a:prstGeom prst="rect">
            <a:avLst/>
          </a:prstGeom>
          <a:noFill/>
        </p:spPr>
        <p:txBody>
          <a:bodyPr wrap="square" rtlCol="0">
            <a:spAutoFit/>
          </a:bodyPr>
          <a:lstStyle/>
          <a:p>
            <a:r>
              <a:rPr lang="en-US" sz="2400" b="1" dirty="0"/>
              <a:t>CORRELATION OF INDEPENDENT VARIABLES WITH THE DEPENDENT VARIABLE.</a:t>
            </a:r>
            <a:endParaRPr lang="en-KE" sz="2400" b="1" dirty="0"/>
          </a:p>
        </p:txBody>
      </p:sp>
    </p:spTree>
    <p:extLst>
      <p:ext uri="{BB962C8B-B14F-4D97-AF65-F5344CB8AC3E}">
        <p14:creationId xmlns:p14="http://schemas.microsoft.com/office/powerpoint/2010/main" val="313927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57B1C-8A2D-29BD-FD04-F6283A7499CA}"/>
              </a:ext>
            </a:extLst>
          </p:cNvPr>
          <p:cNvPicPr>
            <a:picLocks noChangeAspect="1"/>
          </p:cNvPicPr>
          <p:nvPr/>
        </p:nvPicPr>
        <p:blipFill>
          <a:blip r:embed="rId2"/>
          <a:stretch>
            <a:fillRect/>
          </a:stretch>
        </p:blipFill>
        <p:spPr>
          <a:xfrm>
            <a:off x="323850" y="1419225"/>
            <a:ext cx="7405132" cy="5297666"/>
          </a:xfrm>
          <a:prstGeom prst="rect">
            <a:avLst/>
          </a:prstGeom>
        </p:spPr>
      </p:pic>
      <p:sp>
        <p:nvSpPr>
          <p:cNvPr id="4" name="TextBox 3">
            <a:extLst>
              <a:ext uri="{FF2B5EF4-FFF2-40B4-BE49-F238E27FC236}">
                <a16:creationId xmlns:a16="http://schemas.microsoft.com/office/drawing/2014/main" id="{641CDE75-4CF1-82A7-A54A-2C57069E3F60}"/>
              </a:ext>
            </a:extLst>
          </p:cNvPr>
          <p:cNvSpPr txBox="1"/>
          <p:nvPr/>
        </p:nvSpPr>
        <p:spPr>
          <a:xfrm flipH="1">
            <a:off x="7728982" y="2800350"/>
            <a:ext cx="4139168" cy="1477328"/>
          </a:xfrm>
          <a:prstGeom prst="rect">
            <a:avLst/>
          </a:prstGeom>
          <a:noFill/>
        </p:spPr>
        <p:txBody>
          <a:bodyPr wrap="square" rtlCol="0">
            <a:spAutoFit/>
          </a:bodyPr>
          <a:lstStyle/>
          <a:p>
            <a:r>
              <a:rPr lang="en-US" dirty="0"/>
              <a:t>The choice we will use as our model is the Decision Tree as we can see from the graph it’s the one on the most left. It’s the one we will use to predict the number of customers to drop off soon.</a:t>
            </a:r>
            <a:endParaRPr lang="en-KE" dirty="0"/>
          </a:p>
        </p:txBody>
      </p:sp>
      <p:sp>
        <p:nvSpPr>
          <p:cNvPr id="5" name="TextBox 4">
            <a:extLst>
              <a:ext uri="{FF2B5EF4-FFF2-40B4-BE49-F238E27FC236}">
                <a16:creationId xmlns:a16="http://schemas.microsoft.com/office/drawing/2014/main" id="{50B8A347-049F-55E7-7AE5-56B1D6D2F6DF}"/>
              </a:ext>
            </a:extLst>
          </p:cNvPr>
          <p:cNvSpPr txBox="1"/>
          <p:nvPr/>
        </p:nvSpPr>
        <p:spPr>
          <a:xfrm flipH="1">
            <a:off x="4255769" y="533400"/>
            <a:ext cx="4842512" cy="707886"/>
          </a:xfrm>
          <a:prstGeom prst="rect">
            <a:avLst/>
          </a:prstGeom>
          <a:noFill/>
        </p:spPr>
        <p:txBody>
          <a:bodyPr wrap="square" rtlCol="0">
            <a:spAutoFit/>
          </a:bodyPr>
          <a:lstStyle/>
          <a:p>
            <a:r>
              <a:rPr lang="en-US" sz="4000" b="1" dirty="0"/>
              <a:t>Conclusion</a:t>
            </a:r>
            <a:endParaRPr lang="en-KE" sz="4000" b="1" dirty="0"/>
          </a:p>
        </p:txBody>
      </p:sp>
    </p:spTree>
    <p:extLst>
      <p:ext uri="{BB962C8B-B14F-4D97-AF65-F5344CB8AC3E}">
        <p14:creationId xmlns:p14="http://schemas.microsoft.com/office/powerpoint/2010/main" val="176995308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{D436278A-2A8D-4A4C-A672-3AD14B4D120D}tf11964407_win32</Template>
  <TotalTime>55</TotalTime>
  <Words>89</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Franklin Gothic Book</vt:lpstr>
      <vt:lpstr>Franklin Gothic Demi</vt:lpstr>
      <vt:lpstr>Gill Sans MT</vt:lpstr>
      <vt:lpstr>Wingdings 2</vt:lpstr>
      <vt:lpstr>DividendVTI</vt:lpstr>
      <vt:lpstr>SYRIATEL Telecommunication: customer churn analysis &amp; predictive model</vt:lpstr>
      <vt:lpstr>Relationship of the variables with our dependent variable.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Telecommunication: customer churn analysis &amp; predictive model</dc:title>
  <dc:creator>User</dc:creator>
  <cp:lastModifiedBy>User</cp:lastModifiedBy>
  <cp:revision>1</cp:revision>
  <dcterms:created xsi:type="dcterms:W3CDTF">2022-08-01T11:30:29Z</dcterms:created>
  <dcterms:modified xsi:type="dcterms:W3CDTF">2022-08-01T12:25:44Z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