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337" r:id="rId2"/>
    <p:sldId id="354" r:id="rId3"/>
    <p:sldId id="351" r:id="rId4"/>
    <p:sldId id="361" r:id="rId5"/>
    <p:sldId id="352" r:id="rId6"/>
    <p:sldId id="355" r:id="rId7"/>
    <p:sldId id="356" r:id="rId8"/>
    <p:sldId id="353" r:id="rId9"/>
    <p:sldId id="357" r:id="rId10"/>
    <p:sldId id="358" r:id="rId11"/>
    <p:sldId id="359" r:id="rId12"/>
    <p:sldId id="362" r:id="rId13"/>
    <p:sldId id="363" r:id="rId14"/>
    <p:sldId id="360" r:id="rId15"/>
  </p:sldIdLst>
  <p:sldSz cx="12192000" cy="6858000"/>
  <p:notesSz cx="6858000" cy="9144000"/>
  <p:embeddedFontLst>
    <p:embeddedFont>
      <p:font typeface="나눔스퀘어 ExtraBold" panose="020B0600000101010101" pitchFamily="34" charset="-127"/>
      <p:regular r:id="rId17"/>
      <p:bold r:id="rId18"/>
      <p:italic r:id="rId19"/>
      <p:boldItalic r:id="rId20"/>
    </p:embeddedFont>
    <p:embeddedFont>
      <p:font typeface="맑은 고딕" panose="020B0503020000020004" pitchFamily="34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3">
          <p15:clr>
            <a:srgbClr val="A4A3A4"/>
          </p15:clr>
        </p15:guide>
        <p15:guide id="4" pos="385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gnKQJWtp/V1cjqnjl7NDHWR3Ic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F"/>
    <a:srgbClr val="5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D924D7-4D2D-4857-B12F-8B2FB14442F4}">
  <a:tblStyle styleId="{A5D924D7-4D2D-4857-B12F-8B2FB1444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/>
    <p:restoredTop sz="89180" autoAdjust="0"/>
  </p:normalViewPr>
  <p:slideViewPr>
    <p:cSldViewPr snapToGrid="0">
      <p:cViewPr>
        <p:scale>
          <a:sx n="137" d="100"/>
          <a:sy n="137" d="100"/>
        </p:scale>
        <p:origin x="568" y="328"/>
      </p:cViewPr>
      <p:guideLst>
        <p:guide orient="horz" pos="2160"/>
        <p:guide pos="3840"/>
        <p:guide orient="horz" pos="2173"/>
        <p:guide pos="385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7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9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10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7494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4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조정 후 정확도 </a:t>
            </a:r>
            <a:r>
              <a:rPr lang="en-US" altLang="ko-KR" dirty="0"/>
              <a:t>78.2%,</a:t>
            </a:r>
            <a:r>
              <a:rPr lang="ko-KR" altLang="en-US" dirty="0"/>
              <a:t>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33.8</a:t>
            </a:r>
            <a:r>
              <a:rPr lang="ko-KR" altLang="en-US" dirty="0"/>
              <a:t>초</a:t>
            </a:r>
            <a:r>
              <a:rPr lang="en-US" altLang="ko-KR" dirty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조정 전보다 정확도는 소폭 상승했으나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 이상 소요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49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수행한 모델 전체 비교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조정을 하지 않은 </a:t>
            </a:r>
            <a:r>
              <a:rPr lang="en-US" altLang="ko-KR" dirty="0"/>
              <a:t>XGB</a:t>
            </a:r>
            <a:r>
              <a:rPr lang="ko-KR" altLang="en-US" dirty="0"/>
              <a:t>가 가장 빠르고</a:t>
            </a:r>
            <a:r>
              <a:rPr lang="en-US" altLang="ko-KR" dirty="0"/>
              <a:t>,</a:t>
            </a:r>
            <a:r>
              <a:rPr lang="ko-KR" altLang="en-US" dirty="0"/>
              <a:t> 그에 비해 정확도도 높은 편으로 해당 모델을 채택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54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전공 소분류 코드가 가장 많이 나와서 각각 </a:t>
            </a:r>
            <a:r>
              <a:rPr lang="ko-KR" altLang="en-US" dirty="0" err="1"/>
              <a:t>피쳐</a:t>
            </a:r>
            <a:r>
              <a:rPr lang="ko-KR" altLang="en-US" dirty="0"/>
              <a:t> 내용을 간단하게 살펴봄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특정 전공인 경우 상용근로자가 </a:t>
            </a:r>
            <a:r>
              <a:rPr lang="en-US" altLang="ko-KR" dirty="0"/>
              <a:t>100%</a:t>
            </a:r>
            <a:r>
              <a:rPr lang="ko-KR" altLang="en-US" dirty="0"/>
              <a:t> 나오는 경우도 있음</a:t>
            </a:r>
            <a:r>
              <a:rPr lang="en-US" altLang="ko-KR" dirty="0"/>
              <a:t>.(</a:t>
            </a:r>
            <a:r>
              <a:rPr lang="ko-KR" altLang="en-US" dirty="0"/>
              <a:t>반도체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세라믹공학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자원 </a:t>
            </a:r>
            <a:r>
              <a:rPr lang="en-US" altLang="ko-KR" dirty="0"/>
              <a:t>/</a:t>
            </a:r>
            <a:r>
              <a:rPr lang="ko-KR" altLang="en-US" dirty="0"/>
              <a:t> 교육학 </a:t>
            </a:r>
            <a:r>
              <a:rPr lang="en-US" altLang="ko-KR" dirty="0"/>
              <a:t>/</a:t>
            </a:r>
            <a:r>
              <a:rPr lang="ko-KR" altLang="en-US" dirty="0"/>
              <a:t> 유아교육학</a:t>
            </a:r>
            <a:r>
              <a:rPr lang="en-US" altLang="ko-KR" dirty="0"/>
              <a:t>)</a:t>
            </a:r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47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학점 분포는 상용</a:t>
            </a:r>
            <a:r>
              <a:rPr lang="en-US" altLang="ko-KR" dirty="0"/>
              <a:t>,</a:t>
            </a:r>
            <a:r>
              <a:rPr lang="ko-KR" altLang="en-US" dirty="0"/>
              <a:t> 일용</a:t>
            </a:r>
            <a:r>
              <a:rPr lang="en-US" altLang="ko-KR" dirty="0"/>
              <a:t>,</a:t>
            </a:r>
            <a:r>
              <a:rPr lang="ko-KR" altLang="en-US" dirty="0"/>
              <a:t> 고용원이 있는 자영업자</a:t>
            </a:r>
            <a:r>
              <a:rPr lang="en-US" altLang="ko-KR" dirty="0"/>
              <a:t>,</a:t>
            </a:r>
            <a:r>
              <a:rPr lang="ko-KR" altLang="en-US" dirty="0"/>
              <a:t> 임시근로자 모두 </a:t>
            </a:r>
            <a:r>
              <a:rPr lang="ko-KR" altLang="en-US" dirty="0" err="1"/>
              <a:t>중위값</a:t>
            </a:r>
            <a:r>
              <a:rPr lang="ko-KR" altLang="en-US" dirty="0"/>
              <a:t> </a:t>
            </a:r>
            <a:r>
              <a:rPr lang="en-US" altLang="ko-KR" dirty="0"/>
              <a:t>80</a:t>
            </a:r>
            <a:r>
              <a:rPr lang="ko-KR" altLang="en-US" dirty="0"/>
              <a:t>점 정도로 비슷한 분포로 보임</a:t>
            </a:r>
            <a:r>
              <a:rPr lang="en-US" altLang="ko-KR" dirty="0"/>
              <a:t>.</a:t>
            </a:r>
            <a:r>
              <a:rPr lang="ko-KR" altLang="en-US" dirty="0"/>
              <a:t> 무급가족종사자는 학점 분포가 다른 분류와 다르게 보임</a:t>
            </a:r>
            <a:r>
              <a:rPr lang="en-US" altLang="ko-KR" dirty="0"/>
              <a:t>.</a:t>
            </a:r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72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종사상 지위에 응답하지 않은 경우에 </a:t>
            </a:r>
            <a:r>
              <a:rPr lang="en-US" altLang="ko-KR" dirty="0"/>
              <a:t>XGB</a:t>
            </a:r>
            <a:r>
              <a:rPr lang="ko-KR" altLang="en-US" dirty="0"/>
              <a:t> 모델을 적용해서 </a:t>
            </a:r>
            <a:r>
              <a:rPr lang="ko-KR" altLang="en-US" dirty="0" err="1"/>
              <a:t>예측해봄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왼쪽 </a:t>
            </a:r>
            <a:r>
              <a:rPr lang="en-US" altLang="ko-KR" dirty="0"/>
              <a:t>:</a:t>
            </a:r>
            <a:r>
              <a:rPr lang="ko-KR" altLang="en-US" dirty="0"/>
              <a:t>왼쪽 위 그래프는 응답이 있는 데이터의 종사상 지위 분포</a:t>
            </a:r>
            <a:r>
              <a:rPr lang="en-US" altLang="ko-KR" dirty="0"/>
              <a:t>.</a:t>
            </a:r>
            <a:r>
              <a:rPr lang="ko-KR" altLang="en-US" dirty="0"/>
              <a:t> 아래 그래프는 응답이 없는 데이터에 모델을 사용해 예측한 종사상 지위 분포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해석 </a:t>
            </a:r>
            <a:r>
              <a:rPr lang="en-US" altLang="ko-KR" dirty="0"/>
              <a:t>:</a:t>
            </a:r>
            <a:r>
              <a:rPr lang="ko-KR" altLang="en-US" dirty="0"/>
              <a:t> 기존에 상용 근로자가 가장 많았던 것처럼 예측한 결과에도 동일하게 상용 근로자가 가장 많은 것으로 나타남</a:t>
            </a:r>
            <a:r>
              <a:rPr lang="en-US" altLang="ko-KR" dirty="0"/>
              <a:t>.</a:t>
            </a:r>
            <a:r>
              <a:rPr lang="ko-KR" altLang="en-US" dirty="0"/>
              <a:t> 다음으로 임시근로자가 많이 나타난 것 까지만 동일</a:t>
            </a:r>
            <a:r>
              <a:rPr lang="en-US" altLang="ko-KR" dirty="0"/>
              <a:t>.</a:t>
            </a:r>
            <a:r>
              <a:rPr lang="ko-KR" altLang="en-US" dirty="0"/>
              <a:t> 고용원이 있는 자영업자로 예측한 경우가 가장 적을 것으로 확인됨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오른쪽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predict </a:t>
            </a:r>
            <a:r>
              <a:rPr lang="en-US" altLang="ko-KR" dirty="0" err="1"/>
              <a:t>proba</a:t>
            </a:r>
            <a:r>
              <a:rPr lang="ko-KR" altLang="en-US" dirty="0" err="1"/>
              <a:t>를</a:t>
            </a:r>
            <a:r>
              <a:rPr lang="ko-KR" altLang="en-US" dirty="0"/>
              <a:t> 이용해서 각 행에서 예측하게 된 종사상 지위의 </a:t>
            </a:r>
            <a:r>
              <a:rPr lang="ko-KR" altLang="en-US" dirty="0" err="1"/>
              <a:t>확률를</a:t>
            </a:r>
            <a:r>
              <a:rPr lang="ko-KR" altLang="en-US" dirty="0"/>
              <a:t> </a:t>
            </a:r>
            <a:r>
              <a:rPr lang="ko-KR" altLang="en-US" dirty="0" err="1"/>
              <a:t>확인해봄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확률이 가장 많이 나타난 구간은 </a:t>
            </a:r>
            <a:r>
              <a:rPr lang="en-US" altLang="ko-KR" dirty="0"/>
              <a:t>47.5%~60%,</a:t>
            </a:r>
            <a:r>
              <a:rPr lang="ko-KR" altLang="en-US" dirty="0"/>
              <a:t> </a:t>
            </a:r>
            <a:r>
              <a:rPr lang="en-US" altLang="ko-KR" dirty="0"/>
              <a:t>62.5%~67.5%</a:t>
            </a:r>
            <a:r>
              <a:rPr lang="ko-KR" altLang="en-US" dirty="0"/>
              <a:t>로 높다고 보기에는 어려움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해당 모델을 이용해 종사상 지위를 예측 했으나 이 예측의 확률 자체가 높지 않기 때문에 해당 분류의 신빙성이 높지는 않다고 판단함</a:t>
            </a:r>
            <a:r>
              <a:rPr lang="en-US" altLang="ko-KR" dirty="0"/>
              <a:t>.</a:t>
            </a:r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79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dirty="0"/>
              <a:t>주관적 요소나 응답이 없는 경우를 제외해서 모델 </a:t>
            </a:r>
            <a:r>
              <a:rPr lang="en-US" altLang="ko-KR" dirty="0"/>
              <a:t>feature</a:t>
            </a:r>
            <a:r>
              <a:rPr lang="ko-KR" altLang="en-US" dirty="0"/>
              <a:t>로 적용 </a:t>
            </a:r>
            <a:r>
              <a:rPr lang="en-US" altLang="ko-KR" dirty="0"/>
              <a:t>(</a:t>
            </a:r>
            <a:r>
              <a:rPr lang="ko-KR" altLang="en-US" dirty="0"/>
              <a:t>다음 페이지에 상세하게 설명</a:t>
            </a:r>
            <a:r>
              <a:rPr lang="en-US" altLang="ko-KR" dirty="0"/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dirty="0"/>
              <a:t>종사상 지위를 작성해준 경우</a:t>
            </a:r>
            <a:r>
              <a:rPr lang="en-US" altLang="ko-KR" dirty="0"/>
              <a:t>(</a:t>
            </a:r>
            <a:r>
              <a:rPr lang="ko-KR" altLang="en-US" dirty="0" err="1"/>
              <a:t>응답데이터</a:t>
            </a:r>
            <a:r>
              <a:rPr lang="en-US" altLang="ko-KR" dirty="0"/>
              <a:t>)</a:t>
            </a:r>
            <a:r>
              <a:rPr lang="ko-KR" altLang="en-US" dirty="0"/>
              <a:t>로만 모델 적용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dirty="0"/>
              <a:t>종사상 지위 분류의 불균형을 해소하고자 </a:t>
            </a:r>
            <a:r>
              <a:rPr lang="ko-KR" altLang="en-US" dirty="0" err="1"/>
              <a:t>오버샘플링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dirty="0" err="1"/>
              <a:t>랜덤포레스트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조정 전</a:t>
            </a:r>
            <a:r>
              <a:rPr lang="en-US" altLang="ko-KR" dirty="0"/>
              <a:t>,</a:t>
            </a:r>
            <a:r>
              <a:rPr lang="ko-KR" altLang="en-US" dirty="0"/>
              <a:t> 후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조정 전</a:t>
            </a:r>
            <a:r>
              <a:rPr lang="en-US" altLang="ko-KR" dirty="0"/>
              <a:t>,</a:t>
            </a:r>
            <a:r>
              <a:rPr lang="ko-KR" altLang="en-US" dirty="0"/>
              <a:t> 후 </a:t>
            </a:r>
            <a:r>
              <a:rPr lang="en-US" altLang="ko-KR" dirty="0"/>
              <a:t>4</a:t>
            </a:r>
            <a:r>
              <a:rPr lang="ko-KR" altLang="en-US" dirty="0"/>
              <a:t>가지 경우 비교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dirty="0"/>
              <a:t>정확도</a:t>
            </a:r>
            <a:r>
              <a:rPr lang="en-US" altLang="ko-KR" dirty="0"/>
              <a:t>,</a:t>
            </a:r>
            <a:r>
              <a:rPr lang="ko-KR" altLang="en-US" dirty="0"/>
              <a:t> 수행 시간을 바탕으로 모델 결과 확인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dirty="0"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10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ko-KR" altLang="en-US" sz="1200" dirty="0"/>
              <a:t>전체 데이터에서 일부 </a:t>
            </a:r>
            <a:r>
              <a:rPr lang="ko-KR" altLang="en-US" sz="1200" dirty="0" err="1"/>
              <a:t>독립변수만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altLang="ko-KR" sz="1200" dirty="0"/>
              <a:t>-</a:t>
            </a:r>
            <a:r>
              <a:rPr lang="ko-KR" altLang="en-US" sz="1200" dirty="0"/>
              <a:t> 취업자만 응답한 항목</a:t>
            </a:r>
            <a:r>
              <a:rPr lang="en-US" altLang="ko-KR" sz="1200" dirty="0"/>
              <a:t>(</a:t>
            </a:r>
            <a:r>
              <a:rPr lang="ko-KR" altLang="en-US" sz="1200" dirty="0"/>
              <a:t>범주 </a:t>
            </a:r>
            <a:r>
              <a:rPr lang="ko-KR" altLang="en-US" sz="1200" dirty="0" err="1"/>
              <a:t>현직장</a:t>
            </a:r>
            <a:r>
              <a:rPr lang="en-US" altLang="ko-KR" sz="1200" dirty="0"/>
              <a:t>),</a:t>
            </a:r>
            <a:r>
              <a:rPr lang="ko-KR" altLang="en-US" sz="1200" dirty="0"/>
              <a:t> 구직자만 응답한 항목</a:t>
            </a:r>
            <a:r>
              <a:rPr lang="en-US" altLang="ko-KR" sz="1200" dirty="0"/>
              <a:t>(</a:t>
            </a:r>
            <a:r>
              <a:rPr lang="ko-KR" altLang="en-US" sz="1200" dirty="0"/>
              <a:t>범주 구직활동</a:t>
            </a:r>
            <a:r>
              <a:rPr lang="en-US" altLang="ko-KR" sz="1200" dirty="0"/>
              <a:t>)</a:t>
            </a:r>
            <a:r>
              <a:rPr lang="ko-KR" altLang="en-US" sz="1200" dirty="0"/>
              <a:t> 독립변수에서 제외</a:t>
            </a:r>
            <a:endParaRPr lang="en-US" altLang="ko-KR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ko-KR" altLang="en-US" sz="1200" dirty="0"/>
              <a:t>일자리 고려 항목 </a:t>
            </a:r>
            <a:r>
              <a:rPr lang="en-US" altLang="ko-KR" sz="1200" dirty="0"/>
              <a:t>(5</a:t>
            </a:r>
            <a:r>
              <a:rPr lang="ko-KR" altLang="en-US" sz="1200" dirty="0" err="1"/>
              <a:t>점척도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주관적요소</a:t>
            </a:r>
            <a:r>
              <a:rPr lang="en-US" altLang="ko-KR" sz="1200" dirty="0"/>
              <a:t>)</a:t>
            </a:r>
            <a:r>
              <a:rPr lang="ko-KR" altLang="en-US" sz="1200" dirty="0"/>
              <a:t> 독립변수에서 제외</a:t>
            </a:r>
            <a:endParaRPr lang="en-US" altLang="ko-KR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ko-KR" altLang="en-US" sz="1200" dirty="0"/>
              <a:t>청년 구직활동 지원 </a:t>
            </a:r>
            <a:r>
              <a:rPr lang="en-US" altLang="ko-KR" sz="1200" dirty="0"/>
              <a:t>2017</a:t>
            </a:r>
            <a:r>
              <a:rPr lang="ko-KR" altLang="en-US" sz="1200" dirty="0"/>
              <a:t>년 없어서 제외</a:t>
            </a:r>
            <a:endParaRPr lang="en-US" altLang="ko-KR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ko-KR" altLang="en-US" sz="1200" dirty="0"/>
              <a:t>졸업 전 </a:t>
            </a:r>
            <a:r>
              <a:rPr lang="ko-KR" altLang="en-US" sz="1200" dirty="0" err="1"/>
              <a:t>취업목표</a:t>
            </a:r>
            <a:r>
              <a:rPr lang="ko-KR" altLang="en-US" sz="1200" dirty="0"/>
              <a:t> 중 희망연봉은 주관적</a:t>
            </a:r>
            <a:r>
              <a:rPr lang="en-US" altLang="ko-KR" sz="1200" dirty="0"/>
              <a:t>,</a:t>
            </a:r>
            <a:r>
              <a:rPr lang="ko-KR" altLang="en-US" sz="1200" dirty="0"/>
              <a:t> 시각화에서 이상치 다수로 독립변수에서 제외</a:t>
            </a:r>
            <a:endParaRPr lang="en-US" altLang="ko-KR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endParaRPr lang="en-US" altLang="ko-KR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ko-KR" altLang="en-US" sz="1200" dirty="0"/>
              <a:t>종사상 지위 구분</a:t>
            </a: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altLang="ko-KR" sz="1200" dirty="0"/>
              <a:t>0</a:t>
            </a:r>
            <a:r>
              <a:rPr lang="ko-KR" altLang="en-US" sz="1200" dirty="0"/>
              <a:t> 모름 무응답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/>
              <a:t>1~6</a:t>
            </a:r>
            <a:r>
              <a:rPr lang="ko-KR" altLang="en-US" sz="1200" dirty="0"/>
              <a:t> 응답한 경우로 데이터 세트 나눠서</a:t>
            </a: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altLang="ko-KR" sz="1200" dirty="0"/>
              <a:t>0</a:t>
            </a:r>
            <a:r>
              <a:rPr lang="ko-KR" altLang="en-US" sz="1200" dirty="0"/>
              <a:t> 제외한 </a:t>
            </a:r>
            <a:r>
              <a:rPr lang="ko-KR" altLang="en-US" sz="1200" dirty="0" err="1"/>
              <a:t>응답치로</a:t>
            </a:r>
            <a:r>
              <a:rPr lang="ko-KR" altLang="en-US" sz="1200" dirty="0"/>
              <a:t> 모델 생성 및 테스트</a:t>
            </a: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ko-KR" altLang="en-US" sz="1200" dirty="0"/>
              <a:t>마지막에 가장 성능이 좋은 모델을 사용해서 모름</a:t>
            </a:r>
            <a:r>
              <a:rPr lang="en-US" altLang="ko-KR" sz="1200" dirty="0"/>
              <a:t>/</a:t>
            </a:r>
            <a:r>
              <a:rPr lang="ko-KR" altLang="en-US" sz="1200" dirty="0"/>
              <a:t>무응답인 경우의 종사상 지위 구분을 살펴볼 계획</a:t>
            </a:r>
            <a:r>
              <a:rPr lang="en-US" altLang="ko-KR" sz="1200" dirty="0"/>
              <a:t>.</a:t>
            </a:r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37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ko-KR" altLang="en-US" sz="1200" dirty="0" err="1"/>
              <a:t>오버샘플링</a:t>
            </a:r>
            <a:r>
              <a:rPr lang="ko-KR" altLang="en-US" sz="1200" dirty="0"/>
              <a:t> 전 후</a:t>
            </a:r>
            <a:endParaRPr lang="en-US" altLang="ko-KR" sz="1200" dirty="0"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59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/>
              <a:t>랜덤포레스트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조정 전 정확도 </a:t>
            </a:r>
            <a:r>
              <a:rPr lang="en-US" altLang="ko-KR" dirty="0"/>
              <a:t>76.8%,</a:t>
            </a:r>
            <a:r>
              <a:rPr lang="ko-KR" altLang="en-US" dirty="0"/>
              <a:t>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34.1</a:t>
            </a:r>
            <a:r>
              <a:rPr lang="ko-KR" altLang="en-US" dirty="0"/>
              <a:t>초</a:t>
            </a:r>
            <a:endParaRPr dirty="0"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48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GridSearchCV</a:t>
            </a:r>
            <a:r>
              <a:rPr lang="ko-KR" altLang="en-US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이용해서 나온 최적의 교차 검증 </a:t>
            </a:r>
            <a:r>
              <a:rPr lang="ko-KR" altLang="en-US" sz="12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파라미터</a:t>
            </a:r>
            <a:r>
              <a:rPr lang="ko-KR" altLang="en-US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(best </a:t>
            </a:r>
            <a:r>
              <a:rPr lang="ko-KR" altLang="en-US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표시</a:t>
            </a:r>
            <a:r>
              <a:rPr lang="en-US" altLang="ko-KR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)</a:t>
            </a:r>
            <a:endParaRPr dirty="0"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16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ko-KR" altLang="en-US" dirty="0" err="1"/>
              <a:t>랜덤포레스트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조정 후 정확도 </a:t>
            </a:r>
            <a:r>
              <a:rPr lang="en-US" altLang="ko-KR" dirty="0"/>
              <a:t>76.8%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전과 동일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20.5</a:t>
            </a:r>
            <a:r>
              <a:rPr lang="ko-KR" altLang="en-US" dirty="0"/>
              <a:t>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33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altLang="ko-KR" dirty="0" err="1"/>
              <a:t>XGBoost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조정 전 정확도 </a:t>
            </a:r>
            <a:r>
              <a:rPr lang="en-US" altLang="ko-KR" dirty="0"/>
              <a:t>77.8%,</a:t>
            </a:r>
            <a:r>
              <a:rPr lang="ko-KR" altLang="en-US" dirty="0"/>
              <a:t>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14.1</a:t>
            </a:r>
            <a:r>
              <a:rPr lang="ko-KR" altLang="en-US" dirty="0"/>
              <a:t>초</a:t>
            </a:r>
            <a:r>
              <a:rPr lang="en-US" altLang="ko-KR" dirty="0"/>
              <a:t>. </a:t>
            </a:r>
            <a:r>
              <a:rPr lang="ko-KR" altLang="en-US" dirty="0" err="1"/>
              <a:t>랜덤포레스트보다</a:t>
            </a:r>
            <a:r>
              <a:rPr lang="ko-KR" altLang="en-US" dirty="0"/>
              <a:t> 빠르고 정확함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954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altLang="ko-KR" sz="12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GridSearchCV</a:t>
            </a:r>
            <a:r>
              <a:rPr lang="en-US" altLang="ko-KR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ko-KR" altLang="en-US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이용해서 나온 최적의 교차 검증 </a:t>
            </a:r>
            <a:r>
              <a:rPr lang="ko-KR" altLang="en-US" sz="12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파라미터</a:t>
            </a:r>
            <a:r>
              <a:rPr lang="ko-KR" altLang="en-US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(best </a:t>
            </a:r>
            <a:r>
              <a:rPr lang="ko-KR" altLang="en-US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표시</a:t>
            </a:r>
            <a:r>
              <a:rPr lang="en-US" altLang="ko-KR" sz="12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)</a:t>
            </a:r>
            <a:endParaRPr lang="ko-KR" altLang="en-US" dirty="0"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93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82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5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4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"/>
          <p:cNvSpPr txBox="1"/>
          <p:nvPr/>
        </p:nvSpPr>
        <p:spPr>
          <a:xfrm>
            <a:off x="3" y="3013523"/>
            <a:ext cx="121919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모델링 및 성능 평가</a:t>
            </a:r>
            <a:endParaRPr sz="48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3385" y="1215815"/>
            <a:ext cx="10088545" cy="4426370"/>
            <a:chOff x="113442" y="205676"/>
            <a:chExt cx="11583259" cy="6187948"/>
          </a:xfrm>
        </p:grpSpPr>
        <p:grpSp>
          <p:nvGrpSpPr>
            <p:cNvPr id="9" name="그룹 8"/>
            <p:cNvGrpSpPr/>
            <p:nvPr/>
          </p:nvGrpSpPr>
          <p:grpSpPr>
            <a:xfrm>
              <a:off x="703421" y="529076"/>
              <a:ext cx="1919236" cy="900198"/>
              <a:chOff x="995890" y="529076"/>
              <a:chExt cx="1326759" cy="900198"/>
            </a:xfrm>
          </p:grpSpPr>
          <p:sp>
            <p:nvSpPr>
              <p:cNvPr id="18" name="Google Shape;721;p2"/>
              <p:cNvSpPr/>
              <p:nvPr/>
            </p:nvSpPr>
            <p:spPr>
              <a:xfrm flipH="1">
                <a:off x="995890" y="529076"/>
                <a:ext cx="1326759" cy="900198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 extrusionOk="0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847405" y="1801618"/>
                      <a:pt x="2606215" y="1863893"/>
                    </a:cubicBezTo>
                    <a:cubicBezTo>
                      <a:pt x="2365025" y="1926168"/>
                      <a:pt x="1736930" y="2014603"/>
                      <a:pt x="1449884" y="2264776"/>
                    </a:cubicBezTo>
                    <a:cubicBezTo>
                      <a:pt x="1164010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722;p2"/>
              <p:cNvSpPr/>
              <p:nvPr/>
            </p:nvSpPr>
            <p:spPr>
              <a:xfrm flipH="1">
                <a:off x="995890" y="704185"/>
                <a:ext cx="1326759" cy="433258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 extrusionOk="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" name="Google Shape;723;p2"/>
            <p:cNvSpPr/>
            <p:nvPr/>
          </p:nvSpPr>
          <p:spPr>
            <a:xfrm flipH="1">
              <a:off x="113442" y="205676"/>
              <a:ext cx="3099195" cy="792507"/>
            </a:xfrm>
            <a:custGeom>
              <a:avLst/>
              <a:gdLst/>
              <a:ahLst/>
              <a:cxnLst/>
              <a:rect l="l" t="t" r="r" b="b"/>
              <a:pathLst>
                <a:path w="1513840" h="487680" extrusionOk="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" name="Google Shape;724;p2"/>
            <p:cNvCxnSpPr/>
            <p:nvPr/>
          </p:nvCxnSpPr>
          <p:spPr>
            <a:xfrm flipH="1">
              <a:off x="842671" y="474919"/>
              <a:ext cx="768370" cy="289277"/>
            </a:xfrm>
            <a:prstGeom prst="straightConnector1">
              <a:avLst/>
            </a:prstGeom>
            <a:solidFill>
              <a:schemeClr val="accent4"/>
            </a:solidFill>
            <a:ln w="1905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725;p2"/>
            <p:cNvCxnSpPr/>
            <p:nvPr/>
          </p:nvCxnSpPr>
          <p:spPr>
            <a:xfrm>
              <a:off x="842671" y="753653"/>
              <a:ext cx="3378" cy="5629428"/>
            </a:xfrm>
            <a:prstGeom prst="straightConnector1">
              <a:avLst/>
            </a:prstGeom>
            <a:solidFill>
              <a:schemeClr val="accent4"/>
            </a:solidFill>
            <a:ln w="1905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726;p2"/>
            <p:cNvCxnSpPr/>
            <p:nvPr/>
          </p:nvCxnSpPr>
          <p:spPr>
            <a:xfrm rot="10800000">
              <a:off x="3969916" y="576056"/>
              <a:ext cx="7726785" cy="10582"/>
            </a:xfrm>
            <a:prstGeom prst="straightConnector1">
              <a:avLst/>
            </a:prstGeom>
            <a:solidFill>
              <a:schemeClr val="accent4"/>
            </a:solidFill>
            <a:ln w="1905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" name="Google Shape;727;p2"/>
            <p:cNvSpPr/>
            <p:nvPr/>
          </p:nvSpPr>
          <p:spPr>
            <a:xfrm flipH="1">
              <a:off x="3852370" y="1546415"/>
              <a:ext cx="235095" cy="429806"/>
            </a:xfrm>
            <a:custGeom>
              <a:avLst/>
              <a:gdLst/>
              <a:ahLst/>
              <a:cxnLst/>
              <a:rect l="l" t="t" r="r" b="b"/>
              <a:pathLst>
                <a:path w="235095" h="429805" extrusionOk="0">
                  <a:moveTo>
                    <a:pt x="235095" y="429805"/>
                  </a:moveTo>
                  <a:lnTo>
                    <a:pt x="142960" y="109986"/>
                  </a:lnTo>
                  <a:lnTo>
                    <a:pt x="160155" y="102863"/>
                  </a:lnTo>
                  <a:cubicBezTo>
                    <a:pt x="171060" y="91959"/>
                    <a:pt x="177804" y="76895"/>
                    <a:pt x="177804" y="60256"/>
                  </a:cubicBezTo>
                  <a:cubicBezTo>
                    <a:pt x="177804" y="26978"/>
                    <a:pt x="150826" y="0"/>
                    <a:pt x="117548" y="0"/>
                  </a:cubicBezTo>
                  <a:cubicBezTo>
                    <a:pt x="84270" y="0"/>
                    <a:pt x="57292" y="26978"/>
                    <a:pt x="57292" y="60256"/>
                  </a:cubicBezTo>
                  <a:cubicBezTo>
                    <a:pt x="57292" y="76895"/>
                    <a:pt x="64037" y="91959"/>
                    <a:pt x="74941" y="102863"/>
                  </a:cubicBezTo>
                  <a:lnTo>
                    <a:pt x="92135" y="109985"/>
                  </a:lnTo>
                  <a:lnTo>
                    <a:pt x="0" y="42980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728;p2"/>
            <p:cNvCxnSpPr/>
            <p:nvPr/>
          </p:nvCxnSpPr>
          <p:spPr>
            <a:xfrm flipH="1">
              <a:off x="846049" y="6383081"/>
              <a:ext cx="10850651" cy="0"/>
            </a:xfrm>
            <a:prstGeom prst="straightConnector1">
              <a:avLst/>
            </a:prstGeom>
            <a:solidFill>
              <a:schemeClr val="accent4"/>
            </a:solidFill>
            <a:ln w="1905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729;p2"/>
            <p:cNvCxnSpPr/>
            <p:nvPr/>
          </p:nvCxnSpPr>
          <p:spPr>
            <a:xfrm>
              <a:off x="11696700" y="586638"/>
              <a:ext cx="0" cy="5806986"/>
            </a:xfrm>
            <a:prstGeom prst="straightConnector1">
              <a:avLst/>
            </a:prstGeom>
            <a:solidFill>
              <a:schemeClr val="accent4"/>
            </a:solidFill>
            <a:ln w="1905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730;p2"/>
            <p:cNvCxnSpPr/>
            <p:nvPr/>
          </p:nvCxnSpPr>
          <p:spPr>
            <a:xfrm>
              <a:off x="3969916" y="572552"/>
              <a:ext cx="1" cy="1304806"/>
            </a:xfrm>
            <a:prstGeom prst="straightConnector1">
              <a:avLst/>
            </a:prstGeom>
            <a:solidFill>
              <a:schemeClr val="accent4"/>
            </a:solidFill>
            <a:ln w="1905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27189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374796" y="293337"/>
            <a:ext cx="5458119" cy="871962"/>
            <a:chOff x="3374796" y="293337"/>
            <a:chExt cx="5458119" cy="871962"/>
          </a:xfrm>
        </p:grpSpPr>
        <p:sp>
          <p:nvSpPr>
            <p:cNvPr id="57" name="TextBox 56"/>
            <p:cNvSpPr txBox="1"/>
            <p:nvPr/>
          </p:nvSpPr>
          <p:spPr>
            <a:xfrm>
              <a:off x="4525428" y="703645"/>
              <a:ext cx="3397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종사상 지위 </a:t>
              </a:r>
              <a:r>
                <a:rPr lang="en-US" altLang="ko-KR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: </a:t>
              </a:r>
              <a:r>
                <a:rPr lang="en-US" altLang="ko-KR" sz="2000" spc="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XGBoost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393649" y="641043"/>
              <a:ext cx="543926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74796" y="1165299"/>
              <a:ext cx="545811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D17E74-73BC-4BBB-9FEA-474B2211D296}"/>
                </a:ext>
              </a:extLst>
            </p:cNvPr>
            <p:cNvGrpSpPr/>
            <p:nvPr/>
          </p:nvGrpSpPr>
          <p:grpSpPr>
            <a:xfrm>
              <a:off x="3823991" y="819432"/>
              <a:ext cx="166028" cy="157173"/>
              <a:chOff x="3937115" y="819432"/>
              <a:chExt cx="166028" cy="15717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9" name="모서리가 둥근 직사각형 124">
                <a:extLst>
                  <a:ext uri="{FF2B5EF4-FFF2-40B4-BE49-F238E27FC236}">
                    <a16:creationId xmlns:a16="http://schemas.microsoft.com/office/drawing/2014/main" id="{584883F2-7D0A-4258-9988-26051162B35D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181A168-F785-4A5A-9F0E-0569CB54B987}"/>
                  </a:ext>
                </a:extLst>
              </p:cNvPr>
              <p:cNvGrpSpPr/>
              <p:nvPr/>
            </p:nvGrpSpPr>
            <p:grpSpPr>
              <a:xfrm>
                <a:off x="3988795" y="858620"/>
                <a:ext cx="53242" cy="78797"/>
                <a:chOff x="3939638" y="866631"/>
                <a:chExt cx="53242" cy="78797"/>
              </a:xfrm>
              <a:grpFill/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10D56AF-E37A-4C20-8999-F485EDD25003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E3AE36E-5717-4F67-BE2E-4DD89C426508}"/>
                    </a:ext>
                  </a:extLst>
                </p:cNvPr>
                <p:cNvCxnSpPr/>
                <p:nvPr/>
              </p:nvCxnSpPr>
              <p:spPr>
                <a:xfrm flipV="1">
                  <a:off x="3939638" y="901613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사각형: 둥근 모서리 4">
              <a:extLst>
                <a:ext uri="{FF2B5EF4-FFF2-40B4-BE49-F238E27FC236}">
                  <a16:creationId xmlns:a16="http://schemas.microsoft.com/office/drawing/2014/main" id="{BE5CA3E0-2C30-4D11-BC26-809768FD22DF}"/>
                </a:ext>
              </a:extLst>
            </p:cNvPr>
            <p:cNvSpPr/>
            <p:nvPr/>
          </p:nvSpPr>
          <p:spPr>
            <a:xfrm>
              <a:off x="4846462" y="293337"/>
              <a:ext cx="2509697" cy="28073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299B3F-E0FB-439C-A9AD-92E0D41B6AD0}"/>
                </a:ext>
              </a:extLst>
            </p:cNvPr>
            <p:cNvSpPr txBox="1"/>
            <p:nvPr/>
          </p:nvSpPr>
          <p:spPr>
            <a:xfrm>
              <a:off x="5205878" y="308463"/>
              <a:ext cx="1790876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30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모델링 및 성능평가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3196F4-8C36-1340-86E2-4DDD12083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" y="2674592"/>
            <a:ext cx="3003382" cy="2462400"/>
          </a:xfrm>
          <a:prstGeom prst="rect">
            <a:avLst/>
          </a:prstGeom>
        </p:spPr>
      </p:pic>
      <p:sp>
        <p:nvSpPr>
          <p:cNvPr id="36" name="Google Shape;1317;p22"/>
          <p:cNvSpPr txBox="1"/>
          <p:nvPr/>
        </p:nvSpPr>
        <p:spPr>
          <a:xfrm flipH="1">
            <a:off x="490239" y="5746152"/>
            <a:ext cx="124196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3F3F3F"/>
                </a:solidFill>
              </a:rPr>
              <a:t>Train-Test</a:t>
            </a:r>
            <a:endParaRPr lang="en-US" altLang="ko-KR"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정확도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1318;p22"/>
          <p:cNvGrpSpPr/>
          <p:nvPr/>
        </p:nvGrpSpPr>
        <p:grpSpPr>
          <a:xfrm rot="10800000">
            <a:off x="754086" y="5421344"/>
            <a:ext cx="2987810" cy="288032"/>
            <a:chOff x="11277065" y="4868268"/>
            <a:chExt cx="2987810" cy="288032"/>
          </a:xfrm>
        </p:grpSpPr>
        <p:sp>
          <p:nvSpPr>
            <p:cNvPr id="38" name="Google Shape;1319;p22"/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320;p22"/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321;p22"/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322;p22"/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323;p22"/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324;p22"/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325;p22"/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326;p22"/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327;p22"/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328;p22"/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329;p22"/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330;p22"/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331;p22"/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332;p22"/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333;p22"/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334;p22"/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35;p22"/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36;p22"/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37;p22"/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38;p22"/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339;p22"/>
          <p:cNvSpPr txBox="1"/>
          <p:nvPr/>
        </p:nvSpPr>
        <p:spPr>
          <a:xfrm flipH="1">
            <a:off x="1941316" y="5709376"/>
            <a:ext cx="183744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altLang="ko-KR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8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333;p22"/>
          <p:cNvSpPr/>
          <p:nvPr/>
        </p:nvSpPr>
        <p:spPr>
          <a:xfrm rot="10800000">
            <a:off x="1406358" y="5421342"/>
            <a:ext cx="63737" cy="288033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316125" y="1544561"/>
            <a:ext cx="260840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en-US" altLang="ko-KR" b="1" dirty="0" err="1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Importances</a:t>
            </a: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Top 20</a:t>
            </a:r>
            <a:endParaRPr lang="en-US" altLang="ko-KR" sz="1400" b="1" dirty="0">
              <a:ln>
                <a:solidFill>
                  <a:srgbClr val="FD3E3B">
                    <a:alpha val="0"/>
                  </a:srgb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220206" y="1525226"/>
            <a:ext cx="2800244" cy="3640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86" name="Google Shape;1317;p22"/>
          <p:cNvSpPr txBox="1"/>
          <p:nvPr/>
        </p:nvSpPr>
        <p:spPr>
          <a:xfrm flipH="1">
            <a:off x="577375" y="1578822"/>
            <a:ext cx="30816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3F3F3F"/>
                </a:solidFill>
                <a:latin typeface="나눔스퀘어 ExtraBold"/>
              </a:rPr>
              <a:t>하이퍼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</a:t>
            </a:r>
            <a:r>
              <a:rPr lang="ko-KR" altLang="en-US" sz="2000" dirty="0" err="1">
                <a:solidFill>
                  <a:srgbClr val="3F3F3F"/>
                </a:solidFill>
                <a:latin typeface="나눔스퀘어 ExtraBold"/>
              </a:rPr>
              <a:t>파라미터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조정 후</a:t>
            </a:r>
            <a:endParaRPr lang="en-US" altLang="ko-KR" sz="2000" dirty="0">
              <a:solidFill>
                <a:srgbClr val="3F3F3F"/>
              </a:solidFill>
              <a:latin typeface="나눔스퀘어 ExtraBold"/>
            </a:endParaRPr>
          </a:p>
          <a:p>
            <a:pPr lvl="0" algn="r"/>
            <a:r>
              <a:rPr lang="en-US" altLang="ko-KR" sz="20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XGBoost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결과</a:t>
            </a:r>
            <a:endParaRPr sz="2000" dirty="0">
              <a:solidFill>
                <a:srgbClr val="3F3F3F"/>
              </a:solidFill>
              <a:latin typeface="나눔스퀘어 ExtraBold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22135-66E1-DD4F-9429-61C65AE6C8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6"/>
          <a:stretch/>
        </p:blipFill>
        <p:spPr>
          <a:xfrm>
            <a:off x="3866405" y="1995763"/>
            <a:ext cx="8020773" cy="45013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8D0317C-0F40-C84F-B0AF-A594B764D7D0}"/>
              </a:ext>
            </a:extLst>
          </p:cNvPr>
          <p:cNvSpPr txBox="1"/>
          <p:nvPr/>
        </p:nvSpPr>
        <p:spPr>
          <a:xfrm>
            <a:off x="2269774" y="2286668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수행</a:t>
            </a:r>
            <a:r>
              <a:rPr kumimoji="1" lang="ko-KR" altLang="en-US" sz="1200" dirty="0"/>
              <a:t> 시간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33.8s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931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374796" y="293337"/>
            <a:ext cx="5458119" cy="871962"/>
            <a:chOff x="3374796" y="293337"/>
            <a:chExt cx="5458119" cy="871962"/>
          </a:xfrm>
        </p:grpSpPr>
        <p:sp>
          <p:nvSpPr>
            <p:cNvPr id="57" name="TextBox 56"/>
            <p:cNvSpPr txBox="1"/>
            <p:nvPr/>
          </p:nvSpPr>
          <p:spPr>
            <a:xfrm>
              <a:off x="5477613" y="703645"/>
              <a:ext cx="1492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모델 선택</a:t>
              </a: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393649" y="641043"/>
              <a:ext cx="543926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74796" y="1165299"/>
              <a:ext cx="545811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D17E74-73BC-4BBB-9FEA-474B2211D296}"/>
                </a:ext>
              </a:extLst>
            </p:cNvPr>
            <p:cNvGrpSpPr/>
            <p:nvPr/>
          </p:nvGrpSpPr>
          <p:grpSpPr>
            <a:xfrm>
              <a:off x="3823991" y="819432"/>
              <a:ext cx="166028" cy="157173"/>
              <a:chOff x="3937115" y="819432"/>
              <a:chExt cx="166028" cy="15717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9" name="모서리가 둥근 직사각형 124">
                <a:extLst>
                  <a:ext uri="{FF2B5EF4-FFF2-40B4-BE49-F238E27FC236}">
                    <a16:creationId xmlns:a16="http://schemas.microsoft.com/office/drawing/2014/main" id="{584883F2-7D0A-4258-9988-26051162B35D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181A168-F785-4A5A-9F0E-0569CB54B987}"/>
                  </a:ext>
                </a:extLst>
              </p:cNvPr>
              <p:cNvGrpSpPr/>
              <p:nvPr/>
            </p:nvGrpSpPr>
            <p:grpSpPr>
              <a:xfrm>
                <a:off x="3988795" y="858620"/>
                <a:ext cx="53242" cy="78797"/>
                <a:chOff x="3939638" y="866631"/>
                <a:chExt cx="53242" cy="78797"/>
              </a:xfrm>
              <a:grpFill/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10D56AF-E37A-4C20-8999-F485EDD25003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E3AE36E-5717-4F67-BE2E-4DD89C426508}"/>
                    </a:ext>
                  </a:extLst>
                </p:cNvPr>
                <p:cNvCxnSpPr/>
                <p:nvPr/>
              </p:nvCxnSpPr>
              <p:spPr>
                <a:xfrm flipV="1">
                  <a:off x="3939638" y="901613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사각형: 둥근 모서리 4">
              <a:extLst>
                <a:ext uri="{FF2B5EF4-FFF2-40B4-BE49-F238E27FC236}">
                  <a16:creationId xmlns:a16="http://schemas.microsoft.com/office/drawing/2014/main" id="{BE5CA3E0-2C30-4D11-BC26-809768FD22DF}"/>
                </a:ext>
              </a:extLst>
            </p:cNvPr>
            <p:cNvSpPr/>
            <p:nvPr/>
          </p:nvSpPr>
          <p:spPr>
            <a:xfrm>
              <a:off x="4846462" y="293337"/>
              <a:ext cx="2509697" cy="28073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299B3F-E0FB-439C-A9AD-92E0D41B6AD0}"/>
                </a:ext>
              </a:extLst>
            </p:cNvPr>
            <p:cNvSpPr txBox="1"/>
            <p:nvPr/>
          </p:nvSpPr>
          <p:spPr>
            <a:xfrm>
              <a:off x="5205878" y="308463"/>
              <a:ext cx="1790876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30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모델링 및 성능평가</a:t>
              </a:r>
            </a:p>
          </p:txBody>
        </p:sp>
      </p:grpSp>
      <p:graphicFrame>
        <p:nvGraphicFramePr>
          <p:cNvPr id="53" name="표 2">
            <a:extLst>
              <a:ext uri="{FF2B5EF4-FFF2-40B4-BE49-F238E27FC236}">
                <a16:creationId xmlns:a16="http://schemas.microsoft.com/office/drawing/2014/main" id="{6C2FB06C-3B9B-474A-86D8-41976BFE6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64327"/>
              </p:ext>
            </p:extLst>
          </p:nvPr>
        </p:nvGraphicFramePr>
        <p:xfrm>
          <a:off x="1859279" y="1546121"/>
          <a:ext cx="8473442" cy="4492447"/>
        </p:xfrm>
        <a:graphic>
          <a:graphicData uri="http://schemas.openxmlformats.org/drawingml/2006/table">
            <a:tbl>
              <a:tblPr firstRow="1" bandRow="1">
                <a:tableStyleId>{A5D924D7-4D2D-4857-B12F-8B2FB14442F4}</a:tableStyleId>
              </a:tblPr>
              <a:tblGrid>
                <a:gridCol w="2304700">
                  <a:extLst>
                    <a:ext uri="{9D8B030D-6E8A-4147-A177-3AD203B41FA5}">
                      <a16:colId xmlns:a16="http://schemas.microsoft.com/office/drawing/2014/main" val="1382210685"/>
                    </a:ext>
                  </a:extLst>
                </a:gridCol>
                <a:gridCol w="2304700">
                  <a:extLst>
                    <a:ext uri="{9D8B030D-6E8A-4147-A177-3AD203B41FA5}">
                      <a16:colId xmlns:a16="http://schemas.microsoft.com/office/drawing/2014/main" val="4206423897"/>
                    </a:ext>
                  </a:extLst>
                </a:gridCol>
                <a:gridCol w="1924637">
                  <a:extLst>
                    <a:ext uri="{9D8B030D-6E8A-4147-A177-3AD203B41FA5}">
                      <a16:colId xmlns:a16="http://schemas.microsoft.com/office/drawing/2014/main" val="990632979"/>
                    </a:ext>
                  </a:extLst>
                </a:gridCol>
                <a:gridCol w="1939405">
                  <a:extLst>
                    <a:ext uri="{9D8B030D-6E8A-4147-A177-3AD203B41FA5}">
                      <a16:colId xmlns:a16="http://schemas.microsoft.com/office/drawing/2014/main" val="578814887"/>
                    </a:ext>
                  </a:extLst>
                </a:gridCol>
              </a:tblGrid>
              <a:tr h="621706">
                <a:tc>
                  <a:txBody>
                    <a:bodyPr/>
                    <a:lstStyle/>
                    <a:p>
                      <a:pPr algn="ctr"/>
                      <a:endParaRPr lang="en-US" altLang="ko-Kore-KR" sz="1100" dirty="0"/>
                    </a:p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r>
                        <a:rPr lang="en-US" altLang="ko-Kore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Parameters</a:t>
                      </a:r>
                      <a:endParaRPr lang="ko-Kore-KR" altLang="en-US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1100" dirty="0"/>
                    </a:p>
                    <a:p>
                      <a:pPr algn="ctr"/>
                      <a:r>
                        <a:rPr lang="en-US" altLang="ko-Kore-KR" dirty="0"/>
                        <a:t>Accuracy score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1100" dirty="0"/>
                    </a:p>
                    <a:p>
                      <a:pPr algn="ctr"/>
                      <a:r>
                        <a:rPr lang="en-US" altLang="ko-Kore-KR" dirty="0"/>
                        <a:t>Execution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</a:t>
                      </a:r>
                      <a:r>
                        <a:rPr lang="en-US" altLang="ko-Kore-KR" dirty="0"/>
                        <a:t>ime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810105"/>
                  </a:ext>
                </a:extLst>
              </a:tr>
              <a:tr h="125523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spc="3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G마켓 산스 Bold" pitchFamily="50" charset="-127"/>
                          <a:ea typeface="G마켓 산스 Bold" pitchFamily="50" charset="-127"/>
                        </a:rPr>
                        <a:t>Randomforest</a:t>
                      </a:r>
                      <a:endParaRPr lang="ko-Kore-KR" altLang="en-US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/>
                        <a:t>(default)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n_estimators</a:t>
                      </a:r>
                      <a:r>
                        <a:rPr lang="en-US" altLang="ko-Kore-KR" sz="1200" dirty="0"/>
                        <a:t> : 100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max_depth</a:t>
                      </a:r>
                      <a:r>
                        <a:rPr lang="en-US" altLang="ko-Kore-KR" sz="1200" dirty="0"/>
                        <a:t> : None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min_samples_split</a:t>
                      </a:r>
                      <a:r>
                        <a:rPr lang="en-US" altLang="ko-Kore-KR" sz="1200" dirty="0"/>
                        <a:t> : 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min_samples_leaf</a:t>
                      </a:r>
                      <a:r>
                        <a:rPr lang="en-US" altLang="ko-Kore-KR" sz="1200" dirty="0"/>
                        <a:t> : 1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r>
                        <a:rPr lang="en-US" altLang="ko-KR" dirty="0"/>
                        <a:t>6.8%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4.1s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524631"/>
                  </a:ext>
                </a:extLst>
              </a:tr>
              <a:tr h="1086401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n_estimators</a:t>
                      </a:r>
                      <a:r>
                        <a:rPr lang="en-US" altLang="ko-Kore-KR" sz="1200" dirty="0"/>
                        <a:t> : 120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max_depth</a:t>
                      </a:r>
                      <a:r>
                        <a:rPr lang="en-US" altLang="ko-Kore-KR" sz="1200" dirty="0"/>
                        <a:t> : 45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min_samples_split</a:t>
                      </a:r>
                      <a:r>
                        <a:rPr lang="en-US" altLang="ko-Kore-KR" sz="1200" dirty="0"/>
                        <a:t> : 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min_samples_leaf</a:t>
                      </a:r>
                      <a:r>
                        <a:rPr lang="en-US" altLang="ko-Kore-KR" sz="1200" dirty="0"/>
                        <a:t> : 1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76.8%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20.5s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677294"/>
                  </a:ext>
                </a:extLst>
              </a:tr>
              <a:tr h="79878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spc="3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G마켓 산스 Bold" pitchFamily="50" charset="-127"/>
                          <a:ea typeface="G마켓 산스 Bold" pitchFamily="50" charset="-127"/>
                        </a:rPr>
                        <a:t>XGBoost</a:t>
                      </a:r>
                      <a:endParaRPr lang="ko-Kore-KR" altLang="en-US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/>
                        <a:t>(default)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n_estimators</a:t>
                      </a:r>
                      <a:r>
                        <a:rPr lang="en-US" altLang="ko-Kore-KR" sz="1200" dirty="0"/>
                        <a:t> : 100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max_depth</a:t>
                      </a:r>
                      <a:r>
                        <a:rPr lang="en-US" altLang="ko-Kore-KR" sz="1200" dirty="0"/>
                        <a:t> : 6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77.8%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14.1s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94405"/>
                  </a:ext>
                </a:extLst>
              </a:tr>
              <a:tr h="730319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n_estimators</a:t>
                      </a:r>
                      <a:r>
                        <a:rPr lang="en-US" altLang="ko-Kore-KR" sz="1200" dirty="0"/>
                        <a:t> : 120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ore-KR" sz="1200" dirty="0" err="1"/>
                        <a:t>max_depth</a:t>
                      </a:r>
                      <a:r>
                        <a:rPr lang="en-US" altLang="ko-Kore-KR" sz="1200" dirty="0"/>
                        <a:t> : 45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78.2%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33.8s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326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2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4959D31-886D-F245-81B6-00318B74DD4B}"/>
              </a:ext>
            </a:extLst>
          </p:cNvPr>
          <p:cNvSpPr txBox="1"/>
          <p:nvPr/>
        </p:nvSpPr>
        <p:spPr>
          <a:xfrm>
            <a:off x="0" y="0"/>
            <a:ext cx="80618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accent2"/>
                </a:solidFill>
              </a:rPr>
              <a:t>해당 페이지 추가됨</a:t>
            </a:r>
            <a:endParaRPr kumimoji="1" lang="en-US" altLang="ko-KR" sz="2800" b="1" dirty="0">
              <a:solidFill>
                <a:schemeClr val="accent2"/>
              </a:solidFill>
            </a:endParaRPr>
          </a:p>
          <a:p>
            <a:r>
              <a:rPr kumimoji="1" lang="ko-KR" altLang="en-US" sz="2800" b="1" dirty="0">
                <a:solidFill>
                  <a:schemeClr val="accent2"/>
                </a:solidFill>
              </a:rPr>
              <a:t>이걸 보여주는게 의미가 있을지는 모르겠습니다</a:t>
            </a:r>
            <a:r>
              <a:rPr kumimoji="1" lang="en-US" altLang="ko-KR" sz="2800" b="1" dirty="0">
                <a:solidFill>
                  <a:schemeClr val="accent2"/>
                </a:solidFill>
              </a:rPr>
              <a:t>…</a:t>
            </a:r>
            <a:endParaRPr kumimoji="1" lang="ko-Kore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A607E-A805-4641-A1AE-05E434543F6C}"/>
              </a:ext>
            </a:extLst>
          </p:cNvPr>
          <p:cNvSpPr txBox="1"/>
          <p:nvPr/>
        </p:nvSpPr>
        <p:spPr>
          <a:xfrm>
            <a:off x="3387295" y="703645"/>
            <a:ext cx="567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선택한 모델에서 중요도 높은 </a:t>
            </a:r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Features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16" name="직선 연결선 57">
            <a:extLst>
              <a:ext uri="{FF2B5EF4-FFF2-40B4-BE49-F238E27FC236}">
                <a16:creationId xmlns:a16="http://schemas.microsoft.com/office/drawing/2014/main" id="{31A43B31-2774-BC4F-BE26-D2E7BF31EE6D}"/>
              </a:ext>
            </a:extLst>
          </p:cNvPr>
          <p:cNvCxnSpPr>
            <a:cxnSpLocks/>
          </p:cNvCxnSpPr>
          <p:nvPr/>
        </p:nvCxnSpPr>
        <p:spPr>
          <a:xfrm>
            <a:off x="3152108" y="641043"/>
            <a:ext cx="5784857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747AF10-446B-224C-B377-2DC48B51D143}"/>
              </a:ext>
            </a:extLst>
          </p:cNvPr>
          <p:cNvGrpSpPr/>
          <p:nvPr/>
        </p:nvGrpSpPr>
        <p:grpSpPr>
          <a:xfrm>
            <a:off x="3211518" y="819432"/>
            <a:ext cx="166028" cy="157173"/>
            <a:chOff x="3937115" y="819432"/>
            <a:chExt cx="166028" cy="157173"/>
          </a:xfrm>
          <a:solidFill>
            <a:schemeClr val="accent1">
              <a:lumMod val="50000"/>
            </a:schemeClr>
          </a:solidFill>
        </p:grpSpPr>
        <p:sp>
          <p:nvSpPr>
            <p:cNvPr id="18" name="모서리가 둥근 직사각형 124">
              <a:extLst>
                <a:ext uri="{FF2B5EF4-FFF2-40B4-BE49-F238E27FC236}">
                  <a16:creationId xmlns:a16="http://schemas.microsoft.com/office/drawing/2014/main" id="{9EE9E189-CCB1-2745-9D51-557396AD7580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DCB70C2-DAAC-9D4C-A301-57DA67F5147F}"/>
                </a:ext>
              </a:extLst>
            </p:cNvPr>
            <p:cNvGrpSpPr/>
            <p:nvPr/>
          </p:nvGrpSpPr>
          <p:grpSpPr>
            <a:xfrm>
              <a:off x="3988795" y="858620"/>
              <a:ext cx="53242" cy="78797"/>
              <a:chOff x="3939638" y="866631"/>
              <a:chExt cx="53242" cy="78797"/>
            </a:xfrm>
            <a:grpFill/>
          </p:grpSpPr>
          <p:cxnSp>
            <p:nvCxnSpPr>
              <p:cNvPr id="20" name="직선 연결선 70">
                <a:extLst>
                  <a:ext uri="{FF2B5EF4-FFF2-40B4-BE49-F238E27FC236}">
                    <a16:creationId xmlns:a16="http://schemas.microsoft.com/office/drawing/2014/main" id="{1135B98D-8CD5-4C40-B056-2F27A515E08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71">
                <a:extLst>
                  <a:ext uri="{FF2B5EF4-FFF2-40B4-BE49-F238E27FC236}">
                    <a16:creationId xmlns:a16="http://schemas.microsoft.com/office/drawing/2014/main" id="{9C4B6038-6CAE-8941-9D03-9C1A73E03061}"/>
                  </a:ext>
                </a:extLst>
              </p:cNvPr>
              <p:cNvCxnSpPr/>
              <p:nvPr/>
            </p:nvCxnSpPr>
            <p:spPr>
              <a:xfrm flipV="1">
                <a:off x="3939638" y="901613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사각형: 둥근 모서리 4">
            <a:extLst>
              <a:ext uri="{FF2B5EF4-FFF2-40B4-BE49-F238E27FC236}">
                <a16:creationId xmlns:a16="http://schemas.microsoft.com/office/drawing/2014/main" id="{1DF7CAAD-D260-6649-824C-5D3ECDF88B8A}"/>
              </a:ext>
            </a:extLst>
          </p:cNvPr>
          <p:cNvSpPr/>
          <p:nvPr/>
        </p:nvSpPr>
        <p:spPr>
          <a:xfrm>
            <a:off x="4846462" y="293337"/>
            <a:ext cx="2509697" cy="2807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EE1B7-18F3-EE42-B92C-B95AF0572CFA}"/>
              </a:ext>
            </a:extLst>
          </p:cNvPr>
          <p:cNvSpPr txBox="1"/>
          <p:nvPr/>
        </p:nvSpPr>
        <p:spPr>
          <a:xfrm>
            <a:off x="5205878" y="308463"/>
            <a:ext cx="179087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rPr>
              <a:t>모델링 및 성능평가</a:t>
            </a:r>
          </a:p>
        </p:txBody>
      </p:sp>
      <p:cxnSp>
        <p:nvCxnSpPr>
          <p:cNvPr id="25" name="직선 연결선 60">
            <a:extLst>
              <a:ext uri="{FF2B5EF4-FFF2-40B4-BE49-F238E27FC236}">
                <a16:creationId xmlns:a16="http://schemas.microsoft.com/office/drawing/2014/main" id="{7DDC0C07-0882-8640-9E11-7625504FB87E}"/>
              </a:ext>
            </a:extLst>
          </p:cNvPr>
          <p:cNvCxnSpPr>
            <a:cxnSpLocks/>
          </p:cNvCxnSpPr>
          <p:nvPr/>
        </p:nvCxnSpPr>
        <p:spPr>
          <a:xfrm>
            <a:off x="3133255" y="1165299"/>
            <a:ext cx="580371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75C74F-CDBD-4442-9DC2-D2EF33FE9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248" y="1426690"/>
            <a:ext cx="6727717" cy="2356395"/>
          </a:xfrm>
          <a:prstGeom prst="rect">
            <a:avLst/>
          </a:prstGeom>
        </p:spPr>
      </p:pic>
      <p:graphicFrame>
        <p:nvGraphicFramePr>
          <p:cNvPr id="31" name="표 2">
            <a:extLst>
              <a:ext uri="{FF2B5EF4-FFF2-40B4-BE49-F238E27FC236}">
                <a16:creationId xmlns:a16="http://schemas.microsoft.com/office/drawing/2014/main" id="{14079BF9-487E-D84C-8D1D-0BC855A98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08861"/>
              </p:ext>
            </p:extLst>
          </p:nvPr>
        </p:nvGraphicFramePr>
        <p:xfrm>
          <a:off x="2106109" y="3974841"/>
          <a:ext cx="7979781" cy="2407920"/>
        </p:xfrm>
        <a:graphic>
          <a:graphicData uri="http://schemas.openxmlformats.org/drawingml/2006/table">
            <a:tbl>
              <a:tblPr firstRow="1" bandRow="1">
                <a:tableStyleId>{A5D924D7-4D2D-4857-B12F-8B2FB14442F4}</a:tableStyleId>
              </a:tblPr>
              <a:tblGrid>
                <a:gridCol w="2083734">
                  <a:extLst>
                    <a:ext uri="{9D8B030D-6E8A-4147-A177-3AD203B41FA5}">
                      <a16:colId xmlns:a16="http://schemas.microsoft.com/office/drawing/2014/main" val="4206423897"/>
                    </a:ext>
                  </a:extLst>
                </a:gridCol>
                <a:gridCol w="3768666">
                  <a:extLst>
                    <a:ext uri="{9D8B030D-6E8A-4147-A177-3AD203B41FA5}">
                      <a16:colId xmlns:a16="http://schemas.microsoft.com/office/drawing/2014/main" val="990632979"/>
                    </a:ext>
                  </a:extLst>
                </a:gridCol>
                <a:gridCol w="2127381">
                  <a:extLst>
                    <a:ext uri="{9D8B030D-6E8A-4147-A177-3AD203B41FA5}">
                      <a16:colId xmlns:a16="http://schemas.microsoft.com/office/drawing/2014/main" val="578814887"/>
                    </a:ext>
                  </a:extLst>
                </a:gridCol>
              </a:tblGrid>
              <a:tr h="4228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종사상 지위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전공 소분류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종사상 지위에 속한 인원 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÷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ore-KR" altLang="en-US" sz="1100" dirty="0"/>
                        <a:t>해당</a:t>
                      </a:r>
                      <a:r>
                        <a:rPr lang="ko-KR" altLang="en-US" sz="1100" dirty="0"/>
                        <a:t> 전공 전체 인원 * </a:t>
                      </a:r>
                      <a:r>
                        <a:rPr lang="en-US" altLang="ko-KR" sz="1100" dirty="0"/>
                        <a:t>100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810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상용근로자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반도체･세라믹공학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C040701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),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자원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C050202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),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교육학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(E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030101),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유아교육학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E030201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100%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524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임시근로자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방송작가전공</a:t>
                      </a:r>
                      <a:r>
                        <a:rPr lang="en-US" altLang="ko-Kore-KR" sz="1200" dirty="0"/>
                        <a:t>(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C010105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1.2%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677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일용근로자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연극･영화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C070501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13.1%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677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고용원이 있는 자영업자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무용</a:t>
                      </a:r>
                      <a:r>
                        <a:rPr lang="en-US" altLang="ko-Kore-KR" sz="1200" dirty="0"/>
                        <a:t>(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C070301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4.3%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8283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고용원이 없는 자영업자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 dirty="0"/>
                        <a:t>무용</a:t>
                      </a:r>
                      <a:r>
                        <a:rPr lang="en-US" altLang="ko-Kore-KR" sz="1200" dirty="0"/>
                        <a:t>(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C070301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.3%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5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무급가족종사자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원예</a:t>
                      </a:r>
                      <a:r>
                        <a:rPr lang="en-US" altLang="ko-Kore-KR" sz="1200" dirty="0"/>
                        <a:t>(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C050102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),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dirty="0"/>
                        <a:t>음향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ore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C070602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.3%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32641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AE0A27-A463-EA4F-9E1E-18479E05310D}"/>
              </a:ext>
            </a:extLst>
          </p:cNvPr>
          <p:cNvSpPr/>
          <p:nvPr/>
        </p:nvSpPr>
        <p:spPr>
          <a:xfrm>
            <a:off x="1375117" y="3612711"/>
            <a:ext cx="1144864" cy="325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 소분류</a:t>
            </a:r>
            <a:endParaRPr lang="en-US" altLang="ko-KR" sz="1400" b="1" dirty="0">
              <a:ln>
                <a:solidFill>
                  <a:srgbClr val="FD3E3B">
                    <a:alpha val="0"/>
                  </a:srgb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4642716-3D66-4745-91A5-3666B5C70D4C}"/>
              </a:ext>
            </a:extLst>
          </p:cNvPr>
          <p:cNvSpPr/>
          <p:nvPr/>
        </p:nvSpPr>
        <p:spPr>
          <a:xfrm>
            <a:off x="1082346" y="3601045"/>
            <a:ext cx="1730402" cy="3640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0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4959D31-886D-F245-81B6-00318B74DD4B}"/>
              </a:ext>
            </a:extLst>
          </p:cNvPr>
          <p:cNvSpPr txBox="1"/>
          <p:nvPr/>
        </p:nvSpPr>
        <p:spPr>
          <a:xfrm>
            <a:off x="0" y="0"/>
            <a:ext cx="80618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accent2"/>
                </a:solidFill>
              </a:rPr>
              <a:t>해당 페이지 추가됨</a:t>
            </a:r>
            <a:endParaRPr kumimoji="1" lang="en-US" altLang="ko-KR" sz="2800" b="1" dirty="0">
              <a:solidFill>
                <a:schemeClr val="accent2"/>
              </a:solidFill>
            </a:endParaRPr>
          </a:p>
          <a:p>
            <a:r>
              <a:rPr kumimoji="1" lang="ko-KR" altLang="en-US" sz="2800" b="1" dirty="0">
                <a:solidFill>
                  <a:schemeClr val="accent2"/>
                </a:solidFill>
              </a:rPr>
              <a:t>이걸 보여주는게 의미가 있을지는 모르겠습니다</a:t>
            </a:r>
            <a:r>
              <a:rPr kumimoji="1" lang="en-US" altLang="ko-KR" sz="2800" b="1" dirty="0">
                <a:solidFill>
                  <a:schemeClr val="accent2"/>
                </a:solidFill>
              </a:rPr>
              <a:t>…</a:t>
            </a:r>
            <a:endParaRPr kumimoji="1" lang="ko-Kore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A607E-A805-4641-A1AE-05E434543F6C}"/>
              </a:ext>
            </a:extLst>
          </p:cNvPr>
          <p:cNvSpPr txBox="1"/>
          <p:nvPr/>
        </p:nvSpPr>
        <p:spPr>
          <a:xfrm>
            <a:off x="3387295" y="703645"/>
            <a:ext cx="567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선택한 모델에서 중요도 높은 </a:t>
            </a:r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Features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16" name="직선 연결선 57">
            <a:extLst>
              <a:ext uri="{FF2B5EF4-FFF2-40B4-BE49-F238E27FC236}">
                <a16:creationId xmlns:a16="http://schemas.microsoft.com/office/drawing/2014/main" id="{31A43B31-2774-BC4F-BE26-D2E7BF31EE6D}"/>
              </a:ext>
            </a:extLst>
          </p:cNvPr>
          <p:cNvCxnSpPr>
            <a:cxnSpLocks/>
          </p:cNvCxnSpPr>
          <p:nvPr/>
        </p:nvCxnSpPr>
        <p:spPr>
          <a:xfrm>
            <a:off x="3152108" y="641043"/>
            <a:ext cx="5784857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747AF10-446B-224C-B377-2DC48B51D143}"/>
              </a:ext>
            </a:extLst>
          </p:cNvPr>
          <p:cNvGrpSpPr/>
          <p:nvPr/>
        </p:nvGrpSpPr>
        <p:grpSpPr>
          <a:xfrm>
            <a:off x="3211518" y="819432"/>
            <a:ext cx="166028" cy="157173"/>
            <a:chOff x="3937115" y="819432"/>
            <a:chExt cx="166028" cy="157173"/>
          </a:xfrm>
          <a:solidFill>
            <a:schemeClr val="accent1">
              <a:lumMod val="50000"/>
            </a:schemeClr>
          </a:solidFill>
        </p:grpSpPr>
        <p:sp>
          <p:nvSpPr>
            <p:cNvPr id="18" name="모서리가 둥근 직사각형 124">
              <a:extLst>
                <a:ext uri="{FF2B5EF4-FFF2-40B4-BE49-F238E27FC236}">
                  <a16:creationId xmlns:a16="http://schemas.microsoft.com/office/drawing/2014/main" id="{9EE9E189-CCB1-2745-9D51-557396AD7580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DCB70C2-DAAC-9D4C-A301-57DA67F5147F}"/>
                </a:ext>
              </a:extLst>
            </p:cNvPr>
            <p:cNvGrpSpPr/>
            <p:nvPr/>
          </p:nvGrpSpPr>
          <p:grpSpPr>
            <a:xfrm>
              <a:off x="3988795" y="858620"/>
              <a:ext cx="53242" cy="78797"/>
              <a:chOff x="3939638" y="866631"/>
              <a:chExt cx="53242" cy="78797"/>
            </a:xfrm>
            <a:grpFill/>
          </p:grpSpPr>
          <p:cxnSp>
            <p:nvCxnSpPr>
              <p:cNvPr id="20" name="직선 연결선 70">
                <a:extLst>
                  <a:ext uri="{FF2B5EF4-FFF2-40B4-BE49-F238E27FC236}">
                    <a16:creationId xmlns:a16="http://schemas.microsoft.com/office/drawing/2014/main" id="{1135B98D-8CD5-4C40-B056-2F27A515E08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71">
                <a:extLst>
                  <a:ext uri="{FF2B5EF4-FFF2-40B4-BE49-F238E27FC236}">
                    <a16:creationId xmlns:a16="http://schemas.microsoft.com/office/drawing/2014/main" id="{9C4B6038-6CAE-8941-9D03-9C1A73E03061}"/>
                  </a:ext>
                </a:extLst>
              </p:cNvPr>
              <p:cNvCxnSpPr/>
              <p:nvPr/>
            </p:nvCxnSpPr>
            <p:spPr>
              <a:xfrm flipV="1">
                <a:off x="3939638" y="901613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사각형: 둥근 모서리 4">
            <a:extLst>
              <a:ext uri="{FF2B5EF4-FFF2-40B4-BE49-F238E27FC236}">
                <a16:creationId xmlns:a16="http://schemas.microsoft.com/office/drawing/2014/main" id="{1DF7CAAD-D260-6649-824C-5D3ECDF88B8A}"/>
              </a:ext>
            </a:extLst>
          </p:cNvPr>
          <p:cNvSpPr/>
          <p:nvPr/>
        </p:nvSpPr>
        <p:spPr>
          <a:xfrm>
            <a:off x="4846462" y="293337"/>
            <a:ext cx="2509697" cy="2807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EE1B7-18F3-EE42-B92C-B95AF0572CFA}"/>
              </a:ext>
            </a:extLst>
          </p:cNvPr>
          <p:cNvSpPr txBox="1"/>
          <p:nvPr/>
        </p:nvSpPr>
        <p:spPr>
          <a:xfrm>
            <a:off x="5205878" y="308463"/>
            <a:ext cx="179087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rPr>
              <a:t>모델링 및 성능평가</a:t>
            </a:r>
          </a:p>
        </p:txBody>
      </p:sp>
      <p:cxnSp>
        <p:nvCxnSpPr>
          <p:cNvPr id="25" name="직선 연결선 60">
            <a:extLst>
              <a:ext uri="{FF2B5EF4-FFF2-40B4-BE49-F238E27FC236}">
                <a16:creationId xmlns:a16="http://schemas.microsoft.com/office/drawing/2014/main" id="{7DDC0C07-0882-8640-9E11-7625504FB87E}"/>
              </a:ext>
            </a:extLst>
          </p:cNvPr>
          <p:cNvCxnSpPr>
            <a:cxnSpLocks/>
          </p:cNvCxnSpPr>
          <p:nvPr/>
        </p:nvCxnSpPr>
        <p:spPr>
          <a:xfrm>
            <a:off x="3133255" y="1165299"/>
            <a:ext cx="580371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46BA4196-DCE1-6B40-8571-A0199D7678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9346" y="1875814"/>
            <a:ext cx="2899253" cy="216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20AA73-321A-7141-A7D6-35CF364D64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11171" y="4107717"/>
            <a:ext cx="2858825" cy="216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2D622A4-EB9B-7F48-8AC5-90A9EF48F47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7762" y="1875814"/>
            <a:ext cx="2818397" cy="216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118B0B2-0FB2-6B43-A821-3465B06A735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27766" y="1875814"/>
            <a:ext cx="2818397" cy="216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937318B-E58F-454C-A36E-D8FF31CB36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38298" y="4107717"/>
            <a:ext cx="2835721" cy="2160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CAC6F0-39EA-D446-9F79-4F7423380C08}"/>
              </a:ext>
            </a:extLst>
          </p:cNvPr>
          <p:cNvSpPr/>
          <p:nvPr/>
        </p:nvSpPr>
        <p:spPr>
          <a:xfrm>
            <a:off x="853326" y="1312207"/>
            <a:ext cx="1460656" cy="325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GPA(</a:t>
            </a:r>
            <a:r>
              <a:rPr lang="ko-KR" altLang="en-US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학점</a:t>
            </a: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분포</a:t>
            </a:r>
            <a:endParaRPr lang="en-US" altLang="ko-KR" sz="1400" b="1" dirty="0">
              <a:ln>
                <a:solidFill>
                  <a:srgbClr val="FD3E3B">
                    <a:alpha val="0"/>
                  </a:srgb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A305B64-5F4F-6A4F-8028-6743506731E2}"/>
              </a:ext>
            </a:extLst>
          </p:cNvPr>
          <p:cNvSpPr/>
          <p:nvPr/>
        </p:nvSpPr>
        <p:spPr>
          <a:xfrm>
            <a:off x="718452" y="1300541"/>
            <a:ext cx="1730402" cy="3640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2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2C046F-AD68-8646-B1CE-5ADB92A3450D}"/>
              </a:ext>
            </a:extLst>
          </p:cNvPr>
          <p:cNvSpPr/>
          <p:nvPr/>
        </p:nvSpPr>
        <p:spPr>
          <a:xfrm>
            <a:off x="686508" y="5861625"/>
            <a:ext cx="1014787" cy="245347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CC3B2A-0DF6-3246-BF3E-387168F0F322}"/>
              </a:ext>
            </a:extLst>
          </p:cNvPr>
          <p:cNvSpPr/>
          <p:nvPr/>
        </p:nvSpPr>
        <p:spPr>
          <a:xfrm>
            <a:off x="707292" y="2913641"/>
            <a:ext cx="1014787" cy="245347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3F80D5-442E-CF4B-B0F3-3E08F702AC27}"/>
              </a:ext>
            </a:extLst>
          </p:cNvPr>
          <p:cNvSpPr/>
          <p:nvPr/>
        </p:nvSpPr>
        <p:spPr>
          <a:xfrm>
            <a:off x="1211951" y="1731742"/>
            <a:ext cx="510129" cy="24534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374796" y="293337"/>
            <a:ext cx="5458119" cy="871962"/>
            <a:chOff x="3374796" y="293337"/>
            <a:chExt cx="5458119" cy="871962"/>
          </a:xfrm>
        </p:grpSpPr>
        <p:sp>
          <p:nvSpPr>
            <p:cNvPr id="57" name="TextBox 56"/>
            <p:cNvSpPr txBox="1"/>
            <p:nvPr/>
          </p:nvSpPr>
          <p:spPr>
            <a:xfrm>
              <a:off x="4031121" y="703645"/>
              <a:ext cx="4532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선택한 모델로 종사상 지위 예측</a:t>
              </a: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393649" y="641043"/>
              <a:ext cx="543926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74796" y="1165299"/>
              <a:ext cx="545811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D17E74-73BC-4BBB-9FEA-474B2211D296}"/>
                </a:ext>
              </a:extLst>
            </p:cNvPr>
            <p:cNvGrpSpPr/>
            <p:nvPr/>
          </p:nvGrpSpPr>
          <p:grpSpPr>
            <a:xfrm>
              <a:off x="3823991" y="819432"/>
              <a:ext cx="166028" cy="157173"/>
              <a:chOff x="3937115" y="819432"/>
              <a:chExt cx="166028" cy="15717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9" name="모서리가 둥근 직사각형 124">
                <a:extLst>
                  <a:ext uri="{FF2B5EF4-FFF2-40B4-BE49-F238E27FC236}">
                    <a16:creationId xmlns:a16="http://schemas.microsoft.com/office/drawing/2014/main" id="{584883F2-7D0A-4258-9988-26051162B35D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181A168-F785-4A5A-9F0E-0569CB54B987}"/>
                  </a:ext>
                </a:extLst>
              </p:cNvPr>
              <p:cNvGrpSpPr/>
              <p:nvPr/>
            </p:nvGrpSpPr>
            <p:grpSpPr>
              <a:xfrm>
                <a:off x="3988795" y="858620"/>
                <a:ext cx="53242" cy="78797"/>
                <a:chOff x="3939638" y="866631"/>
                <a:chExt cx="53242" cy="78797"/>
              </a:xfrm>
              <a:grpFill/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10D56AF-E37A-4C20-8999-F485EDD25003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E3AE36E-5717-4F67-BE2E-4DD89C426508}"/>
                    </a:ext>
                  </a:extLst>
                </p:cNvPr>
                <p:cNvCxnSpPr/>
                <p:nvPr/>
              </p:nvCxnSpPr>
              <p:spPr>
                <a:xfrm flipV="1">
                  <a:off x="3939638" y="901613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사각형: 둥근 모서리 4">
              <a:extLst>
                <a:ext uri="{FF2B5EF4-FFF2-40B4-BE49-F238E27FC236}">
                  <a16:creationId xmlns:a16="http://schemas.microsoft.com/office/drawing/2014/main" id="{BE5CA3E0-2C30-4D11-BC26-809768FD22DF}"/>
                </a:ext>
              </a:extLst>
            </p:cNvPr>
            <p:cNvSpPr/>
            <p:nvPr/>
          </p:nvSpPr>
          <p:spPr>
            <a:xfrm>
              <a:off x="4846462" y="293337"/>
              <a:ext cx="2509697" cy="28073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299B3F-E0FB-439C-A9AD-92E0D41B6AD0}"/>
                </a:ext>
              </a:extLst>
            </p:cNvPr>
            <p:cNvSpPr txBox="1"/>
            <p:nvPr/>
          </p:nvSpPr>
          <p:spPr>
            <a:xfrm>
              <a:off x="5205878" y="308463"/>
              <a:ext cx="1790876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30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모델링 및 성능평가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3C0C178-F9C8-7447-85B4-12BF4414EB4A}"/>
              </a:ext>
            </a:extLst>
          </p:cNvPr>
          <p:cNvSpPr txBox="1"/>
          <p:nvPr/>
        </p:nvSpPr>
        <p:spPr>
          <a:xfrm>
            <a:off x="0" y="0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accent2"/>
                </a:solidFill>
              </a:rPr>
              <a:t>해당 페이지 추가됨</a:t>
            </a:r>
            <a:endParaRPr kumimoji="1" lang="ko-Kore-KR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FF1F5F-DACF-0440-B9B8-892AEAA86F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707293" y="1448644"/>
            <a:ext cx="4953747" cy="22870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2A8A48-EB7A-8C46-A360-55119E24B683}"/>
              </a:ext>
            </a:extLst>
          </p:cNvPr>
          <p:cNvSpPr/>
          <p:nvPr/>
        </p:nvSpPr>
        <p:spPr>
          <a:xfrm>
            <a:off x="1193902" y="4386246"/>
            <a:ext cx="510129" cy="24534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16DE96-BFE9-004E-9178-255A17F09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968" y="4097003"/>
            <a:ext cx="4953747" cy="228700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BED8E2-B2B7-3A4D-8985-B3B7B7B498CD}"/>
              </a:ext>
            </a:extLst>
          </p:cNvPr>
          <p:cNvSpPr/>
          <p:nvPr/>
        </p:nvSpPr>
        <p:spPr>
          <a:xfrm>
            <a:off x="1211951" y="2024782"/>
            <a:ext cx="510129" cy="245347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FD0725-5784-4841-906D-042128BD9A6B}"/>
              </a:ext>
            </a:extLst>
          </p:cNvPr>
          <p:cNvSpPr/>
          <p:nvPr/>
        </p:nvSpPr>
        <p:spPr>
          <a:xfrm>
            <a:off x="1193902" y="4672139"/>
            <a:ext cx="510129" cy="245347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B91DA7-9113-3F45-99B5-D59371E1BD15}"/>
              </a:ext>
            </a:extLst>
          </p:cNvPr>
          <p:cNvSpPr/>
          <p:nvPr/>
        </p:nvSpPr>
        <p:spPr>
          <a:xfrm>
            <a:off x="707292" y="2337348"/>
            <a:ext cx="1014787" cy="24534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92DAE5-8388-A749-B910-AFF41BF8A99F}"/>
              </a:ext>
            </a:extLst>
          </p:cNvPr>
          <p:cNvSpPr/>
          <p:nvPr/>
        </p:nvSpPr>
        <p:spPr>
          <a:xfrm>
            <a:off x="696968" y="5560998"/>
            <a:ext cx="1014787" cy="24534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71B03B-8FC2-274B-BD43-8E400D822BF8}"/>
              </a:ext>
            </a:extLst>
          </p:cNvPr>
          <p:cNvSpPr/>
          <p:nvPr/>
        </p:nvSpPr>
        <p:spPr>
          <a:xfrm>
            <a:off x="1217967" y="2620446"/>
            <a:ext cx="488464" cy="245347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4EA86F-D094-BD4A-ACCC-24C2D5A95D65}"/>
              </a:ext>
            </a:extLst>
          </p:cNvPr>
          <p:cNvSpPr/>
          <p:nvPr/>
        </p:nvSpPr>
        <p:spPr>
          <a:xfrm>
            <a:off x="1205934" y="5249961"/>
            <a:ext cx="488464" cy="245347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7F3EB9-FFB7-A449-89BF-7B9D68089579}"/>
              </a:ext>
            </a:extLst>
          </p:cNvPr>
          <p:cNvSpPr/>
          <p:nvPr/>
        </p:nvSpPr>
        <p:spPr>
          <a:xfrm>
            <a:off x="1039201" y="3212852"/>
            <a:ext cx="672554" cy="245347"/>
          </a:xfrm>
          <a:prstGeom prst="rect">
            <a:avLst/>
          </a:prstGeom>
          <a:solidFill>
            <a:schemeClr val="accent5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D42872-F734-C046-B302-EE23C71A4127}"/>
              </a:ext>
            </a:extLst>
          </p:cNvPr>
          <p:cNvSpPr/>
          <p:nvPr/>
        </p:nvSpPr>
        <p:spPr>
          <a:xfrm>
            <a:off x="1027860" y="4965747"/>
            <a:ext cx="672554" cy="245347"/>
          </a:xfrm>
          <a:prstGeom prst="rect">
            <a:avLst/>
          </a:prstGeom>
          <a:solidFill>
            <a:schemeClr val="accent5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374BF7-0978-DE42-857A-14160A308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2564" y="2416476"/>
            <a:ext cx="5278566" cy="334763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0E0711-4319-7B4B-90AB-880EADE48102}"/>
              </a:ext>
            </a:extLst>
          </p:cNvPr>
          <p:cNvSpPr/>
          <p:nvPr/>
        </p:nvSpPr>
        <p:spPr>
          <a:xfrm>
            <a:off x="7977352" y="1828454"/>
            <a:ext cx="2316660" cy="325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확률 </a:t>
            </a:r>
            <a:r>
              <a:rPr lang="en-US" altLang="ko-KR" sz="1400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redict_proba</a:t>
            </a:r>
            <a:endParaRPr lang="en-US" altLang="ko-KR" b="1" dirty="0">
              <a:ln>
                <a:solidFill>
                  <a:srgbClr val="FD3E3B">
                    <a:alpha val="0"/>
                  </a:srgb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D109E0B8-4FB6-7144-880A-A2E8FC2A87DA}"/>
              </a:ext>
            </a:extLst>
          </p:cNvPr>
          <p:cNvSpPr/>
          <p:nvPr/>
        </p:nvSpPr>
        <p:spPr>
          <a:xfrm>
            <a:off x="7735559" y="1810870"/>
            <a:ext cx="2800244" cy="3640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E5CAF902-45E3-CD4D-81BF-D9EFA556FC59}"/>
              </a:ext>
            </a:extLst>
          </p:cNvPr>
          <p:cNvSpPr/>
          <p:nvPr/>
        </p:nvSpPr>
        <p:spPr>
          <a:xfrm rot="10800000">
            <a:off x="2135944" y="3798279"/>
            <a:ext cx="2814921" cy="225454"/>
          </a:xfrm>
          <a:prstGeom prst="triangle">
            <a:avLst/>
          </a:prstGeom>
          <a:gradFill>
            <a:gsLst>
              <a:gs pos="0">
                <a:srgbClr val="FBFCFF"/>
              </a:gs>
              <a:gs pos="0">
                <a:schemeClr val="bg2">
                  <a:lumMod val="40000"/>
                  <a:lumOff val="6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직선 연결선 60">
            <a:extLst>
              <a:ext uri="{FF2B5EF4-FFF2-40B4-BE49-F238E27FC236}">
                <a16:creationId xmlns:a16="http://schemas.microsoft.com/office/drawing/2014/main" id="{E7A7AAE6-D3A8-764F-B0B5-5DB46FD444FB}"/>
              </a:ext>
            </a:extLst>
          </p:cNvPr>
          <p:cNvCxnSpPr>
            <a:cxnSpLocks/>
          </p:cNvCxnSpPr>
          <p:nvPr/>
        </p:nvCxnSpPr>
        <p:spPr>
          <a:xfrm flipV="1">
            <a:off x="6103342" y="1810870"/>
            <a:ext cx="0" cy="438770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5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331221" y="1914209"/>
            <a:ext cx="5803710" cy="3640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/>
              <a:t>전체 항목에서 필요한 </a:t>
            </a:r>
            <a:r>
              <a:rPr lang="ko-KR" altLang="en-US" sz="1200" dirty="0" err="1"/>
              <a:t>독립변수만</a:t>
            </a:r>
            <a:r>
              <a:rPr lang="ko-KR" altLang="en-US" sz="1200" dirty="0"/>
              <a:t> 선별</a:t>
            </a:r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05444" y="703645"/>
            <a:ext cx="4237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종사상 지위 모델링 과정 요약</a:t>
            </a:r>
          </a:p>
        </p:txBody>
      </p:sp>
      <p:cxnSp>
        <p:nvCxnSpPr>
          <p:cNvPr id="58" name="직선 연결선 57"/>
          <p:cNvCxnSpPr>
            <a:cxnSpLocks/>
          </p:cNvCxnSpPr>
          <p:nvPr/>
        </p:nvCxnSpPr>
        <p:spPr>
          <a:xfrm>
            <a:off x="3152108" y="641043"/>
            <a:ext cx="5784857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</p:cNvCxnSpPr>
          <p:nvPr/>
        </p:nvCxnSpPr>
        <p:spPr>
          <a:xfrm>
            <a:off x="3133255" y="1165299"/>
            <a:ext cx="580371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8D17E74-73BC-4BBB-9FEA-474B2211D296}"/>
              </a:ext>
            </a:extLst>
          </p:cNvPr>
          <p:cNvGrpSpPr/>
          <p:nvPr/>
        </p:nvGrpSpPr>
        <p:grpSpPr>
          <a:xfrm>
            <a:off x="3211518" y="819432"/>
            <a:ext cx="166028" cy="157173"/>
            <a:chOff x="3937115" y="819432"/>
            <a:chExt cx="166028" cy="157173"/>
          </a:xfrm>
          <a:solidFill>
            <a:schemeClr val="accent1">
              <a:lumMod val="50000"/>
            </a:schemeClr>
          </a:solidFill>
        </p:grpSpPr>
        <p:sp>
          <p:nvSpPr>
            <p:cNvPr id="69" name="모서리가 둥근 직사각형 124">
              <a:extLst>
                <a:ext uri="{FF2B5EF4-FFF2-40B4-BE49-F238E27FC236}">
                  <a16:creationId xmlns:a16="http://schemas.microsoft.com/office/drawing/2014/main" id="{584883F2-7D0A-4258-9988-26051162B35D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181A168-F785-4A5A-9F0E-0569CB54B987}"/>
                </a:ext>
              </a:extLst>
            </p:cNvPr>
            <p:cNvGrpSpPr/>
            <p:nvPr/>
          </p:nvGrpSpPr>
          <p:grpSpPr>
            <a:xfrm>
              <a:off x="3988795" y="858620"/>
              <a:ext cx="53242" cy="78797"/>
              <a:chOff x="3939638" y="866631"/>
              <a:chExt cx="53242" cy="78797"/>
            </a:xfrm>
            <a:grpFill/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10D56AF-E37A-4C20-8999-F485EDD25003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E3AE36E-5717-4F67-BE2E-4DD89C426508}"/>
                  </a:ext>
                </a:extLst>
              </p:cNvPr>
              <p:cNvCxnSpPr/>
              <p:nvPr/>
            </p:nvCxnSpPr>
            <p:spPr>
              <a:xfrm flipV="1">
                <a:off x="3939638" y="901613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4846462" y="293337"/>
            <a:ext cx="2509697" cy="2807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205878" y="308463"/>
            <a:ext cx="179087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rPr>
              <a:t>모델링 및 성능평가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491204-5FF4-D44A-B762-EF8094C7F504}"/>
              </a:ext>
            </a:extLst>
          </p:cNvPr>
          <p:cNvSpPr/>
          <p:nvPr/>
        </p:nvSpPr>
        <p:spPr>
          <a:xfrm>
            <a:off x="3146472" y="1792338"/>
            <a:ext cx="218479" cy="224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001A87-CB8C-8A44-AF09-F1F343264396}"/>
              </a:ext>
            </a:extLst>
          </p:cNvPr>
          <p:cNvSpPr txBox="1"/>
          <p:nvPr/>
        </p:nvSpPr>
        <p:spPr>
          <a:xfrm>
            <a:off x="3331221" y="2559754"/>
            <a:ext cx="5803710" cy="3640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/>
              <a:t>응답 데이터와 모름</a:t>
            </a:r>
            <a:r>
              <a:rPr lang="en-US" altLang="ko-KR" sz="1200" dirty="0"/>
              <a:t>/</a:t>
            </a:r>
            <a:r>
              <a:rPr lang="ko-KR" altLang="en-US" sz="1200" dirty="0"/>
              <a:t>무응답 데이터 분리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F4895D-DA90-504E-917A-2A092A0E8631}"/>
              </a:ext>
            </a:extLst>
          </p:cNvPr>
          <p:cNvSpPr/>
          <p:nvPr/>
        </p:nvSpPr>
        <p:spPr>
          <a:xfrm>
            <a:off x="3146472" y="2437883"/>
            <a:ext cx="218479" cy="224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C6D74D-47A5-A041-8FA4-6B3326EB480C}"/>
              </a:ext>
            </a:extLst>
          </p:cNvPr>
          <p:cNvSpPr txBox="1"/>
          <p:nvPr/>
        </p:nvSpPr>
        <p:spPr>
          <a:xfrm>
            <a:off x="3331221" y="3145343"/>
            <a:ext cx="5803710" cy="3640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/>
              <a:t>X, y </a:t>
            </a:r>
            <a:r>
              <a:rPr lang="ko-KR" altLang="en-US" sz="1200" dirty="0"/>
              <a:t>설정</a:t>
            </a:r>
            <a:endParaRPr lang="en-US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EE3670-945D-994C-B5D9-E6640B74C6CC}"/>
              </a:ext>
            </a:extLst>
          </p:cNvPr>
          <p:cNvSpPr/>
          <p:nvPr/>
        </p:nvSpPr>
        <p:spPr>
          <a:xfrm>
            <a:off x="3146472" y="3023472"/>
            <a:ext cx="218479" cy="224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ABD6C-EBB4-454C-B3E7-3E987A8FB010}"/>
              </a:ext>
            </a:extLst>
          </p:cNvPr>
          <p:cNvSpPr txBox="1"/>
          <p:nvPr/>
        </p:nvSpPr>
        <p:spPr>
          <a:xfrm>
            <a:off x="3391604" y="3533798"/>
            <a:ext cx="40351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X = </a:t>
            </a:r>
            <a:r>
              <a:rPr lang="ko-KR" altLang="en-US" sz="1000" dirty="0"/>
              <a:t>종사상 지위 제외한</a:t>
            </a:r>
            <a:r>
              <a:rPr lang="en-US" altLang="ko-KR" sz="1000" dirty="0"/>
              <a:t> </a:t>
            </a:r>
            <a:r>
              <a:rPr lang="ko-KR" altLang="en-US" sz="1000" dirty="0"/>
              <a:t>응답 데이터</a:t>
            </a:r>
            <a:endParaRPr lang="en-US" altLang="ko-KR" sz="1000" dirty="0"/>
          </a:p>
          <a:p>
            <a:r>
              <a:rPr lang="en-US" altLang="ko-KR" sz="1000" dirty="0"/>
              <a:t>y = </a:t>
            </a:r>
            <a:r>
              <a:rPr lang="ko-KR" altLang="en-US" sz="1000" dirty="0"/>
              <a:t>종사상 지위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4747B1-5228-D64F-A11D-64049165332F}"/>
              </a:ext>
            </a:extLst>
          </p:cNvPr>
          <p:cNvSpPr txBox="1"/>
          <p:nvPr/>
        </p:nvSpPr>
        <p:spPr>
          <a:xfrm>
            <a:off x="3331221" y="4054389"/>
            <a:ext cx="5803710" cy="3640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/>
              <a:t>종사상 지위 분류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오버샘플링</a:t>
            </a:r>
            <a:r>
              <a:rPr lang="en-US" altLang="ko-KR" sz="1200" dirty="0"/>
              <a:t>(SMOTE) 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390694-1384-5545-A477-06A45CE72040}"/>
              </a:ext>
            </a:extLst>
          </p:cNvPr>
          <p:cNvSpPr/>
          <p:nvPr/>
        </p:nvSpPr>
        <p:spPr>
          <a:xfrm>
            <a:off x="3146472" y="3932518"/>
            <a:ext cx="218479" cy="224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C6C8E3-22A4-6244-A339-F303F6BA4230}"/>
              </a:ext>
            </a:extLst>
          </p:cNvPr>
          <p:cNvSpPr txBox="1"/>
          <p:nvPr/>
        </p:nvSpPr>
        <p:spPr>
          <a:xfrm>
            <a:off x="3331221" y="4663459"/>
            <a:ext cx="5803710" cy="3640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하이퍼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조정 전 후 모델 비교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6FE29A-0509-5443-8C85-FFEFB80B52F0}"/>
              </a:ext>
            </a:extLst>
          </p:cNvPr>
          <p:cNvSpPr/>
          <p:nvPr/>
        </p:nvSpPr>
        <p:spPr>
          <a:xfrm>
            <a:off x="3146472" y="4541588"/>
            <a:ext cx="218479" cy="224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C68BF4-E685-6242-8D6F-7DB0E9007E33}"/>
              </a:ext>
            </a:extLst>
          </p:cNvPr>
          <p:cNvSpPr txBox="1"/>
          <p:nvPr/>
        </p:nvSpPr>
        <p:spPr>
          <a:xfrm>
            <a:off x="3391603" y="5043340"/>
            <a:ext cx="40351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랜덤포레스트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 err="1"/>
              <a:t>XGBoost</a:t>
            </a:r>
            <a:r>
              <a:rPr lang="en-US" altLang="ko-KR" sz="1000" dirty="0"/>
              <a:t> </a:t>
            </a:r>
            <a:r>
              <a:rPr lang="ko-KR" altLang="en-US" sz="1000" dirty="0"/>
              <a:t>적용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F57D3E-756C-C04D-A8A1-8D5DB39AD66A}"/>
              </a:ext>
            </a:extLst>
          </p:cNvPr>
          <p:cNvSpPr txBox="1"/>
          <p:nvPr/>
        </p:nvSpPr>
        <p:spPr>
          <a:xfrm>
            <a:off x="3331221" y="5514233"/>
            <a:ext cx="5803710" cy="3640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/>
              <a:t>성능 높은 모델 결과 확인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93E82-F7BF-1746-9160-7E0CFCF4C032}"/>
              </a:ext>
            </a:extLst>
          </p:cNvPr>
          <p:cNvSpPr/>
          <p:nvPr/>
        </p:nvSpPr>
        <p:spPr>
          <a:xfrm>
            <a:off x="3146472" y="5392362"/>
            <a:ext cx="218479" cy="224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4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3117E2A6-8F1E-714B-8994-620D65B0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6" y="1377092"/>
            <a:ext cx="11018808" cy="494352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387295" y="703645"/>
            <a:ext cx="567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종사상 지위 분류 및 사용 독립변수 목록</a:t>
            </a:r>
          </a:p>
        </p:txBody>
      </p:sp>
      <p:cxnSp>
        <p:nvCxnSpPr>
          <p:cNvPr id="58" name="직선 연결선 57"/>
          <p:cNvCxnSpPr>
            <a:cxnSpLocks/>
          </p:cNvCxnSpPr>
          <p:nvPr/>
        </p:nvCxnSpPr>
        <p:spPr>
          <a:xfrm>
            <a:off x="3152108" y="641043"/>
            <a:ext cx="5784857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8D17E74-73BC-4BBB-9FEA-474B2211D296}"/>
              </a:ext>
            </a:extLst>
          </p:cNvPr>
          <p:cNvGrpSpPr/>
          <p:nvPr/>
        </p:nvGrpSpPr>
        <p:grpSpPr>
          <a:xfrm>
            <a:off x="3211518" y="819432"/>
            <a:ext cx="166028" cy="157173"/>
            <a:chOff x="3937115" y="819432"/>
            <a:chExt cx="166028" cy="157173"/>
          </a:xfrm>
          <a:solidFill>
            <a:schemeClr val="accent1">
              <a:lumMod val="50000"/>
            </a:schemeClr>
          </a:solidFill>
        </p:grpSpPr>
        <p:sp>
          <p:nvSpPr>
            <p:cNvPr id="69" name="모서리가 둥근 직사각형 124">
              <a:extLst>
                <a:ext uri="{FF2B5EF4-FFF2-40B4-BE49-F238E27FC236}">
                  <a16:creationId xmlns:a16="http://schemas.microsoft.com/office/drawing/2014/main" id="{584883F2-7D0A-4258-9988-26051162B35D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181A168-F785-4A5A-9F0E-0569CB54B987}"/>
                </a:ext>
              </a:extLst>
            </p:cNvPr>
            <p:cNvGrpSpPr/>
            <p:nvPr/>
          </p:nvGrpSpPr>
          <p:grpSpPr>
            <a:xfrm>
              <a:off x="3988795" y="858620"/>
              <a:ext cx="53242" cy="78797"/>
              <a:chOff x="3939638" y="866631"/>
              <a:chExt cx="53242" cy="78797"/>
            </a:xfrm>
            <a:grpFill/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10D56AF-E37A-4C20-8999-F485EDD25003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E3AE36E-5717-4F67-BE2E-4DD89C426508}"/>
                  </a:ext>
                </a:extLst>
              </p:cNvPr>
              <p:cNvCxnSpPr/>
              <p:nvPr/>
            </p:nvCxnSpPr>
            <p:spPr>
              <a:xfrm flipV="1">
                <a:off x="3939638" y="901613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4846462" y="293337"/>
            <a:ext cx="2509697" cy="2807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205878" y="308463"/>
            <a:ext cx="179087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rPr>
              <a:t>모델링 및 성능평가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078CD-DA1B-B74D-BE74-7733A89B4B76}"/>
              </a:ext>
            </a:extLst>
          </p:cNvPr>
          <p:cNvSpPr/>
          <p:nvPr/>
        </p:nvSpPr>
        <p:spPr>
          <a:xfrm>
            <a:off x="2226399" y="1912805"/>
            <a:ext cx="4706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20E08A-2000-4D48-9DDF-5C2386B853D6}"/>
              </a:ext>
            </a:extLst>
          </p:cNvPr>
          <p:cNvSpPr/>
          <p:nvPr/>
        </p:nvSpPr>
        <p:spPr>
          <a:xfrm>
            <a:off x="2760149" y="1912805"/>
            <a:ext cx="4706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1F707BC-154B-2147-8403-4ACDAEF51B9E}"/>
              </a:ext>
            </a:extLst>
          </p:cNvPr>
          <p:cNvSpPr/>
          <p:nvPr/>
        </p:nvSpPr>
        <p:spPr>
          <a:xfrm>
            <a:off x="3330712" y="1912805"/>
            <a:ext cx="721524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ED4105-E576-354C-B120-554B87B548B8}"/>
              </a:ext>
            </a:extLst>
          </p:cNvPr>
          <p:cNvSpPr/>
          <p:nvPr/>
        </p:nvSpPr>
        <p:spPr>
          <a:xfrm>
            <a:off x="4101511" y="1912805"/>
            <a:ext cx="4706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B1B4B13-D9D7-9548-AE2F-EEB923C9168D}"/>
              </a:ext>
            </a:extLst>
          </p:cNvPr>
          <p:cNvSpPr/>
          <p:nvPr/>
        </p:nvSpPr>
        <p:spPr>
          <a:xfrm>
            <a:off x="4649652" y="1912805"/>
            <a:ext cx="4706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101AC3D-5516-0440-988D-DF3A6870AA57}"/>
              </a:ext>
            </a:extLst>
          </p:cNvPr>
          <p:cNvSpPr/>
          <p:nvPr/>
        </p:nvSpPr>
        <p:spPr>
          <a:xfrm>
            <a:off x="5205878" y="1912805"/>
            <a:ext cx="684783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5AE5AE2-9E54-5442-94A2-64EE8F3159BB}"/>
              </a:ext>
            </a:extLst>
          </p:cNvPr>
          <p:cNvSpPr/>
          <p:nvPr/>
        </p:nvSpPr>
        <p:spPr>
          <a:xfrm>
            <a:off x="6713948" y="1912805"/>
            <a:ext cx="4706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9BBBEC1-FFE4-794F-8DDB-8F0A065E16AA}"/>
              </a:ext>
            </a:extLst>
          </p:cNvPr>
          <p:cNvSpPr/>
          <p:nvPr/>
        </p:nvSpPr>
        <p:spPr>
          <a:xfrm>
            <a:off x="7294559" y="1912805"/>
            <a:ext cx="684783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2290DCD-9B23-F543-B130-02320A26A077}"/>
              </a:ext>
            </a:extLst>
          </p:cNvPr>
          <p:cNvSpPr/>
          <p:nvPr/>
        </p:nvSpPr>
        <p:spPr>
          <a:xfrm>
            <a:off x="8090361" y="1912805"/>
            <a:ext cx="3221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9025248-D3A7-DC44-8EC9-DA61696B731E}"/>
              </a:ext>
            </a:extLst>
          </p:cNvPr>
          <p:cNvSpPr/>
          <p:nvPr/>
        </p:nvSpPr>
        <p:spPr>
          <a:xfrm>
            <a:off x="8481900" y="1912805"/>
            <a:ext cx="3221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8F190A9-5449-DE4C-BAFB-EF7BBBC0AC87}"/>
              </a:ext>
            </a:extLst>
          </p:cNvPr>
          <p:cNvSpPr/>
          <p:nvPr/>
        </p:nvSpPr>
        <p:spPr>
          <a:xfrm>
            <a:off x="3095402" y="2390810"/>
            <a:ext cx="619950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C6C8B0A-EF5E-B549-A89B-56C07F32AEFB}"/>
              </a:ext>
            </a:extLst>
          </p:cNvPr>
          <p:cNvSpPr/>
          <p:nvPr/>
        </p:nvSpPr>
        <p:spPr>
          <a:xfrm>
            <a:off x="2265899" y="2705558"/>
            <a:ext cx="619950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8CFC9B4-65F8-6045-B86D-54FE5C41DD85}"/>
              </a:ext>
            </a:extLst>
          </p:cNvPr>
          <p:cNvSpPr/>
          <p:nvPr/>
        </p:nvSpPr>
        <p:spPr>
          <a:xfrm>
            <a:off x="2274524" y="5871264"/>
            <a:ext cx="1122395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31DF73-AD9A-264C-B93C-B67AFF8F2D98}"/>
              </a:ext>
            </a:extLst>
          </p:cNvPr>
          <p:cNvSpPr/>
          <p:nvPr/>
        </p:nvSpPr>
        <p:spPr>
          <a:xfrm>
            <a:off x="3521064" y="5871264"/>
            <a:ext cx="619950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458A766-6323-5843-8F4C-CECBDC77DBAE}"/>
              </a:ext>
            </a:extLst>
          </p:cNvPr>
          <p:cNvSpPr/>
          <p:nvPr/>
        </p:nvSpPr>
        <p:spPr>
          <a:xfrm>
            <a:off x="4216887" y="5871264"/>
            <a:ext cx="619950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7758B2F-28D2-7C42-B605-F9E06E808F79}"/>
              </a:ext>
            </a:extLst>
          </p:cNvPr>
          <p:cNvSpPr/>
          <p:nvPr/>
        </p:nvSpPr>
        <p:spPr>
          <a:xfrm>
            <a:off x="4909069" y="5871264"/>
            <a:ext cx="619950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C9B3270-80D6-4449-8452-6796B7F6E18B}"/>
              </a:ext>
            </a:extLst>
          </p:cNvPr>
          <p:cNvSpPr/>
          <p:nvPr/>
        </p:nvSpPr>
        <p:spPr>
          <a:xfrm>
            <a:off x="5604019" y="5871264"/>
            <a:ext cx="619950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817F1B-5B1B-2B47-ADF1-29A5D4572617}"/>
              </a:ext>
            </a:extLst>
          </p:cNvPr>
          <p:cNvSpPr/>
          <p:nvPr/>
        </p:nvSpPr>
        <p:spPr>
          <a:xfrm>
            <a:off x="6329307" y="5871264"/>
            <a:ext cx="855260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7BE0F98-A334-8640-9BC7-77A55F53A2FA}"/>
              </a:ext>
            </a:extLst>
          </p:cNvPr>
          <p:cNvSpPr/>
          <p:nvPr/>
        </p:nvSpPr>
        <p:spPr>
          <a:xfrm>
            <a:off x="2255275" y="3107777"/>
            <a:ext cx="709306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1074B8-81B0-7642-BF94-F00871E3E19E}"/>
              </a:ext>
            </a:extLst>
          </p:cNvPr>
          <p:cNvSpPr/>
          <p:nvPr/>
        </p:nvSpPr>
        <p:spPr>
          <a:xfrm>
            <a:off x="3076151" y="3107777"/>
            <a:ext cx="1760685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4F937ED-E102-3F4D-A945-45B0696F8371}"/>
              </a:ext>
            </a:extLst>
          </p:cNvPr>
          <p:cNvSpPr/>
          <p:nvPr/>
        </p:nvSpPr>
        <p:spPr>
          <a:xfrm>
            <a:off x="4959211" y="3108303"/>
            <a:ext cx="3221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54F8644-AB7A-F940-B5B9-98187C0ECB4A}"/>
              </a:ext>
            </a:extLst>
          </p:cNvPr>
          <p:cNvSpPr/>
          <p:nvPr/>
        </p:nvSpPr>
        <p:spPr>
          <a:xfrm>
            <a:off x="5358334" y="3108303"/>
            <a:ext cx="836760" cy="201311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569632D-823D-9C45-BF32-70CEF076DAEF}"/>
              </a:ext>
            </a:extLst>
          </p:cNvPr>
          <p:cNvSpPr/>
          <p:nvPr/>
        </p:nvSpPr>
        <p:spPr>
          <a:xfrm>
            <a:off x="6278407" y="3107776"/>
            <a:ext cx="464416" cy="201311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40F55BB-5CC6-4B44-9D5D-A4233E3AA8E3}"/>
              </a:ext>
            </a:extLst>
          </p:cNvPr>
          <p:cNvSpPr/>
          <p:nvPr/>
        </p:nvSpPr>
        <p:spPr>
          <a:xfrm>
            <a:off x="6868322" y="3108304"/>
            <a:ext cx="966642" cy="200784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EC93AF7-FE5A-1C4E-A805-94F14613D98C}"/>
              </a:ext>
            </a:extLst>
          </p:cNvPr>
          <p:cNvSpPr/>
          <p:nvPr/>
        </p:nvSpPr>
        <p:spPr>
          <a:xfrm>
            <a:off x="2274525" y="5477671"/>
            <a:ext cx="504874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C426CAF-DBC4-4849-A588-B12C56D5661B}"/>
              </a:ext>
            </a:extLst>
          </p:cNvPr>
          <p:cNvSpPr/>
          <p:nvPr/>
        </p:nvSpPr>
        <p:spPr>
          <a:xfrm>
            <a:off x="2274525" y="5073410"/>
            <a:ext cx="504874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3336D35-0F68-9D45-8FAC-2167BA79C141}"/>
              </a:ext>
            </a:extLst>
          </p:cNvPr>
          <p:cNvSpPr/>
          <p:nvPr/>
        </p:nvSpPr>
        <p:spPr>
          <a:xfrm>
            <a:off x="2847290" y="5073410"/>
            <a:ext cx="654523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4E91DF2-1367-964B-BEF1-C567273A8B68}"/>
              </a:ext>
            </a:extLst>
          </p:cNvPr>
          <p:cNvSpPr/>
          <p:nvPr/>
        </p:nvSpPr>
        <p:spPr>
          <a:xfrm>
            <a:off x="3609981" y="5073410"/>
            <a:ext cx="654523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B942E97-0754-334B-B4CF-49AA0AA744FB}"/>
              </a:ext>
            </a:extLst>
          </p:cNvPr>
          <p:cNvSpPr/>
          <p:nvPr/>
        </p:nvSpPr>
        <p:spPr>
          <a:xfrm>
            <a:off x="4356581" y="5073410"/>
            <a:ext cx="489882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01611F2-F412-6347-901A-D98DC7835E70}"/>
              </a:ext>
            </a:extLst>
          </p:cNvPr>
          <p:cNvSpPr/>
          <p:nvPr/>
        </p:nvSpPr>
        <p:spPr>
          <a:xfrm>
            <a:off x="4959211" y="5073410"/>
            <a:ext cx="489882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325BC77-7A79-D648-9A0B-E17F45789CA1}"/>
              </a:ext>
            </a:extLst>
          </p:cNvPr>
          <p:cNvSpPr/>
          <p:nvPr/>
        </p:nvSpPr>
        <p:spPr>
          <a:xfrm>
            <a:off x="2255274" y="3885805"/>
            <a:ext cx="896833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A202AF5-7AA7-7A49-8DC1-DE33BAB95BCE}"/>
              </a:ext>
            </a:extLst>
          </p:cNvPr>
          <p:cNvSpPr/>
          <p:nvPr/>
        </p:nvSpPr>
        <p:spPr>
          <a:xfrm>
            <a:off x="3246763" y="3885805"/>
            <a:ext cx="619950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C966E47-98D8-8F44-9CB5-EAF842D26F63}"/>
              </a:ext>
            </a:extLst>
          </p:cNvPr>
          <p:cNvSpPr/>
          <p:nvPr/>
        </p:nvSpPr>
        <p:spPr>
          <a:xfrm>
            <a:off x="3946867" y="3885804"/>
            <a:ext cx="489882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8E48AA-2A92-1243-8ECC-04E8F46CF701}"/>
              </a:ext>
            </a:extLst>
          </p:cNvPr>
          <p:cNvSpPr/>
          <p:nvPr/>
        </p:nvSpPr>
        <p:spPr>
          <a:xfrm>
            <a:off x="4546208" y="3885806"/>
            <a:ext cx="659670" cy="201836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7CE9D9C-09FC-8E4F-95E4-9EC5F7F91137}"/>
              </a:ext>
            </a:extLst>
          </p:cNvPr>
          <p:cNvSpPr/>
          <p:nvPr/>
        </p:nvSpPr>
        <p:spPr>
          <a:xfrm>
            <a:off x="5339828" y="3885804"/>
            <a:ext cx="489882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48B1A9F-4599-7343-8A55-06F3BF632027}"/>
              </a:ext>
            </a:extLst>
          </p:cNvPr>
          <p:cNvSpPr/>
          <p:nvPr/>
        </p:nvSpPr>
        <p:spPr>
          <a:xfrm>
            <a:off x="2255275" y="3501839"/>
            <a:ext cx="709306" cy="1986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9D2821-5ED3-2F45-9F58-494BA35A3395}"/>
              </a:ext>
            </a:extLst>
          </p:cNvPr>
          <p:cNvSpPr/>
          <p:nvPr/>
        </p:nvSpPr>
        <p:spPr>
          <a:xfrm>
            <a:off x="3061874" y="3490613"/>
            <a:ext cx="489882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2B7B952-1128-0140-B5C2-9C439E651FFE}"/>
              </a:ext>
            </a:extLst>
          </p:cNvPr>
          <p:cNvSpPr/>
          <p:nvPr/>
        </p:nvSpPr>
        <p:spPr>
          <a:xfrm>
            <a:off x="3639424" y="3501839"/>
            <a:ext cx="3221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887921F-979D-C944-A454-6EC2E29EE8D9}"/>
              </a:ext>
            </a:extLst>
          </p:cNvPr>
          <p:cNvSpPr/>
          <p:nvPr/>
        </p:nvSpPr>
        <p:spPr>
          <a:xfrm>
            <a:off x="4024326" y="3501839"/>
            <a:ext cx="3221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B2E6841-6283-9B45-A33F-3481C2E4351B}"/>
              </a:ext>
            </a:extLst>
          </p:cNvPr>
          <p:cNvSpPr/>
          <p:nvPr/>
        </p:nvSpPr>
        <p:spPr>
          <a:xfrm>
            <a:off x="4429275" y="3501839"/>
            <a:ext cx="3221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37D0D9A-1972-244F-BE4B-D3006DE26982}"/>
              </a:ext>
            </a:extLst>
          </p:cNvPr>
          <p:cNvSpPr/>
          <p:nvPr/>
        </p:nvSpPr>
        <p:spPr>
          <a:xfrm>
            <a:off x="4836837" y="3501839"/>
            <a:ext cx="3221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A4E59DA-F90B-8D41-AD2C-53F7FB38F7CB}"/>
              </a:ext>
            </a:extLst>
          </p:cNvPr>
          <p:cNvSpPr/>
          <p:nvPr/>
        </p:nvSpPr>
        <p:spPr>
          <a:xfrm>
            <a:off x="5216524" y="3501839"/>
            <a:ext cx="322119" cy="201837"/>
          </a:xfrm>
          <a:prstGeom prst="rect">
            <a:avLst/>
          </a:prstGeom>
          <a:solidFill>
            <a:schemeClr val="accent5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903BB-3F3F-F34A-9349-A18D4A3F2E77}"/>
              </a:ext>
            </a:extLst>
          </p:cNvPr>
          <p:cNvSpPr txBox="1"/>
          <p:nvPr/>
        </p:nvSpPr>
        <p:spPr>
          <a:xfrm>
            <a:off x="2983535" y="2307931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b="1" dirty="0">
                <a:solidFill>
                  <a:schemeClr val="bg2"/>
                </a:solidFill>
              </a:rPr>
              <a:t>*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A6824DE-C3D5-9E44-9FB1-54239FC5E5E8}"/>
              </a:ext>
            </a:extLst>
          </p:cNvPr>
          <p:cNvSpPr txBox="1"/>
          <p:nvPr/>
        </p:nvSpPr>
        <p:spPr>
          <a:xfrm>
            <a:off x="2143909" y="2621908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b="1" dirty="0">
                <a:solidFill>
                  <a:schemeClr val="bg2"/>
                </a:solidFill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6EFE54-712E-9943-9263-FDDC5C5DDC71}"/>
              </a:ext>
            </a:extLst>
          </p:cNvPr>
          <p:cNvSpPr txBox="1"/>
          <p:nvPr/>
        </p:nvSpPr>
        <p:spPr>
          <a:xfrm>
            <a:off x="750788" y="6224691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구직기간은 취업자 응답과 구직자 응답이 나누어져 있어 결합함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9" name="직선 연결선 60">
            <a:extLst>
              <a:ext uri="{FF2B5EF4-FFF2-40B4-BE49-F238E27FC236}">
                <a16:creationId xmlns:a16="http://schemas.microsoft.com/office/drawing/2014/main" id="{87121A9F-51FA-BB4B-BAF8-354D6D3E90B4}"/>
              </a:ext>
            </a:extLst>
          </p:cNvPr>
          <p:cNvCxnSpPr>
            <a:cxnSpLocks/>
          </p:cNvCxnSpPr>
          <p:nvPr/>
        </p:nvCxnSpPr>
        <p:spPr>
          <a:xfrm>
            <a:off x="3133255" y="1165299"/>
            <a:ext cx="580371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5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636839" y="703645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오버 샘플링 </a:t>
            </a:r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: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SMOTE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58" name="직선 연결선 57"/>
          <p:cNvCxnSpPr>
            <a:cxnSpLocks/>
          </p:cNvCxnSpPr>
          <p:nvPr/>
        </p:nvCxnSpPr>
        <p:spPr>
          <a:xfrm>
            <a:off x="4052236" y="641043"/>
            <a:ext cx="392710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8D17E74-73BC-4BBB-9FEA-474B2211D296}"/>
              </a:ext>
            </a:extLst>
          </p:cNvPr>
          <p:cNvGrpSpPr/>
          <p:nvPr/>
        </p:nvGrpSpPr>
        <p:grpSpPr>
          <a:xfrm>
            <a:off x="4273567" y="819432"/>
            <a:ext cx="166028" cy="157173"/>
            <a:chOff x="3937115" y="819432"/>
            <a:chExt cx="166028" cy="157173"/>
          </a:xfrm>
          <a:solidFill>
            <a:schemeClr val="accent1">
              <a:lumMod val="50000"/>
            </a:schemeClr>
          </a:solidFill>
        </p:grpSpPr>
        <p:sp>
          <p:nvSpPr>
            <p:cNvPr id="69" name="모서리가 둥근 직사각형 124">
              <a:extLst>
                <a:ext uri="{FF2B5EF4-FFF2-40B4-BE49-F238E27FC236}">
                  <a16:creationId xmlns:a16="http://schemas.microsoft.com/office/drawing/2014/main" id="{584883F2-7D0A-4258-9988-26051162B35D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181A168-F785-4A5A-9F0E-0569CB54B987}"/>
                </a:ext>
              </a:extLst>
            </p:cNvPr>
            <p:cNvGrpSpPr/>
            <p:nvPr/>
          </p:nvGrpSpPr>
          <p:grpSpPr>
            <a:xfrm>
              <a:off x="3988795" y="858620"/>
              <a:ext cx="53242" cy="78797"/>
              <a:chOff x="3939638" y="866631"/>
              <a:chExt cx="53242" cy="78797"/>
            </a:xfrm>
            <a:grpFill/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10D56AF-E37A-4C20-8999-F485EDD25003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E3AE36E-5717-4F67-BE2E-4DD89C426508}"/>
                  </a:ext>
                </a:extLst>
              </p:cNvPr>
              <p:cNvCxnSpPr/>
              <p:nvPr/>
            </p:nvCxnSpPr>
            <p:spPr>
              <a:xfrm flipV="1">
                <a:off x="3939638" y="901613"/>
                <a:ext cx="43815" cy="4381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4846462" y="293337"/>
            <a:ext cx="2509697" cy="2807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205878" y="308463"/>
            <a:ext cx="179087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rPr>
              <a:t>모델링 및 성능평가</a:t>
            </a:r>
          </a:p>
        </p:txBody>
      </p:sp>
      <p:cxnSp>
        <p:nvCxnSpPr>
          <p:cNvPr id="60" name="직선 연결선 57">
            <a:extLst>
              <a:ext uri="{FF2B5EF4-FFF2-40B4-BE49-F238E27FC236}">
                <a16:creationId xmlns:a16="http://schemas.microsoft.com/office/drawing/2014/main" id="{78C874A3-CF77-F547-BE3E-7ECB6F525B1D}"/>
              </a:ext>
            </a:extLst>
          </p:cNvPr>
          <p:cNvCxnSpPr>
            <a:cxnSpLocks/>
          </p:cNvCxnSpPr>
          <p:nvPr/>
        </p:nvCxnSpPr>
        <p:spPr>
          <a:xfrm>
            <a:off x="4047721" y="1160995"/>
            <a:ext cx="392710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3721C12-C2A1-ED4C-9F34-673F1945ADC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76983" y="2144058"/>
            <a:ext cx="5075144" cy="30733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DE0DC3-1A0F-6440-B8A4-DF14F8BE9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361734" y="2100977"/>
            <a:ext cx="5217423" cy="3159554"/>
          </a:xfrm>
          <a:prstGeom prst="rect">
            <a:avLst/>
          </a:prstGeom>
        </p:spPr>
      </p:pic>
      <p:sp>
        <p:nvSpPr>
          <p:cNvPr id="8" name="삼각형 7">
            <a:extLst>
              <a:ext uri="{FF2B5EF4-FFF2-40B4-BE49-F238E27FC236}">
                <a16:creationId xmlns:a16="http://schemas.microsoft.com/office/drawing/2014/main" id="{9D66C80C-4976-1C45-8C67-CDCAA09F2D0D}"/>
              </a:ext>
            </a:extLst>
          </p:cNvPr>
          <p:cNvSpPr/>
          <p:nvPr/>
        </p:nvSpPr>
        <p:spPr>
          <a:xfrm rot="5400000">
            <a:off x="4606583" y="3455900"/>
            <a:ext cx="2814921" cy="349624"/>
          </a:xfrm>
          <a:prstGeom prst="triangle">
            <a:avLst/>
          </a:prstGeom>
          <a:gradFill>
            <a:gsLst>
              <a:gs pos="0">
                <a:srgbClr val="FBFCFF"/>
              </a:gs>
              <a:gs pos="0">
                <a:schemeClr val="bg2">
                  <a:lumMod val="40000"/>
                  <a:lumOff val="6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E2FAF-4009-A840-A3FB-0EFF97C9966E}"/>
              </a:ext>
            </a:extLst>
          </p:cNvPr>
          <p:cNvSpPr txBox="1"/>
          <p:nvPr/>
        </p:nvSpPr>
        <p:spPr>
          <a:xfrm>
            <a:off x="0" y="0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accent2"/>
                </a:solidFill>
              </a:rPr>
              <a:t>해당 페이지 추가됨</a:t>
            </a:r>
            <a:endParaRPr kumimoji="1" lang="ko-Kore-KR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1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38CBDD-0AD5-1549-A04C-E56E4D65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3" y="2665322"/>
            <a:ext cx="2987674" cy="24588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374796" y="293337"/>
            <a:ext cx="5458119" cy="871962"/>
            <a:chOff x="3374796" y="293337"/>
            <a:chExt cx="5458119" cy="871962"/>
          </a:xfrm>
        </p:grpSpPr>
        <p:sp>
          <p:nvSpPr>
            <p:cNvPr id="57" name="TextBox 56"/>
            <p:cNvSpPr txBox="1"/>
            <p:nvPr/>
          </p:nvSpPr>
          <p:spPr>
            <a:xfrm>
              <a:off x="4105442" y="703645"/>
              <a:ext cx="4237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종사상 지위 </a:t>
              </a:r>
              <a:r>
                <a:rPr lang="en-US" altLang="ko-KR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: </a:t>
              </a:r>
              <a:r>
                <a:rPr lang="en-US" altLang="ko-KR" sz="2000" spc="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Randomforest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393649" y="641043"/>
              <a:ext cx="543926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74796" y="1165299"/>
              <a:ext cx="545811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D17E74-73BC-4BBB-9FEA-474B2211D296}"/>
                </a:ext>
              </a:extLst>
            </p:cNvPr>
            <p:cNvGrpSpPr/>
            <p:nvPr/>
          </p:nvGrpSpPr>
          <p:grpSpPr>
            <a:xfrm>
              <a:off x="3823991" y="819432"/>
              <a:ext cx="166028" cy="157173"/>
              <a:chOff x="3937115" y="819432"/>
              <a:chExt cx="166028" cy="15717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9" name="모서리가 둥근 직사각형 124">
                <a:extLst>
                  <a:ext uri="{FF2B5EF4-FFF2-40B4-BE49-F238E27FC236}">
                    <a16:creationId xmlns:a16="http://schemas.microsoft.com/office/drawing/2014/main" id="{584883F2-7D0A-4258-9988-26051162B35D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181A168-F785-4A5A-9F0E-0569CB54B987}"/>
                  </a:ext>
                </a:extLst>
              </p:cNvPr>
              <p:cNvGrpSpPr/>
              <p:nvPr/>
            </p:nvGrpSpPr>
            <p:grpSpPr>
              <a:xfrm>
                <a:off x="3988795" y="858620"/>
                <a:ext cx="53242" cy="78797"/>
                <a:chOff x="3939638" y="866631"/>
                <a:chExt cx="53242" cy="78797"/>
              </a:xfrm>
              <a:grpFill/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10D56AF-E37A-4C20-8999-F485EDD25003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E3AE36E-5717-4F67-BE2E-4DD89C426508}"/>
                    </a:ext>
                  </a:extLst>
                </p:cNvPr>
                <p:cNvCxnSpPr/>
                <p:nvPr/>
              </p:nvCxnSpPr>
              <p:spPr>
                <a:xfrm flipV="1">
                  <a:off x="3939638" y="901613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사각형: 둥근 모서리 4">
              <a:extLst>
                <a:ext uri="{FF2B5EF4-FFF2-40B4-BE49-F238E27FC236}">
                  <a16:creationId xmlns:a16="http://schemas.microsoft.com/office/drawing/2014/main" id="{BE5CA3E0-2C30-4D11-BC26-809768FD22DF}"/>
                </a:ext>
              </a:extLst>
            </p:cNvPr>
            <p:cNvSpPr/>
            <p:nvPr/>
          </p:nvSpPr>
          <p:spPr>
            <a:xfrm>
              <a:off x="4846462" y="293337"/>
              <a:ext cx="2509697" cy="28073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299B3F-E0FB-439C-A9AD-92E0D41B6AD0}"/>
                </a:ext>
              </a:extLst>
            </p:cNvPr>
            <p:cNvSpPr txBox="1"/>
            <p:nvPr/>
          </p:nvSpPr>
          <p:spPr>
            <a:xfrm>
              <a:off x="5205878" y="308463"/>
              <a:ext cx="1790876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30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모델링 및 성능평가</a:t>
              </a:r>
            </a:p>
          </p:txBody>
        </p:sp>
      </p:grpSp>
      <p:grpSp>
        <p:nvGrpSpPr>
          <p:cNvPr id="37" name="Google Shape;1318;p22"/>
          <p:cNvGrpSpPr/>
          <p:nvPr/>
        </p:nvGrpSpPr>
        <p:grpSpPr>
          <a:xfrm rot="10800000">
            <a:off x="754086" y="5421344"/>
            <a:ext cx="2987810" cy="288032"/>
            <a:chOff x="11277065" y="4868268"/>
            <a:chExt cx="2987810" cy="288032"/>
          </a:xfrm>
        </p:grpSpPr>
        <p:sp>
          <p:nvSpPr>
            <p:cNvPr id="38" name="Google Shape;1319;p22"/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320;p22"/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321;p22"/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322;p22"/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323;p22"/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324;p22"/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325;p22"/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326;p22"/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327;p22"/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328;p22"/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329;p22"/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330;p22"/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331;p22"/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332;p22"/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333;p22"/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334;p22"/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35;p22"/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36;p22"/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37;p22"/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38;p22"/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339;p22"/>
          <p:cNvSpPr txBox="1"/>
          <p:nvPr/>
        </p:nvSpPr>
        <p:spPr>
          <a:xfrm flipH="1">
            <a:off x="1941316" y="5709376"/>
            <a:ext cx="183744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76.</a:t>
            </a:r>
            <a:r>
              <a:rPr lang="en-US" altLang="ko-KR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8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8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333;p22"/>
          <p:cNvSpPr/>
          <p:nvPr/>
        </p:nvSpPr>
        <p:spPr>
          <a:xfrm rot="10800000">
            <a:off x="1441295" y="5421343"/>
            <a:ext cx="28800" cy="288033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198432" y="1526455"/>
            <a:ext cx="260840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en-US" altLang="ko-KR" b="1" dirty="0" err="1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Importances</a:t>
            </a: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Top 20</a:t>
            </a:r>
            <a:endParaRPr lang="en-US" altLang="ko-KR" sz="1400" b="1" dirty="0">
              <a:ln>
                <a:solidFill>
                  <a:srgbClr val="FD3E3B">
                    <a:alpha val="0"/>
                  </a:srgb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102513" y="1507120"/>
            <a:ext cx="2800244" cy="3640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86" name="Google Shape;1317;p22"/>
          <p:cNvSpPr txBox="1"/>
          <p:nvPr/>
        </p:nvSpPr>
        <p:spPr>
          <a:xfrm flipH="1">
            <a:off x="577375" y="1578822"/>
            <a:ext cx="30816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3F3F3F"/>
                </a:solidFill>
                <a:latin typeface="나눔스퀘어 ExtraBold"/>
              </a:rPr>
              <a:t>하이퍼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</a:t>
            </a:r>
            <a:r>
              <a:rPr lang="ko-KR" altLang="en-US" sz="2000" dirty="0" err="1">
                <a:solidFill>
                  <a:srgbClr val="3F3F3F"/>
                </a:solidFill>
                <a:latin typeface="나눔스퀘어 ExtraBold"/>
              </a:rPr>
              <a:t>파라미터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조정 전</a:t>
            </a:r>
            <a:endParaRPr lang="en-US" altLang="ko-KR" sz="2000" dirty="0">
              <a:solidFill>
                <a:srgbClr val="3F3F3F"/>
              </a:solidFill>
              <a:latin typeface="나눔스퀘어 ExtraBold"/>
            </a:endParaRPr>
          </a:p>
          <a:p>
            <a:pPr lvl="0" algn="r"/>
            <a:r>
              <a:rPr lang="en-US" altLang="ko-KR" sz="20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Randomforest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결과</a:t>
            </a:r>
            <a:endParaRPr sz="2000" dirty="0">
              <a:solidFill>
                <a:srgbClr val="3F3F3F"/>
              </a:solidFill>
              <a:latin typeface="나눔스퀘어 ExtraBold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30242-B446-264D-BBE7-12AA3A3E4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326" y="1969831"/>
            <a:ext cx="7920000" cy="4315616"/>
          </a:xfrm>
          <a:prstGeom prst="rect">
            <a:avLst/>
          </a:prstGeom>
        </p:spPr>
      </p:pic>
      <p:sp>
        <p:nvSpPr>
          <p:cNvPr id="52" name="Google Shape;1317;p22">
            <a:extLst>
              <a:ext uri="{FF2B5EF4-FFF2-40B4-BE49-F238E27FC236}">
                <a16:creationId xmlns:a16="http://schemas.microsoft.com/office/drawing/2014/main" id="{4304C497-0D3A-AE40-AC19-BE0DD69F5740}"/>
              </a:ext>
            </a:extLst>
          </p:cNvPr>
          <p:cNvSpPr txBox="1"/>
          <p:nvPr/>
        </p:nvSpPr>
        <p:spPr>
          <a:xfrm flipH="1">
            <a:off x="490239" y="5746152"/>
            <a:ext cx="124196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3F3F3F"/>
                </a:solidFill>
              </a:rPr>
              <a:t>Train-Test</a:t>
            </a:r>
            <a:endParaRPr lang="en-US" altLang="ko-KR"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정확도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CCF7C-2241-0B4A-A2F7-140CA31EFBA1}"/>
              </a:ext>
            </a:extLst>
          </p:cNvPr>
          <p:cNvSpPr txBox="1"/>
          <p:nvPr/>
        </p:nvSpPr>
        <p:spPr>
          <a:xfrm>
            <a:off x="2269774" y="2286668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수행</a:t>
            </a:r>
            <a:r>
              <a:rPr kumimoji="1" lang="ko-KR" altLang="en-US" sz="1200" dirty="0"/>
              <a:t> 시간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34.1s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93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374796" y="293337"/>
            <a:ext cx="5458119" cy="871962"/>
            <a:chOff x="3374796" y="293337"/>
            <a:chExt cx="5458119" cy="871962"/>
          </a:xfrm>
        </p:grpSpPr>
        <p:sp>
          <p:nvSpPr>
            <p:cNvPr id="57" name="TextBox 56"/>
            <p:cNvSpPr txBox="1"/>
            <p:nvPr/>
          </p:nvSpPr>
          <p:spPr>
            <a:xfrm>
              <a:off x="3994838" y="703645"/>
              <a:ext cx="4458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Randomforest</a:t>
              </a:r>
              <a:r>
                <a:rPr lang="ko-KR" altLang="en-US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 </a:t>
              </a:r>
              <a:r>
                <a:rPr lang="en-US" altLang="ko-KR" sz="2000" spc="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GridSearchCV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393649" y="641043"/>
              <a:ext cx="543926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74796" y="1165299"/>
              <a:ext cx="545811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D17E74-73BC-4BBB-9FEA-474B2211D296}"/>
                </a:ext>
              </a:extLst>
            </p:cNvPr>
            <p:cNvGrpSpPr/>
            <p:nvPr/>
          </p:nvGrpSpPr>
          <p:grpSpPr>
            <a:xfrm>
              <a:off x="3823991" y="819432"/>
              <a:ext cx="166028" cy="157173"/>
              <a:chOff x="3937115" y="819432"/>
              <a:chExt cx="166028" cy="15717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9" name="모서리가 둥근 직사각형 124">
                <a:extLst>
                  <a:ext uri="{FF2B5EF4-FFF2-40B4-BE49-F238E27FC236}">
                    <a16:creationId xmlns:a16="http://schemas.microsoft.com/office/drawing/2014/main" id="{584883F2-7D0A-4258-9988-26051162B35D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181A168-F785-4A5A-9F0E-0569CB54B987}"/>
                  </a:ext>
                </a:extLst>
              </p:cNvPr>
              <p:cNvGrpSpPr/>
              <p:nvPr/>
            </p:nvGrpSpPr>
            <p:grpSpPr>
              <a:xfrm>
                <a:off x="3988795" y="858620"/>
                <a:ext cx="53242" cy="78797"/>
                <a:chOff x="3939638" y="866631"/>
                <a:chExt cx="53242" cy="78797"/>
              </a:xfrm>
              <a:grpFill/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10D56AF-E37A-4C20-8999-F485EDD25003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E3AE36E-5717-4F67-BE2E-4DD89C426508}"/>
                    </a:ext>
                  </a:extLst>
                </p:cNvPr>
                <p:cNvCxnSpPr/>
                <p:nvPr/>
              </p:nvCxnSpPr>
              <p:spPr>
                <a:xfrm flipV="1">
                  <a:off x="3939638" y="901613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사각형: 둥근 모서리 4">
              <a:extLst>
                <a:ext uri="{FF2B5EF4-FFF2-40B4-BE49-F238E27FC236}">
                  <a16:creationId xmlns:a16="http://schemas.microsoft.com/office/drawing/2014/main" id="{BE5CA3E0-2C30-4D11-BC26-809768FD22DF}"/>
                </a:ext>
              </a:extLst>
            </p:cNvPr>
            <p:cNvSpPr/>
            <p:nvPr/>
          </p:nvSpPr>
          <p:spPr>
            <a:xfrm>
              <a:off x="4846462" y="293337"/>
              <a:ext cx="2509697" cy="28073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299B3F-E0FB-439C-A9AD-92E0D41B6AD0}"/>
                </a:ext>
              </a:extLst>
            </p:cNvPr>
            <p:cNvSpPr txBox="1"/>
            <p:nvPr/>
          </p:nvSpPr>
          <p:spPr>
            <a:xfrm>
              <a:off x="5205878" y="308463"/>
              <a:ext cx="1790876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30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모델링 및 성능평가</a:t>
              </a:r>
            </a:p>
          </p:txBody>
        </p:sp>
      </p:grpSp>
      <p:sp>
        <p:nvSpPr>
          <p:cNvPr id="36" name="Google Shape;1317;p22"/>
          <p:cNvSpPr txBox="1"/>
          <p:nvPr/>
        </p:nvSpPr>
        <p:spPr>
          <a:xfrm flipH="1">
            <a:off x="6646815" y="4828373"/>
            <a:ext cx="90358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3F3F3F"/>
                </a:solidFill>
              </a:rPr>
              <a:t>교차검증</a:t>
            </a:r>
            <a:endParaRPr lang="en-US" altLang="ko-KR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정확도</a:t>
            </a:r>
            <a:endParaRPr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1318;p22"/>
          <p:cNvGrpSpPr/>
          <p:nvPr/>
        </p:nvGrpSpPr>
        <p:grpSpPr>
          <a:xfrm rot="10800000">
            <a:off x="6738556" y="4485398"/>
            <a:ext cx="2987810" cy="288032"/>
            <a:chOff x="11277065" y="4868268"/>
            <a:chExt cx="2987810" cy="288032"/>
          </a:xfrm>
        </p:grpSpPr>
        <p:sp>
          <p:nvSpPr>
            <p:cNvPr id="100" name="Google Shape;1333;p22">
              <a:extLst>
                <a:ext uri="{FF2B5EF4-FFF2-40B4-BE49-F238E27FC236}">
                  <a16:creationId xmlns:a16="http://schemas.microsoft.com/office/drawing/2014/main" id="{2A7F224D-E2D8-504C-A002-886B0323ABA3}"/>
                </a:ext>
              </a:extLst>
            </p:cNvPr>
            <p:cNvSpPr/>
            <p:nvPr/>
          </p:nvSpPr>
          <p:spPr>
            <a:xfrm>
              <a:off x="135517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333;p22">
              <a:extLst>
                <a:ext uri="{FF2B5EF4-FFF2-40B4-BE49-F238E27FC236}">
                  <a16:creationId xmlns:a16="http://schemas.microsoft.com/office/drawing/2014/main" id="{11CA05D1-35E9-E343-A6DD-9B2F21243803}"/>
                </a:ext>
              </a:extLst>
            </p:cNvPr>
            <p:cNvSpPr/>
            <p:nvPr/>
          </p:nvSpPr>
          <p:spPr>
            <a:xfrm>
              <a:off x="1370805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333;p22">
              <a:extLst>
                <a:ext uri="{FF2B5EF4-FFF2-40B4-BE49-F238E27FC236}">
                  <a16:creationId xmlns:a16="http://schemas.microsoft.com/office/drawing/2014/main" id="{F9E21605-1BCE-A843-B390-758E77B47F2A}"/>
                </a:ext>
              </a:extLst>
            </p:cNvPr>
            <p:cNvSpPr/>
            <p:nvPr/>
          </p:nvSpPr>
          <p:spPr>
            <a:xfrm>
              <a:off x="1385493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333;p22">
              <a:extLst>
                <a:ext uri="{FF2B5EF4-FFF2-40B4-BE49-F238E27FC236}">
                  <a16:creationId xmlns:a16="http://schemas.microsoft.com/office/drawing/2014/main" id="{FECC236E-0E12-F14A-BCE2-2FEE4D099A5E}"/>
                </a:ext>
              </a:extLst>
            </p:cNvPr>
            <p:cNvSpPr/>
            <p:nvPr/>
          </p:nvSpPr>
          <p:spPr>
            <a:xfrm>
              <a:off x="1400238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319;p22"/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320;p22"/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321;p22"/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322;p22"/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323;p22"/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324;p22"/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325;p22"/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326;p22"/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327;p22"/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328;p22"/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329;p22"/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330;p22"/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331;p22"/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332;p22"/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333;p22"/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38;p22"/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339;p22"/>
          <p:cNvSpPr txBox="1"/>
          <p:nvPr/>
        </p:nvSpPr>
        <p:spPr>
          <a:xfrm flipH="1">
            <a:off x="7925786" y="4773430"/>
            <a:ext cx="183744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>
                <a:solidFill>
                  <a:schemeClr val="accent3"/>
                </a:solidFill>
              </a:rPr>
              <a:t>95</a:t>
            </a:r>
            <a:r>
              <a:rPr lang="en-US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8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333;p22"/>
          <p:cNvSpPr/>
          <p:nvPr/>
        </p:nvSpPr>
        <p:spPr>
          <a:xfrm rot="10800000">
            <a:off x="6837280" y="4485396"/>
            <a:ext cx="7200" cy="288033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774269" y="1873512"/>
            <a:ext cx="809837" cy="325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Params</a:t>
            </a:r>
            <a:endParaRPr lang="en-US" altLang="ko-KR" sz="1400" b="1" dirty="0">
              <a:ln>
                <a:solidFill>
                  <a:srgbClr val="FD3E3B">
                    <a:alpha val="0"/>
                  </a:srgb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313987" y="1852515"/>
            <a:ext cx="1730402" cy="3640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7F59276-13A2-5F47-BA5B-46FBE69A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60158"/>
              </p:ext>
            </p:extLst>
          </p:nvPr>
        </p:nvGraphicFramePr>
        <p:xfrm>
          <a:off x="2226206" y="2430957"/>
          <a:ext cx="7500160" cy="2054436"/>
        </p:xfrm>
        <a:graphic>
          <a:graphicData uri="http://schemas.openxmlformats.org/drawingml/2006/table">
            <a:tbl>
              <a:tblPr firstRow="1" bandRow="1">
                <a:tableStyleId>{A5D924D7-4D2D-4857-B12F-8B2FB14442F4}</a:tableStyleId>
              </a:tblPr>
              <a:tblGrid>
                <a:gridCol w="2020542">
                  <a:extLst>
                    <a:ext uri="{9D8B030D-6E8A-4147-A177-3AD203B41FA5}">
                      <a16:colId xmlns:a16="http://schemas.microsoft.com/office/drawing/2014/main" val="3311269481"/>
                    </a:ext>
                  </a:extLst>
                </a:gridCol>
                <a:gridCol w="5479618">
                  <a:extLst>
                    <a:ext uri="{9D8B030D-6E8A-4147-A177-3AD203B41FA5}">
                      <a16:colId xmlns:a16="http://schemas.microsoft.com/office/drawing/2014/main" val="2564785103"/>
                    </a:ext>
                  </a:extLst>
                </a:gridCol>
              </a:tblGrid>
              <a:tr h="513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endParaRPr lang="en-US" altLang="ko-Kore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dirty="0"/>
                        <a:t>80          100          120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64090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max_depth</a:t>
                      </a:r>
                      <a:endParaRPr lang="en-US" altLang="ko-Kore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dirty="0"/>
                        <a:t>20           25            30            35            40           45            50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8910672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endParaRPr lang="en-US" altLang="ko-Kore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 2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774229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min_samples_leaf</a:t>
                      </a:r>
                      <a:endParaRPr lang="en-US" altLang="ko-Kore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 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6341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E92273-3FE1-6A4E-ACA6-DD273BB47DCE}"/>
              </a:ext>
            </a:extLst>
          </p:cNvPr>
          <p:cNvSpPr/>
          <p:nvPr/>
        </p:nvSpPr>
        <p:spPr>
          <a:xfrm>
            <a:off x="4250416" y="1898060"/>
            <a:ext cx="837477" cy="289220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4372CA-E58B-0645-B22E-2D7E03684E12}"/>
              </a:ext>
            </a:extLst>
          </p:cNvPr>
          <p:cNvSpPr/>
          <p:nvPr/>
        </p:nvSpPr>
        <p:spPr>
          <a:xfrm>
            <a:off x="5661801" y="2526044"/>
            <a:ext cx="562173" cy="304874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70A3CC-20D3-1148-93BF-49182220A5A2}"/>
              </a:ext>
            </a:extLst>
          </p:cNvPr>
          <p:cNvSpPr/>
          <p:nvPr/>
        </p:nvSpPr>
        <p:spPr>
          <a:xfrm>
            <a:off x="7995210" y="3056465"/>
            <a:ext cx="562173" cy="304874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2F84171-194F-5945-9770-5DDF1AFF4EBC}"/>
              </a:ext>
            </a:extLst>
          </p:cNvPr>
          <p:cNvSpPr/>
          <p:nvPr/>
        </p:nvSpPr>
        <p:spPr>
          <a:xfrm>
            <a:off x="4293255" y="3561669"/>
            <a:ext cx="278746" cy="304874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9D1B6D-F4B3-F04F-88AA-7FDDFF9FB78C}"/>
              </a:ext>
            </a:extLst>
          </p:cNvPr>
          <p:cNvSpPr/>
          <p:nvPr/>
        </p:nvSpPr>
        <p:spPr>
          <a:xfrm>
            <a:off x="4293255" y="4080905"/>
            <a:ext cx="278746" cy="304874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7A95ED-B605-8443-8E2E-818AB4484D77}"/>
              </a:ext>
            </a:extLst>
          </p:cNvPr>
          <p:cNvSpPr txBox="1"/>
          <p:nvPr/>
        </p:nvSpPr>
        <p:spPr>
          <a:xfrm>
            <a:off x="2355530" y="1601404"/>
            <a:ext cx="8374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cv = 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271D86-7F02-8B4A-81AB-2CE38C0F9608}"/>
              </a:ext>
            </a:extLst>
          </p:cNvPr>
          <p:cNvSpPr txBox="1"/>
          <p:nvPr/>
        </p:nvSpPr>
        <p:spPr>
          <a:xfrm>
            <a:off x="7408212" y="1198290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수행</a:t>
            </a:r>
            <a:r>
              <a:rPr kumimoji="1" lang="ko-KR" altLang="en-US" sz="1200" dirty="0"/>
              <a:t> 시간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6m 13.9s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311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374796" y="293337"/>
            <a:ext cx="5458119" cy="871962"/>
            <a:chOff x="3374796" y="293337"/>
            <a:chExt cx="5458119" cy="871962"/>
          </a:xfrm>
        </p:grpSpPr>
        <p:sp>
          <p:nvSpPr>
            <p:cNvPr id="57" name="TextBox 56"/>
            <p:cNvSpPr txBox="1"/>
            <p:nvPr/>
          </p:nvSpPr>
          <p:spPr>
            <a:xfrm>
              <a:off x="4105442" y="703645"/>
              <a:ext cx="4237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종사상 지위 </a:t>
              </a:r>
              <a:r>
                <a:rPr lang="en-US" altLang="ko-KR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: </a:t>
              </a:r>
              <a:r>
                <a:rPr lang="en-US" altLang="ko-KR" sz="2000" spc="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Randomforest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393649" y="641043"/>
              <a:ext cx="543926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74796" y="1165299"/>
              <a:ext cx="545811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D17E74-73BC-4BBB-9FEA-474B2211D296}"/>
                </a:ext>
              </a:extLst>
            </p:cNvPr>
            <p:cNvGrpSpPr/>
            <p:nvPr/>
          </p:nvGrpSpPr>
          <p:grpSpPr>
            <a:xfrm>
              <a:off x="3823991" y="819432"/>
              <a:ext cx="166028" cy="157173"/>
              <a:chOff x="3937115" y="819432"/>
              <a:chExt cx="166028" cy="15717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9" name="모서리가 둥근 직사각형 124">
                <a:extLst>
                  <a:ext uri="{FF2B5EF4-FFF2-40B4-BE49-F238E27FC236}">
                    <a16:creationId xmlns:a16="http://schemas.microsoft.com/office/drawing/2014/main" id="{584883F2-7D0A-4258-9988-26051162B35D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181A168-F785-4A5A-9F0E-0569CB54B987}"/>
                  </a:ext>
                </a:extLst>
              </p:cNvPr>
              <p:cNvGrpSpPr/>
              <p:nvPr/>
            </p:nvGrpSpPr>
            <p:grpSpPr>
              <a:xfrm>
                <a:off x="3988795" y="858620"/>
                <a:ext cx="53242" cy="78797"/>
                <a:chOff x="3939638" y="866631"/>
                <a:chExt cx="53242" cy="78797"/>
              </a:xfrm>
              <a:grpFill/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10D56AF-E37A-4C20-8999-F485EDD25003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E3AE36E-5717-4F67-BE2E-4DD89C426508}"/>
                    </a:ext>
                  </a:extLst>
                </p:cNvPr>
                <p:cNvCxnSpPr/>
                <p:nvPr/>
              </p:nvCxnSpPr>
              <p:spPr>
                <a:xfrm flipV="1">
                  <a:off x="3939638" y="901613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사각형: 둥근 모서리 4">
              <a:extLst>
                <a:ext uri="{FF2B5EF4-FFF2-40B4-BE49-F238E27FC236}">
                  <a16:creationId xmlns:a16="http://schemas.microsoft.com/office/drawing/2014/main" id="{BE5CA3E0-2C30-4D11-BC26-809768FD22DF}"/>
                </a:ext>
              </a:extLst>
            </p:cNvPr>
            <p:cNvSpPr/>
            <p:nvPr/>
          </p:nvSpPr>
          <p:spPr>
            <a:xfrm>
              <a:off x="4846462" y="293337"/>
              <a:ext cx="2509697" cy="28073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299B3F-E0FB-439C-A9AD-92E0D41B6AD0}"/>
                </a:ext>
              </a:extLst>
            </p:cNvPr>
            <p:cNvSpPr txBox="1"/>
            <p:nvPr/>
          </p:nvSpPr>
          <p:spPr>
            <a:xfrm>
              <a:off x="5205878" y="308463"/>
              <a:ext cx="1790876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30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모델링 및 성능평가</a:t>
              </a:r>
            </a:p>
          </p:txBody>
        </p:sp>
      </p:grpSp>
      <p:sp>
        <p:nvSpPr>
          <p:cNvPr id="36" name="Google Shape;1317;p22"/>
          <p:cNvSpPr txBox="1"/>
          <p:nvPr/>
        </p:nvSpPr>
        <p:spPr>
          <a:xfrm flipH="1">
            <a:off x="490239" y="5746152"/>
            <a:ext cx="124196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3F3F3F"/>
                </a:solidFill>
              </a:rPr>
              <a:t>Train-Test</a:t>
            </a:r>
            <a:endParaRPr lang="en-US" altLang="ko-KR"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정확도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1318;p22"/>
          <p:cNvGrpSpPr/>
          <p:nvPr/>
        </p:nvGrpSpPr>
        <p:grpSpPr>
          <a:xfrm rot="10800000">
            <a:off x="754086" y="5421344"/>
            <a:ext cx="2987810" cy="288032"/>
            <a:chOff x="11277065" y="4868268"/>
            <a:chExt cx="2987810" cy="288032"/>
          </a:xfrm>
        </p:grpSpPr>
        <p:sp>
          <p:nvSpPr>
            <p:cNvPr id="38" name="Google Shape;1319;p22"/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320;p22"/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321;p22"/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322;p22"/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323;p22"/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324;p22"/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325;p22"/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326;p22"/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327;p22"/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328;p22"/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329;p22"/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330;p22"/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331;p22"/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332;p22"/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333;p22"/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334;p22"/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35;p22"/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36;p22"/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37;p22"/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38;p22"/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339;p22"/>
          <p:cNvSpPr txBox="1"/>
          <p:nvPr/>
        </p:nvSpPr>
        <p:spPr>
          <a:xfrm flipH="1">
            <a:off x="1941316" y="5709376"/>
            <a:ext cx="183744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76.8</a:t>
            </a:r>
            <a:r>
              <a:rPr lang="en-US" sz="18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8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333;p22"/>
          <p:cNvSpPr/>
          <p:nvPr/>
        </p:nvSpPr>
        <p:spPr>
          <a:xfrm rot="10800000">
            <a:off x="1441295" y="5421343"/>
            <a:ext cx="28800" cy="288033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316125" y="1544561"/>
            <a:ext cx="2608406" cy="325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en-US" altLang="ko-KR" b="1" dirty="0" err="1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Importances</a:t>
            </a: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Top 20</a:t>
            </a:r>
            <a:endParaRPr lang="en-US" altLang="ko-KR" sz="1400" b="1" dirty="0">
              <a:ln>
                <a:solidFill>
                  <a:srgbClr val="FD3E3B">
                    <a:alpha val="0"/>
                  </a:srgb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220206" y="1525226"/>
            <a:ext cx="2800244" cy="3640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86" name="Google Shape;1317;p22"/>
          <p:cNvSpPr txBox="1"/>
          <p:nvPr/>
        </p:nvSpPr>
        <p:spPr>
          <a:xfrm flipH="1">
            <a:off x="577375" y="1578822"/>
            <a:ext cx="30816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3F3F3F"/>
                </a:solidFill>
                <a:latin typeface="나눔스퀘어 ExtraBold"/>
              </a:rPr>
              <a:t>하이퍼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</a:t>
            </a:r>
            <a:r>
              <a:rPr lang="ko-KR" altLang="en-US" sz="2000" dirty="0" err="1">
                <a:solidFill>
                  <a:srgbClr val="3F3F3F"/>
                </a:solidFill>
                <a:latin typeface="나눔스퀘어 ExtraBold"/>
              </a:rPr>
              <a:t>파라미터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조정 후</a:t>
            </a:r>
            <a:endParaRPr lang="en-US" altLang="ko-KR" sz="2000" dirty="0">
              <a:solidFill>
                <a:srgbClr val="3F3F3F"/>
              </a:solidFill>
              <a:latin typeface="나눔스퀘어 ExtraBold"/>
            </a:endParaRPr>
          </a:p>
          <a:p>
            <a:pPr lvl="0" algn="r"/>
            <a:r>
              <a:rPr lang="en-US" altLang="ko-KR" sz="20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Randomforest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결과</a:t>
            </a:r>
            <a:endParaRPr sz="2000" dirty="0">
              <a:solidFill>
                <a:srgbClr val="3F3F3F"/>
              </a:solidFill>
              <a:latin typeface="나눔스퀘어 ExtraBold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E0CB34-EEB0-E240-B855-7F1BF3AC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4" y="2692881"/>
            <a:ext cx="2993520" cy="2463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47EC77-D426-5F40-B01E-D6E8BD3808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6" r="-1"/>
          <a:stretch/>
        </p:blipFill>
        <p:spPr>
          <a:xfrm>
            <a:off x="3847468" y="2031376"/>
            <a:ext cx="7920000" cy="44576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4A8C988-DA45-8D4C-9769-E6405313B98F}"/>
              </a:ext>
            </a:extLst>
          </p:cNvPr>
          <p:cNvSpPr txBox="1"/>
          <p:nvPr/>
        </p:nvSpPr>
        <p:spPr>
          <a:xfrm>
            <a:off x="2269774" y="228666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수행</a:t>
            </a:r>
            <a:r>
              <a:rPr kumimoji="1" lang="ko-KR" altLang="en-US" sz="1200" dirty="0"/>
              <a:t> 시간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20.5s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98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8DD565-21B3-2644-8A21-1551AB5E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313" y="1969831"/>
            <a:ext cx="8150809" cy="449238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374796" y="293337"/>
            <a:ext cx="5458119" cy="871962"/>
            <a:chOff x="3374796" y="293337"/>
            <a:chExt cx="5458119" cy="871962"/>
          </a:xfrm>
        </p:grpSpPr>
        <p:sp>
          <p:nvSpPr>
            <p:cNvPr id="57" name="TextBox 56"/>
            <p:cNvSpPr txBox="1"/>
            <p:nvPr/>
          </p:nvSpPr>
          <p:spPr>
            <a:xfrm>
              <a:off x="4484553" y="703645"/>
              <a:ext cx="3478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종사상 지위 </a:t>
              </a:r>
              <a:r>
                <a:rPr lang="en-US" altLang="ko-KR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: </a:t>
              </a:r>
              <a:r>
                <a:rPr lang="en-US" altLang="ko-KR" sz="2000" spc="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XGBoost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393649" y="641043"/>
              <a:ext cx="543926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74796" y="1165299"/>
              <a:ext cx="545811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D17E74-73BC-4BBB-9FEA-474B2211D296}"/>
                </a:ext>
              </a:extLst>
            </p:cNvPr>
            <p:cNvGrpSpPr/>
            <p:nvPr/>
          </p:nvGrpSpPr>
          <p:grpSpPr>
            <a:xfrm>
              <a:off x="3823991" y="819432"/>
              <a:ext cx="166028" cy="157173"/>
              <a:chOff x="3937115" y="819432"/>
              <a:chExt cx="166028" cy="15717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9" name="모서리가 둥근 직사각형 124">
                <a:extLst>
                  <a:ext uri="{FF2B5EF4-FFF2-40B4-BE49-F238E27FC236}">
                    <a16:creationId xmlns:a16="http://schemas.microsoft.com/office/drawing/2014/main" id="{584883F2-7D0A-4258-9988-26051162B35D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181A168-F785-4A5A-9F0E-0569CB54B987}"/>
                  </a:ext>
                </a:extLst>
              </p:cNvPr>
              <p:cNvGrpSpPr/>
              <p:nvPr/>
            </p:nvGrpSpPr>
            <p:grpSpPr>
              <a:xfrm>
                <a:off x="3988795" y="858620"/>
                <a:ext cx="53242" cy="78797"/>
                <a:chOff x="3939638" y="866631"/>
                <a:chExt cx="53242" cy="78797"/>
              </a:xfrm>
              <a:grpFill/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10D56AF-E37A-4C20-8999-F485EDD25003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E3AE36E-5717-4F67-BE2E-4DD89C426508}"/>
                    </a:ext>
                  </a:extLst>
                </p:cNvPr>
                <p:cNvCxnSpPr/>
                <p:nvPr/>
              </p:nvCxnSpPr>
              <p:spPr>
                <a:xfrm flipV="1">
                  <a:off x="3939638" y="901613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사각형: 둥근 모서리 4">
              <a:extLst>
                <a:ext uri="{FF2B5EF4-FFF2-40B4-BE49-F238E27FC236}">
                  <a16:creationId xmlns:a16="http://schemas.microsoft.com/office/drawing/2014/main" id="{BE5CA3E0-2C30-4D11-BC26-809768FD22DF}"/>
                </a:ext>
              </a:extLst>
            </p:cNvPr>
            <p:cNvSpPr/>
            <p:nvPr/>
          </p:nvSpPr>
          <p:spPr>
            <a:xfrm>
              <a:off x="4846462" y="293337"/>
              <a:ext cx="2509697" cy="28073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299B3F-E0FB-439C-A9AD-92E0D41B6AD0}"/>
                </a:ext>
              </a:extLst>
            </p:cNvPr>
            <p:cNvSpPr txBox="1"/>
            <p:nvPr/>
          </p:nvSpPr>
          <p:spPr>
            <a:xfrm>
              <a:off x="5205878" y="308463"/>
              <a:ext cx="1790876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30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모델링 및 성능평가</a:t>
              </a:r>
            </a:p>
          </p:txBody>
        </p:sp>
      </p:grpSp>
      <p:grpSp>
        <p:nvGrpSpPr>
          <p:cNvPr id="37" name="Google Shape;1318;p22"/>
          <p:cNvGrpSpPr/>
          <p:nvPr/>
        </p:nvGrpSpPr>
        <p:grpSpPr>
          <a:xfrm rot="10800000">
            <a:off x="754086" y="5421344"/>
            <a:ext cx="2987810" cy="288032"/>
            <a:chOff x="11277065" y="4868268"/>
            <a:chExt cx="2987810" cy="288032"/>
          </a:xfrm>
        </p:grpSpPr>
        <p:sp>
          <p:nvSpPr>
            <p:cNvPr id="38" name="Google Shape;1319;p22"/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320;p22"/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321;p22"/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322;p22"/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323;p22"/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324;p22"/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325;p22"/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326;p22"/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327;p22"/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328;p22"/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329;p22"/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330;p22"/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331;p22"/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332;p22"/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333;p22"/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334;p22"/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35;p22"/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36;p22"/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37;p22"/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38;p22"/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339;p22"/>
          <p:cNvSpPr txBox="1"/>
          <p:nvPr/>
        </p:nvSpPr>
        <p:spPr>
          <a:xfrm flipH="1">
            <a:off x="1941316" y="5709376"/>
            <a:ext cx="183744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altLang="ko-KR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8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8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333;p22"/>
          <p:cNvSpPr/>
          <p:nvPr/>
        </p:nvSpPr>
        <p:spPr>
          <a:xfrm rot="10800000">
            <a:off x="1428878" y="5421343"/>
            <a:ext cx="36000" cy="288033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198432" y="1526455"/>
            <a:ext cx="260840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en-US" altLang="ko-KR" b="1" dirty="0" err="1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Importances</a:t>
            </a: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Top 20</a:t>
            </a:r>
            <a:endParaRPr lang="en-US" altLang="ko-KR" sz="1400" b="1" dirty="0">
              <a:ln>
                <a:solidFill>
                  <a:srgbClr val="FD3E3B">
                    <a:alpha val="0"/>
                  </a:srgb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102513" y="1507120"/>
            <a:ext cx="2800244" cy="3640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86" name="Google Shape;1317;p22"/>
          <p:cNvSpPr txBox="1"/>
          <p:nvPr/>
        </p:nvSpPr>
        <p:spPr>
          <a:xfrm flipH="1">
            <a:off x="577375" y="1578822"/>
            <a:ext cx="30816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r"/>
            <a:r>
              <a:rPr lang="ko-KR" altLang="en-US" sz="2000" dirty="0" err="1">
                <a:solidFill>
                  <a:srgbClr val="3F3F3F"/>
                </a:solidFill>
                <a:latin typeface="나눔스퀘어 ExtraBold"/>
              </a:rPr>
              <a:t>하이퍼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</a:t>
            </a:r>
            <a:r>
              <a:rPr lang="ko-KR" altLang="en-US" sz="2000" dirty="0" err="1">
                <a:solidFill>
                  <a:srgbClr val="3F3F3F"/>
                </a:solidFill>
                <a:latin typeface="나눔스퀘어 ExtraBold"/>
              </a:rPr>
              <a:t>파라미터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 조정 전</a:t>
            </a:r>
          </a:p>
          <a:p>
            <a:pPr lvl="0" algn="r"/>
            <a:r>
              <a:rPr lang="en-US" altLang="ko-KR" sz="20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XGBoost</a:t>
            </a:r>
            <a:r>
              <a:rPr lang="en-US" altLang="ko-KR" sz="2000" dirty="0">
                <a:solidFill>
                  <a:srgbClr val="3F3F3F"/>
                </a:solidFill>
                <a:latin typeface="나눔스퀘어 ExtraBold"/>
              </a:rPr>
              <a:t> </a:t>
            </a:r>
            <a:r>
              <a:rPr lang="ko-KR" altLang="en-US" sz="2000" dirty="0">
                <a:solidFill>
                  <a:srgbClr val="3F3F3F"/>
                </a:solidFill>
                <a:latin typeface="나눔스퀘어 ExtraBold"/>
              </a:rPr>
              <a:t>결과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4CAA6E-4F10-0046-81F1-1902D7EDD8B3}"/>
              </a:ext>
            </a:extLst>
          </p:cNvPr>
          <p:cNvSpPr txBox="1"/>
          <p:nvPr/>
        </p:nvSpPr>
        <p:spPr>
          <a:xfrm>
            <a:off x="2269774" y="2286668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수행</a:t>
            </a:r>
            <a:r>
              <a:rPr kumimoji="1" lang="ko-KR" altLang="en-US" sz="1200" dirty="0"/>
              <a:t> 시간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14.1s</a:t>
            </a:r>
            <a:endParaRPr kumimoji="1" lang="ko-Kore-KR" altLang="en-US" sz="1200" dirty="0"/>
          </a:p>
        </p:txBody>
      </p:sp>
      <p:sp>
        <p:nvSpPr>
          <p:cNvPr id="55" name="Google Shape;1317;p22">
            <a:extLst>
              <a:ext uri="{FF2B5EF4-FFF2-40B4-BE49-F238E27FC236}">
                <a16:creationId xmlns:a16="http://schemas.microsoft.com/office/drawing/2014/main" id="{FFDC6B1B-D461-7B45-8C18-5874955A1308}"/>
              </a:ext>
            </a:extLst>
          </p:cNvPr>
          <p:cNvSpPr txBox="1"/>
          <p:nvPr/>
        </p:nvSpPr>
        <p:spPr>
          <a:xfrm flipH="1">
            <a:off x="490239" y="5746152"/>
            <a:ext cx="124196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3F3F3F"/>
                </a:solidFill>
              </a:rPr>
              <a:t>Train-Test</a:t>
            </a:r>
            <a:endParaRPr lang="en-US" altLang="ko-KR"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정확도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1395A-1F16-2140-A1A6-FD472EA0E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6" y="2674591"/>
            <a:ext cx="2998991" cy="24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338;p22">
            <a:extLst>
              <a:ext uri="{FF2B5EF4-FFF2-40B4-BE49-F238E27FC236}">
                <a16:creationId xmlns:a16="http://schemas.microsoft.com/office/drawing/2014/main" id="{6DF166BA-CEE6-4B44-A6FB-BBE52029CFE0}"/>
              </a:ext>
            </a:extLst>
          </p:cNvPr>
          <p:cNvSpPr/>
          <p:nvPr/>
        </p:nvSpPr>
        <p:spPr>
          <a:xfrm rot="10800000">
            <a:off x="6893051" y="4485393"/>
            <a:ext cx="108000" cy="288032"/>
          </a:xfrm>
          <a:prstGeom prst="flowChartProcess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374796" y="293337"/>
            <a:ext cx="5458119" cy="871962"/>
            <a:chOff x="3374796" y="293337"/>
            <a:chExt cx="5458119" cy="871962"/>
          </a:xfrm>
        </p:grpSpPr>
        <p:sp>
          <p:nvSpPr>
            <p:cNvPr id="57" name="TextBox 56"/>
            <p:cNvSpPr txBox="1"/>
            <p:nvPr/>
          </p:nvSpPr>
          <p:spPr>
            <a:xfrm>
              <a:off x="4414825" y="703645"/>
              <a:ext cx="3618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XGBoost</a:t>
              </a:r>
              <a:r>
                <a:rPr lang="ko-KR" altLang="en-US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 </a:t>
              </a:r>
              <a:r>
                <a:rPr lang="en-US" altLang="ko-KR" sz="2000" spc="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G마켓 산스 Bold" pitchFamily="50" charset="-127"/>
                  <a:ea typeface="G마켓 산스 Bold" pitchFamily="50" charset="-127"/>
                </a:rPr>
                <a:t>GridSearchCV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393649" y="641043"/>
              <a:ext cx="543926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74796" y="1165299"/>
              <a:ext cx="5458119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D17E74-73BC-4BBB-9FEA-474B2211D296}"/>
                </a:ext>
              </a:extLst>
            </p:cNvPr>
            <p:cNvGrpSpPr/>
            <p:nvPr/>
          </p:nvGrpSpPr>
          <p:grpSpPr>
            <a:xfrm>
              <a:off x="3823991" y="819432"/>
              <a:ext cx="166028" cy="157173"/>
              <a:chOff x="3937115" y="819432"/>
              <a:chExt cx="166028" cy="15717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9" name="모서리가 둥근 직사각형 124">
                <a:extLst>
                  <a:ext uri="{FF2B5EF4-FFF2-40B4-BE49-F238E27FC236}">
                    <a16:creationId xmlns:a16="http://schemas.microsoft.com/office/drawing/2014/main" id="{584883F2-7D0A-4258-9988-26051162B35D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181A168-F785-4A5A-9F0E-0569CB54B987}"/>
                  </a:ext>
                </a:extLst>
              </p:cNvPr>
              <p:cNvGrpSpPr/>
              <p:nvPr/>
            </p:nvGrpSpPr>
            <p:grpSpPr>
              <a:xfrm>
                <a:off x="3988795" y="858620"/>
                <a:ext cx="53242" cy="78797"/>
                <a:chOff x="3939638" y="866631"/>
                <a:chExt cx="53242" cy="78797"/>
              </a:xfrm>
              <a:grpFill/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10D56AF-E37A-4C20-8999-F485EDD25003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E3AE36E-5717-4F67-BE2E-4DD89C426508}"/>
                    </a:ext>
                  </a:extLst>
                </p:cNvPr>
                <p:cNvCxnSpPr/>
                <p:nvPr/>
              </p:nvCxnSpPr>
              <p:spPr>
                <a:xfrm flipV="1">
                  <a:off x="3939638" y="901613"/>
                  <a:ext cx="43815" cy="43815"/>
                </a:xfrm>
                <a:prstGeom prst="line">
                  <a:avLst/>
                </a:prstGeom>
                <a:grp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사각형: 둥근 모서리 4">
              <a:extLst>
                <a:ext uri="{FF2B5EF4-FFF2-40B4-BE49-F238E27FC236}">
                  <a16:creationId xmlns:a16="http://schemas.microsoft.com/office/drawing/2014/main" id="{BE5CA3E0-2C30-4D11-BC26-809768FD22DF}"/>
                </a:ext>
              </a:extLst>
            </p:cNvPr>
            <p:cNvSpPr/>
            <p:nvPr/>
          </p:nvSpPr>
          <p:spPr>
            <a:xfrm>
              <a:off x="4846462" y="293337"/>
              <a:ext cx="2509697" cy="28073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299B3F-E0FB-439C-A9AD-92E0D41B6AD0}"/>
                </a:ext>
              </a:extLst>
            </p:cNvPr>
            <p:cNvSpPr txBox="1"/>
            <p:nvPr/>
          </p:nvSpPr>
          <p:spPr>
            <a:xfrm>
              <a:off x="5205878" y="308463"/>
              <a:ext cx="1790876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pc="30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G마켓 산스 Medium" pitchFamily="50" charset="-127"/>
                  <a:ea typeface="G마켓 산스 Medium" pitchFamily="50" charset="-127"/>
                </a:rPr>
                <a:t>모델링 및 성능평가</a:t>
              </a:r>
            </a:p>
          </p:txBody>
        </p:sp>
      </p:grpSp>
      <p:sp>
        <p:nvSpPr>
          <p:cNvPr id="36" name="Google Shape;1317;p22"/>
          <p:cNvSpPr txBox="1"/>
          <p:nvPr/>
        </p:nvSpPr>
        <p:spPr>
          <a:xfrm flipH="1">
            <a:off x="6646815" y="4828373"/>
            <a:ext cx="90358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3F3F3F"/>
                </a:solidFill>
              </a:rPr>
              <a:t>교차검증</a:t>
            </a:r>
            <a:endParaRPr lang="en-US" altLang="ko-KR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정확도</a:t>
            </a:r>
            <a:endParaRPr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1318;p22"/>
          <p:cNvGrpSpPr/>
          <p:nvPr/>
        </p:nvGrpSpPr>
        <p:grpSpPr>
          <a:xfrm rot="10800000">
            <a:off x="6738556" y="4485398"/>
            <a:ext cx="2987810" cy="288032"/>
            <a:chOff x="11277065" y="4868268"/>
            <a:chExt cx="2987810" cy="288032"/>
          </a:xfrm>
        </p:grpSpPr>
        <p:sp>
          <p:nvSpPr>
            <p:cNvPr id="100" name="Google Shape;1333;p22">
              <a:extLst>
                <a:ext uri="{FF2B5EF4-FFF2-40B4-BE49-F238E27FC236}">
                  <a16:creationId xmlns:a16="http://schemas.microsoft.com/office/drawing/2014/main" id="{2A7F224D-E2D8-504C-A002-886B0323ABA3}"/>
                </a:ext>
              </a:extLst>
            </p:cNvPr>
            <p:cNvSpPr/>
            <p:nvPr/>
          </p:nvSpPr>
          <p:spPr>
            <a:xfrm>
              <a:off x="135517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333;p22">
              <a:extLst>
                <a:ext uri="{FF2B5EF4-FFF2-40B4-BE49-F238E27FC236}">
                  <a16:creationId xmlns:a16="http://schemas.microsoft.com/office/drawing/2014/main" id="{11CA05D1-35E9-E343-A6DD-9B2F21243803}"/>
                </a:ext>
              </a:extLst>
            </p:cNvPr>
            <p:cNvSpPr/>
            <p:nvPr/>
          </p:nvSpPr>
          <p:spPr>
            <a:xfrm>
              <a:off x="1370805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333;p22">
              <a:extLst>
                <a:ext uri="{FF2B5EF4-FFF2-40B4-BE49-F238E27FC236}">
                  <a16:creationId xmlns:a16="http://schemas.microsoft.com/office/drawing/2014/main" id="{F9E21605-1BCE-A843-B390-758E77B47F2A}"/>
                </a:ext>
              </a:extLst>
            </p:cNvPr>
            <p:cNvSpPr/>
            <p:nvPr/>
          </p:nvSpPr>
          <p:spPr>
            <a:xfrm>
              <a:off x="1385493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319;p22"/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320;p22"/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321;p22"/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322;p22"/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323;p22"/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324;p22"/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325;p22"/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326;p22"/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327;p22"/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328;p22"/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329;p22"/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330;p22"/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331;p22"/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332;p22"/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333;p22"/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38;p22"/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rgbClr val="BFBFB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339;p22"/>
          <p:cNvSpPr txBox="1"/>
          <p:nvPr/>
        </p:nvSpPr>
        <p:spPr>
          <a:xfrm flipH="1">
            <a:off x="7925786" y="4773430"/>
            <a:ext cx="183744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>
                <a:solidFill>
                  <a:schemeClr val="accent3"/>
                </a:solidFill>
              </a:rPr>
              <a:t>94</a:t>
            </a:r>
            <a:r>
              <a:rPr lang="en-US" sz="4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4400" b="1" dirty="0">
                <a:solidFill>
                  <a:schemeClr val="accent3"/>
                </a:solidFill>
              </a:rPr>
              <a:t>9</a:t>
            </a:r>
            <a:r>
              <a:rPr lang="en-US" sz="18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8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333;p22"/>
          <p:cNvSpPr/>
          <p:nvPr/>
        </p:nvSpPr>
        <p:spPr>
          <a:xfrm rot="10800000">
            <a:off x="6913925" y="4485392"/>
            <a:ext cx="82489" cy="288033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774269" y="1873512"/>
            <a:ext cx="809837" cy="325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>
                <a:ln>
                  <a:solidFill>
                    <a:srgbClr val="FD3E3B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Params</a:t>
            </a:r>
            <a:endParaRPr lang="en-US" altLang="ko-KR" sz="1400" b="1" dirty="0">
              <a:ln>
                <a:solidFill>
                  <a:srgbClr val="FD3E3B">
                    <a:alpha val="0"/>
                  </a:srgb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313987" y="1852515"/>
            <a:ext cx="1730402" cy="36408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7F59276-13A2-5F47-BA5B-46FBE69A18F1}"/>
              </a:ext>
            </a:extLst>
          </p:cNvPr>
          <p:cNvGraphicFramePr>
            <a:graphicFrameLocks noGrp="1"/>
          </p:cNvGraphicFramePr>
          <p:nvPr/>
        </p:nvGraphicFramePr>
        <p:xfrm>
          <a:off x="2226206" y="2430957"/>
          <a:ext cx="7500160" cy="2054436"/>
        </p:xfrm>
        <a:graphic>
          <a:graphicData uri="http://schemas.openxmlformats.org/drawingml/2006/table">
            <a:tbl>
              <a:tblPr firstRow="1" bandRow="1">
                <a:tableStyleId>{A5D924D7-4D2D-4857-B12F-8B2FB14442F4}</a:tableStyleId>
              </a:tblPr>
              <a:tblGrid>
                <a:gridCol w="2020542">
                  <a:extLst>
                    <a:ext uri="{9D8B030D-6E8A-4147-A177-3AD203B41FA5}">
                      <a16:colId xmlns:a16="http://schemas.microsoft.com/office/drawing/2014/main" val="3311269481"/>
                    </a:ext>
                  </a:extLst>
                </a:gridCol>
                <a:gridCol w="5479618">
                  <a:extLst>
                    <a:ext uri="{9D8B030D-6E8A-4147-A177-3AD203B41FA5}">
                      <a16:colId xmlns:a16="http://schemas.microsoft.com/office/drawing/2014/main" val="2564785103"/>
                    </a:ext>
                  </a:extLst>
                </a:gridCol>
              </a:tblGrid>
              <a:tr h="513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endParaRPr lang="en-US" altLang="ko-Kore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dirty="0"/>
                        <a:t>80          100          120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64090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max_depth</a:t>
                      </a:r>
                      <a:endParaRPr lang="en-US" altLang="ko-Kore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dirty="0"/>
                        <a:t>20           25            30            35            40           45            50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8910672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endParaRPr lang="en-US" altLang="ko-Kore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 2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774229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min_samples_leaf</a:t>
                      </a:r>
                      <a:endParaRPr lang="en-US" altLang="ko-Kore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 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6341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E92273-3FE1-6A4E-ACA6-DD273BB47DCE}"/>
              </a:ext>
            </a:extLst>
          </p:cNvPr>
          <p:cNvSpPr/>
          <p:nvPr/>
        </p:nvSpPr>
        <p:spPr>
          <a:xfrm>
            <a:off x="4250416" y="1898060"/>
            <a:ext cx="837477" cy="289220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4372CA-E58B-0645-B22E-2D7E03684E12}"/>
              </a:ext>
            </a:extLst>
          </p:cNvPr>
          <p:cNvSpPr/>
          <p:nvPr/>
        </p:nvSpPr>
        <p:spPr>
          <a:xfrm>
            <a:off x="5661801" y="2526044"/>
            <a:ext cx="562173" cy="304874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70A3CC-20D3-1148-93BF-49182220A5A2}"/>
              </a:ext>
            </a:extLst>
          </p:cNvPr>
          <p:cNvSpPr/>
          <p:nvPr/>
        </p:nvSpPr>
        <p:spPr>
          <a:xfrm>
            <a:off x="4284290" y="3038537"/>
            <a:ext cx="287711" cy="304874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2F84171-194F-5945-9770-5DDF1AFF4EBC}"/>
              </a:ext>
            </a:extLst>
          </p:cNvPr>
          <p:cNvSpPr/>
          <p:nvPr/>
        </p:nvSpPr>
        <p:spPr>
          <a:xfrm>
            <a:off x="4293255" y="3561669"/>
            <a:ext cx="278746" cy="304874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9D1B6D-F4B3-F04F-88AA-7FDDFF9FB78C}"/>
              </a:ext>
            </a:extLst>
          </p:cNvPr>
          <p:cNvSpPr/>
          <p:nvPr/>
        </p:nvSpPr>
        <p:spPr>
          <a:xfrm>
            <a:off x="4293255" y="4080905"/>
            <a:ext cx="278746" cy="304874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7A95ED-B605-8443-8E2E-818AB4484D77}"/>
              </a:ext>
            </a:extLst>
          </p:cNvPr>
          <p:cNvSpPr txBox="1"/>
          <p:nvPr/>
        </p:nvSpPr>
        <p:spPr>
          <a:xfrm>
            <a:off x="2355530" y="1601404"/>
            <a:ext cx="8374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cv =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5EC71D-C128-6644-93D6-84FE00187AEA}"/>
              </a:ext>
            </a:extLst>
          </p:cNvPr>
          <p:cNvSpPr txBox="1"/>
          <p:nvPr/>
        </p:nvSpPr>
        <p:spPr>
          <a:xfrm>
            <a:off x="7408212" y="1198290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수행</a:t>
            </a:r>
            <a:r>
              <a:rPr kumimoji="1" lang="ko-KR" altLang="en-US" sz="1200" dirty="0"/>
              <a:t> 시간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222m 43.5s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34077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984</Words>
  <Application>Microsoft Macintosh PowerPoint</Application>
  <PresentationFormat>와이드스크린</PresentationFormat>
  <Paragraphs>204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나눔스퀘어 ExtraBold</vt:lpstr>
      <vt:lpstr>Calibri</vt:lpstr>
      <vt:lpstr>G마켓 산스 Bold</vt:lpstr>
      <vt:lpstr>G마켓 산스 Medium</vt:lpstr>
      <vt:lpstr>Arial</vt:lpstr>
      <vt:lpstr>맑은 고딕</vt:lpstr>
      <vt:lpstr>Menlo</vt:lpstr>
      <vt:lpstr>Cover and End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Allppt.com</dc:creator>
  <cp:lastModifiedBy>안문주</cp:lastModifiedBy>
  <cp:revision>162</cp:revision>
  <dcterms:created xsi:type="dcterms:W3CDTF">2020-01-20T05:08:25Z</dcterms:created>
  <dcterms:modified xsi:type="dcterms:W3CDTF">2022-03-31T17:29:36Z</dcterms:modified>
</cp:coreProperties>
</file>