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9" r:id="rId5"/>
    <p:sldMasterId id="2147483681" r:id="rId6"/>
  </p:sldMasterIdLst>
  <p:notesMasterIdLst>
    <p:notesMasterId r:id="rId19"/>
  </p:notesMasterIdLst>
  <p:handoutMasterIdLst>
    <p:handoutMasterId r:id="rId20"/>
  </p:handoutMasterIdLst>
  <p:sldIdLst>
    <p:sldId id="270" r:id="rId7"/>
    <p:sldId id="306" r:id="rId8"/>
    <p:sldId id="310" r:id="rId9"/>
    <p:sldId id="311" r:id="rId10"/>
    <p:sldId id="313" r:id="rId11"/>
    <p:sldId id="314" r:id="rId12"/>
    <p:sldId id="315" r:id="rId13"/>
    <p:sldId id="316" r:id="rId14"/>
    <p:sldId id="317" r:id="rId15"/>
    <p:sldId id="318" r:id="rId16"/>
    <p:sldId id="299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5"/>
    <p:restoredTop sz="81774"/>
  </p:normalViewPr>
  <p:slideViewPr>
    <p:cSldViewPr snapToGrid="0">
      <p:cViewPr varScale="1">
        <p:scale>
          <a:sx n="86" d="100"/>
          <a:sy n="86" d="100"/>
        </p:scale>
        <p:origin x="1792" y="192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425C8D-C5AF-9F4F-9E24-5C2DC72753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1E46C-AA4E-214A-A45C-A09C6AE0B0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442EA-0DF9-924B-8435-17D563E57AC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AFBB1-2BB3-DA46-A158-0722D5A310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D7EA5-B09A-264C-ABF4-E27232AD2E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321C2-EC5F-E04A-AFC0-A1F418A5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1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955B6-3D2D-2944-B7F4-FE074C92CB4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6ACD0-BE8A-3D4B-8E89-B0E6ACFF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(lab </a:t>
            </a:r>
            <a:r>
              <a:rPr lang="en-US" dirty="0" err="1"/>
              <a:t>extantion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4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5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76E31-1EA1-274A-A1AD-5915E61D3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NSW Sydney Logo">
            <a:extLst>
              <a:ext uri="{FF2B5EF4-FFF2-40B4-BE49-F238E27FC236}">
                <a16:creationId xmlns:a16="http://schemas.microsoft.com/office/drawing/2014/main" id="{F0BF8575-4955-BC4A-80DE-4BF637C59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593240" y="522000"/>
            <a:ext cx="1188000" cy="1240241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196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24/2/2025</a:t>
            </a:fld>
            <a:endParaRPr lang="en-AU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20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 descr="Click to edit body text styles on the left side of slide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 descr="Click to edit body text styles on the right side of slide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24/2/2025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800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24/2/2025</a:t>
            </a:fld>
            <a:endParaRPr lang="en-AU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294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3AC5B-4BEF-3F81-2082-0A3885418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30378"/>
          <a:stretch/>
        </p:blipFill>
        <p:spPr>
          <a:xfrm rot="10800000">
            <a:off x="8269200" y="-1"/>
            <a:ext cx="3922800" cy="6069303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75487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1557173" y="-82749"/>
            <a:ext cx="5957925" cy="6417766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421259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549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9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24/2/2025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21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24/2/2025</a:t>
            </a:fld>
            <a:endParaRPr lang="en-AU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32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BC9DD3-2081-9D4A-BCDD-FD7DDC635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6367954-2926-486A-95D7-D57A05D0A1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67151" y="5261593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24/2/2025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7742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24/2/2025</a:t>
            </a:fld>
            <a:endParaRPr lang="en-AU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384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3AC5B-4BEF-3F81-2082-0A3885418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t="4695" b="4695"/>
          <a:stretch/>
        </p:blipFill>
        <p:spPr>
          <a:xfrm>
            <a:off x="4339800" y="0"/>
            <a:ext cx="7026443" cy="6858000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81969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749104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00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</a:t>
            </a:r>
            <a:endParaRPr lang="en-US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5044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93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856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838487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1" y="0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2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385383" y="-277157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8400" y="0"/>
            <a:ext cx="6663600" cy="5011200"/>
          </a:xfrm>
        </p:spPr>
        <p:txBody>
          <a:bodyPr/>
          <a:lstStyle/>
          <a:p>
            <a:r>
              <a:rPr lang="en-US" altLang="zh-TW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5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624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</a:t>
            </a:r>
            <a:endParaRPr lang="en-US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81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D9F833-BA4F-E348-9506-0D3D621C75CA}"/>
              </a:ext>
            </a:extLst>
          </p:cNvPr>
          <p:cNvSpPr/>
          <p:nvPr userDrawn="1"/>
        </p:nvSpPr>
        <p:spPr>
          <a:xfrm>
            <a:off x="6740525" y="1"/>
            <a:ext cx="5453294" cy="501575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style</a:t>
            </a:r>
            <a:endParaRPr lang="en-US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 altLang="zh-TW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FF675AE0-8F62-485C-BF3D-6598839BAD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E16058-FC97-C34C-A94D-1AEBA1319CEF}"/>
              </a:ext>
            </a:extLst>
          </p:cNvPr>
          <p:cNvSpPr/>
          <p:nvPr userDrawn="1"/>
        </p:nvSpPr>
        <p:spPr>
          <a:xfrm>
            <a:off x="1" y="0"/>
            <a:ext cx="12191999" cy="5000624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B927EE41-A83A-A9AD-F2C3-0827F1440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024056">
            <a:off x="3583339" y="-257331"/>
            <a:ext cx="6243723" cy="7372662"/>
          </a:xfrm>
          <a:prstGeom prst="rect">
            <a:avLst/>
          </a:prstGeom>
        </p:spPr>
      </p:pic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21B83991-6CB1-46A6-A70E-59562F1A45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85" y="3515321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59043" y="1428646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 altLang="zh-TW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72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0014F36-07A5-3AE9-AB47-224C3C934A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93600" y="5419759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4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 altLang="zh-TW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064B1A81-90D8-9D68-62EB-C2915DE66A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0400" y="275357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0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 descr="Click to edit body text styles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24/2/2025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817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">
            <a:extLst>
              <a:ext uri="{FF2B5EF4-FFF2-40B4-BE49-F238E27FC236}">
                <a16:creationId xmlns:a16="http://schemas.microsoft.com/office/drawing/2014/main" id="{70841D79-9C5E-1449-B506-564E0213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Title goes here</a:t>
            </a:r>
            <a:endParaRPr lang="en-US"/>
          </a:p>
        </p:txBody>
      </p:sp>
      <p:sp>
        <p:nvSpPr>
          <p:cNvPr id="3" name="Text Placeholder 2" descr="Click to add secondary details&#10;">
            <a:extLst>
              <a:ext uri="{FF2B5EF4-FFF2-40B4-BE49-F238E27FC236}">
                <a16:creationId xmlns:a16="http://schemas.microsoft.com/office/drawing/2014/main" id="{4A50093E-B476-CE4A-816B-226988C6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392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1" r:id="rId4"/>
    <p:sldLayoutId id="2147483653" r:id="rId5"/>
    <p:sldLayoutId id="2147483650" r:id="rId6"/>
    <p:sldLayoutId id="2147483747" r:id="rId7"/>
    <p:sldLayoutId id="2147483748" r:id="rId8"/>
  </p:sldLayoutIdLst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﻿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 descr="Click to edit body text styles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90FF-0D07-44EF-BE91-92BA9AB775B9}" type="datetimeFigureOut">
              <a:rPr lang="en-AU" smtClean="0"/>
              <a:t>24/2/2025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75D7-070A-4959-9224-FB5E66F2B1B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CA2B4-C8AB-4F09-B260-BA7609DF0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706290" y="372291"/>
            <a:ext cx="779419" cy="12192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NSW Sydney Logo">
            <a:extLst>
              <a:ext uri="{FF2B5EF4-FFF2-40B4-BE49-F238E27FC236}">
                <a16:creationId xmlns:a16="http://schemas.microsoft.com/office/drawing/2014/main" id="{84EF7EA2-D124-438C-BF7A-68B3D687830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88" r:id="rId5"/>
    <p:sldLayoutId id="2147483689" r:id="rId6"/>
    <p:sldLayoutId id="2147483691" r:id="rId7"/>
    <p:sldLayoutId id="2147483692" r:id="rId8"/>
    <p:sldLayoutId id="214748369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24/2/2025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D9B66-E5D8-458F-B15F-FCAE5CAD7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353696" y="3019698"/>
            <a:ext cx="6858002" cy="818606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NSW Sydney Logo">
            <a:extLst>
              <a:ext uri="{FF2B5EF4-FFF2-40B4-BE49-F238E27FC236}">
                <a16:creationId xmlns:a16="http://schemas.microsoft.com/office/drawing/2014/main" id="{725B2B7F-7BA2-426B-BEF7-9C26ECD9179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6" r:id="rId3"/>
    <p:sldLayoutId id="2147483687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12" r:id="rId11"/>
    <p:sldLayoutId id="2147483713" r:id="rId12"/>
    <p:sldLayoutId id="214748371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25lGn6WNC5o?feature=oembed" TargetMode="External"/><Relationship Id="rId6" Type="http://schemas.openxmlformats.org/officeDocument/2006/relationships/image" Target="../media/image9.jpeg"/><Relationship Id="rId5" Type="http://schemas.openxmlformats.org/officeDocument/2006/relationships/hyperlink" Target="https://www.youtube.com/watch?v=25lGn6WNC5o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DB0B4-723F-452D-B6F7-124821BA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37" y="1468746"/>
            <a:ext cx="8849347" cy="266381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HK" sz="4000" b="1" i="0" u="none" strike="noStrike" dirty="0">
                <a:effectLst/>
                <a:latin typeface="Arial" panose="020B0604020202020204" pitchFamily="34" charset="0"/>
              </a:rPr>
              <a:t>COMP1521 </a:t>
            </a:r>
            <a:br>
              <a:rPr lang="en-US" altLang="zh-HK" sz="4000" b="1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zh-HK" sz="4000" b="1" i="0" u="none" strike="noStrike" dirty="0">
                <a:effectLst/>
                <a:latin typeface="Arial" panose="020B0604020202020204" pitchFamily="34" charset="0"/>
              </a:rPr>
              <a:t>WEEK </a:t>
            </a:r>
            <a:r>
              <a:rPr lang="en-US" altLang="zh-CN" sz="4000" b="1" i="0" u="none" strike="noStrike" dirty="0">
                <a:effectLst/>
                <a:latin typeface="Arial" panose="020B0604020202020204" pitchFamily="34" charset="0"/>
              </a:rPr>
              <a:t>2</a:t>
            </a:r>
            <a:r>
              <a:rPr lang="zh-CN" altLang="en-US" sz="40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sz="4000" b="1" i="0" u="none" strike="noStrike" dirty="0">
                <a:effectLst/>
                <a:latin typeface="Arial" panose="020B0604020202020204" pitchFamily="34" charset="0"/>
              </a:rPr>
              <a:t>-</a:t>
            </a:r>
            <a:r>
              <a:rPr lang="zh-CN" altLang="en-US" sz="40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sz="4000" b="1" i="0" u="none" strike="noStrike" dirty="0">
                <a:effectLst/>
                <a:latin typeface="Arial" panose="020B0604020202020204" pitchFamily="34" charset="0"/>
              </a:rPr>
              <a:t>MIPS</a:t>
            </a:r>
            <a:br>
              <a:rPr lang="en-US" altLang="zh-HK" sz="4000" b="1" i="0" u="none" strike="noStrike" dirty="0">
                <a:effectLst/>
                <a:latin typeface="Arial" panose="020B0604020202020204" pitchFamily="34" charset="0"/>
              </a:rPr>
            </a:br>
            <a:endParaRPr lang="en-AU" sz="4000" i="1" dirty="0">
              <a:latin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49FEFB-4490-87D3-6EDD-0DC8C8303769}"/>
              </a:ext>
            </a:extLst>
          </p:cNvPr>
          <p:cNvSpPr txBox="1"/>
          <p:nvPr/>
        </p:nvSpPr>
        <p:spPr>
          <a:xfrm>
            <a:off x="5857612" y="4132564"/>
            <a:ext cx="362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sz="3200" b="1" dirty="0" err="1">
                <a:latin typeface="+mn-ea"/>
              </a:rPr>
              <a:t>Siyu</a:t>
            </a:r>
            <a:r>
              <a:rPr kumimoji="1" lang="en-US" altLang="zh-HK" sz="3200" b="1" dirty="0">
                <a:latin typeface="+mn-ea"/>
              </a:rPr>
              <a:t> (Annie) Qiu</a:t>
            </a:r>
            <a:endParaRPr kumimoji="1" lang="zh-HK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221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D3B7-3E5D-FF9F-4381-8A002532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YAFdJjTk5UU 0"/>
              </a:rPr>
              <a:t>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E952-0CA7-493E-6DC4-20BF2DF6C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A Conditional (if) statement that loops back to</a:t>
            </a:r>
            <a:b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</a:b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itself at the end!</a:t>
            </a: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Same as conditional statements, take the</a:t>
            </a:r>
            <a:b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</a:b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opposite condition and branch to the end,</a:t>
            </a: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But create labels for both the end of the</a:t>
            </a:r>
            <a:b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</a:b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conditional statements, and the start!</a:t>
            </a: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AU" b="0" i="0" u="none" strike="noStrike" dirty="0">
                <a:solidFill>
                  <a:srgbClr val="FF0000"/>
                </a:solidFill>
                <a:effectLst/>
                <a:latin typeface="YAFdJjTk5UU 0"/>
              </a:rPr>
              <a:t>Make sure to loop back to itself.</a:t>
            </a:r>
            <a:endParaRPr lang="en-AU" b="0" i="0" dirty="0">
              <a:solidFill>
                <a:srgbClr val="FF0000"/>
              </a:solidFill>
              <a:effectLst/>
              <a:latin typeface="YAFdJjTk5UU 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0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符號, 美工圖案, 標誌 的圖片&#10;&#10;自動產生的描述">
            <a:extLst>
              <a:ext uri="{FF2B5EF4-FFF2-40B4-BE49-F238E27FC236}">
                <a16:creationId xmlns:a16="http://schemas.microsoft.com/office/drawing/2014/main" id="{40CBB4BE-B72B-031D-ACD4-93041E03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564" y="446048"/>
            <a:ext cx="4982168" cy="5400726"/>
          </a:xfrm>
          <a:prstGeom prst="rect">
            <a:avLst/>
          </a:prstGeom>
          <a:noFill/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BC1465C-26CA-AD99-94A8-A54C902AC61E}"/>
              </a:ext>
            </a:extLst>
          </p:cNvPr>
          <p:cNvSpPr txBox="1"/>
          <p:nvPr/>
        </p:nvSpPr>
        <p:spPr>
          <a:xfrm>
            <a:off x="511166" y="2151000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80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Questions</a:t>
            </a:r>
            <a:r>
              <a:rPr lang="en-US" altLang="zh-CN" sz="8000" b="1" dirty="0">
                <a:latin typeface="+mj-lt"/>
                <a:ea typeface="+mj-ea"/>
                <a:cs typeface="+mj-cs"/>
              </a:rPr>
              <a:t> and Answers</a:t>
            </a:r>
          </a:p>
        </p:txBody>
      </p:sp>
    </p:spTree>
    <p:extLst>
      <p:ext uri="{BB962C8B-B14F-4D97-AF65-F5344CB8AC3E}">
        <p14:creationId xmlns:p14="http://schemas.microsoft.com/office/powerpoint/2010/main" val="213027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56508-781F-E6F0-9CF9-E30788372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69377"/>
            <a:ext cx="10515600" cy="91705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A6F407-15BE-A6AF-B633-5E10C478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876" y="1647800"/>
            <a:ext cx="6223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2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0637-0BD8-4430-D0F1-E3F69C5E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4DBE-0BED-A275-D6EE-435EB57C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Lab start this week!</a:t>
            </a:r>
          </a:p>
          <a:p>
            <a:pPr marL="687600" lvl="1" indent="-457200"/>
            <a:r>
              <a:rPr lang="en-US" dirty="0"/>
              <a:t>Lab1 has been released, due on Week</a:t>
            </a:r>
            <a:r>
              <a:rPr lang="en-US" altLang="zh-CN" dirty="0"/>
              <a:t>3</a:t>
            </a:r>
            <a:r>
              <a:rPr lang="en-US" dirty="0"/>
              <a:t> Monday midday</a:t>
            </a:r>
          </a:p>
          <a:p>
            <a:pPr marL="687600" lvl="1" indent="-457200"/>
            <a:r>
              <a:rPr lang="en-US" dirty="0"/>
              <a:t>Lab</a:t>
            </a:r>
            <a:r>
              <a:rPr lang="en-US" altLang="zh-CN" dirty="0"/>
              <a:t>2</a:t>
            </a:r>
            <a:r>
              <a:rPr lang="en-US" dirty="0"/>
              <a:t> has been released, due on Week</a:t>
            </a:r>
            <a:r>
              <a:rPr lang="en-US" altLang="zh-CN" dirty="0"/>
              <a:t>3</a:t>
            </a:r>
            <a:r>
              <a:rPr lang="en-US" dirty="0"/>
              <a:t> Monday midday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weekly quiz this week!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Feel free to email me!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C2178-689A-E7E9-6C53-21A1ED79E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16" y="365125"/>
            <a:ext cx="986019" cy="9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8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E6DE-E411-65C5-1433-D055EEE1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29" y="1690200"/>
            <a:ext cx="7858800" cy="3477600"/>
          </a:xfrm>
        </p:spPr>
        <p:txBody>
          <a:bodyPr/>
          <a:lstStyle/>
          <a:p>
            <a:pPr rtl="0" latinLnBrk="0"/>
            <a:r>
              <a:rPr lang="en-AU" b="1" i="0" u="none" strike="noStrike" cap="all" dirty="0">
                <a:solidFill>
                  <a:srgbClr val="8CA9AD"/>
                </a:solidFill>
                <a:effectLst/>
                <a:latin typeface="YAD1aU3sLnI 0"/>
              </a:rPr>
              <a:t>01.</a:t>
            </a:r>
            <a:r>
              <a:rPr lang="zh-CN" altLang="en-US" b="1" i="0" u="none" strike="noStrike" cap="all" dirty="0">
                <a:solidFill>
                  <a:srgbClr val="8CA9AD"/>
                </a:solidFill>
                <a:effectLst/>
                <a:latin typeface="YAD1aU3sLnI 0"/>
              </a:rPr>
              <a:t> </a:t>
            </a:r>
            <a:r>
              <a:rPr lang="en-AU" b="1" i="0" u="none" strike="noStrike" cap="all" dirty="0" err="1">
                <a:solidFill>
                  <a:srgbClr val="737373"/>
                </a:solidFill>
                <a:effectLst/>
                <a:latin typeface="YAD1aU3sLnI 0"/>
              </a:rPr>
              <a:t>Mipsy</a:t>
            </a:r>
            <a:r>
              <a:rPr lang="en-AU" b="1" i="0" u="none" strike="noStrike" cap="all" dirty="0">
                <a:solidFill>
                  <a:srgbClr val="737373"/>
                </a:solidFill>
                <a:effectLst/>
                <a:latin typeface="YAD1aU3sLnI 0"/>
              </a:rPr>
              <a:t> and </a:t>
            </a:r>
            <a:r>
              <a:rPr lang="en-AU" b="1" i="0" u="none" strike="noStrike" cap="all" dirty="0" err="1">
                <a:solidFill>
                  <a:srgbClr val="737373"/>
                </a:solidFill>
                <a:effectLst/>
                <a:latin typeface="YAD1aU3sLnI 0"/>
              </a:rPr>
              <a:t>Mipsy</a:t>
            </a:r>
            <a:r>
              <a:rPr lang="en-AU" b="1" i="0" u="none" strike="noStrike" cap="all" dirty="0">
                <a:solidFill>
                  <a:srgbClr val="737373"/>
                </a:solidFill>
                <a:effectLst/>
                <a:latin typeface="YAD1aU3sLnI 0"/>
              </a:rPr>
              <a:t> web</a:t>
            </a:r>
            <a:br>
              <a:rPr lang="en-AU" b="0" i="0" cap="all" dirty="0">
                <a:solidFill>
                  <a:srgbClr val="8CA9AD"/>
                </a:solidFill>
                <a:effectLst/>
                <a:latin typeface="YAD1aU3sLnI 0"/>
              </a:rPr>
            </a:br>
            <a:r>
              <a:rPr lang="en-AU" b="1" i="0" u="none" strike="noStrike" cap="all" dirty="0">
                <a:solidFill>
                  <a:srgbClr val="8CA9AD"/>
                </a:solidFill>
                <a:effectLst/>
                <a:latin typeface="YAD1aU3sLnI 0"/>
              </a:rPr>
              <a:t>02.</a:t>
            </a:r>
            <a:r>
              <a:rPr lang="zh-CN" altLang="en-US" b="1" i="0" cap="all" dirty="0">
                <a:solidFill>
                  <a:srgbClr val="8CA9AD"/>
                </a:solidFill>
                <a:effectLst/>
                <a:latin typeface="YAD1aU3sLnI 0"/>
              </a:rPr>
              <a:t> </a:t>
            </a:r>
            <a:r>
              <a:rPr lang="en-AU" b="1" i="0" u="none" strike="noStrike" cap="all" dirty="0">
                <a:solidFill>
                  <a:srgbClr val="737373"/>
                </a:solidFill>
                <a:effectLst/>
                <a:latin typeface="YAD1aU3sLnI 0"/>
              </a:rPr>
              <a:t>Quick Revision</a:t>
            </a:r>
            <a:br>
              <a:rPr lang="en-AU" b="0" i="0" cap="all" dirty="0">
                <a:solidFill>
                  <a:srgbClr val="737373"/>
                </a:solidFill>
                <a:effectLst/>
                <a:latin typeface="YAD1aU3sLnI 0"/>
              </a:rPr>
            </a:br>
            <a:r>
              <a:rPr lang="en-AU" b="1" i="0" u="none" strike="noStrike" cap="all" dirty="0">
                <a:solidFill>
                  <a:srgbClr val="8CA9AD"/>
                </a:solidFill>
                <a:effectLst/>
                <a:latin typeface="YAD1aU3sLnI 0"/>
              </a:rPr>
              <a:t>03.</a:t>
            </a:r>
            <a:r>
              <a:rPr lang="zh-CN" altLang="en-US" u="none" strike="noStrike" cap="all" dirty="0">
                <a:solidFill>
                  <a:srgbClr val="8CA9AD"/>
                </a:solidFill>
                <a:latin typeface="YAD1aU3sLnI 0"/>
              </a:rPr>
              <a:t> </a:t>
            </a:r>
            <a:r>
              <a:rPr lang="en-AU" b="1" i="0" u="none" strike="noStrike" cap="all" dirty="0">
                <a:solidFill>
                  <a:srgbClr val="737373"/>
                </a:solidFill>
                <a:effectLst/>
                <a:latin typeface="YAD1aU3sLnI 0"/>
              </a:rPr>
              <a:t>coding in </a:t>
            </a:r>
            <a:r>
              <a:rPr lang="en-AU" b="1" i="0" u="none" strike="noStrike" cap="all" dirty="0" err="1">
                <a:solidFill>
                  <a:srgbClr val="737373"/>
                </a:solidFill>
                <a:effectLst/>
                <a:latin typeface="YAD1aU3sLnI 0"/>
              </a:rPr>
              <a:t>mips</a:t>
            </a:r>
            <a:br>
              <a:rPr lang="en-AU" b="0" i="0" cap="all" dirty="0">
                <a:solidFill>
                  <a:srgbClr val="737373"/>
                </a:solidFill>
                <a:effectLst/>
                <a:latin typeface="YAD1aU3sLnI 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B718E-ED2A-F587-A568-771BDD6A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8768C-D69B-7F04-CBB0-E884CDCBDED1}"/>
              </a:ext>
            </a:extLst>
          </p:cNvPr>
          <p:cNvSpPr txBox="1"/>
          <p:nvPr/>
        </p:nvSpPr>
        <p:spPr>
          <a:xfrm>
            <a:off x="8880953" y="450938"/>
            <a:ext cx="29129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92D050"/>
                </a:solidFill>
              </a:rPr>
              <a:t>Table of</a:t>
            </a:r>
            <a:r>
              <a:rPr lang="zh-CN" altLang="en-US" sz="5400" b="1" dirty="0">
                <a:solidFill>
                  <a:srgbClr val="92D050"/>
                </a:solidFill>
              </a:rPr>
              <a:t> </a:t>
            </a:r>
            <a:endParaRPr lang="en-AU" altLang="zh-CN" sz="5400" b="1" dirty="0">
              <a:solidFill>
                <a:srgbClr val="92D050"/>
              </a:solidFill>
            </a:endParaRPr>
          </a:p>
          <a:p>
            <a:r>
              <a:rPr lang="en-US" sz="5400" b="1" dirty="0">
                <a:solidFill>
                  <a:srgbClr val="92D050"/>
                </a:solidFill>
              </a:rPr>
              <a:t>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5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5C79-4B10-12AF-8264-C070402D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-77636"/>
            <a:ext cx="10515600" cy="1325563"/>
          </a:xfrm>
        </p:spPr>
        <p:txBody>
          <a:bodyPr/>
          <a:lstStyle/>
          <a:p>
            <a:r>
              <a:rPr lang="en-AU" b="1" i="0" dirty="0">
                <a:solidFill>
                  <a:srgbClr val="000000"/>
                </a:solidFill>
                <a:effectLst/>
                <a:latin typeface="YAFdJjTk5UU 0"/>
              </a:rPr>
              <a:t>Debugging methods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1573D5-CB2F-2E0C-FD31-345F51CA4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7056" y="923794"/>
            <a:ext cx="10515600" cy="83146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1BD39B-6DCE-95A8-F82F-A16864DAD1AE}"/>
              </a:ext>
            </a:extLst>
          </p:cNvPr>
          <p:cNvSpPr txBox="1"/>
          <p:nvPr/>
        </p:nvSpPr>
        <p:spPr>
          <a:xfrm>
            <a:off x="839244" y="1837342"/>
            <a:ext cx="74320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212529"/>
                </a:solidFill>
                <a:effectLst/>
                <a:latin typeface="-apple-system"/>
                <a:cs typeface="Al Bayan Plain" pitchFamily="2" charset="-78"/>
              </a:rPr>
              <a:t> </a:t>
            </a:r>
            <a:r>
              <a:rPr lang="en-AU" sz="2400" b="0" i="0" dirty="0" err="1">
                <a:solidFill>
                  <a:srgbClr val="212529"/>
                </a:solidFill>
                <a:effectLst/>
                <a:latin typeface="-apple-system"/>
                <a:cs typeface="Al Bayan Plain" pitchFamily="2" charset="-78"/>
              </a:rPr>
              <a:t>mipsy</a:t>
            </a:r>
            <a:r>
              <a:rPr lang="en-AU" sz="2400" b="0" i="0" dirty="0">
                <a:solidFill>
                  <a:srgbClr val="212529"/>
                </a:solidFill>
                <a:effectLst/>
                <a:latin typeface="-apple-system"/>
                <a:cs typeface="Al Bayan Plain" pitchFamily="2" charset="-78"/>
              </a:rPr>
              <a:t>-interactive (1521 </a:t>
            </a:r>
            <a:r>
              <a:rPr lang="en-AU" sz="2400" b="0" i="0" dirty="0" err="1">
                <a:solidFill>
                  <a:srgbClr val="212529"/>
                </a:solidFill>
                <a:effectLst/>
                <a:latin typeface="-apple-system"/>
                <a:cs typeface="Al Bayan Plain" pitchFamily="2" charset="-78"/>
              </a:rPr>
              <a:t>mipsy</a:t>
            </a:r>
            <a:r>
              <a:rPr lang="en-AU" sz="2400" b="0" i="0" dirty="0">
                <a:solidFill>
                  <a:srgbClr val="212529"/>
                </a:solidFill>
                <a:effectLst/>
                <a:latin typeface="-apple-system"/>
                <a:cs typeface="Al Bayan Plain" pitchFamily="2" charset="-78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212529"/>
                </a:solidFill>
                <a:effectLst/>
                <a:latin typeface="-apple-system"/>
                <a:cs typeface="Al Bayan Plain" pitchFamily="2" charset="-78"/>
              </a:rPr>
              <a:t> </a:t>
            </a:r>
            <a:r>
              <a:rPr lang="en-AU" sz="2400" b="0" i="0" dirty="0" err="1">
                <a:solidFill>
                  <a:srgbClr val="212529"/>
                </a:solidFill>
                <a:effectLst/>
                <a:latin typeface="-apple-system"/>
                <a:cs typeface="Al Bayan Plain" pitchFamily="2" charset="-78"/>
              </a:rPr>
              <a:t>mipsy</a:t>
            </a:r>
            <a:r>
              <a:rPr lang="en-AU" sz="2400" b="0" i="0" dirty="0">
                <a:solidFill>
                  <a:srgbClr val="212529"/>
                </a:solidFill>
                <a:effectLst/>
                <a:latin typeface="-apple-system"/>
                <a:cs typeface="Al Bayan Plain" pitchFamily="2" charset="-78"/>
              </a:rPr>
              <a:t>-web (https://cs1521.web.cse.unsw.edu.au/</a:t>
            </a:r>
            <a:r>
              <a:rPr lang="en-AU" sz="2400" b="0" i="0" dirty="0" err="1">
                <a:solidFill>
                  <a:srgbClr val="212529"/>
                </a:solidFill>
                <a:effectLst/>
                <a:latin typeface="-apple-system"/>
                <a:cs typeface="Al Bayan Plain" pitchFamily="2" charset="-78"/>
              </a:rPr>
              <a:t>mipsy</a:t>
            </a:r>
            <a:r>
              <a:rPr lang="en-AU" sz="2400" b="0" i="0" dirty="0">
                <a:solidFill>
                  <a:srgbClr val="212529"/>
                </a:solidFill>
                <a:effectLst/>
                <a:latin typeface="-apple-system"/>
                <a:cs typeface="Al Bayan Plain" pitchFamily="2" charset="-78"/>
              </a:rPr>
              <a:t>/)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212529"/>
                </a:solidFill>
                <a:effectLst/>
                <a:latin typeface="-apple-system"/>
                <a:cs typeface="Al Bayan Plain" pitchFamily="2" charset="-78"/>
              </a:rPr>
              <a:t> </a:t>
            </a:r>
            <a:r>
              <a:rPr lang="en-AU" sz="2400" b="0" i="0" dirty="0">
                <a:solidFill>
                  <a:srgbClr val="212529"/>
                </a:solidFill>
                <a:effectLst/>
                <a:latin typeface="-apple-system"/>
                <a:cs typeface="Al Bayan Plain" pitchFamily="2" charset="-78"/>
              </a:rPr>
              <a:t>Line-by-line debugging (stepping)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212529"/>
                </a:solidFill>
                <a:effectLst/>
                <a:latin typeface="-apple-system"/>
                <a:cs typeface="Al Bayan Plain" pitchFamily="2" charset="-78"/>
              </a:rPr>
              <a:t> </a:t>
            </a:r>
            <a:r>
              <a:rPr lang="en-AU" sz="2400" b="0" i="0" dirty="0">
                <a:solidFill>
                  <a:srgbClr val="212529"/>
                </a:solidFill>
                <a:effectLst/>
                <a:latin typeface="-apple-system"/>
                <a:cs typeface="Al Bayan Plain" pitchFamily="2" charset="-78"/>
              </a:rPr>
              <a:t>Breakpoints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212529"/>
                </a:solidFill>
                <a:effectLst/>
                <a:latin typeface="-apple-system"/>
                <a:cs typeface="Al Bayan Plain" pitchFamily="2" charset="-78"/>
              </a:rPr>
              <a:t> </a:t>
            </a:r>
            <a:r>
              <a:rPr lang="en-AU" sz="2400" b="0" i="0" dirty="0" err="1">
                <a:solidFill>
                  <a:srgbClr val="212529"/>
                </a:solidFill>
                <a:effectLst/>
                <a:latin typeface="-apple-system"/>
                <a:cs typeface="Al Bayan Plain" pitchFamily="2" charset="-78"/>
              </a:rPr>
              <a:t>Printf</a:t>
            </a:r>
            <a:r>
              <a:rPr lang="en-AU" sz="2400" b="0" i="0" dirty="0">
                <a:solidFill>
                  <a:srgbClr val="212529"/>
                </a:solidFill>
                <a:effectLst/>
                <a:latin typeface="-apple-system"/>
                <a:cs typeface="Al Bayan Plain" pitchFamily="2" charset="-78"/>
              </a:rPr>
              <a:t> (</a:t>
            </a:r>
            <a:r>
              <a:rPr lang="en-AU" sz="2400" b="0" i="0" dirty="0" err="1">
                <a:solidFill>
                  <a:srgbClr val="212529"/>
                </a:solidFill>
                <a:effectLst/>
                <a:latin typeface="-apple-system"/>
                <a:cs typeface="Al Bayan Plain" pitchFamily="2" charset="-78"/>
              </a:rPr>
              <a:t>syscall</a:t>
            </a:r>
            <a:r>
              <a:rPr lang="en-AU" sz="2400" b="0" i="0" dirty="0">
                <a:solidFill>
                  <a:srgbClr val="212529"/>
                </a:solidFill>
                <a:effectLst/>
                <a:latin typeface="-apple-system"/>
                <a:cs typeface="Al Bayan Plain" pitchFamily="2" charset="-78"/>
              </a:rPr>
              <a:t>) debugging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33AC15-B974-8A2A-8C65-73CBF397527D}"/>
              </a:ext>
            </a:extLst>
          </p:cNvPr>
          <p:cNvSpPr txBox="1"/>
          <p:nvPr/>
        </p:nvSpPr>
        <p:spPr>
          <a:xfrm>
            <a:off x="7483046" y="5205297"/>
            <a:ext cx="22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how to debug in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YAFdJjTk5UU 0"/>
              </a:rPr>
              <a:t>mips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:</a:t>
            </a: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9C1EF-52B4-0CD8-A660-B1A3FEC5843A}"/>
              </a:ext>
            </a:extLst>
          </p:cNvPr>
          <p:cNvSpPr txBox="1"/>
          <p:nvPr/>
        </p:nvSpPr>
        <p:spPr>
          <a:xfrm>
            <a:off x="6196209" y="5564874"/>
            <a:ext cx="544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https://www.youtube.com/watch?v=25lGn6WNC5o</a:t>
            </a:r>
            <a:endParaRPr lang="en-US" dirty="0"/>
          </a:p>
        </p:txBody>
      </p:sp>
      <p:pic>
        <p:nvPicPr>
          <p:cNvPr id="13" name="Online Media 12" descr="Debugging in mipsy, with Richard Liu">
            <a:hlinkClick r:id="" action="ppaction://media"/>
            <a:extLst>
              <a:ext uri="{FF2B5EF4-FFF2-40B4-BE49-F238E27FC236}">
                <a16:creationId xmlns:a16="http://schemas.microsoft.com/office/drawing/2014/main" id="{35EF7BBA-8B56-5D73-E445-3D400989955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6471708" y="2652154"/>
            <a:ext cx="4518837" cy="255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8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A6DD-6D4D-F199-D2AD-A8C17B21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b="1" i="0" dirty="0">
                <a:solidFill>
                  <a:srgbClr val="000000"/>
                </a:solidFill>
                <a:effectLst/>
                <a:latin typeface="YAFdJjTk5UU 0"/>
              </a:rPr>
              <a:t>(optional): Transform into simplified C first.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D981-7B96-7FC0-4CF0-F8CD79A8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Recommended by the course</a:t>
            </a: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Depends on personal taste</a:t>
            </a: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More useful as you are first starting MIPS.</a:t>
            </a: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>
              <a:buNone/>
            </a:pP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</p:txBody>
      </p:sp>
    </p:spTree>
    <p:extLst>
      <p:ext uri="{BB962C8B-B14F-4D97-AF65-F5344CB8AC3E}">
        <p14:creationId xmlns:p14="http://schemas.microsoft.com/office/powerpoint/2010/main" val="276821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873E-FAE2-591C-7BA9-07AD8E5D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rgbClr val="000000"/>
                </a:solidFill>
                <a:effectLst/>
                <a:latin typeface="YAFdJjTk5UU 0"/>
              </a:rPr>
              <a:t>(optional): Transform into simplified C first.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EEA9-C6D6-EBC9-A785-23EA0B68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13" y="1866993"/>
            <a:ext cx="3988633" cy="4351338"/>
          </a:xfrm>
        </p:spPr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AU" b="1" i="0" u="none" strike="noStrike" dirty="0">
                <a:solidFill>
                  <a:srgbClr val="000000"/>
                </a:solidFill>
                <a:effectLst/>
                <a:latin typeface="YAFdJjTk5UU 0"/>
              </a:rPr>
              <a:t>Opposite condition, go to the end</a:t>
            </a: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AU" b="0" i="0" dirty="0">
                <a:solidFill>
                  <a:srgbClr val="000000"/>
                </a:solidFill>
                <a:effectLst/>
                <a:latin typeface="YAFdJjTk5UU 0"/>
              </a:rPr>
              <a:t>Make labels at each condition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8828F-6F71-EDCF-A529-2A408F7AC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98090"/>
            <a:ext cx="7772400" cy="466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9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28A7-BA77-186A-EB23-1D92AECA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rgbClr val="000000"/>
                </a:solidFill>
                <a:effectLst/>
                <a:latin typeface="YAFdJjTk5UU 0"/>
              </a:rPr>
              <a:t>Environment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69A9-99DA-4D6D-E1FC-2200D02C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Try this demo on your laptops!</a:t>
            </a: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Open MIPS documentation from course website</a:t>
            </a: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Setup C code and MIPS code side by side.</a:t>
            </a: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Begin MIPS code with .text and .data sections</a:t>
            </a: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marL="800100" lvl="1" indent="-342900" algn="l">
              <a:buFont typeface="Wingdings" pitchFamily="2" charset="2"/>
              <a:buChar char="q"/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set tab size to spaces: 8</a:t>
            </a: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Install “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  <a:latin typeface="YAFdJjTk5UU 0"/>
              </a:rPr>
              <a:t>Mipsy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 Editor Features” By Xavier Cooney</a:t>
            </a: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0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5DF7-2DAB-D1AF-C626-2CF379D7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rgbClr val="000000"/>
                </a:solidFill>
                <a:effectLst/>
                <a:latin typeface="YAFdJjTk5UU 0"/>
              </a:rPr>
              <a:t>Begin Coding! – tutorial q5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8355-4909-7B35-4462-E769897E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Turn Brain Off</a:t>
            </a: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Begin translating line by line.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AU" dirty="0">
              <a:solidFill>
                <a:srgbClr val="000000"/>
              </a:solidFill>
              <a:latin typeface="YAFdJjTk5UU 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AU" b="1" i="0" dirty="0">
                <a:solidFill>
                  <a:srgbClr val="000000"/>
                </a:solidFill>
                <a:effectLst/>
                <a:latin typeface="YAFdJjTk5UU 0"/>
              </a:rPr>
              <a:t>#Includes - 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Nothing to be done.</a:t>
            </a: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AU" b="1" i="0" dirty="0">
                <a:solidFill>
                  <a:srgbClr val="000000"/>
                </a:solidFill>
                <a:effectLst/>
                <a:latin typeface="YAFdJjTk5UU 0"/>
              </a:rPr>
              <a:t>#defines - 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Repeat at the top of .text section.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Make a label with the same name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Assign them (in comments) to a register.</a:t>
            </a: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All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  <a:latin typeface="YAFdJjTk5UU 0"/>
              </a:rPr>
              <a:t>String Literals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 must go into the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  <a:latin typeface="YAFdJjTk5UU 0"/>
              </a:rPr>
              <a:t>.data</a:t>
            </a: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5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AE23-4245-6482-9C3B-835656EB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latinLnBrk="0"/>
            <a:r>
              <a:rPr lang="en-AU" b="1" i="0" u="none" strike="noStrike" dirty="0">
                <a:solidFill>
                  <a:srgbClr val="000000"/>
                </a:solidFill>
                <a:effectLst/>
                <a:latin typeface="YAFdJjTk5UU 0"/>
              </a:rPr>
              <a:t>Run your file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3B5C-F93A-381E-8940-379F6D51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AU" b="1" i="0" u="none" strike="noStrike" dirty="0">
                <a:solidFill>
                  <a:srgbClr val="000000"/>
                </a:solidFill>
                <a:effectLst/>
                <a:latin typeface="YAFdJjTk5UU 0"/>
              </a:rPr>
              <a:t>1521 </a:t>
            </a:r>
            <a:r>
              <a:rPr lang="en-AU" b="1" i="0" u="none" strike="noStrike" dirty="0" err="1">
                <a:solidFill>
                  <a:srgbClr val="000000"/>
                </a:solidFill>
                <a:effectLst/>
                <a:latin typeface="YAFdJjTk5UU 0"/>
              </a:rPr>
              <a:t>mipsy</a:t>
            </a:r>
            <a:r>
              <a:rPr lang="en-AU" b="1" i="0" u="none" strike="noStrike" dirty="0">
                <a:solidFill>
                  <a:srgbClr val="000000"/>
                </a:solidFill>
                <a:effectLst/>
                <a:latin typeface="YAFdJjTk5UU 0"/>
              </a:rPr>
              <a:t> &lt;</a:t>
            </a:r>
            <a:r>
              <a:rPr lang="en-AU" b="1" i="0" u="none" strike="noStrike" dirty="0" err="1">
                <a:solidFill>
                  <a:srgbClr val="000000"/>
                </a:solidFill>
                <a:effectLst/>
                <a:latin typeface="YAFdJjTk5UU 0"/>
              </a:rPr>
              <a:t>name_of_file</a:t>
            </a:r>
            <a:r>
              <a:rPr lang="en-AU" b="1" i="0" u="none" strike="noStrike" dirty="0">
                <a:solidFill>
                  <a:srgbClr val="000000"/>
                </a:solidFill>
                <a:effectLst/>
                <a:latin typeface="YAFdJjTk5UU 0"/>
              </a:rPr>
              <a:t>&gt;</a:t>
            </a: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AU" b="1" i="0" u="none" strike="noStrike" dirty="0">
                <a:solidFill>
                  <a:srgbClr val="000000"/>
                </a:solidFill>
                <a:effectLst/>
                <a:latin typeface="YAFdJjTk5UU 0"/>
              </a:rPr>
              <a:t>Or copy code onto MIPSY web to debug!</a:t>
            </a:r>
            <a:endParaRPr lang="en-AU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7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Progress Review2" id="{95393255-15C5-FA45-BF7F-780D1DDC061F}" vid="{F081F29F-7798-F549-AE82-FD0D934B93A2}"/>
    </a:ext>
  </a:extLst>
</a:theme>
</file>

<file path=ppt/theme/theme2.xml><?xml version="1.0" encoding="utf-8"?>
<a:theme xmlns:a="http://schemas.openxmlformats.org/drawingml/2006/main" name="1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Progress Review2" id="{95393255-15C5-FA45-BF7F-780D1DDC061F}" vid="{D723D849-EDB1-C547-9B28-F5CE9DDA49FD}"/>
    </a:ext>
  </a:extLst>
</a:theme>
</file>

<file path=ppt/theme/theme3.xml><?xml version="1.0" encoding="utf-8"?>
<a:theme xmlns:a="http://schemas.openxmlformats.org/drawingml/2006/main" name="2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Progress Review2" id="{95393255-15C5-FA45-BF7F-780D1DDC061F}" vid="{0ACF8EF4-E20B-E14E-BABA-03EFB6F5F7E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8a2230-54d9-4525-a072-aaf2ad3921af" xsi:nil="true"/>
    <lcf76f155ced4ddcb4097134ff3c332f xmlns="3e861e5c-b9b4-4f4a-a39d-d4f58c595d5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022E11B6C55F458F03297D129AC5C7" ma:contentTypeVersion="16" ma:contentTypeDescription="Create a new document." ma:contentTypeScope="" ma:versionID="c5de254797c2e30b1c1dab67e1fdd087">
  <xsd:schema xmlns:xsd="http://www.w3.org/2001/XMLSchema" xmlns:xs="http://www.w3.org/2001/XMLSchema" xmlns:p="http://schemas.microsoft.com/office/2006/metadata/properties" xmlns:ns2="3e861e5c-b9b4-4f4a-a39d-d4f58c595d50" xmlns:ns3="3d8a2230-54d9-4525-a072-aaf2ad3921af" targetNamespace="http://schemas.microsoft.com/office/2006/metadata/properties" ma:root="true" ma:fieldsID="40d7e893f6517adbc7421dea239a8bfb" ns2:_="" ns3:_="">
    <xsd:import namespace="3e861e5c-b9b4-4f4a-a39d-d4f58c595d50"/>
    <xsd:import namespace="3d8a2230-54d9-4525-a072-aaf2ad3921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61e5c-b9b4-4f4a-a39d-d4f58c595d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b026aac-6b52-4d7e-a64d-f3ee90946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8a2230-54d9-4525-a072-aaf2ad392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9d5615-4cdb-4eba-9af8-b29b99cf6c5f}" ma:internalName="TaxCatchAll" ma:showField="CatchAllData" ma:web="3d8a2230-54d9-4525-a072-aaf2ad3921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F36D4B-89AA-43AA-A4F8-41021B5395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CE31FE-9010-4DD9-ACBF-74A5EE27FA83}">
  <ds:schemaRefs>
    <ds:schemaRef ds:uri="3e861e5c-b9b4-4f4a-a39d-d4f58c595d50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3d8a2230-54d9-4525-a072-aaf2ad3921af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CEC6E53-DE09-48B9-92A5-3EADF1FB2829}">
  <ds:schemaRefs>
    <ds:schemaRef ds:uri="3d8a2230-54d9-4525-a072-aaf2ad3921af"/>
    <ds:schemaRef ds:uri="3e861e5c-b9b4-4f4a-a39d-d4f58c595d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佈景主題</Template>
  <TotalTime>9633</TotalTime>
  <Words>379</Words>
  <Application>Microsoft Macintosh PowerPoint</Application>
  <PresentationFormat>Widescreen</PresentationFormat>
  <Paragraphs>58</Paragraphs>
  <Slides>12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-apple-system</vt:lpstr>
      <vt:lpstr>Clancy</vt:lpstr>
      <vt:lpstr>YAD1aU3sLnI 0</vt:lpstr>
      <vt:lpstr>YAFdJjTk5UU 0</vt:lpstr>
      <vt:lpstr>Arial</vt:lpstr>
      <vt:lpstr>Calibri</vt:lpstr>
      <vt:lpstr>Roboto</vt:lpstr>
      <vt:lpstr>Wingdings</vt:lpstr>
      <vt:lpstr>Office 佈景主題</vt:lpstr>
      <vt:lpstr>1_Custom Design</vt:lpstr>
      <vt:lpstr>2_Custom Design</vt:lpstr>
      <vt:lpstr>COMP1521  WEEK 2 - MIPS </vt:lpstr>
      <vt:lpstr>Announcements</vt:lpstr>
      <vt:lpstr>01. Mipsy and Mipsy web 02. Quick Revision 03. coding in mips </vt:lpstr>
      <vt:lpstr>Debugging methods</vt:lpstr>
      <vt:lpstr>(optional): Transform into simplified C first.</vt:lpstr>
      <vt:lpstr>(optional): Transform into simplified C first.</vt:lpstr>
      <vt:lpstr>Environment Setup</vt:lpstr>
      <vt:lpstr>Begin Coding! – tutorial q5</vt:lpstr>
      <vt:lpstr>Run your file</vt:lpstr>
      <vt:lpstr>Loops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Siyu Qiu</dc:creator>
  <cp:lastModifiedBy>Siyu Qiu</cp:lastModifiedBy>
  <cp:revision>39</cp:revision>
  <cp:lastPrinted>2024-09-08T12:49:51Z</cp:lastPrinted>
  <dcterms:created xsi:type="dcterms:W3CDTF">2025-01-02T01:39:14Z</dcterms:created>
  <dcterms:modified xsi:type="dcterms:W3CDTF">2025-02-24T11:27:36Z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0x010100F4022E11B6C55F458F03297D129AC5C7</vt:lpwstr>
  </property>
</Properties>
</file>