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96" r:id="rId23"/>
    <p:sldId id="297" r:id="rId24"/>
    <p:sldId id="302" r:id="rId25"/>
    <p:sldId id="298" r:id="rId26"/>
    <p:sldId id="301" r:id="rId27"/>
    <p:sldId id="299" r:id="rId28"/>
    <p:sldId id="300" r:id="rId29"/>
    <p:sldId id="280" r:id="rId30"/>
    <p:sldId id="281" r:id="rId31"/>
    <p:sldId id="282" r:id="rId32"/>
    <p:sldId id="283" r:id="rId33"/>
    <p:sldId id="284" r:id="rId34"/>
    <p:sldId id="294" r:id="rId35"/>
    <p:sldId id="285" r:id="rId36"/>
    <p:sldId id="293" r:id="rId37"/>
    <p:sldId id="286" r:id="rId38"/>
    <p:sldId id="287" r:id="rId39"/>
    <p:sldId id="289" r:id="rId40"/>
    <p:sldId id="290" r:id="rId41"/>
    <p:sldId id="291" r:id="rId42"/>
    <p:sldId id="292" r:id="rId43"/>
    <p:sldId id="303" r:id="rId44"/>
  </p:sldIdLst>
  <p:sldSz cx="18288000" cy="10287000"/>
  <p:notesSz cx="6858000" cy="9144000"/>
  <p:embeddedFontLst>
    <p:embeddedFont>
      <p:font typeface="Canva Sans" panose="020B0503030501040103" pitchFamily="34" charset="0"/>
      <p:regular r:id="rId45"/>
    </p:embeddedFont>
    <p:embeddedFont>
      <p:font typeface="Canva Sans Bold" panose="020B0803030501040103" pitchFamily="34" charset="0"/>
      <p:regular r:id="rId46"/>
      <p:bold r:id="rId47"/>
    </p:embeddedFont>
    <p:embeddedFont>
      <p:font typeface="DM Sans" pitchFamily="2" charset="77"/>
      <p:regular r:id="rId48"/>
      <p:bold r:id="rId49"/>
      <p:italic r:id="rId50"/>
      <p:boldItalic r:id="rId51"/>
    </p:embeddedFont>
    <p:embeddedFont>
      <p:font typeface="Montserrat Classic Bold" pitchFamily="2" charset="77"/>
      <p:regular r:id="rId52"/>
      <p:bold r:id="rId53"/>
    </p:embeddedFont>
    <p:embeddedFont>
      <p:font typeface="Oswald Bold" pitchFamily="2" charset="77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8" autoAdjust="0"/>
    <p:restoredTop sz="94582" autoAdjust="0"/>
  </p:normalViewPr>
  <p:slideViewPr>
    <p:cSldViewPr>
      <p:cViewPr>
        <p:scale>
          <a:sx n="68" d="100"/>
          <a:sy n="68" d="100"/>
        </p:scale>
        <p:origin x="1000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1521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WEEK 5 TUTE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429" y="605365"/>
            <a:ext cx="61107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Converting Decimal to Binary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102658"/>
            <a:ext cx="71431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 = 64 + 32 + 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6933" y="1478033"/>
            <a:ext cx="343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42833" y="2770012"/>
            <a:ext cx="461231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2^6 +  2^5 + 2^2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6933" y="3597448"/>
            <a:ext cx="3506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7526" y="3597448"/>
            <a:ext cx="506951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0110 0100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592732"/>
            <a:ext cx="137099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decompose it into powers of two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the powers are just the position of ‘1’s in bits!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429" y="605365"/>
            <a:ext cx="61107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Converting Decimal to Binary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102658"/>
            <a:ext cx="71431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 = 64 + 32 + 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6933" y="1478033"/>
            <a:ext cx="343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0200" y="2740130"/>
            <a:ext cx="567911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2^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+  2^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+ 2^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6933" y="3597448"/>
            <a:ext cx="3506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6033" y="3614139"/>
            <a:ext cx="567911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0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0 0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2677" y="4729426"/>
            <a:ext cx="478582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65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4 3</a:t>
            </a:r>
            <a:r>
              <a:rPr lang="en-US" sz="3399" dirty="0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92732"/>
            <a:ext cx="137099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decompose it into powers of two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the powers are just the position of ‘1’s in bits!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7536" y="705167"/>
            <a:ext cx="36860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Conversion graph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78818" y="3761374"/>
            <a:ext cx="1345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78818" y="5979586"/>
            <a:ext cx="13452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Octal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43625" y="3761374"/>
            <a:ext cx="1345248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23317" y="5979586"/>
            <a:ext cx="1385865" cy="595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658113" y="4085508"/>
            <a:ext cx="1223010" cy="228600"/>
            <a:chOff x="0" y="0"/>
            <a:chExt cx="1630680" cy="304800"/>
          </a:xfrm>
        </p:grpSpPr>
        <p:sp>
          <p:nvSpPr>
            <p:cNvPr id="8" name="Freeform 8"/>
            <p:cNvSpPr/>
            <p:nvPr/>
          </p:nvSpPr>
          <p:spPr>
            <a:xfrm>
              <a:off x="48260" y="34290"/>
              <a:ext cx="1531620" cy="245110"/>
            </a:xfrm>
            <a:custGeom>
              <a:avLst/>
              <a:gdLst/>
              <a:ahLst/>
              <a:cxnLst/>
              <a:rect l="l" t="t" r="r" b="b"/>
              <a:pathLst>
                <a:path w="1531620" h="245110">
                  <a:moveTo>
                    <a:pt x="77470" y="62230"/>
                  </a:moveTo>
                  <a:cubicBezTo>
                    <a:pt x="1023620" y="49530"/>
                    <a:pt x="1057910" y="30480"/>
                    <a:pt x="1131570" y="22860"/>
                  </a:cubicBezTo>
                  <a:cubicBezTo>
                    <a:pt x="1224280" y="13970"/>
                    <a:pt x="1379220" y="0"/>
                    <a:pt x="1445260" y="16510"/>
                  </a:cubicBezTo>
                  <a:cubicBezTo>
                    <a:pt x="1479550" y="24130"/>
                    <a:pt x="1502410" y="35560"/>
                    <a:pt x="1516380" y="53340"/>
                  </a:cubicBezTo>
                  <a:cubicBezTo>
                    <a:pt x="1527810" y="67310"/>
                    <a:pt x="1531620" y="88900"/>
                    <a:pt x="1530350" y="105410"/>
                  </a:cubicBezTo>
                  <a:cubicBezTo>
                    <a:pt x="1529080" y="123190"/>
                    <a:pt x="1524000" y="143510"/>
                    <a:pt x="1510030" y="156210"/>
                  </a:cubicBezTo>
                  <a:cubicBezTo>
                    <a:pt x="1494790" y="171450"/>
                    <a:pt x="1459230" y="185420"/>
                    <a:pt x="1436370" y="185420"/>
                  </a:cubicBezTo>
                  <a:cubicBezTo>
                    <a:pt x="1418590" y="185420"/>
                    <a:pt x="1399540" y="176530"/>
                    <a:pt x="1386840" y="162560"/>
                  </a:cubicBezTo>
                  <a:cubicBezTo>
                    <a:pt x="1372870" y="146050"/>
                    <a:pt x="1357630" y="110490"/>
                    <a:pt x="1361440" y="87630"/>
                  </a:cubicBezTo>
                  <a:cubicBezTo>
                    <a:pt x="1365250" y="63500"/>
                    <a:pt x="1390650" y="34290"/>
                    <a:pt x="1409700" y="24130"/>
                  </a:cubicBezTo>
                  <a:cubicBezTo>
                    <a:pt x="1426210" y="15240"/>
                    <a:pt x="1447800" y="13970"/>
                    <a:pt x="1464310" y="17780"/>
                  </a:cubicBezTo>
                  <a:cubicBezTo>
                    <a:pt x="1480820" y="21590"/>
                    <a:pt x="1499870" y="33020"/>
                    <a:pt x="1510030" y="45720"/>
                  </a:cubicBezTo>
                  <a:cubicBezTo>
                    <a:pt x="1521460" y="58420"/>
                    <a:pt x="1529080" y="78740"/>
                    <a:pt x="1530350" y="96520"/>
                  </a:cubicBezTo>
                  <a:cubicBezTo>
                    <a:pt x="1531620" y="113030"/>
                    <a:pt x="1525270" y="134620"/>
                    <a:pt x="1516380" y="148590"/>
                  </a:cubicBezTo>
                  <a:cubicBezTo>
                    <a:pt x="1506220" y="162560"/>
                    <a:pt x="1496060" y="173990"/>
                    <a:pt x="1473200" y="181610"/>
                  </a:cubicBezTo>
                  <a:cubicBezTo>
                    <a:pt x="1414780" y="200660"/>
                    <a:pt x="1236980" y="177800"/>
                    <a:pt x="1139190" y="185420"/>
                  </a:cubicBezTo>
                  <a:cubicBezTo>
                    <a:pt x="1061720" y="191770"/>
                    <a:pt x="1026160" y="210820"/>
                    <a:pt x="933450" y="218440"/>
                  </a:cubicBezTo>
                  <a:cubicBezTo>
                    <a:pt x="744220" y="232410"/>
                    <a:pt x="165100" y="245110"/>
                    <a:pt x="59690" y="212090"/>
                  </a:cubicBezTo>
                  <a:cubicBezTo>
                    <a:pt x="33020" y="203200"/>
                    <a:pt x="25400" y="194310"/>
                    <a:pt x="15240" y="181610"/>
                  </a:cubicBezTo>
                  <a:cubicBezTo>
                    <a:pt x="5080" y="167640"/>
                    <a:pt x="0" y="144780"/>
                    <a:pt x="2540" y="128270"/>
                  </a:cubicBezTo>
                  <a:cubicBezTo>
                    <a:pt x="3810" y="111760"/>
                    <a:pt x="15240" y="91440"/>
                    <a:pt x="27940" y="81280"/>
                  </a:cubicBezTo>
                  <a:cubicBezTo>
                    <a:pt x="39370" y="69850"/>
                    <a:pt x="77470" y="62230"/>
                    <a:pt x="77470" y="6223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91326" y="4381735"/>
            <a:ext cx="302895" cy="1560195"/>
            <a:chOff x="0" y="0"/>
            <a:chExt cx="403860" cy="2080260"/>
          </a:xfrm>
        </p:grpSpPr>
        <p:sp>
          <p:nvSpPr>
            <p:cNvPr id="10" name="Freeform 10"/>
            <p:cNvSpPr/>
            <p:nvPr/>
          </p:nvSpPr>
          <p:spPr>
            <a:xfrm>
              <a:off x="31750" y="48260"/>
              <a:ext cx="316230" cy="1981200"/>
            </a:xfrm>
            <a:custGeom>
              <a:avLst/>
              <a:gdLst/>
              <a:ahLst/>
              <a:cxnLst/>
              <a:rect l="l" t="t" r="r" b="b"/>
              <a:pathLst>
                <a:path w="316230" h="1981200">
                  <a:moveTo>
                    <a:pt x="297180" y="80010"/>
                  </a:moveTo>
                  <a:cubicBezTo>
                    <a:pt x="316230" y="695960"/>
                    <a:pt x="297180" y="735330"/>
                    <a:pt x="288290" y="806450"/>
                  </a:cubicBezTo>
                  <a:cubicBezTo>
                    <a:pt x="278130" y="896620"/>
                    <a:pt x="280670" y="1016000"/>
                    <a:pt x="267970" y="1118870"/>
                  </a:cubicBezTo>
                  <a:cubicBezTo>
                    <a:pt x="255270" y="1217930"/>
                    <a:pt x="223520" y="1314450"/>
                    <a:pt x="214630" y="1409700"/>
                  </a:cubicBezTo>
                  <a:cubicBezTo>
                    <a:pt x="205740" y="1499870"/>
                    <a:pt x="222250" y="1602740"/>
                    <a:pt x="214630" y="1675130"/>
                  </a:cubicBezTo>
                  <a:cubicBezTo>
                    <a:pt x="209550" y="1724660"/>
                    <a:pt x="190500" y="1762760"/>
                    <a:pt x="187960" y="1800860"/>
                  </a:cubicBezTo>
                  <a:cubicBezTo>
                    <a:pt x="186690" y="1833880"/>
                    <a:pt x="199390" y="1865630"/>
                    <a:pt x="196850" y="1892300"/>
                  </a:cubicBezTo>
                  <a:cubicBezTo>
                    <a:pt x="194310" y="1912620"/>
                    <a:pt x="191770" y="1931670"/>
                    <a:pt x="179070" y="1945640"/>
                  </a:cubicBezTo>
                  <a:cubicBezTo>
                    <a:pt x="163830" y="1962150"/>
                    <a:pt x="127000" y="1981200"/>
                    <a:pt x="102870" y="1979930"/>
                  </a:cubicBezTo>
                  <a:cubicBezTo>
                    <a:pt x="78740" y="1978660"/>
                    <a:pt x="45720" y="1955800"/>
                    <a:pt x="31750" y="1936750"/>
                  </a:cubicBezTo>
                  <a:cubicBezTo>
                    <a:pt x="20320" y="1921510"/>
                    <a:pt x="16510" y="1901190"/>
                    <a:pt x="19050" y="1882140"/>
                  </a:cubicBezTo>
                  <a:cubicBezTo>
                    <a:pt x="24130" y="1859280"/>
                    <a:pt x="46990" y="1824990"/>
                    <a:pt x="66040" y="1813560"/>
                  </a:cubicBezTo>
                  <a:cubicBezTo>
                    <a:pt x="82550" y="1803400"/>
                    <a:pt x="104140" y="1800860"/>
                    <a:pt x="121920" y="1803400"/>
                  </a:cubicBezTo>
                  <a:cubicBezTo>
                    <a:pt x="139700" y="1807210"/>
                    <a:pt x="160020" y="1816100"/>
                    <a:pt x="172720" y="1830070"/>
                  </a:cubicBezTo>
                  <a:cubicBezTo>
                    <a:pt x="186690" y="1849120"/>
                    <a:pt x="198120" y="1888490"/>
                    <a:pt x="194310" y="1911350"/>
                  </a:cubicBezTo>
                  <a:cubicBezTo>
                    <a:pt x="191770" y="1929130"/>
                    <a:pt x="179070" y="1948180"/>
                    <a:pt x="165100" y="1959610"/>
                  </a:cubicBezTo>
                  <a:cubicBezTo>
                    <a:pt x="151130" y="1971040"/>
                    <a:pt x="130810" y="1979930"/>
                    <a:pt x="113030" y="1979930"/>
                  </a:cubicBezTo>
                  <a:cubicBezTo>
                    <a:pt x="95250" y="1981200"/>
                    <a:pt x="72390" y="1977390"/>
                    <a:pt x="58420" y="1964690"/>
                  </a:cubicBezTo>
                  <a:cubicBezTo>
                    <a:pt x="40640" y="1950720"/>
                    <a:pt x="27940" y="1927860"/>
                    <a:pt x="19050" y="1891030"/>
                  </a:cubicBezTo>
                  <a:cubicBezTo>
                    <a:pt x="0" y="1804670"/>
                    <a:pt x="25400" y="1559560"/>
                    <a:pt x="40640" y="1423670"/>
                  </a:cubicBezTo>
                  <a:cubicBezTo>
                    <a:pt x="53340" y="1315720"/>
                    <a:pt x="82550" y="1236980"/>
                    <a:pt x="96520" y="1136650"/>
                  </a:cubicBezTo>
                  <a:cubicBezTo>
                    <a:pt x="110490" y="1026160"/>
                    <a:pt x="109220" y="883920"/>
                    <a:pt x="120650" y="784860"/>
                  </a:cubicBezTo>
                  <a:cubicBezTo>
                    <a:pt x="129540" y="711200"/>
                    <a:pt x="148590" y="673100"/>
                    <a:pt x="153670" y="593090"/>
                  </a:cubicBezTo>
                  <a:cubicBezTo>
                    <a:pt x="163830" y="459740"/>
                    <a:pt x="119380" y="140970"/>
                    <a:pt x="142240" y="60960"/>
                  </a:cubicBezTo>
                  <a:cubicBezTo>
                    <a:pt x="149860" y="35560"/>
                    <a:pt x="160020" y="25400"/>
                    <a:pt x="173990" y="15240"/>
                  </a:cubicBezTo>
                  <a:cubicBezTo>
                    <a:pt x="187960" y="5080"/>
                    <a:pt x="210820" y="0"/>
                    <a:pt x="228600" y="2540"/>
                  </a:cubicBezTo>
                  <a:cubicBezTo>
                    <a:pt x="245110" y="3810"/>
                    <a:pt x="266700" y="15240"/>
                    <a:pt x="278130" y="27940"/>
                  </a:cubicBezTo>
                  <a:cubicBezTo>
                    <a:pt x="289560" y="40640"/>
                    <a:pt x="297180" y="80010"/>
                    <a:pt x="297180" y="8001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95887" y="8066039"/>
            <a:ext cx="501991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Stay on the path :）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507730" y="6280785"/>
            <a:ext cx="1337310" cy="214312"/>
            <a:chOff x="0" y="0"/>
            <a:chExt cx="1783080" cy="285750"/>
          </a:xfrm>
        </p:grpSpPr>
        <p:sp>
          <p:nvSpPr>
            <p:cNvPr id="13" name="Freeform 13"/>
            <p:cNvSpPr/>
            <p:nvPr/>
          </p:nvSpPr>
          <p:spPr>
            <a:xfrm>
              <a:off x="49530" y="40640"/>
              <a:ext cx="1682750" cy="237490"/>
            </a:xfrm>
            <a:custGeom>
              <a:avLst/>
              <a:gdLst/>
              <a:ahLst/>
              <a:cxnLst/>
              <a:rect l="l" t="t" r="r" b="b"/>
              <a:pathLst>
                <a:path w="1682750" h="237490">
                  <a:moveTo>
                    <a:pt x="77470" y="10160"/>
                  </a:moveTo>
                  <a:cubicBezTo>
                    <a:pt x="509270" y="13970"/>
                    <a:pt x="553720" y="22860"/>
                    <a:pt x="656590" y="26670"/>
                  </a:cubicBezTo>
                  <a:cubicBezTo>
                    <a:pt x="864870" y="33020"/>
                    <a:pt x="1474470" y="0"/>
                    <a:pt x="1593850" y="19050"/>
                  </a:cubicBezTo>
                  <a:cubicBezTo>
                    <a:pt x="1623060" y="22860"/>
                    <a:pt x="1633220" y="24130"/>
                    <a:pt x="1647190" y="36830"/>
                  </a:cubicBezTo>
                  <a:cubicBezTo>
                    <a:pt x="1663700" y="52070"/>
                    <a:pt x="1682750" y="87630"/>
                    <a:pt x="1681480" y="111760"/>
                  </a:cubicBezTo>
                  <a:cubicBezTo>
                    <a:pt x="1680210" y="135890"/>
                    <a:pt x="1657350" y="168910"/>
                    <a:pt x="1639570" y="181610"/>
                  </a:cubicBezTo>
                  <a:cubicBezTo>
                    <a:pt x="1624330" y="193040"/>
                    <a:pt x="1601470" y="195580"/>
                    <a:pt x="1584960" y="194310"/>
                  </a:cubicBezTo>
                  <a:cubicBezTo>
                    <a:pt x="1567180" y="191770"/>
                    <a:pt x="1545590" y="184150"/>
                    <a:pt x="1532890" y="170180"/>
                  </a:cubicBezTo>
                  <a:cubicBezTo>
                    <a:pt x="1517650" y="153670"/>
                    <a:pt x="1503680" y="116840"/>
                    <a:pt x="1507490" y="92710"/>
                  </a:cubicBezTo>
                  <a:cubicBezTo>
                    <a:pt x="1511300" y="68580"/>
                    <a:pt x="1536700" y="38100"/>
                    <a:pt x="1557020" y="26670"/>
                  </a:cubicBezTo>
                  <a:cubicBezTo>
                    <a:pt x="1573530" y="17780"/>
                    <a:pt x="1595120" y="16510"/>
                    <a:pt x="1612900" y="20320"/>
                  </a:cubicBezTo>
                  <a:cubicBezTo>
                    <a:pt x="1630680" y="24130"/>
                    <a:pt x="1649730" y="36830"/>
                    <a:pt x="1661160" y="49530"/>
                  </a:cubicBezTo>
                  <a:cubicBezTo>
                    <a:pt x="1672590" y="63500"/>
                    <a:pt x="1680210" y="83820"/>
                    <a:pt x="1681480" y="101600"/>
                  </a:cubicBezTo>
                  <a:cubicBezTo>
                    <a:pt x="1682750" y="119380"/>
                    <a:pt x="1678940" y="140970"/>
                    <a:pt x="1666240" y="156210"/>
                  </a:cubicBezTo>
                  <a:cubicBezTo>
                    <a:pt x="1652270" y="173990"/>
                    <a:pt x="1635760" y="184150"/>
                    <a:pt x="1593850" y="194310"/>
                  </a:cubicBezTo>
                  <a:cubicBezTo>
                    <a:pt x="1413510" y="237490"/>
                    <a:pt x="234950" y="195580"/>
                    <a:pt x="77470" y="165100"/>
                  </a:cubicBezTo>
                  <a:cubicBezTo>
                    <a:pt x="48260" y="160020"/>
                    <a:pt x="39370" y="157480"/>
                    <a:pt x="26670" y="146050"/>
                  </a:cubicBezTo>
                  <a:cubicBezTo>
                    <a:pt x="13970" y="134620"/>
                    <a:pt x="2540" y="115570"/>
                    <a:pt x="1270" y="97790"/>
                  </a:cubicBezTo>
                  <a:cubicBezTo>
                    <a:pt x="0" y="77470"/>
                    <a:pt x="12700" y="44450"/>
                    <a:pt x="26670" y="30480"/>
                  </a:cubicBezTo>
                  <a:cubicBezTo>
                    <a:pt x="39370" y="17780"/>
                    <a:pt x="77470" y="10160"/>
                    <a:pt x="77470" y="10160"/>
                  </a:cubicBezTo>
                </a:path>
              </a:pathLst>
            </a:custGeom>
            <a:solidFill>
              <a:srgbClr val="FFA62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361295" y="4468178"/>
            <a:ext cx="275272" cy="1530668"/>
            <a:chOff x="0" y="0"/>
            <a:chExt cx="367030" cy="2040890"/>
          </a:xfrm>
        </p:grpSpPr>
        <p:sp>
          <p:nvSpPr>
            <p:cNvPr id="15" name="Freeform 15"/>
            <p:cNvSpPr/>
            <p:nvPr/>
          </p:nvSpPr>
          <p:spPr>
            <a:xfrm>
              <a:off x="34290" y="44450"/>
              <a:ext cx="302260" cy="1948180"/>
            </a:xfrm>
            <a:custGeom>
              <a:avLst/>
              <a:gdLst/>
              <a:ahLst/>
              <a:cxnLst/>
              <a:rect l="l" t="t" r="r" b="b"/>
              <a:pathLst>
                <a:path w="302260" h="1948180">
                  <a:moveTo>
                    <a:pt x="177800" y="80010"/>
                  </a:moveTo>
                  <a:cubicBezTo>
                    <a:pt x="189230" y="472440"/>
                    <a:pt x="205740" y="481330"/>
                    <a:pt x="215900" y="514350"/>
                  </a:cubicBezTo>
                  <a:cubicBezTo>
                    <a:pt x="232410" y="563880"/>
                    <a:pt x="248920" y="623570"/>
                    <a:pt x="259080" y="706120"/>
                  </a:cubicBezTo>
                  <a:cubicBezTo>
                    <a:pt x="275590" y="852170"/>
                    <a:pt x="250190" y="1207770"/>
                    <a:pt x="261620" y="1323340"/>
                  </a:cubicBezTo>
                  <a:cubicBezTo>
                    <a:pt x="266700" y="1367790"/>
                    <a:pt x="276860" y="1372870"/>
                    <a:pt x="280670" y="1416050"/>
                  </a:cubicBezTo>
                  <a:cubicBezTo>
                    <a:pt x="289560" y="1512570"/>
                    <a:pt x="302260" y="1809750"/>
                    <a:pt x="276860" y="1883410"/>
                  </a:cubicBezTo>
                  <a:cubicBezTo>
                    <a:pt x="267970" y="1908810"/>
                    <a:pt x="256540" y="1918970"/>
                    <a:pt x="242570" y="1929130"/>
                  </a:cubicBezTo>
                  <a:cubicBezTo>
                    <a:pt x="227330" y="1939290"/>
                    <a:pt x="204470" y="1945640"/>
                    <a:pt x="186690" y="1944370"/>
                  </a:cubicBezTo>
                  <a:cubicBezTo>
                    <a:pt x="167640" y="1943100"/>
                    <a:pt x="146050" y="1935480"/>
                    <a:pt x="133350" y="1922780"/>
                  </a:cubicBezTo>
                  <a:cubicBezTo>
                    <a:pt x="119380" y="1911350"/>
                    <a:pt x="106680" y="1891030"/>
                    <a:pt x="102870" y="1873250"/>
                  </a:cubicBezTo>
                  <a:cubicBezTo>
                    <a:pt x="99060" y="1855470"/>
                    <a:pt x="100330" y="1832610"/>
                    <a:pt x="109220" y="1816100"/>
                  </a:cubicBezTo>
                  <a:cubicBezTo>
                    <a:pt x="120650" y="1795780"/>
                    <a:pt x="153670" y="1770380"/>
                    <a:pt x="176530" y="1765300"/>
                  </a:cubicBezTo>
                  <a:cubicBezTo>
                    <a:pt x="195580" y="1760220"/>
                    <a:pt x="217170" y="1764030"/>
                    <a:pt x="233680" y="1774190"/>
                  </a:cubicBezTo>
                  <a:cubicBezTo>
                    <a:pt x="254000" y="1786890"/>
                    <a:pt x="276860" y="1821180"/>
                    <a:pt x="280670" y="1844040"/>
                  </a:cubicBezTo>
                  <a:cubicBezTo>
                    <a:pt x="284480" y="1863090"/>
                    <a:pt x="278130" y="1884680"/>
                    <a:pt x="269240" y="1901190"/>
                  </a:cubicBezTo>
                  <a:cubicBezTo>
                    <a:pt x="259080" y="1916430"/>
                    <a:pt x="241300" y="1931670"/>
                    <a:pt x="224790" y="1938020"/>
                  </a:cubicBezTo>
                  <a:cubicBezTo>
                    <a:pt x="208280" y="1944370"/>
                    <a:pt x="185420" y="1948180"/>
                    <a:pt x="167640" y="1941830"/>
                  </a:cubicBezTo>
                  <a:cubicBezTo>
                    <a:pt x="144780" y="1932940"/>
                    <a:pt x="119380" y="1915160"/>
                    <a:pt x="105410" y="1883410"/>
                  </a:cubicBezTo>
                  <a:cubicBezTo>
                    <a:pt x="76200" y="1814830"/>
                    <a:pt x="90170" y="1584960"/>
                    <a:pt x="101600" y="1508760"/>
                  </a:cubicBezTo>
                  <a:cubicBezTo>
                    <a:pt x="106680" y="1473200"/>
                    <a:pt x="127000" y="1460500"/>
                    <a:pt x="127000" y="1432560"/>
                  </a:cubicBezTo>
                  <a:cubicBezTo>
                    <a:pt x="125730" y="1399540"/>
                    <a:pt x="93980" y="1376680"/>
                    <a:pt x="83820" y="1323340"/>
                  </a:cubicBezTo>
                  <a:cubicBezTo>
                    <a:pt x="60960" y="1197610"/>
                    <a:pt x="100330" y="815340"/>
                    <a:pt x="86360" y="673100"/>
                  </a:cubicBezTo>
                  <a:cubicBezTo>
                    <a:pt x="80010" y="601980"/>
                    <a:pt x="68580" y="558800"/>
                    <a:pt x="54610" y="515620"/>
                  </a:cubicBezTo>
                  <a:cubicBezTo>
                    <a:pt x="43180" y="483870"/>
                    <a:pt x="24130" y="473710"/>
                    <a:pt x="16510" y="435610"/>
                  </a:cubicBezTo>
                  <a:cubicBezTo>
                    <a:pt x="0" y="355600"/>
                    <a:pt x="1270" y="102870"/>
                    <a:pt x="29210" y="43180"/>
                  </a:cubicBezTo>
                  <a:cubicBezTo>
                    <a:pt x="40640" y="20320"/>
                    <a:pt x="54610" y="12700"/>
                    <a:pt x="71120" y="6350"/>
                  </a:cubicBezTo>
                  <a:cubicBezTo>
                    <a:pt x="87630" y="0"/>
                    <a:pt x="111760" y="1270"/>
                    <a:pt x="127000" y="6350"/>
                  </a:cubicBezTo>
                  <a:cubicBezTo>
                    <a:pt x="139700" y="10160"/>
                    <a:pt x="149860" y="17780"/>
                    <a:pt x="157480" y="27940"/>
                  </a:cubicBezTo>
                  <a:cubicBezTo>
                    <a:pt x="167640" y="40640"/>
                    <a:pt x="177800" y="80010"/>
                    <a:pt x="177800" y="80010"/>
                  </a:cubicBezTo>
                </a:path>
              </a:pathLst>
            </a:custGeom>
            <a:solidFill>
              <a:srgbClr val="FFA62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33410" y="4539615"/>
            <a:ext cx="1811655" cy="1561148"/>
            <a:chOff x="0" y="0"/>
            <a:chExt cx="2415540" cy="2081530"/>
          </a:xfrm>
        </p:grpSpPr>
        <p:sp>
          <p:nvSpPr>
            <p:cNvPr id="17" name="Freeform 17"/>
            <p:cNvSpPr/>
            <p:nvPr/>
          </p:nvSpPr>
          <p:spPr>
            <a:xfrm>
              <a:off x="48260" y="44450"/>
              <a:ext cx="2319020" cy="1986280"/>
            </a:xfrm>
            <a:custGeom>
              <a:avLst/>
              <a:gdLst/>
              <a:ahLst/>
              <a:cxnLst/>
              <a:rect l="l" t="t" r="r" b="b"/>
              <a:pathLst>
                <a:path w="2319020" h="1986280">
                  <a:moveTo>
                    <a:pt x="2183130" y="1962150"/>
                  </a:moveTo>
                  <a:cubicBezTo>
                    <a:pt x="2042160" y="1823720"/>
                    <a:pt x="2015490" y="1775460"/>
                    <a:pt x="1965960" y="1719580"/>
                  </a:cubicBezTo>
                  <a:cubicBezTo>
                    <a:pt x="1888490" y="1631950"/>
                    <a:pt x="1731010" y="1494790"/>
                    <a:pt x="1651000" y="1404620"/>
                  </a:cubicBezTo>
                  <a:cubicBezTo>
                    <a:pt x="1595120" y="1343660"/>
                    <a:pt x="1563370" y="1290320"/>
                    <a:pt x="1517650" y="1240790"/>
                  </a:cubicBezTo>
                  <a:cubicBezTo>
                    <a:pt x="1474470" y="1193800"/>
                    <a:pt x="1433830" y="1159510"/>
                    <a:pt x="1381760" y="1116330"/>
                  </a:cubicBezTo>
                  <a:cubicBezTo>
                    <a:pt x="1314450" y="1061720"/>
                    <a:pt x="1202690" y="991870"/>
                    <a:pt x="1146810" y="942340"/>
                  </a:cubicBezTo>
                  <a:cubicBezTo>
                    <a:pt x="1111250" y="910590"/>
                    <a:pt x="1102360" y="886460"/>
                    <a:pt x="1065530" y="857250"/>
                  </a:cubicBezTo>
                  <a:cubicBezTo>
                    <a:pt x="1010920" y="811530"/>
                    <a:pt x="902970" y="762000"/>
                    <a:pt x="836930" y="712470"/>
                  </a:cubicBezTo>
                  <a:cubicBezTo>
                    <a:pt x="781050" y="669290"/>
                    <a:pt x="734060" y="609600"/>
                    <a:pt x="690880" y="577850"/>
                  </a:cubicBezTo>
                  <a:cubicBezTo>
                    <a:pt x="662940" y="556260"/>
                    <a:pt x="647700" y="556260"/>
                    <a:pt x="613410" y="530860"/>
                  </a:cubicBezTo>
                  <a:cubicBezTo>
                    <a:pt x="532130" y="469900"/>
                    <a:pt x="265430" y="250190"/>
                    <a:pt x="227330" y="173990"/>
                  </a:cubicBezTo>
                  <a:cubicBezTo>
                    <a:pt x="214630" y="148590"/>
                    <a:pt x="217170" y="129540"/>
                    <a:pt x="219710" y="111760"/>
                  </a:cubicBezTo>
                  <a:cubicBezTo>
                    <a:pt x="223520" y="97790"/>
                    <a:pt x="231140" y="85090"/>
                    <a:pt x="240030" y="74930"/>
                  </a:cubicBezTo>
                  <a:cubicBezTo>
                    <a:pt x="248920" y="64770"/>
                    <a:pt x="261620" y="54610"/>
                    <a:pt x="275590" y="50800"/>
                  </a:cubicBezTo>
                  <a:cubicBezTo>
                    <a:pt x="292100" y="45720"/>
                    <a:pt x="320040" y="44450"/>
                    <a:pt x="337820" y="52070"/>
                  </a:cubicBezTo>
                  <a:cubicBezTo>
                    <a:pt x="356870" y="58420"/>
                    <a:pt x="386080" y="91440"/>
                    <a:pt x="384810" y="93980"/>
                  </a:cubicBezTo>
                  <a:cubicBezTo>
                    <a:pt x="382270" y="96520"/>
                    <a:pt x="293370" y="58420"/>
                    <a:pt x="295910" y="45720"/>
                  </a:cubicBezTo>
                  <a:cubicBezTo>
                    <a:pt x="298450" y="27940"/>
                    <a:pt x="464820" y="11430"/>
                    <a:pt x="514350" y="15240"/>
                  </a:cubicBezTo>
                  <a:cubicBezTo>
                    <a:pt x="541020" y="16510"/>
                    <a:pt x="560070" y="22860"/>
                    <a:pt x="575310" y="33020"/>
                  </a:cubicBezTo>
                  <a:cubicBezTo>
                    <a:pt x="586740" y="41910"/>
                    <a:pt x="595630" y="54610"/>
                    <a:pt x="601980" y="67310"/>
                  </a:cubicBezTo>
                  <a:cubicBezTo>
                    <a:pt x="607060" y="78740"/>
                    <a:pt x="609600" y="95250"/>
                    <a:pt x="609600" y="109220"/>
                  </a:cubicBezTo>
                  <a:cubicBezTo>
                    <a:pt x="608330" y="121920"/>
                    <a:pt x="604520" y="137160"/>
                    <a:pt x="596900" y="149860"/>
                  </a:cubicBezTo>
                  <a:cubicBezTo>
                    <a:pt x="589280" y="161290"/>
                    <a:pt x="579120" y="172720"/>
                    <a:pt x="566420" y="179070"/>
                  </a:cubicBezTo>
                  <a:cubicBezTo>
                    <a:pt x="554990" y="186690"/>
                    <a:pt x="544830" y="190500"/>
                    <a:pt x="525780" y="193040"/>
                  </a:cubicBezTo>
                  <a:cubicBezTo>
                    <a:pt x="488950" y="198120"/>
                    <a:pt x="408940" y="180340"/>
                    <a:pt x="351790" y="184150"/>
                  </a:cubicBezTo>
                  <a:cubicBezTo>
                    <a:pt x="292100" y="189230"/>
                    <a:pt x="227330" y="213360"/>
                    <a:pt x="176530" y="218440"/>
                  </a:cubicBezTo>
                  <a:cubicBezTo>
                    <a:pt x="137160" y="222250"/>
                    <a:pt x="96520" y="224790"/>
                    <a:pt x="71120" y="218440"/>
                  </a:cubicBezTo>
                  <a:cubicBezTo>
                    <a:pt x="54610" y="214630"/>
                    <a:pt x="43180" y="208280"/>
                    <a:pt x="33020" y="199390"/>
                  </a:cubicBezTo>
                  <a:cubicBezTo>
                    <a:pt x="22860" y="190500"/>
                    <a:pt x="13970" y="177800"/>
                    <a:pt x="8890" y="165100"/>
                  </a:cubicBezTo>
                  <a:cubicBezTo>
                    <a:pt x="3810" y="152400"/>
                    <a:pt x="0" y="137160"/>
                    <a:pt x="2540" y="123190"/>
                  </a:cubicBezTo>
                  <a:cubicBezTo>
                    <a:pt x="5080" y="105410"/>
                    <a:pt x="16510" y="80010"/>
                    <a:pt x="30480" y="67310"/>
                  </a:cubicBezTo>
                  <a:cubicBezTo>
                    <a:pt x="45720" y="53340"/>
                    <a:pt x="67310" y="39370"/>
                    <a:pt x="88900" y="43180"/>
                  </a:cubicBezTo>
                  <a:cubicBezTo>
                    <a:pt x="129540" y="50800"/>
                    <a:pt x="210820" y="116840"/>
                    <a:pt x="241300" y="173990"/>
                  </a:cubicBezTo>
                  <a:cubicBezTo>
                    <a:pt x="274320" y="234950"/>
                    <a:pt x="288290" y="354330"/>
                    <a:pt x="270510" y="402590"/>
                  </a:cubicBezTo>
                  <a:cubicBezTo>
                    <a:pt x="260350" y="431800"/>
                    <a:pt x="232410" y="453390"/>
                    <a:pt x="208280" y="459740"/>
                  </a:cubicBezTo>
                  <a:cubicBezTo>
                    <a:pt x="185420" y="464820"/>
                    <a:pt x="146050" y="455930"/>
                    <a:pt x="127000" y="439420"/>
                  </a:cubicBezTo>
                  <a:cubicBezTo>
                    <a:pt x="109220" y="422910"/>
                    <a:pt x="93980" y="386080"/>
                    <a:pt x="97790" y="361950"/>
                  </a:cubicBezTo>
                  <a:cubicBezTo>
                    <a:pt x="100330" y="336550"/>
                    <a:pt x="123190" y="303530"/>
                    <a:pt x="146050" y="292100"/>
                  </a:cubicBezTo>
                  <a:cubicBezTo>
                    <a:pt x="167640" y="281940"/>
                    <a:pt x="208280" y="281940"/>
                    <a:pt x="229870" y="294640"/>
                  </a:cubicBezTo>
                  <a:cubicBezTo>
                    <a:pt x="251460" y="306070"/>
                    <a:pt x="271780" y="341630"/>
                    <a:pt x="275590" y="364490"/>
                  </a:cubicBezTo>
                  <a:cubicBezTo>
                    <a:pt x="279400" y="383540"/>
                    <a:pt x="271780" y="405130"/>
                    <a:pt x="262890" y="420370"/>
                  </a:cubicBezTo>
                  <a:cubicBezTo>
                    <a:pt x="252730" y="435610"/>
                    <a:pt x="234950" y="449580"/>
                    <a:pt x="218440" y="455930"/>
                  </a:cubicBezTo>
                  <a:cubicBezTo>
                    <a:pt x="200660" y="462280"/>
                    <a:pt x="177800" y="463550"/>
                    <a:pt x="161290" y="458470"/>
                  </a:cubicBezTo>
                  <a:cubicBezTo>
                    <a:pt x="143510" y="453390"/>
                    <a:pt x="128270" y="444500"/>
                    <a:pt x="114300" y="425450"/>
                  </a:cubicBezTo>
                  <a:cubicBezTo>
                    <a:pt x="88900" y="391160"/>
                    <a:pt x="80010" y="292100"/>
                    <a:pt x="60960" y="241300"/>
                  </a:cubicBezTo>
                  <a:cubicBezTo>
                    <a:pt x="45720" y="204470"/>
                    <a:pt x="8890" y="151130"/>
                    <a:pt x="13970" y="147320"/>
                  </a:cubicBezTo>
                  <a:cubicBezTo>
                    <a:pt x="19050" y="143510"/>
                    <a:pt x="95250" y="215900"/>
                    <a:pt x="92710" y="220980"/>
                  </a:cubicBezTo>
                  <a:cubicBezTo>
                    <a:pt x="90170" y="224790"/>
                    <a:pt x="48260" y="212090"/>
                    <a:pt x="33020" y="199390"/>
                  </a:cubicBezTo>
                  <a:cubicBezTo>
                    <a:pt x="17780" y="186690"/>
                    <a:pt x="6350" y="162560"/>
                    <a:pt x="2540" y="144780"/>
                  </a:cubicBezTo>
                  <a:cubicBezTo>
                    <a:pt x="0" y="129540"/>
                    <a:pt x="2540" y="115570"/>
                    <a:pt x="7620" y="101600"/>
                  </a:cubicBezTo>
                  <a:cubicBezTo>
                    <a:pt x="12700" y="88900"/>
                    <a:pt x="20320" y="76200"/>
                    <a:pt x="30480" y="67310"/>
                  </a:cubicBezTo>
                  <a:cubicBezTo>
                    <a:pt x="40640" y="57150"/>
                    <a:pt x="50800" y="50800"/>
                    <a:pt x="68580" y="46990"/>
                  </a:cubicBezTo>
                  <a:cubicBezTo>
                    <a:pt x="97790" y="38100"/>
                    <a:pt x="158750" y="45720"/>
                    <a:pt x="201930" y="39370"/>
                  </a:cubicBezTo>
                  <a:cubicBezTo>
                    <a:pt x="245110" y="31750"/>
                    <a:pt x="280670" y="11430"/>
                    <a:pt x="328930" y="6350"/>
                  </a:cubicBezTo>
                  <a:cubicBezTo>
                    <a:pt x="389890" y="0"/>
                    <a:pt x="495300" y="6350"/>
                    <a:pt x="535940" y="16510"/>
                  </a:cubicBezTo>
                  <a:cubicBezTo>
                    <a:pt x="554990" y="20320"/>
                    <a:pt x="563880" y="25400"/>
                    <a:pt x="575310" y="33020"/>
                  </a:cubicBezTo>
                  <a:cubicBezTo>
                    <a:pt x="585470" y="41910"/>
                    <a:pt x="595630" y="54610"/>
                    <a:pt x="601980" y="67310"/>
                  </a:cubicBezTo>
                  <a:cubicBezTo>
                    <a:pt x="607060" y="78740"/>
                    <a:pt x="609600" y="95250"/>
                    <a:pt x="609600" y="109220"/>
                  </a:cubicBezTo>
                  <a:cubicBezTo>
                    <a:pt x="608330" y="121920"/>
                    <a:pt x="605790" y="137160"/>
                    <a:pt x="596900" y="149860"/>
                  </a:cubicBezTo>
                  <a:cubicBezTo>
                    <a:pt x="586740" y="163830"/>
                    <a:pt x="568960" y="177800"/>
                    <a:pt x="547370" y="187960"/>
                  </a:cubicBezTo>
                  <a:cubicBezTo>
                    <a:pt x="514350" y="204470"/>
                    <a:pt x="453390" y="217170"/>
                    <a:pt x="412750" y="220980"/>
                  </a:cubicBezTo>
                  <a:cubicBezTo>
                    <a:pt x="382270" y="224790"/>
                    <a:pt x="356870" y="226060"/>
                    <a:pt x="327660" y="219710"/>
                  </a:cubicBezTo>
                  <a:cubicBezTo>
                    <a:pt x="294640" y="212090"/>
                    <a:pt x="243840" y="194310"/>
                    <a:pt x="227330" y="173990"/>
                  </a:cubicBezTo>
                  <a:cubicBezTo>
                    <a:pt x="217170" y="162560"/>
                    <a:pt x="215900" y="148590"/>
                    <a:pt x="217170" y="133350"/>
                  </a:cubicBezTo>
                  <a:cubicBezTo>
                    <a:pt x="218440" y="115570"/>
                    <a:pt x="227330" y="88900"/>
                    <a:pt x="240030" y="74930"/>
                  </a:cubicBezTo>
                  <a:cubicBezTo>
                    <a:pt x="252730" y="59690"/>
                    <a:pt x="276860" y="48260"/>
                    <a:pt x="295910" y="45720"/>
                  </a:cubicBezTo>
                  <a:cubicBezTo>
                    <a:pt x="314960" y="43180"/>
                    <a:pt x="335280" y="49530"/>
                    <a:pt x="356870" y="60960"/>
                  </a:cubicBezTo>
                  <a:cubicBezTo>
                    <a:pt x="388620" y="78740"/>
                    <a:pt x="431800" y="123190"/>
                    <a:pt x="461010" y="153670"/>
                  </a:cubicBezTo>
                  <a:cubicBezTo>
                    <a:pt x="483870" y="179070"/>
                    <a:pt x="492760" y="203200"/>
                    <a:pt x="518160" y="231140"/>
                  </a:cubicBezTo>
                  <a:cubicBezTo>
                    <a:pt x="558800" y="273050"/>
                    <a:pt x="614680" y="317500"/>
                    <a:pt x="685800" y="373380"/>
                  </a:cubicBezTo>
                  <a:cubicBezTo>
                    <a:pt x="802640" y="467360"/>
                    <a:pt x="1007110" y="604520"/>
                    <a:pt x="1160780" y="726440"/>
                  </a:cubicBezTo>
                  <a:cubicBezTo>
                    <a:pt x="1313180" y="845820"/>
                    <a:pt x="1503680" y="994410"/>
                    <a:pt x="1605280" y="1098550"/>
                  </a:cubicBezTo>
                  <a:cubicBezTo>
                    <a:pt x="1667510" y="1162050"/>
                    <a:pt x="1689100" y="1212850"/>
                    <a:pt x="1738630" y="1267460"/>
                  </a:cubicBezTo>
                  <a:cubicBezTo>
                    <a:pt x="1791970" y="1324610"/>
                    <a:pt x="1847850" y="1365250"/>
                    <a:pt x="1917700" y="1435100"/>
                  </a:cubicBezTo>
                  <a:cubicBezTo>
                    <a:pt x="2023110" y="1544320"/>
                    <a:pt x="2266950" y="1786890"/>
                    <a:pt x="2305050" y="1865630"/>
                  </a:cubicBezTo>
                  <a:cubicBezTo>
                    <a:pt x="2317750" y="1891030"/>
                    <a:pt x="2319020" y="1903730"/>
                    <a:pt x="2315210" y="1921510"/>
                  </a:cubicBezTo>
                  <a:cubicBezTo>
                    <a:pt x="2312670" y="1938020"/>
                    <a:pt x="2299970" y="1958340"/>
                    <a:pt x="2287270" y="1968500"/>
                  </a:cubicBezTo>
                  <a:cubicBezTo>
                    <a:pt x="2273300" y="1979930"/>
                    <a:pt x="2250440" y="1986280"/>
                    <a:pt x="2233930" y="1985010"/>
                  </a:cubicBezTo>
                  <a:cubicBezTo>
                    <a:pt x="2216150" y="1983740"/>
                    <a:pt x="2183130" y="1962150"/>
                    <a:pt x="2183130" y="1962150"/>
                  </a:cubicBezTo>
                </a:path>
              </a:pathLst>
            </a:custGeom>
            <a:solidFill>
              <a:srgbClr val="FFA62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28898" y="5638800"/>
            <a:ext cx="640080" cy="354330"/>
            <a:chOff x="0" y="0"/>
            <a:chExt cx="853440" cy="472440"/>
          </a:xfrm>
        </p:grpSpPr>
        <p:sp>
          <p:nvSpPr>
            <p:cNvPr id="19" name="Freeform 19"/>
            <p:cNvSpPr/>
            <p:nvPr/>
          </p:nvSpPr>
          <p:spPr>
            <a:xfrm>
              <a:off x="45720" y="46990"/>
              <a:ext cx="756920" cy="381000"/>
            </a:xfrm>
            <a:custGeom>
              <a:avLst/>
              <a:gdLst/>
              <a:ahLst/>
              <a:cxnLst/>
              <a:rect l="l" t="t" r="r" b="b"/>
              <a:pathLst>
                <a:path w="756920" h="381000">
                  <a:moveTo>
                    <a:pt x="140970" y="59690"/>
                  </a:moveTo>
                  <a:cubicBezTo>
                    <a:pt x="262890" y="191770"/>
                    <a:pt x="287020" y="224790"/>
                    <a:pt x="313690" y="224790"/>
                  </a:cubicBezTo>
                  <a:cubicBezTo>
                    <a:pt x="341630" y="224790"/>
                    <a:pt x="372110" y="175260"/>
                    <a:pt x="401320" y="157480"/>
                  </a:cubicBezTo>
                  <a:cubicBezTo>
                    <a:pt x="425450" y="143510"/>
                    <a:pt x="452120" y="139700"/>
                    <a:pt x="473710" y="125730"/>
                  </a:cubicBezTo>
                  <a:cubicBezTo>
                    <a:pt x="494030" y="110490"/>
                    <a:pt x="505460" y="85090"/>
                    <a:pt x="528320" y="67310"/>
                  </a:cubicBezTo>
                  <a:cubicBezTo>
                    <a:pt x="558800" y="44450"/>
                    <a:pt x="610870" y="13970"/>
                    <a:pt x="642620" y="6350"/>
                  </a:cubicBezTo>
                  <a:cubicBezTo>
                    <a:pt x="664210" y="1270"/>
                    <a:pt x="680720" y="0"/>
                    <a:pt x="697230" y="6350"/>
                  </a:cubicBezTo>
                  <a:cubicBezTo>
                    <a:pt x="713740" y="11430"/>
                    <a:pt x="731520" y="24130"/>
                    <a:pt x="741680" y="39370"/>
                  </a:cubicBezTo>
                  <a:cubicBezTo>
                    <a:pt x="751840" y="53340"/>
                    <a:pt x="756920" y="74930"/>
                    <a:pt x="756920" y="91440"/>
                  </a:cubicBezTo>
                  <a:cubicBezTo>
                    <a:pt x="755650" y="109220"/>
                    <a:pt x="749300" y="129540"/>
                    <a:pt x="736600" y="142240"/>
                  </a:cubicBezTo>
                  <a:cubicBezTo>
                    <a:pt x="720090" y="158750"/>
                    <a:pt x="685800" y="175260"/>
                    <a:pt x="661670" y="172720"/>
                  </a:cubicBezTo>
                  <a:cubicBezTo>
                    <a:pt x="637540" y="170180"/>
                    <a:pt x="607060" y="147320"/>
                    <a:pt x="594360" y="128270"/>
                  </a:cubicBezTo>
                  <a:cubicBezTo>
                    <a:pt x="585470" y="113030"/>
                    <a:pt x="582930" y="91440"/>
                    <a:pt x="585470" y="73660"/>
                  </a:cubicBezTo>
                  <a:cubicBezTo>
                    <a:pt x="588010" y="57150"/>
                    <a:pt x="596900" y="36830"/>
                    <a:pt x="610870" y="25400"/>
                  </a:cubicBezTo>
                  <a:cubicBezTo>
                    <a:pt x="628650" y="11430"/>
                    <a:pt x="666750" y="0"/>
                    <a:pt x="688340" y="3810"/>
                  </a:cubicBezTo>
                  <a:cubicBezTo>
                    <a:pt x="707390" y="6350"/>
                    <a:pt x="725170" y="19050"/>
                    <a:pt x="735330" y="31750"/>
                  </a:cubicBezTo>
                  <a:cubicBezTo>
                    <a:pt x="746760" y="44450"/>
                    <a:pt x="755650" y="64770"/>
                    <a:pt x="756920" y="82550"/>
                  </a:cubicBezTo>
                  <a:cubicBezTo>
                    <a:pt x="756920" y="100330"/>
                    <a:pt x="755650" y="115570"/>
                    <a:pt x="741680" y="135890"/>
                  </a:cubicBezTo>
                  <a:cubicBezTo>
                    <a:pt x="704850" y="185420"/>
                    <a:pt x="518160" y="292100"/>
                    <a:pt x="448310" y="332740"/>
                  </a:cubicBezTo>
                  <a:cubicBezTo>
                    <a:pt x="410210" y="353060"/>
                    <a:pt x="387350" y="367030"/>
                    <a:pt x="358140" y="373380"/>
                  </a:cubicBezTo>
                  <a:cubicBezTo>
                    <a:pt x="331470" y="379730"/>
                    <a:pt x="308610" y="381000"/>
                    <a:pt x="278130" y="370840"/>
                  </a:cubicBezTo>
                  <a:cubicBezTo>
                    <a:pt x="231140" y="356870"/>
                    <a:pt x="160020" y="299720"/>
                    <a:pt x="114300" y="260350"/>
                  </a:cubicBezTo>
                  <a:cubicBezTo>
                    <a:pt x="74930" y="226060"/>
                    <a:pt x="33020" y="187960"/>
                    <a:pt x="16510" y="152400"/>
                  </a:cubicBezTo>
                  <a:cubicBezTo>
                    <a:pt x="5080" y="128270"/>
                    <a:pt x="0" y="101600"/>
                    <a:pt x="5080" y="81280"/>
                  </a:cubicBezTo>
                  <a:cubicBezTo>
                    <a:pt x="10160" y="63500"/>
                    <a:pt x="25400" y="46990"/>
                    <a:pt x="40640" y="38100"/>
                  </a:cubicBezTo>
                  <a:cubicBezTo>
                    <a:pt x="54610" y="29210"/>
                    <a:pt x="77470" y="26670"/>
                    <a:pt x="95250" y="29210"/>
                  </a:cubicBezTo>
                  <a:cubicBezTo>
                    <a:pt x="111760" y="33020"/>
                    <a:pt x="140970" y="59690"/>
                    <a:pt x="140970" y="59690"/>
                  </a:cubicBezTo>
                </a:path>
              </a:pathLst>
            </a:custGeom>
            <a:solidFill>
              <a:srgbClr val="FFA62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32620" y="6074092"/>
            <a:ext cx="377190" cy="585788"/>
            <a:chOff x="0" y="0"/>
            <a:chExt cx="502920" cy="781050"/>
          </a:xfrm>
        </p:grpSpPr>
        <p:sp>
          <p:nvSpPr>
            <p:cNvPr id="21" name="Freeform 21"/>
            <p:cNvSpPr/>
            <p:nvPr/>
          </p:nvSpPr>
          <p:spPr>
            <a:xfrm>
              <a:off x="50800" y="46990"/>
              <a:ext cx="402590" cy="687070"/>
            </a:xfrm>
            <a:custGeom>
              <a:avLst/>
              <a:gdLst/>
              <a:ahLst/>
              <a:cxnLst/>
              <a:rect l="l" t="t" r="r" b="b"/>
              <a:pathLst>
                <a:path w="402590" h="687070">
                  <a:moveTo>
                    <a:pt x="97790" y="3810"/>
                  </a:moveTo>
                  <a:cubicBezTo>
                    <a:pt x="287020" y="92710"/>
                    <a:pt x="361950" y="154940"/>
                    <a:pt x="386080" y="199390"/>
                  </a:cubicBezTo>
                  <a:cubicBezTo>
                    <a:pt x="402590" y="228600"/>
                    <a:pt x="401320" y="247650"/>
                    <a:pt x="401320" y="284480"/>
                  </a:cubicBezTo>
                  <a:cubicBezTo>
                    <a:pt x="400050" y="353060"/>
                    <a:pt x="364490" y="511810"/>
                    <a:pt x="341630" y="580390"/>
                  </a:cubicBezTo>
                  <a:cubicBezTo>
                    <a:pt x="328930" y="618490"/>
                    <a:pt x="321310" y="647700"/>
                    <a:pt x="299720" y="664210"/>
                  </a:cubicBezTo>
                  <a:cubicBezTo>
                    <a:pt x="279400" y="679450"/>
                    <a:pt x="242570" y="687070"/>
                    <a:pt x="219710" y="680720"/>
                  </a:cubicBezTo>
                  <a:cubicBezTo>
                    <a:pt x="196850" y="673100"/>
                    <a:pt x="170180" y="643890"/>
                    <a:pt x="162560" y="623570"/>
                  </a:cubicBezTo>
                  <a:cubicBezTo>
                    <a:pt x="154940" y="607060"/>
                    <a:pt x="157480" y="585470"/>
                    <a:pt x="163830" y="568960"/>
                  </a:cubicBezTo>
                  <a:cubicBezTo>
                    <a:pt x="168910" y="552450"/>
                    <a:pt x="181610" y="534670"/>
                    <a:pt x="198120" y="525780"/>
                  </a:cubicBezTo>
                  <a:cubicBezTo>
                    <a:pt x="217170" y="514350"/>
                    <a:pt x="256540" y="509270"/>
                    <a:pt x="278130" y="518160"/>
                  </a:cubicBezTo>
                  <a:cubicBezTo>
                    <a:pt x="299720" y="527050"/>
                    <a:pt x="322580" y="558800"/>
                    <a:pt x="328930" y="580390"/>
                  </a:cubicBezTo>
                  <a:cubicBezTo>
                    <a:pt x="334010" y="598170"/>
                    <a:pt x="330200" y="619760"/>
                    <a:pt x="322580" y="635000"/>
                  </a:cubicBezTo>
                  <a:cubicBezTo>
                    <a:pt x="314960" y="651510"/>
                    <a:pt x="298450" y="666750"/>
                    <a:pt x="283210" y="674370"/>
                  </a:cubicBezTo>
                  <a:cubicBezTo>
                    <a:pt x="267970" y="681990"/>
                    <a:pt x="246380" y="687070"/>
                    <a:pt x="228600" y="681990"/>
                  </a:cubicBezTo>
                  <a:cubicBezTo>
                    <a:pt x="207010" y="676910"/>
                    <a:pt x="176530" y="651510"/>
                    <a:pt x="165100" y="632460"/>
                  </a:cubicBezTo>
                  <a:cubicBezTo>
                    <a:pt x="156210" y="615950"/>
                    <a:pt x="157480" y="598170"/>
                    <a:pt x="160020" y="577850"/>
                  </a:cubicBezTo>
                  <a:cubicBezTo>
                    <a:pt x="163830" y="549910"/>
                    <a:pt x="189230" y="515620"/>
                    <a:pt x="195580" y="483870"/>
                  </a:cubicBezTo>
                  <a:cubicBezTo>
                    <a:pt x="201930" y="454660"/>
                    <a:pt x="190500" y="422910"/>
                    <a:pt x="201930" y="394970"/>
                  </a:cubicBezTo>
                  <a:cubicBezTo>
                    <a:pt x="214630" y="363220"/>
                    <a:pt x="275590" y="335280"/>
                    <a:pt x="274320" y="307340"/>
                  </a:cubicBezTo>
                  <a:cubicBezTo>
                    <a:pt x="273050" y="279400"/>
                    <a:pt x="229870" y="255270"/>
                    <a:pt x="195580" y="229870"/>
                  </a:cubicBezTo>
                  <a:cubicBezTo>
                    <a:pt x="149860" y="194310"/>
                    <a:pt x="39370" y="158750"/>
                    <a:pt x="13970" y="124460"/>
                  </a:cubicBezTo>
                  <a:cubicBezTo>
                    <a:pt x="0" y="106680"/>
                    <a:pt x="0" y="86360"/>
                    <a:pt x="0" y="69850"/>
                  </a:cubicBezTo>
                  <a:cubicBezTo>
                    <a:pt x="1270" y="57150"/>
                    <a:pt x="6350" y="45720"/>
                    <a:pt x="13970" y="35560"/>
                  </a:cubicBezTo>
                  <a:cubicBezTo>
                    <a:pt x="24130" y="22860"/>
                    <a:pt x="44450" y="8890"/>
                    <a:pt x="59690" y="3810"/>
                  </a:cubicBezTo>
                  <a:cubicBezTo>
                    <a:pt x="72390" y="0"/>
                    <a:pt x="97790" y="3810"/>
                    <a:pt x="97790" y="3810"/>
                  </a:cubicBezTo>
                </a:path>
              </a:pathLst>
            </a:custGeom>
            <a:solidFill>
              <a:srgbClr val="FFA62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573452" y="3980497"/>
            <a:ext cx="360045" cy="401955"/>
            <a:chOff x="0" y="0"/>
            <a:chExt cx="480060" cy="535940"/>
          </a:xfrm>
        </p:grpSpPr>
        <p:sp>
          <p:nvSpPr>
            <p:cNvPr id="23" name="Freeform 23"/>
            <p:cNvSpPr/>
            <p:nvPr/>
          </p:nvSpPr>
          <p:spPr>
            <a:xfrm>
              <a:off x="39370" y="46990"/>
              <a:ext cx="393700" cy="441960"/>
            </a:xfrm>
            <a:custGeom>
              <a:avLst/>
              <a:gdLst/>
              <a:ahLst/>
              <a:cxnLst/>
              <a:rect l="l" t="t" r="r" b="b"/>
              <a:pathLst>
                <a:path w="393700" h="441960">
                  <a:moveTo>
                    <a:pt x="358140" y="144780"/>
                  </a:moveTo>
                  <a:cubicBezTo>
                    <a:pt x="152400" y="276860"/>
                    <a:pt x="208280" y="266700"/>
                    <a:pt x="229870" y="270510"/>
                  </a:cubicBezTo>
                  <a:cubicBezTo>
                    <a:pt x="246380" y="273050"/>
                    <a:pt x="257810" y="275590"/>
                    <a:pt x="271780" y="281940"/>
                  </a:cubicBezTo>
                  <a:cubicBezTo>
                    <a:pt x="285750" y="290830"/>
                    <a:pt x="302260" y="300990"/>
                    <a:pt x="309880" y="316230"/>
                  </a:cubicBezTo>
                  <a:cubicBezTo>
                    <a:pt x="320040" y="335280"/>
                    <a:pt x="321310" y="372110"/>
                    <a:pt x="313690" y="392430"/>
                  </a:cubicBezTo>
                  <a:cubicBezTo>
                    <a:pt x="308610" y="407670"/>
                    <a:pt x="293370" y="421640"/>
                    <a:pt x="278130" y="429260"/>
                  </a:cubicBezTo>
                  <a:cubicBezTo>
                    <a:pt x="264160" y="436880"/>
                    <a:pt x="243840" y="441960"/>
                    <a:pt x="227330" y="436880"/>
                  </a:cubicBezTo>
                  <a:cubicBezTo>
                    <a:pt x="207010" y="431800"/>
                    <a:pt x="176530" y="411480"/>
                    <a:pt x="167640" y="391160"/>
                  </a:cubicBezTo>
                  <a:cubicBezTo>
                    <a:pt x="157480" y="370840"/>
                    <a:pt x="160020" y="334010"/>
                    <a:pt x="171450" y="314960"/>
                  </a:cubicBezTo>
                  <a:cubicBezTo>
                    <a:pt x="182880" y="295910"/>
                    <a:pt x="214630" y="278130"/>
                    <a:pt x="237490" y="276860"/>
                  </a:cubicBezTo>
                  <a:cubicBezTo>
                    <a:pt x="259080" y="275590"/>
                    <a:pt x="292100" y="290830"/>
                    <a:pt x="306070" y="308610"/>
                  </a:cubicBezTo>
                  <a:cubicBezTo>
                    <a:pt x="318770" y="326390"/>
                    <a:pt x="322580" y="363220"/>
                    <a:pt x="317500" y="383540"/>
                  </a:cubicBezTo>
                  <a:cubicBezTo>
                    <a:pt x="313690" y="400050"/>
                    <a:pt x="300990" y="416560"/>
                    <a:pt x="285750" y="425450"/>
                  </a:cubicBezTo>
                  <a:cubicBezTo>
                    <a:pt x="267970" y="435610"/>
                    <a:pt x="240030" y="440690"/>
                    <a:pt x="210820" y="433070"/>
                  </a:cubicBezTo>
                  <a:cubicBezTo>
                    <a:pt x="158750" y="419100"/>
                    <a:pt x="46990" y="344170"/>
                    <a:pt x="19050" y="294640"/>
                  </a:cubicBezTo>
                  <a:cubicBezTo>
                    <a:pt x="1270" y="261620"/>
                    <a:pt x="0" y="219710"/>
                    <a:pt x="11430" y="191770"/>
                  </a:cubicBezTo>
                  <a:cubicBezTo>
                    <a:pt x="24130" y="163830"/>
                    <a:pt x="55880" y="151130"/>
                    <a:pt x="90170" y="128270"/>
                  </a:cubicBezTo>
                  <a:cubicBezTo>
                    <a:pt x="143510" y="91440"/>
                    <a:pt x="257810" y="10160"/>
                    <a:pt x="307340" y="3810"/>
                  </a:cubicBezTo>
                  <a:cubicBezTo>
                    <a:pt x="330200" y="0"/>
                    <a:pt x="346710" y="8890"/>
                    <a:pt x="359410" y="17780"/>
                  </a:cubicBezTo>
                  <a:cubicBezTo>
                    <a:pt x="370840" y="24130"/>
                    <a:pt x="378460" y="33020"/>
                    <a:pt x="383540" y="45720"/>
                  </a:cubicBezTo>
                  <a:cubicBezTo>
                    <a:pt x="389890" y="59690"/>
                    <a:pt x="393700" y="83820"/>
                    <a:pt x="389890" y="100330"/>
                  </a:cubicBezTo>
                  <a:cubicBezTo>
                    <a:pt x="384810" y="116840"/>
                    <a:pt x="358140" y="144780"/>
                    <a:pt x="358140" y="14478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574530" y="3939540"/>
            <a:ext cx="320992" cy="486728"/>
            <a:chOff x="0" y="0"/>
            <a:chExt cx="427990" cy="648970"/>
          </a:xfrm>
        </p:grpSpPr>
        <p:sp>
          <p:nvSpPr>
            <p:cNvPr id="25" name="Freeform 25"/>
            <p:cNvSpPr/>
            <p:nvPr/>
          </p:nvSpPr>
          <p:spPr>
            <a:xfrm>
              <a:off x="48260" y="50800"/>
              <a:ext cx="331470" cy="549910"/>
            </a:xfrm>
            <a:custGeom>
              <a:avLst/>
              <a:gdLst/>
              <a:ahLst/>
              <a:cxnLst/>
              <a:rect l="l" t="t" r="r" b="b"/>
              <a:pathLst>
                <a:path w="331470" h="549910">
                  <a:moveTo>
                    <a:pt x="99060" y="0"/>
                  </a:moveTo>
                  <a:cubicBezTo>
                    <a:pt x="252730" y="63500"/>
                    <a:pt x="298450" y="78740"/>
                    <a:pt x="316230" y="106680"/>
                  </a:cubicBezTo>
                  <a:cubicBezTo>
                    <a:pt x="331470" y="130810"/>
                    <a:pt x="330200" y="165100"/>
                    <a:pt x="328930" y="194310"/>
                  </a:cubicBezTo>
                  <a:cubicBezTo>
                    <a:pt x="327660" y="222250"/>
                    <a:pt x="321310" y="246380"/>
                    <a:pt x="311150" y="279400"/>
                  </a:cubicBezTo>
                  <a:cubicBezTo>
                    <a:pt x="294640" y="326390"/>
                    <a:pt x="236220" y="414020"/>
                    <a:pt x="232410" y="444500"/>
                  </a:cubicBezTo>
                  <a:cubicBezTo>
                    <a:pt x="231140" y="455930"/>
                    <a:pt x="240030" y="459740"/>
                    <a:pt x="238760" y="469900"/>
                  </a:cubicBezTo>
                  <a:cubicBezTo>
                    <a:pt x="237490" y="483870"/>
                    <a:pt x="228600" y="506730"/>
                    <a:pt x="218440" y="519430"/>
                  </a:cubicBezTo>
                  <a:cubicBezTo>
                    <a:pt x="207010" y="532130"/>
                    <a:pt x="189230" y="544830"/>
                    <a:pt x="171450" y="547370"/>
                  </a:cubicBezTo>
                  <a:cubicBezTo>
                    <a:pt x="149860" y="549910"/>
                    <a:pt x="111760" y="538480"/>
                    <a:pt x="95250" y="524510"/>
                  </a:cubicBezTo>
                  <a:cubicBezTo>
                    <a:pt x="81280" y="513080"/>
                    <a:pt x="72390" y="492760"/>
                    <a:pt x="69850" y="476250"/>
                  </a:cubicBezTo>
                  <a:cubicBezTo>
                    <a:pt x="68580" y="459740"/>
                    <a:pt x="69850" y="438150"/>
                    <a:pt x="80010" y="422910"/>
                  </a:cubicBezTo>
                  <a:cubicBezTo>
                    <a:pt x="92710" y="405130"/>
                    <a:pt x="124460" y="383540"/>
                    <a:pt x="146050" y="379730"/>
                  </a:cubicBezTo>
                  <a:cubicBezTo>
                    <a:pt x="163830" y="375920"/>
                    <a:pt x="184150" y="383540"/>
                    <a:pt x="199390" y="392430"/>
                  </a:cubicBezTo>
                  <a:cubicBezTo>
                    <a:pt x="213360" y="401320"/>
                    <a:pt x="227330" y="417830"/>
                    <a:pt x="233680" y="433070"/>
                  </a:cubicBezTo>
                  <a:cubicBezTo>
                    <a:pt x="240030" y="449580"/>
                    <a:pt x="240030" y="471170"/>
                    <a:pt x="234950" y="487680"/>
                  </a:cubicBezTo>
                  <a:cubicBezTo>
                    <a:pt x="231140" y="504190"/>
                    <a:pt x="219710" y="521970"/>
                    <a:pt x="204470" y="532130"/>
                  </a:cubicBezTo>
                  <a:cubicBezTo>
                    <a:pt x="185420" y="543560"/>
                    <a:pt x="147320" y="548640"/>
                    <a:pt x="125730" y="543560"/>
                  </a:cubicBezTo>
                  <a:cubicBezTo>
                    <a:pt x="107950" y="538480"/>
                    <a:pt x="92710" y="524510"/>
                    <a:pt x="83820" y="510540"/>
                  </a:cubicBezTo>
                  <a:cubicBezTo>
                    <a:pt x="73660" y="496570"/>
                    <a:pt x="69850" y="478790"/>
                    <a:pt x="69850" y="458470"/>
                  </a:cubicBezTo>
                  <a:cubicBezTo>
                    <a:pt x="69850" y="426720"/>
                    <a:pt x="85090" y="373380"/>
                    <a:pt x="100330" y="341630"/>
                  </a:cubicBezTo>
                  <a:cubicBezTo>
                    <a:pt x="113030" y="314960"/>
                    <a:pt x="137160" y="300990"/>
                    <a:pt x="151130" y="276860"/>
                  </a:cubicBezTo>
                  <a:cubicBezTo>
                    <a:pt x="166370" y="250190"/>
                    <a:pt x="196850" y="212090"/>
                    <a:pt x="186690" y="190500"/>
                  </a:cubicBezTo>
                  <a:cubicBezTo>
                    <a:pt x="173990" y="163830"/>
                    <a:pt x="74930" y="167640"/>
                    <a:pt x="43180" y="144780"/>
                  </a:cubicBezTo>
                  <a:cubicBezTo>
                    <a:pt x="21590" y="128270"/>
                    <a:pt x="5080" y="106680"/>
                    <a:pt x="2540" y="85090"/>
                  </a:cubicBezTo>
                  <a:cubicBezTo>
                    <a:pt x="0" y="63500"/>
                    <a:pt x="12700" y="31750"/>
                    <a:pt x="29210" y="16510"/>
                  </a:cubicBezTo>
                  <a:cubicBezTo>
                    <a:pt x="44450" y="2540"/>
                    <a:pt x="99060" y="0"/>
                    <a:pt x="99060" y="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634288" y="4355782"/>
            <a:ext cx="356235" cy="303847"/>
            <a:chOff x="0" y="0"/>
            <a:chExt cx="474980" cy="405130"/>
          </a:xfrm>
        </p:grpSpPr>
        <p:sp>
          <p:nvSpPr>
            <p:cNvPr id="27" name="Freeform 27"/>
            <p:cNvSpPr/>
            <p:nvPr/>
          </p:nvSpPr>
          <p:spPr>
            <a:xfrm>
              <a:off x="45720" y="44450"/>
              <a:ext cx="384810" cy="312420"/>
            </a:xfrm>
            <a:custGeom>
              <a:avLst/>
              <a:gdLst/>
              <a:ahLst/>
              <a:cxnLst/>
              <a:rect l="l" t="t" r="r" b="b"/>
              <a:pathLst>
                <a:path w="384810" h="312420">
                  <a:moveTo>
                    <a:pt x="339090" y="151130"/>
                  </a:moveTo>
                  <a:cubicBezTo>
                    <a:pt x="234950" y="208280"/>
                    <a:pt x="166370" y="273050"/>
                    <a:pt x="130810" y="293370"/>
                  </a:cubicBezTo>
                  <a:cubicBezTo>
                    <a:pt x="110490" y="303530"/>
                    <a:pt x="97790" y="308610"/>
                    <a:pt x="81280" y="308610"/>
                  </a:cubicBezTo>
                  <a:cubicBezTo>
                    <a:pt x="66040" y="308610"/>
                    <a:pt x="46990" y="302260"/>
                    <a:pt x="33020" y="293370"/>
                  </a:cubicBezTo>
                  <a:cubicBezTo>
                    <a:pt x="20320" y="283210"/>
                    <a:pt x="8890" y="266700"/>
                    <a:pt x="5080" y="250190"/>
                  </a:cubicBezTo>
                  <a:cubicBezTo>
                    <a:pt x="1270" y="234950"/>
                    <a:pt x="0" y="214630"/>
                    <a:pt x="7620" y="199390"/>
                  </a:cubicBezTo>
                  <a:cubicBezTo>
                    <a:pt x="16510" y="181610"/>
                    <a:pt x="43180" y="156210"/>
                    <a:pt x="64770" y="151130"/>
                  </a:cubicBezTo>
                  <a:cubicBezTo>
                    <a:pt x="86360" y="147320"/>
                    <a:pt x="120650" y="158750"/>
                    <a:pt x="137160" y="171450"/>
                  </a:cubicBezTo>
                  <a:cubicBezTo>
                    <a:pt x="149860" y="181610"/>
                    <a:pt x="157480" y="200660"/>
                    <a:pt x="160020" y="217170"/>
                  </a:cubicBezTo>
                  <a:cubicBezTo>
                    <a:pt x="163830" y="232410"/>
                    <a:pt x="161290" y="252730"/>
                    <a:pt x="152400" y="266700"/>
                  </a:cubicBezTo>
                  <a:cubicBezTo>
                    <a:pt x="140970" y="284480"/>
                    <a:pt x="110490" y="304800"/>
                    <a:pt x="90170" y="308610"/>
                  </a:cubicBezTo>
                  <a:cubicBezTo>
                    <a:pt x="73660" y="312420"/>
                    <a:pt x="54610" y="306070"/>
                    <a:pt x="40640" y="297180"/>
                  </a:cubicBezTo>
                  <a:cubicBezTo>
                    <a:pt x="26670" y="289560"/>
                    <a:pt x="12700" y="275590"/>
                    <a:pt x="7620" y="259080"/>
                  </a:cubicBezTo>
                  <a:cubicBezTo>
                    <a:pt x="1270" y="238760"/>
                    <a:pt x="3810" y="209550"/>
                    <a:pt x="16510" y="184150"/>
                  </a:cubicBezTo>
                  <a:cubicBezTo>
                    <a:pt x="34290" y="148590"/>
                    <a:pt x="90170" y="109220"/>
                    <a:pt x="133350" y="80010"/>
                  </a:cubicBezTo>
                  <a:cubicBezTo>
                    <a:pt x="175260" y="50800"/>
                    <a:pt x="232410" y="21590"/>
                    <a:pt x="269240" y="11430"/>
                  </a:cubicBezTo>
                  <a:cubicBezTo>
                    <a:pt x="290830" y="5080"/>
                    <a:pt x="307340" y="0"/>
                    <a:pt x="323850" y="6350"/>
                  </a:cubicBezTo>
                  <a:cubicBezTo>
                    <a:pt x="342900" y="12700"/>
                    <a:pt x="369570" y="36830"/>
                    <a:pt x="377190" y="55880"/>
                  </a:cubicBezTo>
                  <a:cubicBezTo>
                    <a:pt x="384810" y="72390"/>
                    <a:pt x="382270" y="95250"/>
                    <a:pt x="375920" y="110490"/>
                  </a:cubicBezTo>
                  <a:cubicBezTo>
                    <a:pt x="369570" y="127000"/>
                    <a:pt x="339090" y="151130"/>
                    <a:pt x="339090" y="15113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831455" y="4370070"/>
            <a:ext cx="329565" cy="272415"/>
            <a:chOff x="0" y="0"/>
            <a:chExt cx="439420" cy="363220"/>
          </a:xfrm>
        </p:grpSpPr>
        <p:sp>
          <p:nvSpPr>
            <p:cNvPr id="29" name="Freeform 29"/>
            <p:cNvSpPr/>
            <p:nvPr/>
          </p:nvSpPr>
          <p:spPr>
            <a:xfrm>
              <a:off x="45720" y="46990"/>
              <a:ext cx="345440" cy="269240"/>
            </a:xfrm>
            <a:custGeom>
              <a:avLst/>
              <a:gdLst/>
              <a:ahLst/>
              <a:cxnLst/>
              <a:rect l="l" t="t" r="r" b="b"/>
              <a:pathLst>
                <a:path w="345440" h="269240">
                  <a:moveTo>
                    <a:pt x="113030" y="8890"/>
                  </a:moveTo>
                  <a:cubicBezTo>
                    <a:pt x="295910" y="119380"/>
                    <a:pt x="326390" y="138430"/>
                    <a:pt x="336550" y="160020"/>
                  </a:cubicBezTo>
                  <a:cubicBezTo>
                    <a:pt x="344170" y="176530"/>
                    <a:pt x="344170" y="195580"/>
                    <a:pt x="339090" y="210820"/>
                  </a:cubicBezTo>
                  <a:cubicBezTo>
                    <a:pt x="335280" y="226060"/>
                    <a:pt x="325120" y="243840"/>
                    <a:pt x="311150" y="252730"/>
                  </a:cubicBezTo>
                  <a:cubicBezTo>
                    <a:pt x="293370" y="264160"/>
                    <a:pt x="257810" y="269240"/>
                    <a:pt x="237490" y="264160"/>
                  </a:cubicBezTo>
                  <a:cubicBezTo>
                    <a:pt x="220980" y="260350"/>
                    <a:pt x="205740" y="247650"/>
                    <a:pt x="196850" y="233680"/>
                  </a:cubicBezTo>
                  <a:cubicBezTo>
                    <a:pt x="187960" y="220980"/>
                    <a:pt x="180340" y="201930"/>
                    <a:pt x="182880" y="185420"/>
                  </a:cubicBezTo>
                  <a:cubicBezTo>
                    <a:pt x="185420" y="165100"/>
                    <a:pt x="203200" y="132080"/>
                    <a:pt x="222250" y="120650"/>
                  </a:cubicBezTo>
                  <a:cubicBezTo>
                    <a:pt x="240030" y="109220"/>
                    <a:pt x="275590" y="107950"/>
                    <a:pt x="295910" y="116840"/>
                  </a:cubicBezTo>
                  <a:cubicBezTo>
                    <a:pt x="316230" y="125730"/>
                    <a:pt x="336550" y="156210"/>
                    <a:pt x="341630" y="176530"/>
                  </a:cubicBezTo>
                  <a:cubicBezTo>
                    <a:pt x="345440" y="193040"/>
                    <a:pt x="340360" y="212090"/>
                    <a:pt x="332740" y="227330"/>
                  </a:cubicBezTo>
                  <a:cubicBezTo>
                    <a:pt x="325120" y="241300"/>
                    <a:pt x="312420" y="255270"/>
                    <a:pt x="295910" y="261620"/>
                  </a:cubicBezTo>
                  <a:cubicBezTo>
                    <a:pt x="276860" y="269240"/>
                    <a:pt x="250190" y="266700"/>
                    <a:pt x="220980" y="257810"/>
                  </a:cubicBezTo>
                  <a:cubicBezTo>
                    <a:pt x="170180" y="241300"/>
                    <a:pt x="58420" y="166370"/>
                    <a:pt x="27940" y="137160"/>
                  </a:cubicBezTo>
                  <a:cubicBezTo>
                    <a:pt x="15240" y="125730"/>
                    <a:pt x="10160" y="119380"/>
                    <a:pt x="5080" y="107950"/>
                  </a:cubicBezTo>
                  <a:cubicBezTo>
                    <a:pt x="0" y="92710"/>
                    <a:pt x="0" y="67310"/>
                    <a:pt x="5080" y="52070"/>
                  </a:cubicBezTo>
                  <a:cubicBezTo>
                    <a:pt x="7620" y="39370"/>
                    <a:pt x="16510" y="29210"/>
                    <a:pt x="25400" y="21590"/>
                  </a:cubicBezTo>
                  <a:cubicBezTo>
                    <a:pt x="34290" y="12700"/>
                    <a:pt x="44450" y="6350"/>
                    <a:pt x="57150" y="3810"/>
                  </a:cubicBezTo>
                  <a:cubicBezTo>
                    <a:pt x="73660" y="0"/>
                    <a:pt x="113030" y="8890"/>
                    <a:pt x="113030" y="889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480935" y="5636895"/>
            <a:ext cx="615315" cy="327660"/>
            <a:chOff x="0" y="0"/>
            <a:chExt cx="820420" cy="436880"/>
          </a:xfrm>
        </p:grpSpPr>
        <p:sp>
          <p:nvSpPr>
            <p:cNvPr id="31" name="Freeform 31"/>
            <p:cNvSpPr/>
            <p:nvPr/>
          </p:nvSpPr>
          <p:spPr>
            <a:xfrm>
              <a:off x="48260" y="48260"/>
              <a:ext cx="722630" cy="336550"/>
            </a:xfrm>
            <a:custGeom>
              <a:avLst/>
              <a:gdLst/>
              <a:ahLst/>
              <a:cxnLst/>
              <a:rect l="l" t="t" r="r" b="b"/>
              <a:pathLst>
                <a:path w="722630" h="336550">
                  <a:moveTo>
                    <a:pt x="99060" y="68580"/>
                  </a:moveTo>
                  <a:cubicBezTo>
                    <a:pt x="252730" y="123190"/>
                    <a:pt x="262890" y="149860"/>
                    <a:pt x="285750" y="163830"/>
                  </a:cubicBezTo>
                  <a:cubicBezTo>
                    <a:pt x="311150" y="179070"/>
                    <a:pt x="350520" y="201930"/>
                    <a:pt x="375920" y="194310"/>
                  </a:cubicBezTo>
                  <a:cubicBezTo>
                    <a:pt x="403860" y="186690"/>
                    <a:pt x="416560" y="128270"/>
                    <a:pt x="444500" y="106680"/>
                  </a:cubicBezTo>
                  <a:cubicBezTo>
                    <a:pt x="471170" y="85090"/>
                    <a:pt x="514350" y="82550"/>
                    <a:pt x="538480" y="66040"/>
                  </a:cubicBezTo>
                  <a:cubicBezTo>
                    <a:pt x="557530" y="53340"/>
                    <a:pt x="565150" y="30480"/>
                    <a:pt x="581660" y="20320"/>
                  </a:cubicBezTo>
                  <a:cubicBezTo>
                    <a:pt x="596900" y="10160"/>
                    <a:pt x="617220" y="2540"/>
                    <a:pt x="633730" y="2540"/>
                  </a:cubicBezTo>
                  <a:cubicBezTo>
                    <a:pt x="651510" y="1270"/>
                    <a:pt x="673100" y="8890"/>
                    <a:pt x="687070" y="19050"/>
                  </a:cubicBezTo>
                  <a:cubicBezTo>
                    <a:pt x="701040" y="29210"/>
                    <a:pt x="713740" y="48260"/>
                    <a:pt x="718820" y="64770"/>
                  </a:cubicBezTo>
                  <a:cubicBezTo>
                    <a:pt x="722630" y="81280"/>
                    <a:pt x="722630" y="104140"/>
                    <a:pt x="716280" y="119380"/>
                  </a:cubicBezTo>
                  <a:cubicBezTo>
                    <a:pt x="709930" y="135890"/>
                    <a:pt x="695960" y="153670"/>
                    <a:pt x="680720" y="162560"/>
                  </a:cubicBezTo>
                  <a:cubicBezTo>
                    <a:pt x="665480" y="171450"/>
                    <a:pt x="643890" y="176530"/>
                    <a:pt x="626110" y="175260"/>
                  </a:cubicBezTo>
                  <a:cubicBezTo>
                    <a:pt x="609600" y="172720"/>
                    <a:pt x="588010" y="166370"/>
                    <a:pt x="576580" y="152400"/>
                  </a:cubicBezTo>
                  <a:cubicBezTo>
                    <a:pt x="561340" y="135890"/>
                    <a:pt x="546100" y="99060"/>
                    <a:pt x="549910" y="74930"/>
                  </a:cubicBezTo>
                  <a:cubicBezTo>
                    <a:pt x="552450" y="52070"/>
                    <a:pt x="577850" y="21590"/>
                    <a:pt x="598170" y="10160"/>
                  </a:cubicBezTo>
                  <a:cubicBezTo>
                    <a:pt x="613410" y="1270"/>
                    <a:pt x="636270" y="0"/>
                    <a:pt x="652780" y="3810"/>
                  </a:cubicBezTo>
                  <a:cubicBezTo>
                    <a:pt x="670560" y="7620"/>
                    <a:pt x="689610" y="19050"/>
                    <a:pt x="701040" y="31750"/>
                  </a:cubicBezTo>
                  <a:cubicBezTo>
                    <a:pt x="712470" y="45720"/>
                    <a:pt x="720090" y="66040"/>
                    <a:pt x="721360" y="82550"/>
                  </a:cubicBezTo>
                  <a:cubicBezTo>
                    <a:pt x="722630" y="100330"/>
                    <a:pt x="721360" y="116840"/>
                    <a:pt x="707390" y="137160"/>
                  </a:cubicBezTo>
                  <a:cubicBezTo>
                    <a:pt x="671830" y="184150"/>
                    <a:pt x="502920" y="278130"/>
                    <a:pt x="433070" y="309880"/>
                  </a:cubicBezTo>
                  <a:cubicBezTo>
                    <a:pt x="393700" y="326390"/>
                    <a:pt x="365760" y="336550"/>
                    <a:pt x="335280" y="336550"/>
                  </a:cubicBezTo>
                  <a:cubicBezTo>
                    <a:pt x="308610" y="336550"/>
                    <a:pt x="284480" y="327660"/>
                    <a:pt x="260350" y="316230"/>
                  </a:cubicBezTo>
                  <a:cubicBezTo>
                    <a:pt x="232410" y="303530"/>
                    <a:pt x="209550" y="276860"/>
                    <a:pt x="176530" y="259080"/>
                  </a:cubicBezTo>
                  <a:cubicBezTo>
                    <a:pt x="134620" y="237490"/>
                    <a:pt x="55880" y="227330"/>
                    <a:pt x="27940" y="203200"/>
                  </a:cubicBezTo>
                  <a:cubicBezTo>
                    <a:pt x="12700" y="187960"/>
                    <a:pt x="5080" y="168910"/>
                    <a:pt x="2540" y="153670"/>
                  </a:cubicBezTo>
                  <a:cubicBezTo>
                    <a:pt x="0" y="140970"/>
                    <a:pt x="2540" y="128270"/>
                    <a:pt x="7620" y="115570"/>
                  </a:cubicBezTo>
                  <a:cubicBezTo>
                    <a:pt x="13970" y="101600"/>
                    <a:pt x="29210" y="82550"/>
                    <a:pt x="44450" y="74930"/>
                  </a:cubicBezTo>
                  <a:cubicBezTo>
                    <a:pt x="59690" y="67310"/>
                    <a:pt x="99060" y="68580"/>
                    <a:pt x="99060" y="6858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6816" y="448310"/>
            <a:ext cx="52439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hex good to knows.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55859"/>
            <a:ext cx="773729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every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4 bits.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0xA023FD is a 24 bit number.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8226" y="3425113"/>
            <a:ext cx="725757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 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-&gt; loaded one’s (1111)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305" y="4122540"/>
            <a:ext cx="889016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-&gt; loaded one’s except the first (0111)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17586"/>
            <a:ext cx="13553745" cy="238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digits are independent of each other in binary.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0xF7 is </a:t>
            </a:r>
            <a:r>
              <a:rPr lang="en-US" sz="3399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1111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0111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</a:t>
            </a:r>
            <a:r>
              <a:rPr lang="en-US" sz="3399">
                <a:solidFill>
                  <a:srgbClr val="E7191F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7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13(dec) in binary is 1101. -&gt; not independent!! (decimal bad)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82414" y="3963035"/>
            <a:ext cx="252317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q2 a) d) h) 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96216" y="3258251"/>
            <a:ext cx="9695568" cy="3770499"/>
          </a:xfrm>
          <a:custGeom>
            <a:avLst/>
            <a:gdLst/>
            <a:ahLst/>
            <a:cxnLst/>
            <a:rect l="l" t="t" r="r" b="b"/>
            <a:pathLst>
              <a:path w="9695568" h="3770499">
                <a:moveTo>
                  <a:pt x="0" y="0"/>
                </a:moveTo>
                <a:lnTo>
                  <a:pt x="9695568" y="0"/>
                </a:lnTo>
                <a:lnTo>
                  <a:pt x="9695568" y="3770498"/>
                </a:lnTo>
                <a:lnTo>
                  <a:pt x="0" y="37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849" y="448310"/>
            <a:ext cx="386685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Bitwise operations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49074" y="398798"/>
            <a:ext cx="5169675" cy="2010429"/>
          </a:xfrm>
          <a:custGeom>
            <a:avLst/>
            <a:gdLst/>
            <a:ahLst/>
            <a:cxnLst/>
            <a:rect l="l" t="t" r="r" b="b"/>
            <a:pathLst>
              <a:path w="5169675" h="2010429">
                <a:moveTo>
                  <a:pt x="0" y="0"/>
                </a:moveTo>
                <a:lnTo>
                  <a:pt x="5169676" y="0"/>
                </a:lnTo>
                <a:lnTo>
                  <a:pt x="5169676" y="2010429"/>
                </a:lnTo>
                <a:lnTo>
                  <a:pt x="0" y="201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1165" y="2038604"/>
            <a:ext cx="3384685" cy="3228469"/>
          </a:xfrm>
          <a:custGeom>
            <a:avLst/>
            <a:gdLst/>
            <a:ahLst/>
            <a:cxnLst/>
            <a:rect l="l" t="t" r="r" b="b"/>
            <a:pathLst>
              <a:path w="3384685" h="3228469">
                <a:moveTo>
                  <a:pt x="0" y="0"/>
                </a:moveTo>
                <a:lnTo>
                  <a:pt x="3384685" y="0"/>
                </a:lnTo>
                <a:lnTo>
                  <a:pt x="3384685" y="3228469"/>
                </a:lnTo>
                <a:lnTo>
                  <a:pt x="0" y="32284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92727" y="2202213"/>
            <a:ext cx="3161884" cy="2941287"/>
          </a:xfrm>
          <a:custGeom>
            <a:avLst/>
            <a:gdLst/>
            <a:ahLst/>
            <a:cxnLst/>
            <a:rect l="l" t="t" r="r" b="b"/>
            <a:pathLst>
              <a:path w="3161884" h="2941287">
                <a:moveTo>
                  <a:pt x="0" y="0"/>
                </a:moveTo>
                <a:lnTo>
                  <a:pt x="3161883" y="0"/>
                </a:lnTo>
                <a:lnTo>
                  <a:pt x="3161883" y="2941287"/>
                </a:lnTo>
                <a:lnTo>
                  <a:pt x="0" y="2941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11165" y="6009613"/>
            <a:ext cx="9334940" cy="2658294"/>
          </a:xfrm>
          <a:custGeom>
            <a:avLst/>
            <a:gdLst/>
            <a:ahLst/>
            <a:cxnLst/>
            <a:rect l="l" t="t" r="r" b="b"/>
            <a:pathLst>
              <a:path w="9334940" h="2658294">
                <a:moveTo>
                  <a:pt x="0" y="0"/>
                </a:moveTo>
                <a:lnTo>
                  <a:pt x="9334940" y="0"/>
                </a:lnTo>
                <a:lnTo>
                  <a:pt x="9334940" y="2658295"/>
                </a:lnTo>
                <a:lnTo>
                  <a:pt x="0" y="2658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448310"/>
            <a:ext cx="38671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Bitwise operations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49074" y="398798"/>
            <a:ext cx="5169675" cy="2010429"/>
          </a:xfrm>
          <a:custGeom>
            <a:avLst/>
            <a:gdLst/>
            <a:ahLst/>
            <a:cxnLst/>
            <a:rect l="l" t="t" r="r" b="b"/>
            <a:pathLst>
              <a:path w="5169675" h="2010429">
                <a:moveTo>
                  <a:pt x="0" y="0"/>
                </a:moveTo>
                <a:lnTo>
                  <a:pt x="5169676" y="0"/>
                </a:lnTo>
                <a:lnTo>
                  <a:pt x="5169676" y="2010429"/>
                </a:lnTo>
                <a:lnTo>
                  <a:pt x="0" y="201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1165" y="2038604"/>
            <a:ext cx="3384685" cy="3228469"/>
          </a:xfrm>
          <a:custGeom>
            <a:avLst/>
            <a:gdLst/>
            <a:ahLst/>
            <a:cxnLst/>
            <a:rect l="l" t="t" r="r" b="b"/>
            <a:pathLst>
              <a:path w="3384685" h="3228469">
                <a:moveTo>
                  <a:pt x="0" y="0"/>
                </a:moveTo>
                <a:lnTo>
                  <a:pt x="3384685" y="0"/>
                </a:lnTo>
                <a:lnTo>
                  <a:pt x="3384685" y="3228469"/>
                </a:lnTo>
                <a:lnTo>
                  <a:pt x="0" y="32284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92727" y="2202213"/>
            <a:ext cx="3161884" cy="2941287"/>
          </a:xfrm>
          <a:custGeom>
            <a:avLst/>
            <a:gdLst/>
            <a:ahLst/>
            <a:cxnLst/>
            <a:rect l="l" t="t" r="r" b="b"/>
            <a:pathLst>
              <a:path w="3161884" h="2941287">
                <a:moveTo>
                  <a:pt x="0" y="0"/>
                </a:moveTo>
                <a:lnTo>
                  <a:pt x="3161883" y="0"/>
                </a:lnTo>
                <a:lnTo>
                  <a:pt x="3161883" y="2941287"/>
                </a:lnTo>
                <a:lnTo>
                  <a:pt x="0" y="2941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11165" y="7166583"/>
            <a:ext cx="9334940" cy="2658294"/>
          </a:xfrm>
          <a:custGeom>
            <a:avLst/>
            <a:gdLst/>
            <a:ahLst/>
            <a:cxnLst/>
            <a:rect l="l" t="t" r="r" b="b"/>
            <a:pathLst>
              <a:path w="9334940" h="2658294">
                <a:moveTo>
                  <a:pt x="0" y="0"/>
                </a:moveTo>
                <a:lnTo>
                  <a:pt x="9334940" y="0"/>
                </a:lnTo>
                <a:lnTo>
                  <a:pt x="9334940" y="2658295"/>
                </a:lnTo>
                <a:lnTo>
                  <a:pt x="0" y="2658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448310"/>
            <a:ext cx="38671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Bitwise operations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50379" y="7444263"/>
            <a:ext cx="7637621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left shift by 1 bit multiplies your number by 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left shift by n bits multiplies your number by 2^n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223" y="5076825"/>
            <a:ext cx="454610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“if both are 1, enter 1”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00919" y="5200398"/>
            <a:ext cx="47925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“if either are 1, enter 1”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310"/>
            <a:ext cx="27316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bitwise?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89710"/>
            <a:ext cx="1532017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 does not have functions to interpret bit -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cannot access the third bit of 10100110 by doing number[2]. It is not an array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you must extract it using bitwise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310"/>
            <a:ext cx="27316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bitwise?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89710"/>
            <a:ext cx="1532017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 does not have functions to interpret bit -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cannot access the third bit of 10100110 by doing number[2]. It is not an array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you must extract it using bitwise operations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76977" y="5447652"/>
            <a:ext cx="3143024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10100 1 10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&amp;  00100000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4476977" y="6628117"/>
            <a:ext cx="37374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443340" y="5143500"/>
            <a:ext cx="3384685" cy="3228469"/>
          </a:xfrm>
          <a:custGeom>
            <a:avLst/>
            <a:gdLst/>
            <a:ahLst/>
            <a:cxnLst/>
            <a:rect l="l" t="t" r="r" b="b"/>
            <a:pathLst>
              <a:path w="3384685" h="3228469">
                <a:moveTo>
                  <a:pt x="0" y="0"/>
                </a:moveTo>
                <a:lnTo>
                  <a:pt x="3384685" y="0"/>
                </a:lnTo>
                <a:lnTo>
                  <a:pt x="3384685" y="3228469"/>
                </a:lnTo>
                <a:lnTo>
                  <a:pt x="0" y="322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862518" y="6795674"/>
            <a:ext cx="275748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00100000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31867" y="6852189"/>
            <a:ext cx="235235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(because 1 &amp; 1 = 1 but 1 &amp; 0 = 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3773211"/>
            <a:chOff x="0" y="0"/>
            <a:chExt cx="368852" cy="9937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993768"/>
            </a:xfrm>
            <a:custGeom>
              <a:avLst/>
              <a:gdLst/>
              <a:ahLst/>
              <a:cxnLst/>
              <a:rect l="l" t="t" r="r" b="b"/>
              <a:pathLst>
                <a:path w="368852" h="993768">
                  <a:moveTo>
                    <a:pt x="0" y="0"/>
                  </a:moveTo>
                  <a:lnTo>
                    <a:pt x="368852" y="0"/>
                  </a:lnTo>
                  <a:lnTo>
                    <a:pt x="368852" y="993768"/>
                  </a:lnTo>
                  <a:lnTo>
                    <a:pt x="0" y="9937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012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07430" y="510540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INTEGERS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593925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BCD 🤢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3365971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HEX, OCTAL, BINARY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420361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BITWISE OPERATION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310"/>
            <a:ext cx="27316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bitwise?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89710"/>
            <a:ext cx="15320177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 does not have functions to interpret bit -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cannot access the third bit of 10100110 by doing number[2]. It is not an array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you must extract it using bitwise operations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76976" y="5447652"/>
            <a:ext cx="3219223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10100 1 10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&amp;  00100000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4476977" y="6628117"/>
            <a:ext cx="37374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443340" y="5143500"/>
            <a:ext cx="3384685" cy="3228469"/>
          </a:xfrm>
          <a:custGeom>
            <a:avLst/>
            <a:gdLst/>
            <a:ahLst/>
            <a:cxnLst/>
            <a:rect l="l" t="t" r="r" b="b"/>
            <a:pathLst>
              <a:path w="3384685" h="3228469">
                <a:moveTo>
                  <a:pt x="0" y="0"/>
                </a:moveTo>
                <a:lnTo>
                  <a:pt x="3384685" y="0"/>
                </a:lnTo>
                <a:lnTo>
                  <a:pt x="3384685" y="3228469"/>
                </a:lnTo>
                <a:lnTo>
                  <a:pt x="0" y="322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32476" y="6823931"/>
            <a:ext cx="259215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00100000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31867" y="6852189"/>
            <a:ext cx="235235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(because 1 &amp; 1 = 1 but 1 &amp; 0 = 0)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60688" y="8077835"/>
            <a:ext cx="5611912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 = 00100000 &gt;&gt; 5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 = 0000 0001.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05167"/>
            <a:ext cx="56130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When to use each operator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1941187"/>
            <a:ext cx="12340919" cy="4799246"/>
          </a:xfrm>
          <a:custGeom>
            <a:avLst/>
            <a:gdLst/>
            <a:ahLst/>
            <a:cxnLst/>
            <a:rect l="l" t="t" r="r" b="b"/>
            <a:pathLst>
              <a:path w="12340919" h="4799246">
                <a:moveTo>
                  <a:pt x="0" y="0"/>
                </a:moveTo>
                <a:lnTo>
                  <a:pt x="12340919" y="0"/>
                </a:lnTo>
                <a:lnTo>
                  <a:pt x="12340919" y="4799247"/>
                </a:lnTo>
                <a:lnTo>
                  <a:pt x="0" y="4799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214271" y="3651068"/>
            <a:ext cx="4921329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Flipping bits (010 -&gt; 101)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4441203"/>
            <a:ext cx="9144000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Flipping logic (0 -&gt; 1) or removing 1 bits (010 -&gt; 000)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2777647"/>
            <a:ext cx="7620000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1 bits to a number (000 -&gt; 010)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14760" y="1941187"/>
            <a:ext cx="9173240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read/copy or remove bits in a number (010 -&gt; 000)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7198" y="5232413"/>
            <a:ext cx="4607401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positioning your mask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37198" y="6023623"/>
            <a:ext cx="4988401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positioning your mask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2418-1791-F34D-D4B5-638638E6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63DFB7-F4B3-B5A1-EE02-AD6566750748}"/>
              </a:ext>
            </a:extLst>
          </p:cNvPr>
          <p:cNvSpPr txBox="1"/>
          <p:nvPr/>
        </p:nvSpPr>
        <p:spPr>
          <a:xfrm>
            <a:off x="1600200" y="80010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dirty="0"/>
              <a:t>q5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EA48-6742-2038-276B-22DCF2D6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67425"/>
            <a:ext cx="14232000" cy="678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F6C1C-F3E8-0B1D-425C-62A6E908C0A1}"/>
              </a:ext>
            </a:extLst>
          </p:cNvPr>
          <p:cNvSpPr txBox="1"/>
          <p:nvPr/>
        </p:nvSpPr>
        <p:spPr>
          <a:xfrm>
            <a:off x="5486400" y="8801100"/>
            <a:ext cx="1925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a, d, f</a:t>
            </a:r>
          </a:p>
        </p:txBody>
      </p:sp>
    </p:spTree>
    <p:extLst>
      <p:ext uri="{BB962C8B-B14F-4D97-AF65-F5344CB8AC3E}">
        <p14:creationId xmlns:p14="http://schemas.microsoft.com/office/powerpoint/2010/main" val="1360686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7E72-FDDB-25C8-3B7E-8A9E1401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A2DD5-9379-012F-A3CF-ACBC3E63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32231"/>
            <a:ext cx="10668000" cy="508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19B5E-903D-4390-8A79-A8F772F99C42}"/>
              </a:ext>
            </a:extLst>
          </p:cNvPr>
          <p:cNvSpPr txBox="1"/>
          <p:nvPr/>
        </p:nvSpPr>
        <p:spPr>
          <a:xfrm>
            <a:off x="1419446" y="7734300"/>
            <a:ext cx="14125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a) This guarantees that LOCKED is set to 1 while leaving other bits unchanged.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8269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5F00-B91E-E0BB-64C4-26794E53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4C4AA-C971-E081-1A95-3079F02F687E}"/>
              </a:ext>
            </a:extLst>
          </p:cNvPr>
          <p:cNvSpPr txBox="1"/>
          <p:nvPr/>
        </p:nvSpPr>
        <p:spPr>
          <a:xfrm>
            <a:off x="1447800" y="621030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0 | 1 = 1 (</a:t>
            </a:r>
            <a:r>
              <a:rPr lang="en-AU" sz="2800" b="1" dirty="0"/>
              <a:t>Forces the bit to 1 if it was 0</a:t>
            </a:r>
            <a:r>
              <a:rPr lang="en-AU" sz="2800" dirty="0"/>
              <a:t>) </a:t>
            </a:r>
          </a:p>
          <a:p>
            <a:r>
              <a:rPr lang="en-AU" sz="2800" dirty="0"/>
              <a:t>1 | 0 = 1 (</a:t>
            </a:r>
            <a:r>
              <a:rPr lang="en-AU" sz="2800" b="1" dirty="0"/>
              <a:t>Keeps the bit 1 if it was already 1</a:t>
            </a:r>
            <a:r>
              <a:rPr lang="en-AU" sz="2800" dirty="0"/>
              <a:t>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3C90-55E4-C004-34F7-30B9EA2C0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49508"/>
            <a:ext cx="11963399" cy="570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6BD41-9DAE-5585-B0CD-455FA5A72FE5}"/>
              </a:ext>
            </a:extLst>
          </p:cNvPr>
          <p:cNvSpPr txBox="1"/>
          <p:nvPr/>
        </p:nvSpPr>
        <p:spPr>
          <a:xfrm>
            <a:off x="1419446" y="7734300"/>
            <a:ext cx="14125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a) This guarantees that LOCKED is set to 1 while leaving other bits unchanged.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F0452-EE34-059E-6DC4-9B194D4602E8}"/>
              </a:ext>
            </a:extLst>
          </p:cNvPr>
          <p:cNvSpPr txBox="1"/>
          <p:nvPr/>
        </p:nvSpPr>
        <p:spPr>
          <a:xfrm>
            <a:off x="4114800" y="849440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600" b="1" i="0" dirty="0">
                <a:solidFill>
                  <a:srgbClr val="FF0000"/>
                </a:solidFill>
                <a:effectLst/>
              </a:rPr>
              <a:t>device = (READING | AS_BYTES | LOCKED);</a:t>
            </a:r>
          </a:p>
        </p:txBody>
      </p:sp>
    </p:spTree>
    <p:extLst>
      <p:ext uri="{BB962C8B-B14F-4D97-AF65-F5344CB8AC3E}">
        <p14:creationId xmlns:p14="http://schemas.microsoft.com/office/powerpoint/2010/main" val="294913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81C40-080F-D79B-DC2F-C224C22BF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FE99F-BED7-D475-B86F-3C5B9999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732231"/>
            <a:ext cx="13095146" cy="6240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3D1E3-919E-7F0F-68D1-FB4AD8CD3A92}"/>
              </a:ext>
            </a:extLst>
          </p:cNvPr>
          <p:cNvSpPr txBox="1"/>
          <p:nvPr/>
        </p:nvSpPr>
        <p:spPr>
          <a:xfrm>
            <a:off x="1419446" y="7734300"/>
            <a:ext cx="15573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d) Clearing the LOCKED Flag - This ensures that LOCKED is now 0 while other bits remain unchanged.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804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4844-52BB-7573-2125-CB52B6F6C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9FD03-2381-FD98-DB94-30958B274BCA}"/>
              </a:ext>
            </a:extLst>
          </p:cNvPr>
          <p:cNvSpPr txBox="1"/>
          <p:nvPr/>
        </p:nvSpPr>
        <p:spPr>
          <a:xfrm>
            <a:off x="1447800" y="6210300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1 &amp; 1 = 1 (</a:t>
            </a:r>
            <a:r>
              <a:rPr lang="en-AU" sz="2800" b="1" dirty="0"/>
              <a:t>Keeps the bit 1 if it was already 1</a:t>
            </a:r>
            <a:r>
              <a:rPr lang="en-AU" sz="2800" dirty="0"/>
              <a:t>) </a:t>
            </a:r>
          </a:p>
          <a:p>
            <a:r>
              <a:rPr lang="en-AU" sz="2800" dirty="0"/>
              <a:t>1 &amp; 0 = 0 (</a:t>
            </a:r>
            <a:r>
              <a:rPr lang="en-AU" sz="2800" b="1" dirty="0"/>
              <a:t>Forces the bit to 0 if it was 1</a:t>
            </a:r>
            <a:r>
              <a:rPr lang="en-AU" sz="2800" dirty="0"/>
              <a:t>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37DB-02D6-CBF1-6792-C6CC3CEF0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32231"/>
            <a:ext cx="10668000" cy="508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801E58-80B5-8A47-C7FC-ADBACC5BB1BC}"/>
              </a:ext>
            </a:extLst>
          </p:cNvPr>
          <p:cNvSpPr txBox="1"/>
          <p:nvPr/>
        </p:nvSpPr>
        <p:spPr>
          <a:xfrm>
            <a:off x="1419446" y="7734300"/>
            <a:ext cx="15573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d) Clearing the LOCKED Flag - This ensures that LOCKED is now 0 while other bits remain unchanged.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01CCC-522B-854D-5302-E630E1EF7825}"/>
              </a:ext>
            </a:extLst>
          </p:cNvPr>
          <p:cNvSpPr txBox="1"/>
          <p:nvPr/>
        </p:nvSpPr>
        <p:spPr>
          <a:xfrm>
            <a:off x="4343400" y="856174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600" b="1" i="0" dirty="0">
                <a:solidFill>
                  <a:srgbClr val="FF0000"/>
                </a:solidFill>
                <a:effectLst/>
              </a:rPr>
              <a:t>device = device &amp; ~LOCKED</a:t>
            </a:r>
          </a:p>
        </p:txBody>
      </p:sp>
    </p:spTree>
    <p:extLst>
      <p:ext uri="{BB962C8B-B14F-4D97-AF65-F5344CB8AC3E}">
        <p14:creationId xmlns:p14="http://schemas.microsoft.com/office/powerpoint/2010/main" val="97006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64BF6-567B-CC3F-3222-04CF2BF8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33EF6-AEF6-266C-3ADE-0A625718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91" y="1028700"/>
            <a:ext cx="14214517" cy="6773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ADCEF-E50D-B855-2B76-4EC0FBBF3DB2}"/>
              </a:ext>
            </a:extLst>
          </p:cNvPr>
          <p:cNvSpPr txBox="1"/>
          <p:nvPr/>
        </p:nvSpPr>
        <p:spPr>
          <a:xfrm>
            <a:off x="1431851" y="8405371"/>
            <a:ext cx="15573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F) This means if READING was set, it is now cleared and WRITING is set, effectively swapping modes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985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8AEB-8C5B-BBB1-7506-133988E79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9D2EA-5F03-00EE-5887-224CCC19F42E}"/>
              </a:ext>
            </a:extLst>
          </p:cNvPr>
          <p:cNvSpPr txBox="1"/>
          <p:nvPr/>
        </p:nvSpPr>
        <p:spPr>
          <a:xfrm>
            <a:off x="1447800" y="6210300"/>
            <a:ext cx="14020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When we want to switch (toggle) a bit between 0 and 1, we use bitwise XOR (^).</a:t>
            </a:r>
          </a:p>
          <a:p>
            <a:r>
              <a:rPr lang="en-AU" sz="3200" dirty="0"/>
              <a:t>1 ^ 1 = 0 (</a:t>
            </a:r>
            <a:r>
              <a:rPr lang="en-AU" sz="3200" b="1" dirty="0"/>
              <a:t>Flips 1 to 0</a:t>
            </a:r>
            <a:r>
              <a:rPr lang="en-AU" sz="3200" dirty="0"/>
              <a:t>)</a:t>
            </a:r>
          </a:p>
          <a:p>
            <a:r>
              <a:rPr lang="en-AU" sz="3200" dirty="0"/>
              <a:t>0 ^ 1 = 1 (</a:t>
            </a:r>
            <a:r>
              <a:rPr lang="en-AU" sz="3200" b="1" dirty="0"/>
              <a:t>Flips 0 to 1</a:t>
            </a:r>
            <a:r>
              <a:rPr lang="en-AU" sz="3200" dirty="0"/>
              <a:t>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C2C2-B483-B8BA-B0D5-3F7F5F96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32231"/>
            <a:ext cx="10668000" cy="5083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27E590-683A-94A4-D0AD-91449E40852E}"/>
              </a:ext>
            </a:extLst>
          </p:cNvPr>
          <p:cNvSpPr txBox="1"/>
          <p:nvPr/>
        </p:nvSpPr>
        <p:spPr>
          <a:xfrm>
            <a:off x="1431851" y="8405371"/>
            <a:ext cx="15573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F) This means if READING was set, it is now cleared and WRITING is set, effectively swapping modes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B99AD-7478-DBED-A4A7-C44A545803B0}"/>
              </a:ext>
            </a:extLst>
          </p:cNvPr>
          <p:cNvSpPr txBox="1"/>
          <p:nvPr/>
        </p:nvSpPr>
        <p:spPr>
          <a:xfrm>
            <a:off x="3200400" y="896491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device = device ^ (READING | WRITING);</a:t>
            </a:r>
          </a:p>
        </p:txBody>
      </p:sp>
    </p:spTree>
    <p:extLst>
      <p:ext uri="{BB962C8B-B14F-4D97-AF65-F5344CB8AC3E}">
        <p14:creationId xmlns:p14="http://schemas.microsoft.com/office/powerpoint/2010/main" val="926221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30861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Masks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1139"/>
            <a:ext cx="970472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Mask is an arbitrary binary value we use to help us in bitwise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310"/>
            <a:ext cx="68813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 Binary Representations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837079" y="2452367"/>
            <a:ext cx="41439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0535" y="2418230"/>
            <a:ext cx="4076639" cy="572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sz="3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Hexadecimal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940" y="2375051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7506" y="241823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Octal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60201" y="3681680"/>
            <a:ext cx="7112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4764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538907" y="3681680"/>
            <a:ext cx="73037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9696" y="2634558"/>
            <a:ext cx="5120944" cy="1062036"/>
          </a:xfrm>
          <a:custGeom>
            <a:avLst/>
            <a:gdLst/>
            <a:ahLst/>
            <a:cxnLst/>
            <a:rect l="l" t="t" r="r" b="b"/>
            <a:pathLst>
              <a:path w="5120944" h="1062036">
                <a:moveTo>
                  <a:pt x="0" y="0"/>
                </a:moveTo>
                <a:lnTo>
                  <a:pt x="5120944" y="0"/>
                </a:lnTo>
                <a:lnTo>
                  <a:pt x="5120944" y="1062035"/>
                </a:lnTo>
                <a:lnTo>
                  <a:pt x="0" y="106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251" b="-426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37941" y="600553"/>
            <a:ext cx="3762692" cy="128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0"/>
              </a:lnSpc>
            </a:pPr>
            <a:r>
              <a:rPr lang="en-US" sz="370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masks:</a:t>
            </a:r>
          </a:p>
          <a:p>
            <a:pPr algn="ctr">
              <a:lnSpc>
                <a:spcPts val="5190"/>
              </a:lnSpc>
            </a:pPr>
            <a:endParaRPr lang="en-US" sz="370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89696" y="3891453"/>
            <a:ext cx="512094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shifting a bit mask of “1” to get to a certain bit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246451" y="2435390"/>
            <a:ext cx="28101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to use?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66550" y="3377738"/>
            <a:ext cx="75699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When trying to address specific bits!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47487" y="4792240"/>
            <a:ext cx="1020812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e.g. tell me if the following is negative or positive: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0b1011 0100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9497" y="2129732"/>
            <a:ext cx="4260495" cy="1042934"/>
          </a:xfrm>
          <a:custGeom>
            <a:avLst/>
            <a:gdLst/>
            <a:ahLst/>
            <a:cxnLst/>
            <a:rect l="l" t="t" r="r" b="b"/>
            <a:pathLst>
              <a:path w="4260495" h="1042934">
                <a:moveTo>
                  <a:pt x="0" y="0"/>
                </a:moveTo>
                <a:lnTo>
                  <a:pt x="4260495" y="0"/>
                </a:lnTo>
                <a:lnTo>
                  <a:pt x="4260495" y="1042934"/>
                </a:lnTo>
                <a:lnTo>
                  <a:pt x="0" y="1042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39094" y="600553"/>
            <a:ext cx="3635851" cy="123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6"/>
              </a:lnSpc>
            </a:pPr>
            <a:r>
              <a:rPr lang="en-US" sz="358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masks:</a:t>
            </a:r>
          </a:p>
          <a:p>
            <a:pPr algn="ctr">
              <a:lnSpc>
                <a:spcPts val="5016"/>
              </a:lnSpc>
            </a:pPr>
            <a:endParaRPr lang="en-US" sz="3583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1036" y="3105991"/>
            <a:ext cx="441741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“F” to get “loaded 1’s“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246451" y="2435390"/>
            <a:ext cx="281019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to use?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77082" y="3406028"/>
            <a:ext cx="794893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When trying to address specific bytes!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15094" y="4861559"/>
            <a:ext cx="1127290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e.g. convert endian-ness (flip biggest bytes to smallest bytes)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5912" y="6719311"/>
            <a:ext cx="106330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01110010   10000000   -&gt;     10000000 01110010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14705" y="4819967"/>
            <a:ext cx="3620095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q3 a) to e)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42807" y="1624279"/>
            <a:ext cx="480238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uint64_t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42747" y="6523946"/>
            <a:ext cx="480250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int16_t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6382" y="3874122"/>
            <a:ext cx="48025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 = unsigned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137785" y="2956560"/>
            <a:ext cx="2042160" cy="1050608"/>
            <a:chOff x="0" y="0"/>
            <a:chExt cx="2722880" cy="1400810"/>
          </a:xfrm>
        </p:grpSpPr>
        <p:sp>
          <p:nvSpPr>
            <p:cNvPr id="6" name="Freeform 6"/>
            <p:cNvSpPr/>
            <p:nvPr/>
          </p:nvSpPr>
          <p:spPr>
            <a:xfrm>
              <a:off x="49530" y="45720"/>
              <a:ext cx="2628900" cy="1308100"/>
            </a:xfrm>
            <a:custGeom>
              <a:avLst/>
              <a:gdLst/>
              <a:ahLst/>
              <a:cxnLst/>
              <a:rect l="l" t="t" r="r" b="b"/>
              <a:pathLst>
                <a:path w="2628900" h="1308100">
                  <a:moveTo>
                    <a:pt x="2584450" y="149860"/>
                  </a:moveTo>
                  <a:cubicBezTo>
                    <a:pt x="2131060" y="403860"/>
                    <a:pt x="1854200" y="671830"/>
                    <a:pt x="1667510" y="778510"/>
                  </a:cubicBezTo>
                  <a:cubicBezTo>
                    <a:pt x="1539240" y="852170"/>
                    <a:pt x="1413510" y="887730"/>
                    <a:pt x="1318260" y="922020"/>
                  </a:cubicBezTo>
                  <a:cubicBezTo>
                    <a:pt x="1253490" y="944880"/>
                    <a:pt x="1198880" y="963930"/>
                    <a:pt x="1153160" y="971550"/>
                  </a:cubicBezTo>
                  <a:cubicBezTo>
                    <a:pt x="1121410" y="976630"/>
                    <a:pt x="1106170" y="971550"/>
                    <a:pt x="1070610" y="976630"/>
                  </a:cubicBezTo>
                  <a:cubicBezTo>
                    <a:pt x="999490" y="986790"/>
                    <a:pt x="834390" y="1032510"/>
                    <a:pt x="756920" y="1042670"/>
                  </a:cubicBezTo>
                  <a:cubicBezTo>
                    <a:pt x="712470" y="1047750"/>
                    <a:pt x="694690" y="1041400"/>
                    <a:pt x="651510" y="1047750"/>
                  </a:cubicBezTo>
                  <a:cubicBezTo>
                    <a:pt x="581660" y="1057910"/>
                    <a:pt x="455930" y="1082040"/>
                    <a:pt x="378460" y="1113790"/>
                  </a:cubicBezTo>
                  <a:cubicBezTo>
                    <a:pt x="314960" y="1140460"/>
                    <a:pt x="260350" y="1177290"/>
                    <a:pt x="215900" y="1211580"/>
                  </a:cubicBezTo>
                  <a:cubicBezTo>
                    <a:pt x="179070" y="1239520"/>
                    <a:pt x="157480" y="1287780"/>
                    <a:pt x="124460" y="1299210"/>
                  </a:cubicBezTo>
                  <a:cubicBezTo>
                    <a:pt x="97790" y="1308100"/>
                    <a:pt x="62230" y="1303020"/>
                    <a:pt x="41910" y="1291590"/>
                  </a:cubicBezTo>
                  <a:cubicBezTo>
                    <a:pt x="25400" y="1282700"/>
                    <a:pt x="13970" y="1261110"/>
                    <a:pt x="7620" y="1247140"/>
                  </a:cubicBezTo>
                  <a:cubicBezTo>
                    <a:pt x="2540" y="1236980"/>
                    <a:pt x="1270" y="1229360"/>
                    <a:pt x="1270" y="1219200"/>
                  </a:cubicBezTo>
                  <a:cubicBezTo>
                    <a:pt x="2540" y="1203960"/>
                    <a:pt x="6350" y="1179830"/>
                    <a:pt x="19050" y="1165860"/>
                  </a:cubicBezTo>
                  <a:cubicBezTo>
                    <a:pt x="34290" y="1148080"/>
                    <a:pt x="69850" y="1130300"/>
                    <a:pt x="92710" y="1129030"/>
                  </a:cubicBezTo>
                  <a:cubicBezTo>
                    <a:pt x="111760" y="1127760"/>
                    <a:pt x="132080" y="1137920"/>
                    <a:pt x="146050" y="1149350"/>
                  </a:cubicBezTo>
                  <a:cubicBezTo>
                    <a:pt x="160020" y="1160780"/>
                    <a:pt x="170180" y="1182370"/>
                    <a:pt x="175260" y="1196340"/>
                  </a:cubicBezTo>
                  <a:cubicBezTo>
                    <a:pt x="179070" y="1206500"/>
                    <a:pt x="179070" y="1214120"/>
                    <a:pt x="177800" y="1225550"/>
                  </a:cubicBezTo>
                  <a:cubicBezTo>
                    <a:pt x="175260" y="1240790"/>
                    <a:pt x="166370" y="1263650"/>
                    <a:pt x="154940" y="1276350"/>
                  </a:cubicBezTo>
                  <a:cubicBezTo>
                    <a:pt x="143510" y="1289050"/>
                    <a:pt x="125730" y="1301750"/>
                    <a:pt x="106680" y="1304290"/>
                  </a:cubicBezTo>
                  <a:cubicBezTo>
                    <a:pt x="83820" y="1306830"/>
                    <a:pt x="45720" y="1295400"/>
                    <a:pt x="27940" y="1280160"/>
                  </a:cubicBezTo>
                  <a:cubicBezTo>
                    <a:pt x="13970" y="1267460"/>
                    <a:pt x="5080" y="1247140"/>
                    <a:pt x="2540" y="1229360"/>
                  </a:cubicBezTo>
                  <a:cubicBezTo>
                    <a:pt x="0" y="1211580"/>
                    <a:pt x="3810" y="1189990"/>
                    <a:pt x="13970" y="1173480"/>
                  </a:cubicBezTo>
                  <a:cubicBezTo>
                    <a:pt x="27940" y="1150620"/>
                    <a:pt x="69850" y="1135380"/>
                    <a:pt x="91440" y="1113790"/>
                  </a:cubicBezTo>
                  <a:cubicBezTo>
                    <a:pt x="110490" y="1093470"/>
                    <a:pt x="115570" y="1069340"/>
                    <a:pt x="139700" y="1047750"/>
                  </a:cubicBezTo>
                  <a:cubicBezTo>
                    <a:pt x="176530" y="1016000"/>
                    <a:pt x="256540" y="980440"/>
                    <a:pt x="303530" y="958850"/>
                  </a:cubicBezTo>
                  <a:cubicBezTo>
                    <a:pt x="337820" y="943610"/>
                    <a:pt x="354330" y="935990"/>
                    <a:pt x="396240" y="925830"/>
                  </a:cubicBezTo>
                  <a:cubicBezTo>
                    <a:pt x="477520" y="905510"/>
                    <a:pt x="645160" y="894080"/>
                    <a:pt x="760730" y="873760"/>
                  </a:cubicBezTo>
                  <a:cubicBezTo>
                    <a:pt x="867410" y="854710"/>
                    <a:pt x="994410" y="817880"/>
                    <a:pt x="1065530" y="808990"/>
                  </a:cubicBezTo>
                  <a:cubicBezTo>
                    <a:pt x="1103630" y="803910"/>
                    <a:pt x="1113790" y="812800"/>
                    <a:pt x="1153160" y="805180"/>
                  </a:cubicBezTo>
                  <a:cubicBezTo>
                    <a:pt x="1242060" y="787400"/>
                    <a:pt x="1424940" y="727710"/>
                    <a:pt x="1570990" y="647700"/>
                  </a:cubicBezTo>
                  <a:cubicBezTo>
                    <a:pt x="1760220" y="543560"/>
                    <a:pt x="1993900" y="309880"/>
                    <a:pt x="2170430" y="196850"/>
                  </a:cubicBezTo>
                  <a:cubicBezTo>
                    <a:pt x="2297430" y="115570"/>
                    <a:pt x="2448560" y="33020"/>
                    <a:pt x="2514600" y="11430"/>
                  </a:cubicBezTo>
                  <a:cubicBezTo>
                    <a:pt x="2540000" y="3810"/>
                    <a:pt x="2552700" y="0"/>
                    <a:pt x="2569210" y="5080"/>
                  </a:cubicBezTo>
                  <a:cubicBezTo>
                    <a:pt x="2588260" y="11430"/>
                    <a:pt x="2614930" y="35560"/>
                    <a:pt x="2622550" y="54610"/>
                  </a:cubicBezTo>
                  <a:cubicBezTo>
                    <a:pt x="2628900" y="71120"/>
                    <a:pt x="2627630" y="93980"/>
                    <a:pt x="2621280" y="109220"/>
                  </a:cubicBezTo>
                  <a:cubicBezTo>
                    <a:pt x="2614930" y="125730"/>
                    <a:pt x="2584450" y="149860"/>
                    <a:pt x="2584450" y="149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80270" y="2973705"/>
            <a:ext cx="996315" cy="1138238"/>
            <a:chOff x="0" y="0"/>
            <a:chExt cx="1328420" cy="1517650"/>
          </a:xfrm>
        </p:grpSpPr>
        <p:sp>
          <p:nvSpPr>
            <p:cNvPr id="8" name="Freeform 8"/>
            <p:cNvSpPr/>
            <p:nvPr/>
          </p:nvSpPr>
          <p:spPr>
            <a:xfrm>
              <a:off x="50800" y="46990"/>
              <a:ext cx="1228090" cy="1423670"/>
            </a:xfrm>
            <a:custGeom>
              <a:avLst/>
              <a:gdLst/>
              <a:ahLst/>
              <a:cxnLst/>
              <a:rect l="l" t="t" r="r" b="b"/>
              <a:pathLst>
                <a:path w="1228090" h="1423670">
                  <a:moveTo>
                    <a:pt x="151130" y="54610"/>
                  </a:moveTo>
                  <a:cubicBezTo>
                    <a:pt x="234950" y="314960"/>
                    <a:pt x="269240" y="383540"/>
                    <a:pt x="313690" y="448310"/>
                  </a:cubicBezTo>
                  <a:cubicBezTo>
                    <a:pt x="361950" y="518160"/>
                    <a:pt x="412750" y="571500"/>
                    <a:pt x="486410" y="650240"/>
                  </a:cubicBezTo>
                  <a:cubicBezTo>
                    <a:pt x="599440" y="772160"/>
                    <a:pt x="825500" y="1005840"/>
                    <a:pt x="939800" y="1099820"/>
                  </a:cubicBezTo>
                  <a:cubicBezTo>
                    <a:pt x="1000760" y="1149350"/>
                    <a:pt x="1052830" y="1170940"/>
                    <a:pt x="1089660" y="1201420"/>
                  </a:cubicBezTo>
                  <a:cubicBezTo>
                    <a:pt x="1115060" y="1221740"/>
                    <a:pt x="1134110" y="1256030"/>
                    <a:pt x="1148080" y="1258570"/>
                  </a:cubicBezTo>
                  <a:cubicBezTo>
                    <a:pt x="1155700" y="1259840"/>
                    <a:pt x="1158240" y="1249680"/>
                    <a:pt x="1165860" y="1249680"/>
                  </a:cubicBezTo>
                  <a:cubicBezTo>
                    <a:pt x="1177290" y="1250950"/>
                    <a:pt x="1201420" y="1268730"/>
                    <a:pt x="1211580" y="1282700"/>
                  </a:cubicBezTo>
                  <a:cubicBezTo>
                    <a:pt x="1221740" y="1296670"/>
                    <a:pt x="1228090" y="1318260"/>
                    <a:pt x="1226820" y="1336040"/>
                  </a:cubicBezTo>
                  <a:cubicBezTo>
                    <a:pt x="1225550" y="1353820"/>
                    <a:pt x="1219200" y="1375410"/>
                    <a:pt x="1205230" y="1389380"/>
                  </a:cubicBezTo>
                  <a:cubicBezTo>
                    <a:pt x="1188720" y="1405890"/>
                    <a:pt x="1151890" y="1421130"/>
                    <a:pt x="1129030" y="1419860"/>
                  </a:cubicBezTo>
                  <a:cubicBezTo>
                    <a:pt x="1109980" y="1419860"/>
                    <a:pt x="1090930" y="1408430"/>
                    <a:pt x="1078230" y="1395730"/>
                  </a:cubicBezTo>
                  <a:cubicBezTo>
                    <a:pt x="1065530" y="1384300"/>
                    <a:pt x="1052830" y="1366520"/>
                    <a:pt x="1051560" y="1347470"/>
                  </a:cubicBezTo>
                  <a:cubicBezTo>
                    <a:pt x="1049020" y="1324610"/>
                    <a:pt x="1062990" y="1286510"/>
                    <a:pt x="1078230" y="1268730"/>
                  </a:cubicBezTo>
                  <a:cubicBezTo>
                    <a:pt x="1090930" y="1254760"/>
                    <a:pt x="1109980" y="1244600"/>
                    <a:pt x="1129030" y="1244600"/>
                  </a:cubicBezTo>
                  <a:cubicBezTo>
                    <a:pt x="1151890" y="1243330"/>
                    <a:pt x="1188720" y="1258570"/>
                    <a:pt x="1205230" y="1275080"/>
                  </a:cubicBezTo>
                  <a:cubicBezTo>
                    <a:pt x="1219200" y="1287780"/>
                    <a:pt x="1226820" y="1308100"/>
                    <a:pt x="1226820" y="1327150"/>
                  </a:cubicBezTo>
                  <a:cubicBezTo>
                    <a:pt x="1226820" y="1350010"/>
                    <a:pt x="1211580" y="1386840"/>
                    <a:pt x="1192530" y="1402080"/>
                  </a:cubicBezTo>
                  <a:cubicBezTo>
                    <a:pt x="1173480" y="1417320"/>
                    <a:pt x="1144270" y="1423670"/>
                    <a:pt x="1111250" y="1416050"/>
                  </a:cubicBezTo>
                  <a:cubicBezTo>
                    <a:pt x="1047750" y="1402080"/>
                    <a:pt x="943610" y="1308100"/>
                    <a:pt x="854710" y="1235710"/>
                  </a:cubicBezTo>
                  <a:cubicBezTo>
                    <a:pt x="745490" y="1145540"/>
                    <a:pt x="567690" y="979170"/>
                    <a:pt x="510540" y="909320"/>
                  </a:cubicBezTo>
                  <a:cubicBezTo>
                    <a:pt x="487680" y="881380"/>
                    <a:pt x="490220" y="872490"/>
                    <a:pt x="468630" y="843280"/>
                  </a:cubicBezTo>
                  <a:cubicBezTo>
                    <a:pt x="416560" y="774700"/>
                    <a:pt x="246380" y="623570"/>
                    <a:pt x="175260" y="521970"/>
                  </a:cubicBezTo>
                  <a:cubicBezTo>
                    <a:pt x="120650" y="444500"/>
                    <a:pt x="88900" y="373380"/>
                    <a:pt x="59690" y="298450"/>
                  </a:cubicBezTo>
                  <a:cubicBezTo>
                    <a:pt x="31750" y="228600"/>
                    <a:pt x="0" y="133350"/>
                    <a:pt x="0" y="86360"/>
                  </a:cubicBezTo>
                  <a:cubicBezTo>
                    <a:pt x="0" y="62230"/>
                    <a:pt x="5080" y="46990"/>
                    <a:pt x="15240" y="33020"/>
                  </a:cubicBezTo>
                  <a:cubicBezTo>
                    <a:pt x="25400" y="19050"/>
                    <a:pt x="45720" y="7620"/>
                    <a:pt x="62230" y="3810"/>
                  </a:cubicBezTo>
                  <a:cubicBezTo>
                    <a:pt x="78740" y="0"/>
                    <a:pt x="101600" y="3810"/>
                    <a:pt x="116840" y="12700"/>
                  </a:cubicBezTo>
                  <a:cubicBezTo>
                    <a:pt x="132080" y="21590"/>
                    <a:pt x="151130" y="54610"/>
                    <a:pt x="151130" y="546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68378" y="8342947"/>
            <a:ext cx="696278" cy="594360"/>
            <a:chOff x="0" y="0"/>
            <a:chExt cx="928370" cy="792480"/>
          </a:xfrm>
        </p:grpSpPr>
        <p:sp>
          <p:nvSpPr>
            <p:cNvPr id="10" name="Freeform 10"/>
            <p:cNvSpPr/>
            <p:nvPr/>
          </p:nvSpPr>
          <p:spPr>
            <a:xfrm>
              <a:off x="41910" y="48260"/>
              <a:ext cx="838200" cy="697230"/>
            </a:xfrm>
            <a:custGeom>
              <a:avLst/>
              <a:gdLst/>
              <a:ahLst/>
              <a:cxnLst/>
              <a:rect l="l" t="t" r="r" b="b"/>
              <a:pathLst>
                <a:path w="838200" h="697230">
                  <a:moveTo>
                    <a:pt x="793750" y="149860"/>
                  </a:moveTo>
                  <a:cubicBezTo>
                    <a:pt x="552450" y="313690"/>
                    <a:pt x="388620" y="478790"/>
                    <a:pt x="318770" y="529590"/>
                  </a:cubicBezTo>
                  <a:cubicBezTo>
                    <a:pt x="288290" y="551180"/>
                    <a:pt x="274320" y="551180"/>
                    <a:pt x="250190" y="570230"/>
                  </a:cubicBezTo>
                  <a:cubicBezTo>
                    <a:pt x="217170" y="595630"/>
                    <a:pt x="180340" y="656590"/>
                    <a:pt x="144780" y="675640"/>
                  </a:cubicBezTo>
                  <a:cubicBezTo>
                    <a:pt x="118110" y="689610"/>
                    <a:pt x="87630" y="697230"/>
                    <a:pt x="66040" y="692150"/>
                  </a:cubicBezTo>
                  <a:cubicBezTo>
                    <a:pt x="48260" y="688340"/>
                    <a:pt x="31750" y="675640"/>
                    <a:pt x="21590" y="660400"/>
                  </a:cubicBezTo>
                  <a:cubicBezTo>
                    <a:pt x="10160" y="641350"/>
                    <a:pt x="3810" y="601980"/>
                    <a:pt x="8890" y="580390"/>
                  </a:cubicBezTo>
                  <a:cubicBezTo>
                    <a:pt x="13970" y="562610"/>
                    <a:pt x="29210" y="547370"/>
                    <a:pt x="43180" y="537210"/>
                  </a:cubicBezTo>
                  <a:cubicBezTo>
                    <a:pt x="57150" y="528320"/>
                    <a:pt x="78740" y="520700"/>
                    <a:pt x="96520" y="523240"/>
                  </a:cubicBezTo>
                  <a:cubicBezTo>
                    <a:pt x="118110" y="527050"/>
                    <a:pt x="152400" y="547370"/>
                    <a:pt x="165100" y="565150"/>
                  </a:cubicBezTo>
                  <a:cubicBezTo>
                    <a:pt x="175260" y="580390"/>
                    <a:pt x="177800" y="601980"/>
                    <a:pt x="175260" y="619760"/>
                  </a:cubicBezTo>
                  <a:cubicBezTo>
                    <a:pt x="172720" y="637540"/>
                    <a:pt x="163830" y="656590"/>
                    <a:pt x="152400" y="669290"/>
                  </a:cubicBezTo>
                  <a:cubicBezTo>
                    <a:pt x="139700" y="681990"/>
                    <a:pt x="120650" y="690880"/>
                    <a:pt x="102870" y="693420"/>
                  </a:cubicBezTo>
                  <a:cubicBezTo>
                    <a:pt x="86360" y="695960"/>
                    <a:pt x="64770" y="692150"/>
                    <a:pt x="49530" y="684530"/>
                  </a:cubicBezTo>
                  <a:cubicBezTo>
                    <a:pt x="34290" y="676910"/>
                    <a:pt x="17780" y="661670"/>
                    <a:pt x="11430" y="643890"/>
                  </a:cubicBezTo>
                  <a:cubicBezTo>
                    <a:pt x="3810" y="622300"/>
                    <a:pt x="0" y="594360"/>
                    <a:pt x="16510" y="563880"/>
                  </a:cubicBezTo>
                  <a:cubicBezTo>
                    <a:pt x="54610" y="490220"/>
                    <a:pt x="284480" y="354330"/>
                    <a:pt x="375920" y="274320"/>
                  </a:cubicBezTo>
                  <a:cubicBezTo>
                    <a:pt x="435610" y="222250"/>
                    <a:pt x="471170" y="179070"/>
                    <a:pt x="520700" y="138430"/>
                  </a:cubicBezTo>
                  <a:cubicBezTo>
                    <a:pt x="568960" y="100330"/>
                    <a:pt x="627380" y="59690"/>
                    <a:pt x="669290" y="35560"/>
                  </a:cubicBezTo>
                  <a:cubicBezTo>
                    <a:pt x="695960" y="20320"/>
                    <a:pt x="716280" y="5080"/>
                    <a:pt x="740410" y="2540"/>
                  </a:cubicBezTo>
                  <a:cubicBezTo>
                    <a:pt x="763270" y="0"/>
                    <a:pt x="795020" y="6350"/>
                    <a:pt x="811530" y="21590"/>
                  </a:cubicBezTo>
                  <a:cubicBezTo>
                    <a:pt x="826770" y="36830"/>
                    <a:pt x="838200" y="68580"/>
                    <a:pt x="835660" y="90170"/>
                  </a:cubicBezTo>
                  <a:cubicBezTo>
                    <a:pt x="833120" y="111760"/>
                    <a:pt x="793750" y="149860"/>
                    <a:pt x="793750" y="149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448310"/>
            <a:ext cx="17037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32268" y="4130979"/>
            <a:ext cx="53382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64 = 64 bits (8 bytes) long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77902" y="9061132"/>
            <a:ext cx="136192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54639" y="8677910"/>
            <a:ext cx="525160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 = 16 bits (2 bytes) long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A5093-DD7C-19C5-0C65-03B7F05C238D}"/>
              </a:ext>
            </a:extLst>
          </p:cNvPr>
          <p:cNvSpPr txBox="1"/>
          <p:nvPr/>
        </p:nvSpPr>
        <p:spPr>
          <a:xfrm>
            <a:off x="7162800" y="3848100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5714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42876"/>
            <a:ext cx="10124089" cy="786956"/>
          </a:xfrm>
          <a:custGeom>
            <a:avLst/>
            <a:gdLst/>
            <a:ahLst/>
            <a:cxnLst/>
            <a:rect l="l" t="t" r="r" b="b"/>
            <a:pathLst>
              <a:path w="10124089" h="786956">
                <a:moveTo>
                  <a:pt x="0" y="0"/>
                </a:moveTo>
                <a:lnTo>
                  <a:pt x="10124089" y="0"/>
                </a:lnTo>
                <a:lnTo>
                  <a:pt x="10124089" y="786957"/>
                </a:lnTo>
                <a:lnTo>
                  <a:pt x="0" y="78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4802" y="3234965"/>
            <a:ext cx="5177081" cy="6023335"/>
          </a:xfrm>
          <a:custGeom>
            <a:avLst/>
            <a:gdLst/>
            <a:ahLst/>
            <a:cxnLst/>
            <a:rect l="l" t="t" r="r" b="b"/>
            <a:pathLst>
              <a:path w="5177081" h="6023335">
                <a:moveTo>
                  <a:pt x="0" y="0"/>
                </a:moveTo>
                <a:lnTo>
                  <a:pt x="5177082" y="0"/>
                </a:lnTo>
                <a:lnTo>
                  <a:pt x="5177082" y="6023335"/>
                </a:lnTo>
                <a:lnTo>
                  <a:pt x="0" y="6023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562456" y="5893318"/>
            <a:ext cx="3804922" cy="706628"/>
          </a:xfrm>
          <a:custGeom>
            <a:avLst/>
            <a:gdLst/>
            <a:ahLst/>
            <a:cxnLst/>
            <a:rect l="l" t="t" r="r" b="b"/>
            <a:pathLst>
              <a:path w="3804922" h="706628">
                <a:moveTo>
                  <a:pt x="0" y="0"/>
                </a:moveTo>
                <a:lnTo>
                  <a:pt x="3804922" y="0"/>
                </a:lnTo>
                <a:lnTo>
                  <a:pt x="3804922" y="706629"/>
                </a:lnTo>
                <a:lnTo>
                  <a:pt x="0" y="706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562456" y="5186680"/>
            <a:ext cx="2510842" cy="672194"/>
          </a:xfrm>
          <a:custGeom>
            <a:avLst/>
            <a:gdLst/>
            <a:ahLst/>
            <a:cxnLst/>
            <a:rect l="l" t="t" r="r" b="b"/>
            <a:pathLst>
              <a:path w="2510842" h="672194">
                <a:moveTo>
                  <a:pt x="0" y="0"/>
                </a:moveTo>
                <a:lnTo>
                  <a:pt x="2510842" y="0"/>
                </a:lnTo>
                <a:lnTo>
                  <a:pt x="2510842" y="672194"/>
                </a:lnTo>
                <a:lnTo>
                  <a:pt x="0" y="672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679" y="248338"/>
            <a:ext cx="683132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Negative Integers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15944" y="4361362"/>
            <a:ext cx="5417398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e.g. for a 4 bit number,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62456" y="6685672"/>
            <a:ext cx="452437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 is of course 0b1001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ECD6C-00A5-8888-97EF-DA8CB807BA94}"/>
              </a:ext>
            </a:extLst>
          </p:cNvPr>
          <p:cNvSpPr txBox="1"/>
          <p:nvPr/>
        </p:nvSpPr>
        <p:spPr>
          <a:xfrm>
            <a:off x="1676400" y="1187767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dirty="0"/>
              <a:t>The leftmost bit in a binary number is called the </a:t>
            </a:r>
            <a:r>
              <a:rPr lang="en-AU" sz="3200" b="1" dirty="0"/>
              <a:t>Sign Bit</a:t>
            </a:r>
            <a:r>
              <a:rPr lang="en-AU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0</a:t>
            </a:r>
            <a:r>
              <a:rPr lang="en-AU" sz="3200" dirty="0"/>
              <a:t> represents a positive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1</a:t>
            </a:r>
            <a:r>
              <a:rPr lang="en-AU" sz="3200" dirty="0"/>
              <a:t> represents a negative number.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2003B-0558-EE07-E402-257CF7DD06CB}"/>
              </a:ext>
            </a:extLst>
          </p:cNvPr>
          <p:cNvSpPr txBox="1"/>
          <p:nvPr/>
        </p:nvSpPr>
        <p:spPr>
          <a:xfrm>
            <a:off x="1676400" y="3086100"/>
            <a:ext cx="115062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/>
              <a:t>How to Convert a Negative Number to Two’s Complement</a:t>
            </a:r>
            <a:endParaRPr lang="en-AU" sz="3200" dirty="0"/>
          </a:p>
          <a:p>
            <a:pPr>
              <a:buFont typeface="+mj-lt"/>
              <a:buAutoNum type="arabicPeriod"/>
            </a:pPr>
            <a:r>
              <a:rPr lang="en-AU" sz="3200" dirty="0"/>
              <a:t>Start with the positive binary representation.</a:t>
            </a:r>
          </a:p>
          <a:p>
            <a:pPr>
              <a:buFont typeface="+mj-lt"/>
              <a:buAutoNum type="arabicPeriod"/>
            </a:pPr>
            <a:r>
              <a:rPr lang="en-AU" sz="3200" b="1" dirty="0"/>
              <a:t>Invert all bits</a:t>
            </a:r>
            <a:r>
              <a:rPr lang="en-AU" sz="3200" dirty="0"/>
              <a:t> (flip 0s to 1s and 1s to 0s).</a:t>
            </a:r>
          </a:p>
          <a:p>
            <a:pPr>
              <a:buFont typeface="+mj-lt"/>
              <a:buAutoNum type="arabicPeriod"/>
            </a:pPr>
            <a:r>
              <a:rPr lang="en-AU" sz="3200" b="1" dirty="0"/>
              <a:t>Add 1</a:t>
            </a:r>
            <a:r>
              <a:rPr lang="en-AU" sz="3200" dirty="0"/>
              <a:t> to the result.</a:t>
            </a:r>
          </a:p>
          <a:p>
            <a:pPr>
              <a:buFont typeface="+mj-lt"/>
              <a:buAutoNum type="arabicPeriod"/>
            </a:pPr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Example: Convert </a:t>
            </a:r>
            <a:r>
              <a:rPr lang="en-AU" sz="3200" b="1" dirty="0"/>
              <a:t>-7</a:t>
            </a:r>
            <a:r>
              <a:rPr lang="en-AU" sz="3200" dirty="0"/>
              <a:t> in 4-bit representation</a:t>
            </a:r>
          </a:p>
          <a:p>
            <a:pPr>
              <a:buFont typeface="+mj-lt"/>
              <a:buAutoNum type="arabicPeriod"/>
            </a:pPr>
            <a:r>
              <a:rPr lang="en-AU" sz="3200" b="1" dirty="0"/>
              <a:t>7 in binary (4-bit)</a:t>
            </a:r>
            <a:r>
              <a:rPr lang="en-AU" sz="3200" dirty="0"/>
              <a:t>: 0111</a:t>
            </a:r>
          </a:p>
          <a:p>
            <a:pPr>
              <a:buFont typeface="+mj-lt"/>
              <a:buAutoNum type="arabicPeriod"/>
            </a:pPr>
            <a:r>
              <a:rPr lang="en-AU" sz="3200" b="1" dirty="0"/>
              <a:t>Invert bits</a:t>
            </a:r>
            <a:r>
              <a:rPr lang="en-AU" sz="3200" dirty="0"/>
              <a:t>: 1000</a:t>
            </a:r>
          </a:p>
          <a:p>
            <a:pPr>
              <a:buFont typeface="+mj-lt"/>
              <a:buAutoNum type="arabicPeriod"/>
            </a:pPr>
            <a:r>
              <a:rPr lang="en-AU" sz="3200" b="1" dirty="0"/>
              <a:t>Add 1</a:t>
            </a:r>
            <a:r>
              <a:rPr lang="en-AU" sz="3200" dirty="0"/>
              <a:t>: 1001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sz="3200" b="1" dirty="0"/>
              <a:t>Final result</a:t>
            </a:r>
            <a:r>
              <a:rPr lang="en-AU" sz="3200" dirty="0"/>
              <a:t>: 1001 (which represents -7 in two’s complement).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7254B71-D29C-B0BB-BB6E-D4A562C9E4D0}"/>
              </a:ext>
            </a:extLst>
          </p:cNvPr>
          <p:cNvSpPr/>
          <p:nvPr/>
        </p:nvSpPr>
        <p:spPr>
          <a:xfrm>
            <a:off x="12192000" y="800100"/>
            <a:ext cx="5177081" cy="6023335"/>
          </a:xfrm>
          <a:custGeom>
            <a:avLst/>
            <a:gdLst/>
            <a:ahLst/>
            <a:cxnLst/>
            <a:rect l="l" t="t" r="r" b="b"/>
            <a:pathLst>
              <a:path w="5177081" h="6023335">
                <a:moveTo>
                  <a:pt x="0" y="0"/>
                </a:moveTo>
                <a:lnTo>
                  <a:pt x="5177082" y="0"/>
                </a:lnTo>
                <a:lnTo>
                  <a:pt x="5177082" y="6023335"/>
                </a:lnTo>
                <a:lnTo>
                  <a:pt x="0" y="6023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373" y="6191426"/>
            <a:ext cx="3906627" cy="436379"/>
          </a:xfrm>
          <a:custGeom>
            <a:avLst/>
            <a:gdLst/>
            <a:ahLst/>
            <a:cxnLst/>
            <a:rect l="l" t="t" r="r" b="b"/>
            <a:pathLst>
              <a:path w="3906627" h="436379">
                <a:moveTo>
                  <a:pt x="0" y="0"/>
                </a:moveTo>
                <a:lnTo>
                  <a:pt x="3906627" y="0"/>
                </a:lnTo>
                <a:lnTo>
                  <a:pt x="3906627" y="436378"/>
                </a:lnTo>
                <a:lnTo>
                  <a:pt x="0" y="436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7679" y="248338"/>
            <a:ext cx="161913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Negative Integer padding (optional for week 5)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3062" y="1664108"/>
            <a:ext cx="14225485" cy="1185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the scenario: you have a 4 bit negative integer (-7) but you want to make it 8 bits long. How can you convert it?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322" y="4010421"/>
            <a:ext cx="14225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the positive integer case first: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180" y="4819967"/>
            <a:ext cx="39092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0111 -&gt; 0000 0111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3322" y="6047414"/>
            <a:ext cx="3906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about for -7?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37373" y="6191426"/>
            <a:ext cx="3906627" cy="436379"/>
          </a:xfrm>
          <a:custGeom>
            <a:avLst/>
            <a:gdLst/>
            <a:ahLst/>
            <a:cxnLst/>
            <a:rect l="l" t="t" r="r" b="b"/>
            <a:pathLst>
              <a:path w="3906627" h="436379">
                <a:moveTo>
                  <a:pt x="0" y="0"/>
                </a:moveTo>
                <a:lnTo>
                  <a:pt x="3906627" y="0"/>
                </a:lnTo>
                <a:lnTo>
                  <a:pt x="3906627" y="436378"/>
                </a:lnTo>
                <a:lnTo>
                  <a:pt x="0" y="436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7679" y="248338"/>
            <a:ext cx="86795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Negative Integer padding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3062" y="1664108"/>
            <a:ext cx="14225485" cy="1185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the scenario: you have a 4 bit negative integer (-7) but you want to make it 8 bits long. How can you convert it?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322" y="4010421"/>
            <a:ext cx="14225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the positive integer case first: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180" y="4819967"/>
            <a:ext cx="39092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0111 -&gt; 0000 0111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3322" y="6047414"/>
            <a:ext cx="3906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about for -7?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3322" y="7161204"/>
            <a:ext cx="17174947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convert it, we use “padding”. For positive numbers we pad with “0s”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 for negative numbers we pad with 1's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-7 = 1111 1001 = 2^8 - 7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7745" y="2355891"/>
            <a:ext cx="10140774" cy="2788713"/>
          </a:xfrm>
          <a:custGeom>
            <a:avLst/>
            <a:gdLst/>
            <a:ahLst/>
            <a:cxnLst/>
            <a:rect l="l" t="t" r="r" b="b"/>
            <a:pathLst>
              <a:path w="10140774" h="2788713">
                <a:moveTo>
                  <a:pt x="0" y="0"/>
                </a:moveTo>
                <a:lnTo>
                  <a:pt x="10140775" y="0"/>
                </a:lnTo>
                <a:lnTo>
                  <a:pt x="10140775" y="2788713"/>
                </a:lnTo>
                <a:lnTo>
                  <a:pt x="0" y="2788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380606"/>
            <a:ext cx="97739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BCD - binary coded decimal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489751"/>
            <a:ext cx="151844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BCD is where each byte is interpreted as 1 digit in  decimal.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9368" y="4605767"/>
            <a:ext cx="4045749" cy="3079600"/>
          </a:xfrm>
          <a:custGeom>
            <a:avLst/>
            <a:gdLst/>
            <a:ahLst/>
            <a:cxnLst/>
            <a:rect l="l" t="t" r="r" b="b"/>
            <a:pathLst>
              <a:path w="4045749" h="3079600">
                <a:moveTo>
                  <a:pt x="0" y="0"/>
                </a:moveTo>
                <a:lnTo>
                  <a:pt x="4045749" y="0"/>
                </a:lnTo>
                <a:lnTo>
                  <a:pt x="4045749" y="3079600"/>
                </a:lnTo>
                <a:lnTo>
                  <a:pt x="0" y="307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48310"/>
            <a:ext cx="68813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 Binary Representations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37079" y="2452367"/>
            <a:ext cx="41439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874764" y="2393138"/>
            <a:ext cx="4076639" cy="116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sz="3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Hexadecimal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375051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0661" y="2486503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Octal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83381" y="3681680"/>
            <a:ext cx="7112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74764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48842" y="3681680"/>
            <a:ext cx="1519958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00049" y="4649705"/>
            <a:ext cx="2426070" cy="1706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6"/>
              </a:lnSpc>
            </a:pPr>
            <a:r>
              <a:rPr lang="en-US" sz="3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  <a:p>
            <a:pPr algn="ctr">
              <a:lnSpc>
                <a:spcPts val="4606"/>
              </a:lnSpc>
            </a:pPr>
            <a:r>
              <a:rPr lang="en-US" sz="3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1010 0111</a:t>
            </a:r>
          </a:p>
          <a:p>
            <a:pPr algn="ctr">
              <a:lnSpc>
                <a:spcPts val="4606"/>
              </a:lnSpc>
            </a:pPr>
            <a:r>
              <a:rPr lang="en-US" sz="3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A 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5522" y="3049955"/>
            <a:ext cx="3648478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3bits = 1 digit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83589" y="3000218"/>
            <a:ext cx="407663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bits = 1 digit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6557" y="3049955"/>
            <a:ext cx="28594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bit = 1 digit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76639" y="7961592"/>
            <a:ext cx="42868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 into groups of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7104977"/>
            <a:ext cx="46930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 into groups of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88253-BA62-927D-9F48-EB46E1A30F09}"/>
              </a:ext>
            </a:extLst>
          </p:cNvPr>
          <p:cNvSpPr txBox="1"/>
          <p:nvPr/>
        </p:nvSpPr>
        <p:spPr>
          <a:xfrm>
            <a:off x="2156259" y="1523423"/>
            <a:ext cx="11214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i="0" dirty="0">
                <a:solidFill>
                  <a:srgbClr val="FF0000"/>
                </a:solidFill>
                <a:effectLst/>
              </a:rPr>
              <a:t>decimal (base 10), hexadecimal (base 16), octal (base 8) or binary (base 2)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7745" y="2355891"/>
            <a:ext cx="10140774" cy="2788713"/>
          </a:xfrm>
          <a:custGeom>
            <a:avLst/>
            <a:gdLst/>
            <a:ahLst/>
            <a:cxnLst/>
            <a:rect l="l" t="t" r="r" b="b"/>
            <a:pathLst>
              <a:path w="10140774" h="2788713">
                <a:moveTo>
                  <a:pt x="0" y="0"/>
                </a:moveTo>
                <a:lnTo>
                  <a:pt x="10140775" y="0"/>
                </a:lnTo>
                <a:lnTo>
                  <a:pt x="10140775" y="2788713"/>
                </a:lnTo>
                <a:lnTo>
                  <a:pt x="0" y="2788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380606"/>
            <a:ext cx="97739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BCD - binary coded decimal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489751"/>
            <a:ext cx="151844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BCD is where each byte is interpreted as 1 digit in  decimal.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745" y="5619433"/>
            <a:ext cx="15661555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0x0402 case, we separate it into its bytes.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0x  04   02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4       2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thus we have 42!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7745" y="2355891"/>
            <a:ext cx="10140774" cy="2788713"/>
          </a:xfrm>
          <a:custGeom>
            <a:avLst/>
            <a:gdLst/>
            <a:ahLst/>
            <a:cxnLst/>
            <a:rect l="l" t="t" r="r" b="b"/>
            <a:pathLst>
              <a:path w="10140774" h="2788713">
                <a:moveTo>
                  <a:pt x="0" y="0"/>
                </a:moveTo>
                <a:lnTo>
                  <a:pt x="10140775" y="0"/>
                </a:lnTo>
                <a:lnTo>
                  <a:pt x="10140775" y="2788713"/>
                </a:lnTo>
                <a:lnTo>
                  <a:pt x="0" y="2788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380606"/>
            <a:ext cx="97739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BCD - binary coded decimal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489751"/>
            <a:ext cx="1518445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BCD is where each byte is interpreted as 1 digit in  decimal.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745" y="5619433"/>
            <a:ext cx="15661555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0x0402 case, we separate it into its bytes.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0x  04   02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4       2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thus we have 42!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0602" y="8819198"/>
            <a:ext cx="1889824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Note that all BCDs must be between 0 and 9 inclusive - as that is the limit of a decimal!. 0x0A02 would not be a valid BCD as A(10) cannot be represented as a decimal digit.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5109" y="4819967"/>
            <a:ext cx="129778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q4, q8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7C165C-EED3-529D-36C6-B1190D12A729}"/>
              </a:ext>
            </a:extLst>
          </p:cNvPr>
          <p:cNvSpPr txBox="1"/>
          <p:nvPr/>
        </p:nvSpPr>
        <p:spPr>
          <a:xfrm>
            <a:off x="4572000" y="413049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B00040"/>
                </a:solidFill>
                <a:effectLst/>
              </a:rPr>
              <a:t>uint32_t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 err="1">
                <a:solidFill>
                  <a:srgbClr val="0000FF"/>
                </a:solidFill>
                <a:effectLst/>
              </a:rPr>
              <a:t>six_middle_bits</a:t>
            </a:r>
            <a:r>
              <a:rPr lang="en-AU" dirty="0">
                <a:effectLst/>
              </a:rPr>
              <a:t>(</a:t>
            </a:r>
            <a:r>
              <a:rPr lang="en-AU" dirty="0">
                <a:solidFill>
                  <a:srgbClr val="B00040"/>
                </a:solidFill>
                <a:effectLst/>
              </a:rPr>
              <a:t>uint32_t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effectLst/>
              </a:rPr>
              <a:t>u)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effectLst/>
              </a:rPr>
              <a:t>{</a:t>
            </a:r>
            <a:r>
              <a:rPr lang="en-AU" dirty="0"/>
              <a:t> </a:t>
            </a:r>
            <a:r>
              <a:rPr lang="en-AU" b="1" dirty="0">
                <a:solidFill>
                  <a:srgbClr val="008000"/>
                </a:solidFill>
                <a:effectLst/>
              </a:rPr>
              <a:t>return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effectLst/>
              </a:rPr>
              <a:t>(u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solidFill>
                  <a:srgbClr val="666666"/>
                </a:solidFill>
                <a:effectLst/>
              </a:rPr>
              <a:t>&gt;&gt;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solidFill>
                  <a:srgbClr val="666666"/>
                </a:solidFill>
                <a:effectLst/>
              </a:rPr>
              <a:t>13</a:t>
            </a:r>
            <a:r>
              <a:rPr lang="en-AU" dirty="0">
                <a:effectLst/>
              </a:rPr>
              <a:t>)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solidFill>
                  <a:srgbClr val="666666"/>
                </a:solidFill>
                <a:effectLst/>
              </a:rPr>
              <a:t>&amp;</a:t>
            </a:r>
            <a:r>
              <a:rPr lang="en-AU" dirty="0">
                <a:solidFill>
                  <a:srgbClr val="BBBBBB"/>
                </a:solidFill>
                <a:effectLst/>
              </a:rPr>
              <a:t> </a:t>
            </a:r>
            <a:r>
              <a:rPr lang="en-AU" dirty="0">
                <a:solidFill>
                  <a:srgbClr val="666666"/>
                </a:solidFill>
                <a:effectLst/>
              </a:rPr>
              <a:t>0x3F</a:t>
            </a:r>
            <a:r>
              <a:rPr lang="en-AU" dirty="0">
                <a:effectLst/>
              </a:rPr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23058" y="5518672"/>
            <a:ext cx="3087384" cy="2350098"/>
          </a:xfrm>
          <a:custGeom>
            <a:avLst/>
            <a:gdLst/>
            <a:ahLst/>
            <a:cxnLst/>
            <a:rect l="l" t="t" r="r" b="b"/>
            <a:pathLst>
              <a:path w="3087384" h="2350098">
                <a:moveTo>
                  <a:pt x="0" y="0"/>
                </a:moveTo>
                <a:lnTo>
                  <a:pt x="3087383" y="0"/>
                </a:lnTo>
                <a:lnTo>
                  <a:pt x="3087383" y="2350098"/>
                </a:lnTo>
                <a:lnTo>
                  <a:pt x="0" y="2350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3810102" y="4976445"/>
            <a:ext cx="4170911" cy="441834"/>
          </a:xfrm>
          <a:custGeom>
            <a:avLst/>
            <a:gdLst/>
            <a:ahLst/>
            <a:cxnLst/>
            <a:rect l="l" t="t" r="r" b="b"/>
            <a:pathLst>
              <a:path w="4170911" h="441834">
                <a:moveTo>
                  <a:pt x="0" y="0"/>
                </a:moveTo>
                <a:lnTo>
                  <a:pt x="4170911" y="0"/>
                </a:lnTo>
                <a:lnTo>
                  <a:pt x="4170911" y="441834"/>
                </a:lnTo>
                <a:lnTo>
                  <a:pt x="0" y="441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37079" y="6063969"/>
            <a:ext cx="4143934" cy="545841"/>
          </a:xfrm>
          <a:custGeom>
            <a:avLst/>
            <a:gdLst/>
            <a:ahLst/>
            <a:cxnLst/>
            <a:rect l="l" t="t" r="r" b="b"/>
            <a:pathLst>
              <a:path w="4143934" h="545841">
                <a:moveTo>
                  <a:pt x="0" y="0"/>
                </a:moveTo>
                <a:lnTo>
                  <a:pt x="4143934" y="0"/>
                </a:lnTo>
                <a:lnTo>
                  <a:pt x="4143934" y="545840"/>
                </a:lnTo>
                <a:lnTo>
                  <a:pt x="0" y="545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448310"/>
            <a:ext cx="68813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 Binary Representations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37079" y="2452367"/>
            <a:ext cx="41439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9276" y="2452367"/>
            <a:ext cx="4076639" cy="116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sz="3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Hexadecimal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375051"/>
            <a:ext cx="407663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82120" y="241823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Octal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</p:txBody>
      </p:sp>
      <p:sp>
        <p:nvSpPr>
          <p:cNvPr id="11" name="TextBox 11"/>
          <p:cNvSpPr txBox="1"/>
          <p:nvPr/>
        </p:nvSpPr>
        <p:spPr>
          <a:xfrm flipH="1">
            <a:off x="6495434" y="3710117"/>
            <a:ext cx="720407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74764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47058" y="3290413"/>
            <a:ext cx="243217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28450" y="4567667"/>
            <a:ext cx="1769269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1010 0111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A 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71393" y="4198329"/>
            <a:ext cx="3183499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octal:</a:t>
            </a:r>
          </a:p>
          <a:p>
            <a:pPr algn="ctr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104501" y="5505804"/>
            <a:ext cx="149478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hex: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6557" y="3049955"/>
            <a:ext cx="28594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bit = 1 digit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95388" y="3049955"/>
            <a:ext cx="337937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3bits = 1 digit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83381" y="3000218"/>
            <a:ext cx="359253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bits = 1 digit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27734" y="4605767"/>
            <a:ext cx="3087384" cy="2350098"/>
          </a:xfrm>
          <a:custGeom>
            <a:avLst/>
            <a:gdLst/>
            <a:ahLst/>
            <a:cxnLst/>
            <a:rect l="l" t="t" r="r" b="b"/>
            <a:pathLst>
              <a:path w="3087384" h="2350098">
                <a:moveTo>
                  <a:pt x="0" y="0"/>
                </a:moveTo>
                <a:lnTo>
                  <a:pt x="3087383" y="0"/>
                </a:lnTo>
                <a:lnTo>
                  <a:pt x="3087383" y="2350098"/>
                </a:lnTo>
                <a:lnTo>
                  <a:pt x="0" y="2350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810102" y="4976445"/>
            <a:ext cx="4170911" cy="441834"/>
          </a:xfrm>
          <a:custGeom>
            <a:avLst/>
            <a:gdLst/>
            <a:ahLst/>
            <a:cxnLst/>
            <a:rect l="l" t="t" r="r" b="b"/>
            <a:pathLst>
              <a:path w="4170911" h="441834">
                <a:moveTo>
                  <a:pt x="0" y="0"/>
                </a:moveTo>
                <a:lnTo>
                  <a:pt x="4170911" y="0"/>
                </a:lnTo>
                <a:lnTo>
                  <a:pt x="4170911" y="441834"/>
                </a:lnTo>
                <a:lnTo>
                  <a:pt x="0" y="441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37079" y="6063969"/>
            <a:ext cx="4143934" cy="545841"/>
          </a:xfrm>
          <a:custGeom>
            <a:avLst/>
            <a:gdLst/>
            <a:ahLst/>
            <a:cxnLst/>
            <a:rect l="l" t="t" r="r" b="b"/>
            <a:pathLst>
              <a:path w="4143934" h="545841">
                <a:moveTo>
                  <a:pt x="0" y="0"/>
                </a:moveTo>
                <a:lnTo>
                  <a:pt x="4143934" y="0"/>
                </a:lnTo>
                <a:lnTo>
                  <a:pt x="4143934" y="545840"/>
                </a:lnTo>
                <a:lnTo>
                  <a:pt x="0" y="545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448310"/>
            <a:ext cx="68813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 Binary Representations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37079" y="2452367"/>
            <a:ext cx="41439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9276" y="2375051"/>
            <a:ext cx="4076639" cy="116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sz="334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Hexadecimal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409187"/>
            <a:ext cx="407663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7506" y="2452367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Octal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11807" y="3677970"/>
            <a:ext cx="7112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74764" y="3681680"/>
            <a:ext cx="407663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88833" y="3398322"/>
            <a:ext cx="1824758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28370" y="4567667"/>
            <a:ext cx="1769427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10100111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1010 0111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A 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8609" y="6919545"/>
            <a:ext cx="9801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6675" y="8259453"/>
            <a:ext cx="3430525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0b10100111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08618" y="8346515"/>
            <a:ext cx="180141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0247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526297" y="8346515"/>
            <a:ext cx="10225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0xA7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548808" y="8346515"/>
            <a:ext cx="190251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888833" y="4402883"/>
            <a:ext cx="2497699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octal:</a:t>
            </a:r>
          </a:p>
          <a:p>
            <a:pPr algn="ctr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104501" y="5505804"/>
            <a:ext cx="149478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hex: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6557" y="3049955"/>
            <a:ext cx="28594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bit = 1 digit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95388" y="3049955"/>
            <a:ext cx="364861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3bits = 1 digit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83381" y="3000218"/>
            <a:ext cx="364861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bits = 1 digit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428" y="605365"/>
            <a:ext cx="838057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Converting Decimal to Binary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88876" y="1991748"/>
            <a:ext cx="235452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592732"/>
            <a:ext cx="137099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decompose it into powers of two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the powers are just the position of ‘1’s in bits!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428" y="605365"/>
            <a:ext cx="731377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Converting Decimal to Binary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84317"/>
            <a:ext cx="71431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 = 64 + 32 + 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6933" y="1478033"/>
            <a:ext cx="343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592732"/>
            <a:ext cx="137099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decompose it into powers of two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the powers are just the position of ‘1’s in bits!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428" y="800099"/>
            <a:ext cx="754237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Converting Decimal to Binary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102658"/>
            <a:ext cx="71431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100 = 64 + 32 + 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6933" y="1478033"/>
            <a:ext cx="3435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14473" y="2803354"/>
            <a:ext cx="444027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2^6 +  2^5 + 2^2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592732"/>
            <a:ext cx="1370997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1: decompose it into powers of two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2: the powers are just the position of ‘1’s in bits!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20123</TotalTime>
  <Words>1554</Words>
  <Application>Microsoft Macintosh PowerPoint</Application>
  <PresentationFormat>Custom</PresentationFormat>
  <Paragraphs>257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DM Sans</vt:lpstr>
      <vt:lpstr>Montserrat Classic Bold</vt:lpstr>
      <vt:lpstr>Calibri</vt:lpstr>
      <vt:lpstr>Canva Sans</vt:lpstr>
      <vt:lpstr>Canva Sans Bold</vt:lpstr>
      <vt:lpstr>Oswald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week 5</dc:title>
  <cp:lastModifiedBy>Siyu Qiu</cp:lastModifiedBy>
  <cp:revision>21</cp:revision>
  <dcterms:created xsi:type="dcterms:W3CDTF">2006-08-16T00:00:00Z</dcterms:created>
  <dcterms:modified xsi:type="dcterms:W3CDTF">2025-03-31T19:21:07Z</dcterms:modified>
  <dc:identifier>DAFwx1iTmY8</dc:identifier>
</cp:coreProperties>
</file>