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8"/>
  </p:notesMasterIdLst>
  <p:handoutMasterIdLst>
    <p:handoutMasterId r:id="rId19"/>
  </p:handoutMasterIdLst>
  <p:sldIdLst>
    <p:sldId id="270" r:id="rId7"/>
    <p:sldId id="306" r:id="rId8"/>
    <p:sldId id="313" r:id="rId9"/>
    <p:sldId id="314" r:id="rId10"/>
    <p:sldId id="315" r:id="rId11"/>
    <p:sldId id="316" r:id="rId12"/>
    <p:sldId id="317" r:id="rId13"/>
    <p:sldId id="319" r:id="rId14"/>
    <p:sldId id="318" r:id="rId15"/>
    <p:sldId id="320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8"/>
    <p:restoredTop sz="81805"/>
  </p:normalViewPr>
  <p:slideViewPr>
    <p:cSldViewPr snapToGrid="0">
      <p:cViewPr varScale="1">
        <p:scale>
          <a:sx n="93" d="100"/>
          <a:sy n="93" d="100"/>
        </p:scale>
        <p:origin x="224" y="304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(lab </a:t>
            </a:r>
            <a:r>
              <a:rPr lang="en-US" dirty="0" err="1"/>
              <a:t>extantion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t="4695" b="4695"/>
          <a:stretch/>
        </p:blipFill>
        <p:spPr>
          <a:xfrm>
            <a:off x="4339800" y="0"/>
            <a:ext cx="7026443" cy="6858000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81969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Title goes here</a:t>
            </a:r>
            <a:endParaRPr lang="en-US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7" r:id="rId7"/>
    <p:sldLayoutId id="2147483748" r:id="rId8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27/2/2025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91" r:id="rId6"/>
    <p:sldLayoutId id="2147483692" r:id="rId7"/>
    <p:sldLayoutId id="214748369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27/2/2025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12" r:id="rId11"/>
    <p:sldLayoutId id="2147483713" r:id="rId12"/>
    <p:sldLayoutId id="21474837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DB0B4-723F-452D-B6F7-124821BA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37" y="1468746"/>
            <a:ext cx="8849347" cy="266381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  <a:t>COMP1521 </a:t>
            </a: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  <a:t>WEEK </a:t>
            </a:r>
            <a:r>
              <a:rPr lang="en-US" altLang="zh-HK" sz="4000" b="1" dirty="0">
                <a:latin typeface="Arial" panose="020B0604020202020204" pitchFamily="34" charset="0"/>
              </a:rPr>
              <a:t>3</a:t>
            </a:r>
            <a:r>
              <a:rPr lang="zh-CN" altLang="en-US" sz="40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1" i="0" u="none" strike="noStrike" dirty="0">
                <a:effectLst/>
                <a:latin typeface="Arial" panose="020B0604020202020204" pitchFamily="34" charset="0"/>
              </a:rPr>
              <a:t>–</a:t>
            </a:r>
            <a:r>
              <a:rPr lang="zh-CN" altLang="en-US" sz="40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1" i="0" u="none" strike="noStrike" dirty="0">
                <a:effectLst/>
                <a:latin typeface="Arial" panose="020B0604020202020204" pitchFamily="34" charset="0"/>
              </a:rPr>
              <a:t>MIPS – load/store</a:t>
            </a: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endParaRPr lang="en-AU" sz="4000" i="1" dirty="0">
              <a:latin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49FEFB-4490-87D3-6EDD-0DC8C8303769}"/>
              </a:ext>
            </a:extLst>
          </p:cNvPr>
          <p:cNvSpPr txBox="1"/>
          <p:nvPr/>
        </p:nvSpPr>
        <p:spPr>
          <a:xfrm>
            <a:off x="5857612" y="4132564"/>
            <a:ext cx="362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3200" b="1" dirty="0" err="1">
                <a:latin typeface="+mn-ea"/>
              </a:rPr>
              <a:t>Siyu</a:t>
            </a:r>
            <a:r>
              <a:rPr kumimoji="1" lang="en-US" altLang="zh-HK" sz="3200" b="1" dirty="0">
                <a:latin typeface="+mn-ea"/>
              </a:rPr>
              <a:t> (Annie) Qiu</a:t>
            </a:r>
            <a:endParaRPr kumimoji="1" lang="zh-HK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2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F0E2-47F1-0627-72C5-91E35B61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7B47-C189-EB96-AF03-B295A7D4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</a:rPr>
              <a:t>Address number[</a:t>
            </a:r>
            <a:r>
              <a:rPr lang="en-US" sz="3600" dirty="0" err="1">
                <a:solidFill>
                  <a:srgbClr val="FF0000"/>
                </a:solidFill>
              </a:rPr>
              <a:t>i</a:t>
            </a:r>
            <a:r>
              <a:rPr lang="en-US" sz="3600" dirty="0">
                <a:solidFill>
                  <a:srgbClr val="FF0000"/>
                </a:solidFill>
              </a:rPr>
              <a:t>]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dirty="0"/>
              <a:t>Tutorial question 4, 6, 7</a:t>
            </a:r>
          </a:p>
        </p:txBody>
      </p:sp>
    </p:spTree>
    <p:extLst>
      <p:ext uri="{BB962C8B-B14F-4D97-AF65-F5344CB8AC3E}">
        <p14:creationId xmlns:p14="http://schemas.microsoft.com/office/powerpoint/2010/main" val="33832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符號, 美工圖案, 標誌 的圖片&#10;&#10;自動產生的描述">
            <a:extLst>
              <a:ext uri="{FF2B5EF4-FFF2-40B4-BE49-F238E27FC236}">
                <a16:creationId xmlns:a16="http://schemas.microsoft.com/office/drawing/2014/main" id="{40CBB4BE-B72B-031D-ACD4-93041E03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64" y="446048"/>
            <a:ext cx="4982168" cy="5400726"/>
          </a:xfrm>
          <a:prstGeom prst="rect">
            <a:avLst/>
          </a:prstGeom>
          <a:noFill/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C1465C-26CA-AD99-94A8-A54C902AC61E}"/>
              </a:ext>
            </a:extLst>
          </p:cNvPr>
          <p:cNvSpPr txBox="1"/>
          <p:nvPr/>
        </p:nvSpPr>
        <p:spPr>
          <a:xfrm>
            <a:off x="511166" y="2151000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80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altLang="zh-CN" sz="8000" b="1" dirty="0">
                <a:latin typeface="+mj-lt"/>
                <a:ea typeface="+mj-ea"/>
                <a:cs typeface="+mj-cs"/>
              </a:rPr>
              <a:t> and Answers</a:t>
            </a:r>
          </a:p>
        </p:txBody>
      </p:sp>
    </p:spTree>
    <p:extLst>
      <p:ext uri="{BB962C8B-B14F-4D97-AF65-F5344CB8AC3E}">
        <p14:creationId xmlns:p14="http://schemas.microsoft.com/office/powerpoint/2010/main" val="21302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0637-0BD8-4430-D0F1-E3F69C5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4DBE-0BED-A275-D6EE-435EB57C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Lab start this week!</a:t>
            </a:r>
          </a:p>
          <a:p>
            <a:pPr marL="687600" lvl="1" indent="-457200"/>
            <a:r>
              <a:rPr lang="en-US" dirty="0"/>
              <a:t>Lab3 has been released, due on </a:t>
            </a:r>
            <a:r>
              <a:rPr lang="en-AU" b="1" i="0" dirty="0">
                <a:solidFill>
                  <a:srgbClr val="212529"/>
                </a:solidFill>
                <a:effectLst/>
                <a:latin typeface="-apple-system"/>
              </a:rPr>
              <a:t>Week 4 Monday 12:00:00 (midday)</a:t>
            </a:r>
          </a:p>
          <a:p>
            <a:pPr>
              <a:buNone/>
            </a:pPr>
            <a:endParaRPr lang="en-AU" b="1" dirty="0">
              <a:solidFill>
                <a:srgbClr val="212529"/>
              </a:solidFill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first weekly quiz will be released soon! </a:t>
            </a:r>
          </a:p>
          <a:p>
            <a:pPr marL="687600" lvl="1" indent="-457200"/>
            <a:r>
              <a:rPr lang="en-US" dirty="0"/>
              <a:t>come out on Thursday</a:t>
            </a:r>
          </a:p>
          <a:p>
            <a:pPr marL="687600" lvl="1" indent="-457200"/>
            <a:r>
              <a:rPr lang="en-AU" sz="2800" b="1" i="0" dirty="0">
                <a:solidFill>
                  <a:srgbClr val="212529"/>
                </a:solidFill>
                <a:effectLst/>
                <a:latin typeface="-apple-system"/>
              </a:rPr>
              <a:t>Due Week 4 Thursday 21:00:00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b="1" dirty="0">
                <a:solidFill>
                  <a:srgbClr val="FF0000"/>
                </a:solidFill>
                <a:latin typeface="-apple-system"/>
              </a:rPr>
              <a:t>Assignment1 	is on the way!! </a:t>
            </a:r>
          </a:p>
          <a:p>
            <a:pPr marL="687600" lvl="1" indent="-457200"/>
            <a:r>
              <a:rPr lang="en-US" sz="3000" dirty="0"/>
              <a:t>Will be released mid week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C2178-689A-E7E9-6C53-21A1ED79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16" y="365125"/>
            <a:ext cx="986019" cy="9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A6DD-6D4D-F199-D2AD-A8C17B21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249382"/>
            <a:ext cx="10515600" cy="1025670"/>
          </a:xfrm>
        </p:spPr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Tutorial question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52F4E-0227-E28F-A4EE-C922CDFA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18" y="1136507"/>
            <a:ext cx="10515600" cy="29668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419F1-9EC6-199C-D9D2-690D54CC11D1}"/>
              </a:ext>
            </a:extLst>
          </p:cNvPr>
          <p:cNvSpPr txBox="1"/>
          <p:nvPr/>
        </p:nvSpPr>
        <p:spPr>
          <a:xfrm>
            <a:off x="1413164" y="4267200"/>
            <a:ext cx="63592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Like C, MIPS has types too!</a:t>
            </a:r>
            <a:endParaRPr lang="en-AU" sz="28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.word = 4 bytes (int)</a:t>
            </a:r>
            <a:endParaRPr lang="en-AU" sz="28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.byte = 1 byte (char)</a:t>
            </a:r>
            <a:endParaRPr lang="en-AU" sz="28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.space 7 = 7 bytes of uninitialized space.</a:t>
            </a:r>
            <a:endParaRPr lang="en-AU" sz="28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1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9610-CC49-A55D-A301-BCB1FBE2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FA4CD7-D66C-8161-D899-538F1BA9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859" y="881135"/>
            <a:ext cx="7912100" cy="4051300"/>
          </a:xfrm>
        </p:spPr>
      </p:pic>
    </p:spTree>
    <p:extLst>
      <p:ext uri="{BB962C8B-B14F-4D97-AF65-F5344CB8AC3E}">
        <p14:creationId xmlns:p14="http://schemas.microsoft.com/office/powerpoint/2010/main" val="426314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2BC5-D895-AB17-671E-DB8035C9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6B683-292B-EDBB-B433-42B08ADA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1027906"/>
            <a:ext cx="7315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08A4-0220-D5DE-DED7-6F00CD6B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BEB88-56C8-9729-A35B-A919255D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22" y="1130299"/>
            <a:ext cx="7320395" cy="414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32C6-08AA-DFB1-F998-EE7073B1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E149A-A2A2-3149-33E4-DC610D81C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614" y="827449"/>
            <a:ext cx="7270838" cy="4423424"/>
          </a:xfrm>
        </p:spPr>
      </p:pic>
    </p:spTree>
    <p:extLst>
      <p:ext uri="{BB962C8B-B14F-4D97-AF65-F5344CB8AC3E}">
        <p14:creationId xmlns:p14="http://schemas.microsoft.com/office/powerpoint/2010/main" val="181200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027B-2114-6763-04F2-65A1D508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sb/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AFFC-9200-45DA-A391-C69D0ED0D85B}"/>
              </a:ext>
            </a:extLst>
          </p:cNvPr>
          <p:cNvSpPr txBox="1"/>
          <p:nvPr/>
        </p:nvSpPr>
        <p:spPr>
          <a:xfrm>
            <a:off x="1163782" y="1828800"/>
            <a:ext cx="8659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b="1" dirty="0"/>
              <a:t> Store is difference!!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32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3200" b="1" dirty="0"/>
              <a:t> memory address = offset + reference </a:t>
            </a:r>
            <a:r>
              <a:rPr lang="en-US" sz="3200" b="1" dirty="0" err="1"/>
              <a:t>addr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B687B-4A64-FCEB-D412-1743A3038FE2}"/>
              </a:ext>
            </a:extLst>
          </p:cNvPr>
          <p:cNvSpPr txBox="1"/>
          <p:nvPr/>
        </p:nvSpPr>
        <p:spPr>
          <a:xfrm>
            <a:off x="1759526" y="4114801"/>
            <a:ext cx="4225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sb 	$t0, </a:t>
            </a:r>
            <a:r>
              <a:rPr lang="en-AU" sz="2800" dirty="0" err="1">
                <a:solidFill>
                  <a:srgbClr val="FF0000"/>
                </a:solidFill>
              </a:rPr>
              <a:t>addr</a:t>
            </a:r>
            <a:endParaRPr lang="en-AU" sz="2800" dirty="0">
              <a:solidFill>
                <a:srgbClr val="FF0000"/>
              </a:solidFill>
            </a:endParaRPr>
          </a:p>
          <a:p>
            <a:endParaRPr lang="en-AU" sz="2800" dirty="0">
              <a:solidFill>
                <a:srgbClr val="FF0000"/>
              </a:solidFill>
            </a:endParaRPr>
          </a:p>
          <a:p>
            <a:r>
              <a:rPr lang="en-AU" sz="2800" dirty="0">
                <a:solidFill>
                  <a:srgbClr val="FF0000"/>
                </a:solidFill>
              </a:rPr>
              <a:t>lb 	$t1, </a:t>
            </a:r>
            <a:r>
              <a:rPr lang="en-AU" sz="2800" dirty="0" err="1">
                <a:solidFill>
                  <a:srgbClr val="FF0000"/>
                </a:solidFill>
              </a:rPr>
              <a:t>addr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8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2589-E6B6-DE65-C689-71B7B51B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170728"/>
            <a:ext cx="10515600" cy="1325563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C1D14-1163-2588-3576-81E0F746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54" y="1496291"/>
            <a:ext cx="7772400" cy="44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F081F29F-7798-F549-AE82-FD0D934B93A2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D723D849-EDB1-C547-9B28-F5CE9DDA49FD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0ACF8EF4-E20B-E14E-BABA-03EFB6F5F7E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C6E53-DE09-48B9-92A5-3EADF1FB2829}">
  <ds:schemaRefs>
    <ds:schemaRef ds:uri="3d8a2230-54d9-4525-a072-aaf2ad3921af"/>
    <ds:schemaRef ds:uri="3e861e5c-b9b4-4f4a-a39d-d4f58c595d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CE31FE-9010-4DD9-ACBF-74A5EE27FA83}">
  <ds:schemaRefs>
    <ds:schemaRef ds:uri="3e861e5c-b9b4-4f4a-a39d-d4f58c595d50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3d8a2230-54d9-4525-a072-aaf2ad3921af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16831</TotalTime>
  <Words>158</Words>
  <Application>Microsoft Macintosh PowerPoint</Application>
  <PresentationFormat>Widescreen</PresentationFormat>
  <Paragraphs>32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Clancy</vt:lpstr>
      <vt:lpstr>YAFdJjTk5UU 0</vt:lpstr>
      <vt:lpstr>Arial</vt:lpstr>
      <vt:lpstr>Calibri</vt:lpstr>
      <vt:lpstr>Roboto</vt:lpstr>
      <vt:lpstr>Wingdings</vt:lpstr>
      <vt:lpstr>Office 佈景主題</vt:lpstr>
      <vt:lpstr>1_Custom Design</vt:lpstr>
      <vt:lpstr>2_Custom Design</vt:lpstr>
      <vt:lpstr>COMP1521  WEEK 3 – MIPS – load/store </vt:lpstr>
      <vt:lpstr>Announcements</vt:lpstr>
      <vt:lpstr>Tutorial question 2</vt:lpstr>
      <vt:lpstr>PowerPoint Presentation</vt:lpstr>
      <vt:lpstr>PowerPoint Presentation</vt:lpstr>
      <vt:lpstr>PowerPoint Presentation</vt:lpstr>
      <vt:lpstr>PowerPoint Presentation</vt:lpstr>
      <vt:lpstr>Difference between sb/lb</vt:lpstr>
      <vt:lpstr>An example</vt:lpstr>
      <vt:lpstr>Next step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Siyu Qiu</dc:creator>
  <cp:lastModifiedBy>Siyu Qiu</cp:lastModifiedBy>
  <cp:revision>49</cp:revision>
  <cp:lastPrinted>2024-09-08T12:49:51Z</cp:lastPrinted>
  <dcterms:created xsi:type="dcterms:W3CDTF">2025-01-02T01:39:14Z</dcterms:created>
  <dcterms:modified xsi:type="dcterms:W3CDTF">2025-03-04T03:54:31Z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