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9"/>
  </p:notesMasterIdLst>
  <p:handoutMasterIdLst>
    <p:handoutMasterId r:id="rId20"/>
  </p:handoutMasterIdLst>
  <p:sldIdLst>
    <p:sldId id="270" r:id="rId7"/>
    <p:sldId id="321" r:id="rId8"/>
    <p:sldId id="306" r:id="rId9"/>
    <p:sldId id="322" r:id="rId10"/>
    <p:sldId id="323" r:id="rId11"/>
    <p:sldId id="324" r:id="rId12"/>
    <p:sldId id="325" r:id="rId13"/>
    <p:sldId id="327" r:id="rId14"/>
    <p:sldId id="326" r:id="rId15"/>
    <p:sldId id="328" r:id="rId16"/>
    <p:sldId id="329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6"/>
    <p:restoredTop sz="81765"/>
  </p:normalViewPr>
  <p:slideViewPr>
    <p:cSldViewPr snapToGrid="0">
      <p:cViewPr varScale="1">
        <p:scale>
          <a:sx n="82" d="100"/>
          <a:sy n="82" d="100"/>
        </p:scale>
        <p:origin x="504" y="176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6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(lab </a:t>
            </a:r>
            <a:r>
              <a:rPr lang="en-US" dirty="0" err="1"/>
              <a:t>extantion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t="4695" b="4695"/>
          <a:stretch/>
        </p:blipFill>
        <p:spPr>
          <a:xfrm>
            <a:off x="4339800" y="0"/>
            <a:ext cx="7026443" cy="6858000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81969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style</a:t>
            </a:r>
            <a:endParaRPr lang="en-US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Title goes here</a:t>
            </a:r>
            <a:endParaRPr lang="en-US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7" r:id="rId7"/>
    <p:sldLayoutId id="2147483748" r:id="rId8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11/3/2025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91" r:id="rId6"/>
    <p:sldLayoutId id="2147483692" r:id="rId7"/>
    <p:sldLayoutId id="214748369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11/3/2025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12" r:id="rId11"/>
    <p:sldLayoutId id="2147483713" r:id="rId12"/>
    <p:sldLayoutId id="21474837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DB0B4-723F-452D-B6F7-124821BA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37" y="1468746"/>
            <a:ext cx="8849347" cy="266381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COMP1521 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  <a:t>WEEK 4</a:t>
            </a:r>
            <a:r>
              <a:rPr lang="zh-CN" altLang="en-US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1" i="0" u="none" strike="noStrike" dirty="0">
                <a:effectLst/>
                <a:latin typeface="Arial" panose="020B0604020202020204" pitchFamily="34" charset="0"/>
              </a:rPr>
              <a:t>–</a:t>
            </a:r>
            <a:r>
              <a:rPr lang="zh-CN" altLang="en-US" sz="4000" b="1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sz="4000" b="1" i="0" u="none" strike="noStrike" dirty="0">
                <a:effectLst/>
                <a:latin typeface="Arial" panose="020B0604020202020204" pitchFamily="34" charset="0"/>
              </a:rPr>
              <a:t>MIPS </a:t>
            </a:r>
            <a:r>
              <a:rPr lang="en-US" altLang="zh-CN" sz="4000" b="1" dirty="0">
                <a:latin typeface="Arial" panose="020B0604020202020204" pitchFamily="34" charset="0"/>
              </a:rPr>
              <a:t>function</a:t>
            </a:r>
            <a:br>
              <a:rPr lang="en-US" altLang="zh-HK" sz="4000" b="1" i="0" u="none" strike="noStrike" dirty="0">
                <a:effectLst/>
                <a:latin typeface="Arial" panose="020B0604020202020204" pitchFamily="34" charset="0"/>
              </a:rPr>
            </a:br>
            <a:endParaRPr lang="en-AU" sz="4000" i="1" dirty="0">
              <a:latin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49FEFB-4490-87D3-6EDD-0DC8C8303769}"/>
              </a:ext>
            </a:extLst>
          </p:cNvPr>
          <p:cNvSpPr txBox="1"/>
          <p:nvPr/>
        </p:nvSpPr>
        <p:spPr>
          <a:xfrm>
            <a:off x="5857612" y="4132564"/>
            <a:ext cx="362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3200" b="1" dirty="0" err="1">
                <a:latin typeface="+mn-ea"/>
              </a:rPr>
              <a:t>Siyu</a:t>
            </a:r>
            <a:r>
              <a:rPr kumimoji="1" lang="en-US" altLang="zh-HK" sz="3200" b="1" dirty="0">
                <a:latin typeface="+mn-ea"/>
              </a:rPr>
              <a:t> (Annie) Qiu</a:t>
            </a:r>
            <a:endParaRPr kumimoji="1" lang="zh-HK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21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832B-74D1-401C-91F9-84061A68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F6343-4649-8CD1-462A-6672CB9C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3800" cy="63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097D-5F47-C36E-8BBF-118A6443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STYLE!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613DF-5896-93DD-1F51-DD9FC67EF1D0}"/>
              </a:ext>
            </a:extLst>
          </p:cNvPr>
          <p:cNvSpPr txBox="1"/>
          <p:nvPr/>
        </p:nvSpPr>
        <p:spPr>
          <a:xfrm>
            <a:off x="1022888" y="1690687"/>
            <a:ext cx="970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Tutrial</a:t>
            </a:r>
            <a:r>
              <a:rPr lang="en-US" sz="4000" b="1" dirty="0"/>
              <a:t> question 6</a:t>
            </a:r>
          </a:p>
        </p:txBody>
      </p:sp>
    </p:spTree>
    <p:extLst>
      <p:ext uri="{BB962C8B-B14F-4D97-AF65-F5344CB8AC3E}">
        <p14:creationId xmlns:p14="http://schemas.microsoft.com/office/powerpoint/2010/main" val="154713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符號, 美工圖案, 標誌 的圖片&#10;&#10;自動產生的描述">
            <a:extLst>
              <a:ext uri="{FF2B5EF4-FFF2-40B4-BE49-F238E27FC236}">
                <a16:creationId xmlns:a16="http://schemas.microsoft.com/office/drawing/2014/main" id="{40CBB4BE-B72B-031D-ACD4-93041E03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564" y="446048"/>
            <a:ext cx="4982168" cy="5400726"/>
          </a:xfrm>
          <a:prstGeom prst="rect">
            <a:avLst/>
          </a:prstGeom>
          <a:noFill/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C1465C-26CA-AD99-94A8-A54C902AC61E}"/>
              </a:ext>
            </a:extLst>
          </p:cNvPr>
          <p:cNvSpPr txBox="1"/>
          <p:nvPr/>
        </p:nvSpPr>
        <p:spPr>
          <a:xfrm>
            <a:off x="511166" y="2151000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80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Questions</a:t>
            </a:r>
            <a:r>
              <a:rPr lang="en-US" altLang="zh-CN" sz="8000" b="1" dirty="0">
                <a:latin typeface="+mj-lt"/>
                <a:ea typeface="+mj-ea"/>
                <a:cs typeface="+mj-cs"/>
              </a:rPr>
              <a:t> and Answers</a:t>
            </a:r>
          </a:p>
        </p:txBody>
      </p:sp>
    </p:spTree>
    <p:extLst>
      <p:ext uri="{BB962C8B-B14F-4D97-AF65-F5344CB8AC3E}">
        <p14:creationId xmlns:p14="http://schemas.microsoft.com/office/powerpoint/2010/main" val="21302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95AE-24B7-A02E-41EB-1E6AE7F0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1. </a:t>
            </a:r>
            <a:r>
              <a:rPr lang="en-US" sz="7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Mips</a:t>
            </a:r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2D-array</a:t>
            </a:r>
            <a:b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2. Structs</a:t>
            </a:r>
            <a:b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3. </a:t>
            </a:r>
            <a:r>
              <a:rPr lang="en-US" sz="72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Mips</a:t>
            </a:r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function</a:t>
            </a:r>
            <a:b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en-US" sz="7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4</a:t>
            </a:r>
            <a:r>
              <a:rPr lang="en-US" sz="7200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. Style for ass!!!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007B-1CCE-7FF1-2D7D-9B66BFC8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0637-0BD8-4430-D0F1-E3F69C5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4DBE-0BED-A275-D6EE-435EB57C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Lab start this week!</a:t>
            </a:r>
          </a:p>
          <a:p>
            <a:pPr marL="687600" lvl="1" indent="-457200"/>
            <a:r>
              <a:rPr lang="en-US" sz="2800" dirty="0"/>
              <a:t>Lab4 has been released, due on </a:t>
            </a:r>
            <a:r>
              <a:rPr lang="en-AU" sz="2800" b="1" i="0" dirty="0">
                <a:solidFill>
                  <a:srgbClr val="212529"/>
                </a:solidFill>
                <a:effectLst/>
                <a:latin typeface="-apple-system"/>
              </a:rPr>
              <a:t>Week 5 Monday 12:00:00 (midday)</a:t>
            </a:r>
          </a:p>
          <a:p>
            <a:pPr>
              <a:buNone/>
            </a:pPr>
            <a:endParaRPr lang="en-AU" sz="3200" b="1" dirty="0">
              <a:solidFill>
                <a:srgbClr val="212529"/>
              </a:solidFill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weekly quiz will be </a:t>
            </a:r>
            <a:r>
              <a:rPr lang="en-AU" sz="3200" b="1" dirty="0">
                <a:solidFill>
                  <a:srgbClr val="212529"/>
                </a:solidFill>
                <a:latin typeface="-apple-system"/>
              </a:rPr>
              <a:t>d</a:t>
            </a:r>
            <a:r>
              <a:rPr lang="en-AU" sz="3200" b="1" i="0" dirty="0">
                <a:solidFill>
                  <a:srgbClr val="212529"/>
                </a:solidFill>
                <a:effectLst/>
                <a:latin typeface="-apple-system"/>
              </a:rPr>
              <a:t>ue Week 5 Thursday 21:00:00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b="1" dirty="0">
                <a:solidFill>
                  <a:srgbClr val="FF0000"/>
                </a:solidFill>
                <a:latin typeface="-apple-system"/>
              </a:rPr>
              <a:t>Assignment1 	</a:t>
            </a:r>
            <a:r>
              <a:rPr lang="en-US" sz="3200" dirty="0"/>
              <a:t> will due on Week 5 Friday 18:00:00 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C2178-689A-E7E9-6C53-21A1ED79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16" y="365125"/>
            <a:ext cx="986019" cy="98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8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F11B-A716-2D45-4FB1-568DCB6A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Multi-</a:t>
            </a:r>
            <a:r>
              <a:rPr lang="en-AU" b="1" i="0" dirty="0" err="1">
                <a:solidFill>
                  <a:srgbClr val="000000"/>
                </a:solidFill>
                <a:effectLst/>
                <a:latin typeface="YAFdJjTk5UU 0"/>
              </a:rPr>
              <a:t>Dimentional</a:t>
            </a:r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 Arrays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D7925B-AFCB-8906-2AC9-772A9EE2C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2592" y="1825625"/>
            <a:ext cx="5773408" cy="381575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269CD-B24E-40FA-B4B0-0E9408458F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6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912F-A092-E9DD-0009-E3FEAD3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52628E-1861-3D7B-DB29-2B54237EC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0435" y="1027906"/>
            <a:ext cx="10308311" cy="47167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7566-5234-90EC-1248-853B2BBEAD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4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A4D-0B91-F8C2-6625-E1F23330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3540-1399-1D4D-0203-1DEC98212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24634" cy="4351338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600" dirty="0" err="1"/>
              <a:t>Total_offset</a:t>
            </a:r>
            <a:r>
              <a:rPr lang="en-US" sz="3600" dirty="0"/>
              <a:t> = rows * </a:t>
            </a:r>
            <a:r>
              <a:rPr lang="en-US" sz="3600" dirty="0" err="1"/>
              <a:t>num_cols</a:t>
            </a:r>
            <a:r>
              <a:rPr lang="en-US" sz="3600" dirty="0"/>
              <a:t> + cols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AU" sz="3600" b="0" i="0" dirty="0">
                <a:solidFill>
                  <a:srgbClr val="000000"/>
                </a:solidFill>
                <a:effectLst/>
                <a:latin typeface="YAFdJjTk5UU 0"/>
              </a:rPr>
              <a:t>multiply </a:t>
            </a:r>
            <a:r>
              <a:rPr lang="en-AU" sz="3600" b="0" i="0" dirty="0" err="1">
                <a:solidFill>
                  <a:srgbClr val="000000"/>
                </a:solidFill>
                <a:effectLst/>
                <a:latin typeface="YAFdJjTk5UU 0"/>
              </a:rPr>
              <a:t>total_offset</a:t>
            </a:r>
            <a:r>
              <a:rPr lang="en-AU" sz="3600" b="0" i="0" dirty="0">
                <a:solidFill>
                  <a:srgbClr val="000000"/>
                </a:solidFill>
                <a:effectLst/>
                <a:latin typeface="YAFdJjTk5UU 0"/>
              </a:rPr>
              <a:t> by a constant to adjust for </a:t>
            </a:r>
            <a:r>
              <a:rPr lang="en-AU" sz="3600" b="0" i="0" dirty="0">
                <a:solidFill>
                  <a:schemeClr val="accent2"/>
                </a:solidFill>
                <a:effectLst/>
                <a:latin typeface="YAFdJjTk5UU 0"/>
              </a:rPr>
              <a:t>element size</a:t>
            </a:r>
          </a:p>
          <a:p>
            <a:pPr marL="687600" lvl="1" indent="-457200">
              <a:buFont typeface="Wingdings" pitchFamily="2" charset="2"/>
              <a:buChar char="Ø"/>
            </a:pPr>
            <a:r>
              <a:rPr lang="en-AU" sz="3200" dirty="0">
                <a:solidFill>
                  <a:schemeClr val="accent2"/>
                </a:solidFill>
                <a:latin typeface="YAFdJjTk5UU 0"/>
              </a:rPr>
              <a:t>Int / char</a:t>
            </a:r>
          </a:p>
          <a:p>
            <a:pPr marL="687600" lvl="1" indent="-457200">
              <a:buFont typeface="Wingdings" pitchFamily="2" charset="2"/>
              <a:buChar char="Ø"/>
            </a:pPr>
            <a:r>
              <a:rPr lang="en-AU" sz="3200" dirty="0">
                <a:latin typeface="YAFdJjTk5UU 0"/>
              </a:rPr>
              <a:t>Tutorial question 2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4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4EFA-19F0-0942-5C45-73D46D82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39" y="0"/>
            <a:ext cx="10515600" cy="1325563"/>
          </a:xfrm>
        </p:spPr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Structs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0C65F6-3AA4-CE68-5C2D-2173E717A6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92941" y="476920"/>
            <a:ext cx="8504398" cy="5504510"/>
          </a:xfrm>
        </p:spPr>
      </p:pic>
    </p:spTree>
    <p:extLst>
      <p:ext uri="{BB962C8B-B14F-4D97-AF65-F5344CB8AC3E}">
        <p14:creationId xmlns:p14="http://schemas.microsoft.com/office/powerpoint/2010/main" val="17189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9F72-CB13-7596-4196-FDACF4F9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84604-5084-8619-DA15-A122B98C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81" y="78825"/>
            <a:ext cx="7709438" cy="67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5877-C908-D5BA-C300-5FDA78BF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39" y="115779"/>
            <a:ext cx="10515600" cy="1325563"/>
          </a:xfrm>
        </p:spPr>
        <p:txBody>
          <a:bodyPr/>
          <a:lstStyle/>
          <a:p>
            <a:r>
              <a:rPr lang="en-AU" b="1" i="0" dirty="0">
                <a:solidFill>
                  <a:srgbClr val="000000"/>
                </a:solidFill>
                <a:effectLst/>
                <a:latin typeface="YAFdJjTk5UU 0"/>
              </a:rPr>
              <a:t>MIPS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0B6D-1BAA-C522-3537-9DAB7FC41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31" y="1208868"/>
            <a:ext cx="10802318" cy="5021451"/>
          </a:xfrm>
        </p:spPr>
        <p:txBody>
          <a:bodyPr>
            <a:normAutofit/>
          </a:bodyPr>
          <a:lstStyle/>
          <a:p>
            <a:pPr algn="l"/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Some key points:</a:t>
            </a:r>
            <a:endParaRPr lang="en-AU" sz="32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All registers you use </a:t>
            </a:r>
            <a:r>
              <a:rPr lang="en-AU" sz="3200" b="1" i="0" u="none" strike="noStrike" dirty="0">
                <a:solidFill>
                  <a:srgbClr val="000000"/>
                </a:solidFill>
                <a:effectLst/>
                <a:latin typeface="YAFdJjTk5UU 0"/>
              </a:rPr>
              <a:t>except S registers</a:t>
            </a:r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 are “clobbered” or</a:t>
            </a:r>
            <a:b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</a:br>
            <a:r>
              <a:rPr lang="en-AU" sz="3200" b="0" i="0" u="none" strike="noStrike" dirty="0" err="1">
                <a:solidFill>
                  <a:srgbClr val="000000"/>
                </a:solidFill>
                <a:effectLst/>
                <a:latin typeface="YAFdJjTk5UU 0"/>
              </a:rPr>
              <a:t>uninitialised</a:t>
            </a:r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 upon using JAL</a:t>
            </a:r>
            <a:endParaRPr lang="en-AU" sz="32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this means </a:t>
            </a:r>
            <a:r>
              <a:rPr lang="en-AU" sz="2800" b="0" i="0" u="none" strike="noStrike" dirty="0">
                <a:solidFill>
                  <a:schemeClr val="accent2"/>
                </a:solidFill>
                <a:effectLst/>
                <a:latin typeface="YAFdJjTk5UU 0"/>
              </a:rPr>
              <a:t>don’t use t-registers “across” JALs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!</a:t>
            </a:r>
            <a:endParaRPr lang="en-AU" sz="28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All functions must push and pop $</a:t>
            </a:r>
            <a:r>
              <a:rPr lang="en-AU" sz="3200" b="0" i="0" u="none" strike="noStrike" dirty="0" err="1">
                <a:solidFill>
                  <a:srgbClr val="000000"/>
                </a:solidFill>
                <a:effectLst/>
                <a:latin typeface="YAFdJjTk5UU 0"/>
              </a:rPr>
              <a:t>ra</a:t>
            </a:r>
            <a:endParaRPr lang="en-AU" sz="32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if function X uses any S registers, X must push and pop every</a:t>
            </a:r>
            <a:b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</a:br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register it uses</a:t>
            </a:r>
            <a:endParaRPr lang="en-AU" sz="3200" b="0" i="0" dirty="0">
              <a:solidFill>
                <a:srgbClr val="000000"/>
              </a:solidFill>
              <a:effectLst/>
              <a:latin typeface="YAFdJjTk5UU 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3200" b="0" i="0" u="none" strike="noStrike" dirty="0">
                <a:solidFill>
                  <a:srgbClr val="000000"/>
                </a:solidFill>
                <a:effectLst/>
                <a:latin typeface="YAFdJjTk5UU 0"/>
              </a:rPr>
              <a:t>returning a value from a function is done through $v0</a:t>
            </a:r>
            <a:endParaRPr lang="en-AU" sz="3200" b="0" i="0" dirty="0">
              <a:solidFill>
                <a:srgbClr val="000000"/>
              </a:solidFill>
              <a:effectLst/>
              <a:latin typeface="YAFdJjTk5UU 0"/>
            </a:endParaRPr>
          </a:p>
        </p:txBody>
      </p:sp>
    </p:spTree>
    <p:extLst>
      <p:ext uri="{BB962C8B-B14F-4D97-AF65-F5344CB8AC3E}">
        <p14:creationId xmlns:p14="http://schemas.microsoft.com/office/powerpoint/2010/main" val="164675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F081F29F-7798-F549-AE82-FD0D934B93A2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D723D849-EDB1-C547-9B28-F5CE9DDA49FD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Progress Review2" id="{95393255-15C5-FA45-BF7F-780D1DDC061F}" vid="{0ACF8EF4-E20B-E14E-BABA-03EFB6F5F7E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CE31FE-9010-4DD9-ACBF-74A5EE27FA83}">
  <ds:schemaRefs>
    <ds:schemaRef ds:uri="3e861e5c-b9b4-4f4a-a39d-d4f58c595d50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3d8a2230-54d9-4525-a072-aaf2ad3921af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CEC6E53-DE09-48B9-92A5-3EADF1FB2829}">
  <ds:schemaRefs>
    <ds:schemaRef ds:uri="3d8a2230-54d9-4525-a072-aaf2ad3921af"/>
    <ds:schemaRef ds:uri="3e861e5c-b9b4-4f4a-a39d-d4f58c595d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佈景主題</Template>
  <TotalTime>26653</TotalTime>
  <Words>191</Words>
  <Application>Microsoft Macintosh PowerPoint</Application>
  <PresentationFormat>Widescreen</PresentationFormat>
  <Paragraphs>29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-apple-system</vt:lpstr>
      <vt:lpstr>Clancy</vt:lpstr>
      <vt:lpstr>YAFdJjTk5UU 0</vt:lpstr>
      <vt:lpstr>Arial</vt:lpstr>
      <vt:lpstr>Calibri</vt:lpstr>
      <vt:lpstr>Futura Medium</vt:lpstr>
      <vt:lpstr>Futura Medium</vt:lpstr>
      <vt:lpstr>Roboto</vt:lpstr>
      <vt:lpstr>Wingdings</vt:lpstr>
      <vt:lpstr>Office 佈景主題</vt:lpstr>
      <vt:lpstr>1_Custom Design</vt:lpstr>
      <vt:lpstr>2_Custom Design</vt:lpstr>
      <vt:lpstr>COMP1521  WEEK 4 – MIPS function </vt:lpstr>
      <vt:lpstr>1. Mips 2D-array 2. Structs 3. Mips function 4. Style for ass!!!</vt:lpstr>
      <vt:lpstr>Announcements</vt:lpstr>
      <vt:lpstr>Multi-Dimentional Arrays</vt:lpstr>
      <vt:lpstr>PowerPoint Presentation</vt:lpstr>
      <vt:lpstr>Summary</vt:lpstr>
      <vt:lpstr>Structs</vt:lpstr>
      <vt:lpstr>PowerPoint Presentation</vt:lpstr>
      <vt:lpstr>MIPS functions</vt:lpstr>
      <vt:lpstr>PowerPoint Presentation</vt:lpstr>
      <vt:lpstr>MIPS STYLE!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Siyu Qiu</dc:creator>
  <cp:lastModifiedBy>Siyu Qiu</cp:lastModifiedBy>
  <cp:revision>56</cp:revision>
  <cp:lastPrinted>2024-09-08T12:49:51Z</cp:lastPrinted>
  <dcterms:created xsi:type="dcterms:W3CDTF">2025-01-02T01:39:14Z</dcterms:created>
  <dcterms:modified xsi:type="dcterms:W3CDTF">2025-03-10T23:38:08Z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