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8288000" cy="10287000"/>
  <p:notesSz cx="6858000" cy="9144000"/>
  <p:embeddedFontLst>
    <p:embeddedFont>
      <p:font typeface="Canva Sans" panose="020B0503030501040103" pitchFamily="34" charset="0"/>
      <p:regular r:id="rId26"/>
    </p:embeddedFont>
    <p:embeddedFont>
      <p:font typeface="Canva Sans Bold" panose="020B0803030501040103" pitchFamily="34" charset="0"/>
      <p:regular r:id="rId27"/>
      <p:bold r:id="rId28"/>
    </p:embeddedFont>
    <p:embeddedFont>
      <p:font typeface="DM Sans" pitchFamily="2" charset="77"/>
      <p:regular r:id="rId29"/>
      <p:bold r:id="rId30"/>
      <p:italic r:id="rId31"/>
      <p:boldItalic r:id="rId32"/>
    </p:embeddedFont>
    <p:embeddedFont>
      <p:font typeface="Montserrat Classic Bold" pitchFamily="2" charset="77"/>
      <p:regular r:id="rId33"/>
      <p:bold r:id="rId34"/>
    </p:embeddedFont>
    <p:embeddedFont>
      <p:font typeface="Oswald Bold" pitchFamily="2" charset="77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4595" autoAdjust="0"/>
  </p:normalViewPr>
  <p:slideViewPr>
    <p:cSldViewPr>
      <p:cViewPr varScale="1">
        <p:scale>
          <a:sx n="68" d="100"/>
          <a:sy n="68" d="100"/>
        </p:scale>
        <p:origin x="3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31T19:55:23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1185 1217,'63'0,"-1"0,5 0,-1 0,-5 0,1 0,3 0,0 0,-1 0,-2 0,-11 0,-2 0,37 0,-21 0,-15 0,-11 0,-11 6,-16 2,-2 8,-10 0,55-30,29 16,-6-14,3 0,-22 11,0 2,19-1,-2 0,-22 0,-3 0,46 0,2 0,-55 5,-3 3,-23 3,-10 11,-6-11,-44 25,-7-20,-15-1,-6 1,19-6,-3 0,-31 2,-4-3,19-2,-1-2,-22 1,-5-2,30-4,0 0,-3 0,-9 1,-1 1,-3 2,-6 1,-2 2,-2 2,17 0,-3 2,0 1,3 0,-15 3,2 1,2 1,3 1,2 2,5-2,-10 4,9 0,20-2,7-1,-23 9,44-11,30-16,44-34,5 6,21-31,-14 24,-18-6,4 6,-20-3,0 9,-9-7,-5 17,1-10,2-1,1 0,12-13,-6-7,15-11,-12-1,0 13,2-2,-1 4,0 0,6-12,1-1,2 0,0 0,-1 4,0 1,-5 7,-1 0,4-6,-1 2,12-22,2 8,-13 20,-5 18,-9 10,1-1,2 4,-2 4,7-1,3-1,58-9,2 1,-12 10,4 2,-13 3,-2 1,7 4,-2 0,32 0,-15 0,-39 0,-11 2,-21 9,-2 1,-8 15,-2 1,-12-3,-4 6,-9-17,-3 12,6-2,3 0,1 12,10-3,1 9,4 11,3-5,0 9,0 4,0-19,0 16,0-24,0 11,0-10,0 0,0-16,-7 4,-1-12,-6 7,1-7,-2 3,2 6,-3-2,2 11,0-14,-7 13,-1-13,-4 7,-6-1,6-5,-3 4,-7-5,-3-1,-9 9,7-13,-16 18,26-20,-36 18,25-13,-26 16,8-4,0 1,-7-2,16-8,-7-6,9 4,0-12,6 8,-19-5,23-1,-30 0,35-4,-13 0,11 0,4-6,-20-10,19-6,-12-9,16 2,6 0,-5-9,10-2,-2-5,0-25,13 0,-4-27,2 3,8 41,0-1,-8-43,9 7,0 0,0 18,-8-1,6 10,-13 22,0 1,-8 23,-8 2,-10 15,0 0,-14 7,20 6,-13 37,28-6,-17 24,19-10,2-6,8 14,8 6,0-9,0 36,0-35,0 16,0-1,0-25,9 3,11-7,6-22,17 15,-2-12,8 8,-4-9,15 13,-4-7,6 2,-5-13,-8-4,0-12,0 0,0-2,0-7,-3 3,35 2,-25 2,4-2,1 0,6-2,-10 0,3 0,-9-3,-1 0,3 0,1 0,2 0,-1 0,29 0,-33 0,1 0,46 0,-44 1,1-2,-1-2,-2-1,29-2,-32-3,1-3,34-9,7-11,-18 7,-25 1,0 2,-18 6,9-6,-10 1,-6 5,-9-20,-1 11,-5-13,8-9,-2 12,3-28,-5 25,8-22,-11 23,5-15,-10 24,0-11,-4 13,0-3,0 8,0 1,-13 12,-3-8,-13 8,5-4,-18-5,6 4,-18-13,5 2,-9-9,9 7,-29-14,29 17,4 0,0-1,-11-2,9 4,-2 1,-42-5,43 10,-2 0,-16 0,0 2,-31 0,41 3,-1 1,-43 5,27 0,-17 1,33 4,-4 0,21 0,-6 0,15 0,-7 0,20 0,1 0,20-30,7 3,-2-8,3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31T19:55:24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9892 3,'-78'0,"0"0,-9 0,-9 0,-9 0,29 0,-3 0,-5 0,-3 0,-3 0,-3 0,4 0,-2 0,-2 0,-4 0,-2 0,-4 0,-2 0,-4 0,20 0,-6 0,-3 0,-4 0,-1 0,-2 0,0 0,0 0,1 0,2 0,4 0,3 0,4 0,-6 0,5-1,4 1,2-1,1 1,0 0,-3 0,-3 1,-6 0,10 0,-5 1,-3-1,-4 1,-1-1,-1 2,0-1,1 1,2 0,2 1,3 1,5 0,5 1,-23 3,8 2,5 1,2 1,1 0,-2 0,-4 1,10-2,-2 0,-1 0,-1 1,0 0,-1 0,1 1,1 1,1 0,-7 2,1 0,-1 2,1 0,1 0,1 1,1-1,2 1,-3 1,-1-1,2 2,1-1,3 0,3 1,5 0,-23 8,8 0,3 1,2 0,3-2,0 1,5 0,8 0,-16 14,13 2,23-3,6 1,-1-7,3 3,7 5,2 2,0-6,-1 1,0 5,0 1,-8 7,0 0,10-10,-1 1,-19 23,-2 3,13-17,0 0,-8 12,1-3,10-17,4-4,-16 26,22-29,9-3,8-14,-1 4,7-20,-8-65,14 38,-7-51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31T19:55:26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1,'0'99,"0"0,0-16,0 5,0 3,0-8,0 3,0 3,0 0,0 7,0 1,0 3,0 2,0-7,0 5,0 1,0-4,0-8,0 12,0-8,0 5,0-16,0 6,0 1,0-4,0-12,0 18,0-7,0-8,0 3,0-8,0-14,0-7,0 26,0-50,0 12,3-30,10-2,21-5,-6-4,20-1,-33 0,9 1,-16 19,2 12,-2 54,-4-37,0 40,-4-44,0 34,0 2,7-10,-6-13,9-35,6-2,4-13,12-1,-3-9,41-32,-9 4,7-3,5 0,10-1,-6 5,10-3,5 2,-2 4,-10 9,0 4,1 2,3-2,-6-1,3 0,1-1,0 1,-1 3,16 1,2 2,-4 2,-5 2,-4 0,-5 1,1 0,15-1,1 1,-8 0,0 3,-8 0,-7 1,-6 0,27 3,-63 0,5 0,-29-2,-1-1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19:55:31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24575,'0'27'0,"0"53"0,0-31 0,0 1 0,0 5 0,0 1 0,0 0 0,0-2 0,0 4 0,0 35 0,0 2 0,0-32 0,0 0 0,3 4 0,0 6 0,1-4 0,1 5 0,2-2 0,2 16 0,2-2 0,-2-24 0,0-4 0,1 37 0,1-23 0,-8-21 0,-1-1 0,11 13 0,-7 29 0,1-32 0,0-11 0,-6-11 0,6 0 0,-7-7 0,0 22 0,0-8 0,0 6 0,0 7 0,0-11 0,0 5 0,3-13 0,1 2 0,0-20 0,2 2 0,-2-16 0,2 2 0,4-1 0,1 2 0,4 0 0,8-2 0,-9-1 0,17-4 0,-11-3 0,1 0 0,-1 0 0,0 0 0,3 0 0,2-6 0,2-2 0,4-8 0,14 8 0,37 0 0,-32 8 0,2 0 0,14 0 0,6 0 0,18 0 0,2 0 0,-11 0 0,0 0 0,8 0 0,-5 0 0,13 0 0,-43 0 0,-5 0 0,-9 0 0,21 0 0,-32 0 0,-13 3 0,-1 1 0,-10 4 0,4-1 0,3-1 0,7 1 0,-6-1 0,14 2 0,-14 2 0,8-2 0,-11-3 0,-6-10 0,0-9 0,-4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19:55:33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1941 24575,'2'-22'0,"18"-14"0,1-7 0,34-37 0,-17 30 0,2-2 0,4-7 0,3-4 0,0 5 0,5-5 0,-1 1-469,-3 6 1,0 1 0,3-2 468,12-11 0,4-1 0,-2 4 0,-15 16 0,-1 3 0,3 1 0,13-6 0,3 1 0,-5 6 171,-9 8 0,1 3-171,31-16 0,3 4 0,-29 20 0,0 1 0,10-3 0,4-1 0,3 3 0,0 0 0,0 2 0,3 1 0,-15 4 0,2 0 0,-2 1 0,14-3 0,2 2 0,0 3 0,7 0 0,-5 1 0,11 0 0,-1 1 0,-23 4 0,3-1 0,0 0 0,8-2 0,0-1 0,-3 1 270,12 0 1,1 1-271,-9-2 0,4-1 0,-2 3 0,-9 5 0,-2 3 0,-1-1 0,21-4 0,1 1 0,-13 4 0,3 2 0,-5-1 0,4-1 0,0 0 0,3 0 0,6 2 0,-4-1 0,9 2 0,-1 0 0,-18 0 0,3 0 0,-4 0 0,12 0 0,-1 0 0,-21 0 0,2 0 0,-5 0 0,2 0 0,0 0 0,30 0 0,0 0 0,-20 0 0,-1 0 0,13 0 0,5 0 0,-24 0 0,3 0 0,-3 0 0,17 0 0,-1 0 0,1 0 0,2 0 0,6 0 0,-3 0 0,-23 0 0,1 0 0,25 0 0,3 0 0,-12 0 0,-4 0 0,-14 0 0,2 0 0,29 0 0,-1 0 0,-35 4 0,3 0 0,10 1 0,9 0 0,-4 1 261,12 5 0,-1-1-261,-21-3 0,3 0 0,2-1 0,6 1 0,3-1 0,-1 1-373,-2-3 1,-1 1-1,1 1 373,7 4 0,2 2 0,-1-1 0,0-3 0,0-1 0,-6 3 0,3 8 0,-5 1 0,10-2 0,-7 1 0,-34-1 0,-4 1 0,3 2 0,-3 0 0,2 6 0,-14-1 0,-18-13 0,0 1 1118,-10-7-1118,10-2 0,-7 2 0,21 5 0,-10-5 0,1 6 0,-4-10 0,-16-20 0,-4-38 0,-1 23 0,-1-18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b="1" spc="161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1521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COMP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WEEK 7!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28756" y="4819967"/>
            <a:ext cx="263048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Q1 iii, iv, v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Q2 ii, v, vi, vii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3398" y="3287003"/>
            <a:ext cx="9988396" cy="1664733"/>
          </a:xfrm>
          <a:custGeom>
            <a:avLst/>
            <a:gdLst/>
            <a:ahLst/>
            <a:cxnLst/>
            <a:rect l="l" t="t" r="r" b="b"/>
            <a:pathLst>
              <a:path w="9988396" h="1664733">
                <a:moveTo>
                  <a:pt x="0" y="0"/>
                </a:moveTo>
                <a:lnTo>
                  <a:pt x="9988396" y="0"/>
                </a:lnTo>
                <a:lnTo>
                  <a:pt x="9988396" y="1664733"/>
                </a:lnTo>
                <a:lnTo>
                  <a:pt x="0" y="1664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53398" y="5143500"/>
            <a:ext cx="8794757" cy="4770038"/>
          </a:xfrm>
          <a:custGeom>
            <a:avLst/>
            <a:gdLst/>
            <a:ahLst/>
            <a:cxnLst/>
            <a:rect l="l" t="t" r="r" b="b"/>
            <a:pathLst>
              <a:path w="8794757" h="4770038">
                <a:moveTo>
                  <a:pt x="0" y="0"/>
                </a:moveTo>
                <a:lnTo>
                  <a:pt x="8794757" y="0"/>
                </a:lnTo>
                <a:lnTo>
                  <a:pt x="8794757" y="4770038"/>
                </a:lnTo>
                <a:lnTo>
                  <a:pt x="0" y="477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153398" y="432891"/>
            <a:ext cx="799060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594366"/>
            <a:ext cx="1337310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also known as IEEE 754 standard or IEEE 754-1985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112843"/>
            <a:ext cx="1103344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IEEE 754 single -&gt; float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IEEE 754 double -&gt; double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1639" y="2127126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5"/>
                </a:lnTo>
                <a:lnTo>
                  <a:pt x="0" y="247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333" b="-109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53398" y="432891"/>
            <a:ext cx="730480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78855" y="2461893"/>
            <a:ext cx="108981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 dirty="0"/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(-1)  *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592" y="2939095"/>
            <a:ext cx="344392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01537" y="3041821"/>
            <a:ext cx="2102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(1.frac) *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04022" y="2962128"/>
            <a:ext cx="84550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78855" y="1948178"/>
            <a:ext cx="34439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Formula: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D276D-8535-E91B-B746-28B43547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88D2763-A99C-5049-168F-16BB32788F98}"/>
              </a:ext>
            </a:extLst>
          </p:cNvPr>
          <p:cNvSpPr/>
          <p:nvPr/>
        </p:nvSpPr>
        <p:spPr>
          <a:xfrm>
            <a:off x="11191639" y="2127126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5"/>
                </a:lnTo>
                <a:lnTo>
                  <a:pt x="0" y="247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333" b="-109705"/>
            </a:stretch>
          </a:blipFill>
        </p:spPr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AF12CD9-8FD2-771E-3284-98CD2FA3403A}"/>
              </a:ext>
            </a:extLst>
          </p:cNvPr>
          <p:cNvSpPr txBox="1"/>
          <p:nvPr/>
        </p:nvSpPr>
        <p:spPr>
          <a:xfrm>
            <a:off x="1153398" y="432891"/>
            <a:ext cx="760960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008B487-3427-E4EC-7FB5-DA44C469BB91}"/>
              </a:ext>
            </a:extLst>
          </p:cNvPr>
          <p:cNvSpPr txBox="1"/>
          <p:nvPr/>
        </p:nvSpPr>
        <p:spPr>
          <a:xfrm>
            <a:off x="1153398" y="1873337"/>
            <a:ext cx="8295402" cy="2420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AutoNum type="arabicPeriod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sign is the easiest 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0 -&gt; positive number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1 -&gt; negative number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51A459A-8406-797C-6101-0867C00E721C}"/>
              </a:ext>
            </a:extLst>
          </p:cNvPr>
          <p:cNvSpPr txBox="1"/>
          <p:nvPr/>
        </p:nvSpPr>
        <p:spPr>
          <a:xfrm>
            <a:off x="12571545" y="5251602"/>
            <a:ext cx="108981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/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(-1)  *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4ED2A8C-E93B-33BA-34D4-0D3209F0FFD0}"/>
              </a:ext>
            </a:extLst>
          </p:cNvPr>
          <p:cNvSpPr txBox="1"/>
          <p:nvPr/>
        </p:nvSpPr>
        <p:spPr>
          <a:xfrm>
            <a:off x="11643281" y="5728805"/>
            <a:ext cx="344392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FDF73CF-46C3-0211-7C4F-3872E879DAB9}"/>
              </a:ext>
            </a:extLst>
          </p:cNvPr>
          <p:cNvSpPr txBox="1"/>
          <p:nvPr/>
        </p:nvSpPr>
        <p:spPr>
          <a:xfrm>
            <a:off x="13794227" y="5831531"/>
            <a:ext cx="2102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(1.frac) * 2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413E0A1-23F1-FEF3-57FC-22E205042945}"/>
              </a:ext>
            </a:extLst>
          </p:cNvPr>
          <p:cNvSpPr txBox="1"/>
          <p:nvPr/>
        </p:nvSpPr>
        <p:spPr>
          <a:xfrm>
            <a:off x="15896712" y="5751838"/>
            <a:ext cx="84550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B2566FB-801C-6292-E303-A881F2FF6DD5}"/>
              </a:ext>
            </a:extLst>
          </p:cNvPr>
          <p:cNvSpPr txBox="1"/>
          <p:nvPr/>
        </p:nvSpPr>
        <p:spPr>
          <a:xfrm>
            <a:off x="12571545" y="4737887"/>
            <a:ext cx="34439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Formula:</a:t>
            </a:r>
          </a:p>
        </p:txBody>
      </p:sp>
    </p:spTree>
    <p:extLst>
      <p:ext uri="{BB962C8B-B14F-4D97-AF65-F5344CB8AC3E}">
        <p14:creationId xmlns:p14="http://schemas.microsoft.com/office/powerpoint/2010/main" val="288178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1639" y="2127126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5"/>
                </a:lnTo>
                <a:lnTo>
                  <a:pt x="0" y="247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333" b="-109705"/>
            </a:stretch>
          </a:blipFill>
        </p:spPr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3398" y="432891"/>
            <a:ext cx="760960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53398" y="1873337"/>
            <a:ext cx="7304802" cy="2420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AutoNum type="arabicPeriod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sign is the easiest 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0 -&gt; positive number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1 -&gt; negative number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71545" y="5251602"/>
            <a:ext cx="108981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/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(-1)  *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43281" y="5728805"/>
            <a:ext cx="344392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94227" y="5831531"/>
            <a:ext cx="2102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(1.frac) *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896712" y="5751838"/>
            <a:ext cx="84550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71545" y="4737887"/>
            <a:ext cx="34439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Formula: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E8FBB-049D-9F6A-17DE-DCDCEFEC2A13}"/>
              </a:ext>
            </a:extLst>
          </p:cNvPr>
          <p:cNvSpPr txBox="1"/>
          <p:nvPr/>
        </p:nvSpPr>
        <p:spPr>
          <a:xfrm>
            <a:off x="1930002" y="6151897"/>
            <a:ext cx="75729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sign = 0 ⇒ (-1)^0 = 1（</a:t>
            </a:r>
            <a:r>
              <a:rPr lang="en-US" altLang="zh-CN" sz="4000" dirty="0"/>
              <a:t>positive</a:t>
            </a:r>
            <a:r>
              <a:rPr lang="zh-CN" altLang="en-US" sz="4000" dirty="0"/>
              <a:t>）</a:t>
            </a:r>
          </a:p>
          <a:p>
            <a:r>
              <a:rPr lang="en-AU" sz="4000" dirty="0"/>
              <a:t>sign = 1 ⇒ (-1)^1 = -1（</a:t>
            </a:r>
            <a:r>
              <a:rPr lang="en-US" altLang="zh-CN" sz="4000" dirty="0"/>
              <a:t>negative</a:t>
            </a:r>
            <a:r>
              <a:rPr lang="zh-CN" altLang="en-US" sz="4000" dirty="0"/>
              <a:t>）</a:t>
            </a:r>
          </a:p>
          <a:p>
            <a:endParaRPr lang="en-US" sz="4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066B68-482B-19AE-A7C2-6CC7C16BFF6C}"/>
                  </a:ext>
                </a:extLst>
              </p14:cNvPr>
              <p14:cNvContentPartPr/>
              <p14:nvPr/>
            </p14:nvContentPartPr>
            <p14:xfrm>
              <a:off x="12310710" y="5756130"/>
              <a:ext cx="1150920" cy="624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066B68-482B-19AE-A7C2-6CC7C16BF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56710" y="5648490"/>
                <a:ext cx="125856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277FFC-A213-3185-3DC9-5346318F8C0E}"/>
                  </a:ext>
                </a:extLst>
              </p14:cNvPr>
              <p14:cNvContentPartPr/>
              <p14:nvPr/>
            </p14:nvContentPartPr>
            <p14:xfrm>
              <a:off x="8910870" y="5816970"/>
              <a:ext cx="3561480" cy="786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277FFC-A213-3185-3DC9-5346318F8C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56870" y="5709330"/>
                <a:ext cx="366912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966AFA-9EF4-8F5A-BD5E-84E2A39F1548}"/>
                  </a:ext>
                </a:extLst>
              </p14:cNvPr>
              <p14:cNvContentPartPr/>
              <p14:nvPr/>
            </p14:nvContentPartPr>
            <p14:xfrm>
              <a:off x="8836350" y="5710770"/>
              <a:ext cx="1137240" cy="1316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966AFA-9EF4-8F5A-BD5E-84E2A39F15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2350" y="5603130"/>
                <a:ext cx="1244880" cy="153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69C7CA2-410A-253B-955F-6C2C643F5DDD}"/>
              </a:ext>
            </a:extLst>
          </p:cNvPr>
          <p:cNvGrpSpPr/>
          <p:nvPr/>
        </p:nvGrpSpPr>
        <p:grpSpPr>
          <a:xfrm>
            <a:off x="8845710" y="5882850"/>
            <a:ext cx="3774600" cy="1041120"/>
            <a:chOff x="8845710" y="5882850"/>
            <a:chExt cx="3774600" cy="10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DEF7AB-C564-FB3A-5BAD-E462D7D79808}"/>
                    </a:ext>
                  </a:extLst>
                </p14:cNvPr>
                <p14:cNvContentPartPr/>
                <p14:nvPr/>
              </p14:nvContentPartPr>
              <p14:xfrm>
                <a:off x="8845710" y="5985810"/>
                <a:ext cx="658080" cy="93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DEF7AB-C564-FB3A-5BAD-E462D7D798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9590" y="5979690"/>
                  <a:ext cx="67032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4B019D-A31B-5BDE-86C7-E2AC06521F11}"/>
                    </a:ext>
                  </a:extLst>
                </p14:cNvPr>
                <p14:cNvContentPartPr/>
                <p14:nvPr/>
              </p14:nvContentPartPr>
              <p14:xfrm>
                <a:off x="8907630" y="5882850"/>
                <a:ext cx="3712680" cy="698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4B019D-A31B-5BDE-86C7-E2AC06521F1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01510" y="5876730"/>
                  <a:ext cx="3724920" cy="711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1639" y="2127126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5"/>
                </a:lnTo>
                <a:lnTo>
                  <a:pt x="0" y="247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333" b="-109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53398" y="432891"/>
            <a:ext cx="875260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53398" y="1901912"/>
            <a:ext cx="5018802" cy="1500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1163" lvl="1" indent="-230582" algn="just">
              <a:lnSpc>
                <a:spcPts val="2990"/>
              </a:lnSpc>
              <a:buAutoNum type="arabicPeriod"/>
            </a:pPr>
            <a:r>
              <a:rPr lang="en-US" sz="21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sign is the easiest .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0 -&gt; positive number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1 -&gt; negative number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53398" y="3649857"/>
            <a:ext cx="8357097" cy="23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exponent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has a bias of -127 added to it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71545" y="5251602"/>
            <a:ext cx="108981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/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(-1)  *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43281" y="5728805"/>
            <a:ext cx="344392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4227" y="5831531"/>
            <a:ext cx="2102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(1.frac) * 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896712" y="5751838"/>
            <a:ext cx="84550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71545" y="4737887"/>
            <a:ext cx="34439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Formula: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64452" y="5176990"/>
            <a:ext cx="17973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31D26-D713-2CAE-63E1-1F9CD09F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AE270D-226B-3AB8-C894-956FF5048D10}"/>
              </a:ext>
            </a:extLst>
          </p:cNvPr>
          <p:cNvSpPr/>
          <p:nvPr/>
        </p:nvSpPr>
        <p:spPr>
          <a:xfrm>
            <a:off x="11191639" y="2127126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5"/>
                </a:lnTo>
                <a:lnTo>
                  <a:pt x="0" y="247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333" b="-109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738AFC9-43F9-7E20-30C2-5D983FAFC717}"/>
              </a:ext>
            </a:extLst>
          </p:cNvPr>
          <p:cNvSpPr txBox="1"/>
          <p:nvPr/>
        </p:nvSpPr>
        <p:spPr>
          <a:xfrm>
            <a:off x="1153398" y="432891"/>
            <a:ext cx="875260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91AE810-1565-2D9D-179A-98B4AFC924A5}"/>
              </a:ext>
            </a:extLst>
          </p:cNvPr>
          <p:cNvSpPr txBox="1"/>
          <p:nvPr/>
        </p:nvSpPr>
        <p:spPr>
          <a:xfrm>
            <a:off x="1153398" y="1901912"/>
            <a:ext cx="5018802" cy="1500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1163" lvl="1" indent="-230582" algn="just">
              <a:lnSpc>
                <a:spcPts val="2990"/>
              </a:lnSpc>
              <a:buAutoNum type="arabicPeriod"/>
            </a:pPr>
            <a:r>
              <a:rPr lang="en-US" sz="21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sign is the easiest .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0 -&gt; positive number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1 -&gt; negative number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7D3A793-DB4F-CBD3-3371-79608E52DCEE}"/>
              </a:ext>
            </a:extLst>
          </p:cNvPr>
          <p:cNvSpPr txBox="1"/>
          <p:nvPr/>
        </p:nvSpPr>
        <p:spPr>
          <a:xfrm>
            <a:off x="1153398" y="3649857"/>
            <a:ext cx="8357097" cy="23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exponent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has a bias of -127 added to it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ABA8CD8-AA30-607C-10C4-E7A4C4530929}"/>
              </a:ext>
            </a:extLst>
          </p:cNvPr>
          <p:cNvSpPr txBox="1"/>
          <p:nvPr/>
        </p:nvSpPr>
        <p:spPr>
          <a:xfrm>
            <a:off x="12571545" y="5251602"/>
            <a:ext cx="108981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/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(-1)  *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ACE730D-C43C-B581-9B0D-2D014863E736}"/>
              </a:ext>
            </a:extLst>
          </p:cNvPr>
          <p:cNvSpPr txBox="1"/>
          <p:nvPr/>
        </p:nvSpPr>
        <p:spPr>
          <a:xfrm>
            <a:off x="11643281" y="5728805"/>
            <a:ext cx="344392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78B3656-AA74-831C-402F-80ADFC1DADED}"/>
              </a:ext>
            </a:extLst>
          </p:cNvPr>
          <p:cNvSpPr txBox="1"/>
          <p:nvPr/>
        </p:nvSpPr>
        <p:spPr>
          <a:xfrm>
            <a:off x="13794227" y="5831531"/>
            <a:ext cx="2102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(1.frac) * 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BECFE5B-02A1-B1D8-DCDA-97A0E297EB4B}"/>
              </a:ext>
            </a:extLst>
          </p:cNvPr>
          <p:cNvSpPr txBox="1"/>
          <p:nvPr/>
        </p:nvSpPr>
        <p:spPr>
          <a:xfrm>
            <a:off x="15896712" y="5751838"/>
            <a:ext cx="84550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99F1637-2171-9AF7-8B6F-084EA8E34A08}"/>
              </a:ext>
            </a:extLst>
          </p:cNvPr>
          <p:cNvSpPr txBox="1"/>
          <p:nvPr/>
        </p:nvSpPr>
        <p:spPr>
          <a:xfrm>
            <a:off x="12571545" y="4737887"/>
            <a:ext cx="34439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Formula: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5FD86D4-139F-AD9D-04EE-B4977D1B403D}"/>
              </a:ext>
            </a:extLst>
          </p:cNvPr>
          <p:cNvSpPr txBox="1"/>
          <p:nvPr/>
        </p:nvSpPr>
        <p:spPr>
          <a:xfrm>
            <a:off x="2864452" y="5176990"/>
            <a:ext cx="17973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0D04F-B83B-29C3-BB48-5E172C32FA11}"/>
              </a:ext>
            </a:extLst>
          </p:cNvPr>
          <p:cNvSpPr txBox="1"/>
          <p:nvPr/>
        </p:nvSpPr>
        <p:spPr>
          <a:xfrm>
            <a:off x="1153398" y="6822604"/>
            <a:ext cx="1607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Exp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AU" sz="3600" dirty="0"/>
              <a:t>an 8-bit </a:t>
            </a:r>
            <a:r>
              <a:rPr lang="en-AU" sz="3600" b="1" dirty="0"/>
              <a:t>unsigned integer</a:t>
            </a:r>
          </a:p>
          <a:p>
            <a:r>
              <a:rPr lang="en-AU" sz="3600" dirty="0"/>
              <a:t>The </a:t>
            </a:r>
            <a:r>
              <a:rPr lang="en-AU" sz="3600" b="1" dirty="0"/>
              <a:t>raw exponent field (exp)</a:t>
            </a:r>
            <a:r>
              <a:rPr lang="en-AU" sz="3600" dirty="0"/>
              <a:t> ranges from 0 to 255.</a:t>
            </a:r>
          </a:p>
          <a:p>
            <a:r>
              <a:rPr lang="en-AU" sz="3600" dirty="0"/>
              <a:t>The </a:t>
            </a:r>
            <a:r>
              <a:rPr lang="en-AU" sz="3600" b="1" dirty="0"/>
              <a:t>actual exponent (e = exp - 127)</a:t>
            </a:r>
            <a:r>
              <a:rPr lang="en-AU" sz="3600" dirty="0"/>
              <a:t> would </a:t>
            </a:r>
            <a:r>
              <a:rPr lang="en-AU" sz="3600" i="1" dirty="0"/>
              <a:t>mathematically</a:t>
            </a:r>
            <a:r>
              <a:rPr lang="en-AU" sz="3600" dirty="0"/>
              <a:t> range from:</a:t>
            </a:r>
            <a:r>
              <a:rPr lang="zh-CN" altLang="en-US" sz="3600" dirty="0"/>
              <a:t> </a:t>
            </a:r>
            <a:r>
              <a:rPr lang="en-US" altLang="zh-CN" sz="3600" dirty="0"/>
              <a:t>-127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128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9602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1639" y="2127126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5"/>
                </a:lnTo>
                <a:lnTo>
                  <a:pt x="0" y="247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333" b="-109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53398" y="432891"/>
            <a:ext cx="959080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53398" y="1901912"/>
            <a:ext cx="4180602" cy="1500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1163" lvl="1" indent="-230582" algn="just">
              <a:lnSpc>
                <a:spcPts val="2990"/>
              </a:lnSpc>
              <a:buAutoNum type="arabicPeriod"/>
            </a:pPr>
            <a:r>
              <a:rPr lang="en-US" sz="21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sign is the easiest .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0 -&gt; positive number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1 -&gt; negative number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2626" y="3570749"/>
            <a:ext cx="5496877" cy="155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0"/>
              </a:lnSpc>
            </a:pPr>
            <a:r>
              <a:rPr lang="en-US" sz="22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223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exponent</a:t>
            </a:r>
          </a:p>
          <a:p>
            <a:pPr marL="965656" lvl="2" indent="-321885" algn="l">
              <a:lnSpc>
                <a:spcPts val="3130"/>
              </a:lnSpc>
              <a:buFont typeface="Arial"/>
              <a:buChar char="⚬"/>
            </a:pPr>
            <a:r>
              <a:rPr lang="en-US" sz="22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has a bias of -127 added to it</a:t>
            </a:r>
          </a:p>
          <a:p>
            <a:pPr algn="l">
              <a:lnSpc>
                <a:spcPts val="3130"/>
              </a:lnSpc>
            </a:pPr>
            <a:endParaRPr lang="en-US" sz="223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965656" lvl="2" indent="-321885" algn="l">
              <a:lnSpc>
                <a:spcPts val="3130"/>
              </a:lnSpc>
              <a:buFont typeface="Arial"/>
              <a:buChar char="⚬"/>
            </a:pPr>
            <a:r>
              <a:rPr lang="en-US" sz="22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71545" y="5251602"/>
            <a:ext cx="108981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/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(-1)  *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43281" y="5728805"/>
            <a:ext cx="344392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94227" y="5831531"/>
            <a:ext cx="2102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(1.frac) * 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896712" y="5692936"/>
            <a:ext cx="84550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71545" y="4737887"/>
            <a:ext cx="34439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Formula: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88070" y="4575220"/>
            <a:ext cx="1779129" cy="372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30"/>
              </a:lnSpc>
            </a:pPr>
            <a:r>
              <a:rPr lang="en-US" sz="22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2626" y="5367014"/>
            <a:ext cx="10473630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fraction</a:t>
            </a:r>
          </a:p>
          <a:p>
            <a:pPr marL="1468119" lvl="2" indent="-489373" algn="r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fraction is concatenated to the end of 1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e.g. for a fraction of “0101 1010”,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1.frac means 1.0101 1010 (binary decimal)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1639" y="2127126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5"/>
                </a:lnTo>
                <a:lnTo>
                  <a:pt x="0" y="247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333" b="-109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153398" y="432891"/>
            <a:ext cx="844780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53398" y="1901912"/>
            <a:ext cx="7228602" cy="1500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1163" lvl="1" indent="-230582" algn="just">
              <a:lnSpc>
                <a:spcPts val="2990"/>
              </a:lnSpc>
              <a:buAutoNum type="arabicPeriod"/>
            </a:pPr>
            <a:r>
              <a:rPr lang="en-US" sz="21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sign is the easiest .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0 -&gt; positive number</a:t>
            </a:r>
          </a:p>
          <a:p>
            <a:pPr marL="922327" lvl="2" indent="-307442" algn="just">
              <a:lnSpc>
                <a:spcPts val="2990"/>
              </a:lnSpc>
              <a:buFont typeface="Arial"/>
              <a:buChar char="⚬"/>
            </a:pPr>
            <a:r>
              <a:rPr lang="en-US" sz="21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1 -&gt; negative number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2626" y="3570749"/>
            <a:ext cx="5496877" cy="155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0"/>
              </a:lnSpc>
            </a:pPr>
            <a:r>
              <a:rPr lang="en-US" sz="22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223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exponent</a:t>
            </a:r>
          </a:p>
          <a:p>
            <a:pPr marL="965656" lvl="2" indent="-321885" algn="l">
              <a:lnSpc>
                <a:spcPts val="3130"/>
              </a:lnSpc>
              <a:buFont typeface="Arial"/>
              <a:buChar char="⚬"/>
            </a:pPr>
            <a:r>
              <a:rPr lang="en-US" sz="22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has a bias of -127 added to it</a:t>
            </a:r>
          </a:p>
          <a:p>
            <a:pPr algn="l">
              <a:lnSpc>
                <a:spcPts val="3130"/>
              </a:lnSpc>
            </a:pPr>
            <a:endParaRPr lang="en-US" sz="2236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965656" lvl="2" indent="-321885" algn="l">
              <a:lnSpc>
                <a:spcPts val="3130"/>
              </a:lnSpc>
              <a:buFont typeface="Arial"/>
              <a:buChar char="⚬"/>
            </a:pPr>
            <a:r>
              <a:rPr lang="en-US" sz="22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1545" y="5251602"/>
            <a:ext cx="108981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/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(-1)  *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43281" y="5728805"/>
            <a:ext cx="344392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794227" y="5831531"/>
            <a:ext cx="2102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(1.frac) *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96712" y="5751838"/>
            <a:ext cx="84550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71545" y="4737887"/>
            <a:ext cx="34439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Formula: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88070" y="4575220"/>
            <a:ext cx="1779129" cy="372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30"/>
              </a:lnSpc>
            </a:pPr>
            <a:r>
              <a:rPr lang="en-US" sz="22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2626" y="5386064"/>
            <a:ext cx="6177205" cy="142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00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200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fraction</a:t>
            </a:r>
          </a:p>
          <a:p>
            <a:pPr marL="865767" lvl="2" indent="-288589" algn="r">
              <a:lnSpc>
                <a:spcPts val="2807"/>
              </a:lnSpc>
              <a:buFont typeface="Arial"/>
              <a:buChar char="⚬"/>
            </a:pPr>
            <a:r>
              <a:rPr lang="en-US" sz="200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fraction is concatenated to the end of 1</a:t>
            </a:r>
          </a:p>
          <a:p>
            <a:pPr marL="865767" lvl="2" indent="-288589" algn="just">
              <a:lnSpc>
                <a:spcPts val="2807"/>
              </a:lnSpc>
              <a:buFont typeface="Arial"/>
              <a:buChar char="⚬"/>
            </a:pPr>
            <a:r>
              <a:rPr lang="en-US" sz="200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e.g. for a fraction of “0101 1010”,</a:t>
            </a:r>
          </a:p>
          <a:p>
            <a:pPr marL="865767" lvl="2" indent="-288589" algn="just">
              <a:lnSpc>
                <a:spcPts val="2807"/>
              </a:lnSpc>
              <a:buFont typeface="Arial"/>
              <a:buChar char="⚬"/>
            </a:pPr>
            <a:r>
              <a:rPr lang="en-US" sz="200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1.frac means 1.0101 1010 (binary decimal)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2626" y="7713020"/>
            <a:ext cx="65680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altLang="zh-CN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  <a:r>
              <a:rPr lang="en-US" altLang="zh-CN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99CA1A-B1C6-FA70-2FF7-E65419A4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03" y="8347187"/>
            <a:ext cx="5171028" cy="8525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91639" y="2127126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5"/>
                </a:lnTo>
                <a:lnTo>
                  <a:pt x="0" y="247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7333" b="-109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54539" y="2819465"/>
            <a:ext cx="9427475" cy="5519855"/>
          </a:xfrm>
          <a:custGeom>
            <a:avLst/>
            <a:gdLst/>
            <a:ahLst/>
            <a:cxnLst/>
            <a:rect l="l" t="t" r="r" b="b"/>
            <a:pathLst>
              <a:path w="9427475" h="5519855">
                <a:moveTo>
                  <a:pt x="0" y="0"/>
                </a:moveTo>
                <a:lnTo>
                  <a:pt x="9427475" y="0"/>
                </a:lnTo>
                <a:lnTo>
                  <a:pt x="9427475" y="5519855"/>
                </a:lnTo>
                <a:lnTo>
                  <a:pt x="0" y="5519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153398" y="432891"/>
            <a:ext cx="549687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71545" y="5251602"/>
            <a:ext cx="108981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/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(-1)  *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43281" y="5728805"/>
            <a:ext cx="344392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94227" y="5831531"/>
            <a:ext cx="210248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(1.frac) *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896712" y="5751838"/>
            <a:ext cx="84550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 - 127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71545" y="4737887"/>
            <a:ext cx="34439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Formula: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4" name="Freeform 4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2'S COMPLIMENT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FLOATING POINT NUMBERS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997570"/>
            <a:ext cx="9713847" cy="2291861"/>
          </a:xfrm>
          <a:custGeom>
            <a:avLst/>
            <a:gdLst/>
            <a:ahLst/>
            <a:cxnLst/>
            <a:rect l="l" t="t" r="r" b="b"/>
            <a:pathLst>
              <a:path w="9713847" h="2291861">
                <a:moveTo>
                  <a:pt x="0" y="0"/>
                </a:moveTo>
                <a:lnTo>
                  <a:pt x="9713847" y="0"/>
                </a:lnTo>
                <a:lnTo>
                  <a:pt x="9713847" y="2291860"/>
                </a:lnTo>
                <a:lnTo>
                  <a:pt x="0" y="2291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53398" y="432891"/>
            <a:ext cx="549687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4" name="Freeform 4"/>
          <p:cNvSpPr/>
          <p:nvPr/>
        </p:nvSpPr>
        <p:spPr>
          <a:xfrm>
            <a:off x="11984392" y="2109691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4"/>
                </a:lnTo>
                <a:lnTo>
                  <a:pt x="0" y="2476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7333" b="-109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281243"/>
            <a:ext cx="97138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Special Cases: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6356105"/>
            <a:ext cx="12725400" cy="1189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+ and - inf are both defined! (so pay attention to the sign)</a:t>
            </a:r>
          </a:p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NaN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is usually not defined as + or 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3531" y="5291377"/>
            <a:ext cx="5617666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NaN = Not a Number, such as when you try to divide by 0.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997570"/>
            <a:ext cx="9713847" cy="2291861"/>
          </a:xfrm>
          <a:custGeom>
            <a:avLst/>
            <a:gdLst/>
            <a:ahLst/>
            <a:cxnLst/>
            <a:rect l="l" t="t" r="r" b="b"/>
            <a:pathLst>
              <a:path w="9713847" h="2291861">
                <a:moveTo>
                  <a:pt x="0" y="0"/>
                </a:moveTo>
                <a:lnTo>
                  <a:pt x="9713847" y="0"/>
                </a:lnTo>
                <a:lnTo>
                  <a:pt x="9713847" y="2291860"/>
                </a:lnTo>
                <a:lnTo>
                  <a:pt x="0" y="2291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53398" y="432891"/>
            <a:ext cx="549687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Floats (decimals)</a:t>
            </a:r>
          </a:p>
        </p:txBody>
      </p:sp>
      <p:sp>
        <p:nvSpPr>
          <p:cNvPr id="4" name="Freeform 4"/>
          <p:cNvSpPr/>
          <p:nvPr/>
        </p:nvSpPr>
        <p:spPr>
          <a:xfrm>
            <a:off x="11984392" y="2109691"/>
            <a:ext cx="5722155" cy="2476455"/>
          </a:xfrm>
          <a:custGeom>
            <a:avLst/>
            <a:gdLst/>
            <a:ahLst/>
            <a:cxnLst/>
            <a:rect l="l" t="t" r="r" b="b"/>
            <a:pathLst>
              <a:path w="5722155" h="2476455">
                <a:moveTo>
                  <a:pt x="0" y="0"/>
                </a:moveTo>
                <a:lnTo>
                  <a:pt x="5722155" y="0"/>
                </a:lnTo>
                <a:lnTo>
                  <a:pt x="5722155" y="2476454"/>
                </a:lnTo>
                <a:lnTo>
                  <a:pt x="0" y="2476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7333" b="-1097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281243"/>
            <a:ext cx="97138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Special Cases: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6356105"/>
            <a:ext cx="12268200" cy="1189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+ and - inf are both defined! (so pay attention to the sign)</a:t>
            </a:r>
          </a:p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NaN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is usually not defined as + or 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167323"/>
            <a:ext cx="969502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trick is to always check if the exp bits  &gt;= 0xFF!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83531" y="5291377"/>
            <a:ext cx="5617666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NaN = Not a Number, such as when you try to divide by 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24148" y="4819967"/>
            <a:ext cx="2091452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q4 a-&gt;f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7923" y="4586269"/>
            <a:ext cx="15035457" cy="1114462"/>
          </a:xfrm>
          <a:custGeom>
            <a:avLst/>
            <a:gdLst/>
            <a:ahLst/>
            <a:cxnLst/>
            <a:rect l="l" t="t" r="r" b="b"/>
            <a:pathLst>
              <a:path w="15035457" h="1114462">
                <a:moveTo>
                  <a:pt x="0" y="0"/>
                </a:moveTo>
                <a:lnTo>
                  <a:pt x="15035456" y="0"/>
                </a:lnTo>
                <a:lnTo>
                  <a:pt x="15035456" y="1114462"/>
                </a:lnTo>
                <a:lnTo>
                  <a:pt x="0" y="1114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23833" y="728710"/>
            <a:ext cx="615600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working backwards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377271" y="3708106"/>
            <a:ext cx="115539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to make a number K into float form?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86655" y="4819967"/>
            <a:ext cx="831469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q5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Labs - extract the components of a float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8310"/>
            <a:ext cx="38579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Negative Numbers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39591" y="3942007"/>
            <a:ext cx="8580768" cy="274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69"/>
              </a:lnSpc>
            </a:pPr>
            <a:r>
              <a:rPr lang="en-US" sz="5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write -x in n bits of data:</a:t>
            </a:r>
          </a:p>
          <a:p>
            <a:pPr algn="ctr">
              <a:lnSpc>
                <a:spcPts val="7369"/>
              </a:lnSpc>
            </a:pPr>
            <a:endParaRPr lang="en-US" sz="526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7369"/>
              </a:lnSpc>
            </a:pPr>
            <a:r>
              <a:rPr lang="en-US" sz="5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binary = 2  -X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15982" y="5268795"/>
            <a:ext cx="414652" cy="89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69"/>
              </a:lnSpc>
            </a:pPr>
            <a:r>
              <a:rPr lang="en-US" sz="5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0210"/>
            <a:ext cx="5211869" cy="91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1"/>
              </a:lnSpc>
            </a:pPr>
            <a:r>
              <a:rPr lang="en-US" sz="53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2's complement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46882"/>
            <a:ext cx="144436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result of 2  -X is identical to an operation called 2's complement.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99586" y="1790024"/>
            <a:ext cx="2678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2853798"/>
            <a:ext cx="3687507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0000 0101     = 5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1111   1011     =-5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1636" y="3453873"/>
            <a:ext cx="2828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=2^8 - 5 = 251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0210"/>
            <a:ext cx="5211869" cy="91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1"/>
              </a:lnSpc>
            </a:pPr>
            <a:r>
              <a:rPr lang="en-US" sz="53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2's complement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46882"/>
            <a:ext cx="144436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result of 2  -X is identical to an operation called 2's complement.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99586" y="1790024"/>
            <a:ext cx="2678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53798"/>
            <a:ext cx="3801807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0000 0101     = 5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1111   1011     =-5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1636" y="3453873"/>
            <a:ext cx="28286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=2^8 - 5 = 251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085397" y="2737485"/>
            <a:ext cx="4994910" cy="1889760"/>
            <a:chOff x="0" y="0"/>
            <a:chExt cx="6659880" cy="2519680"/>
          </a:xfrm>
        </p:grpSpPr>
        <p:sp>
          <p:nvSpPr>
            <p:cNvPr id="8" name="Freeform 8"/>
            <p:cNvSpPr/>
            <p:nvPr/>
          </p:nvSpPr>
          <p:spPr>
            <a:xfrm>
              <a:off x="50800" y="50800"/>
              <a:ext cx="6572250" cy="2424430"/>
            </a:xfrm>
            <a:custGeom>
              <a:avLst/>
              <a:gdLst/>
              <a:ahLst/>
              <a:cxnLst/>
              <a:rect l="l" t="t" r="r" b="b"/>
              <a:pathLst>
                <a:path w="6572250" h="2424430">
                  <a:moveTo>
                    <a:pt x="73660" y="0"/>
                  </a:moveTo>
                  <a:cubicBezTo>
                    <a:pt x="670560" y="101600"/>
                    <a:pt x="1205230" y="158750"/>
                    <a:pt x="1570990" y="217170"/>
                  </a:cubicBezTo>
                  <a:cubicBezTo>
                    <a:pt x="1893570" y="269240"/>
                    <a:pt x="2258060" y="341630"/>
                    <a:pt x="2480310" y="386080"/>
                  </a:cubicBezTo>
                  <a:cubicBezTo>
                    <a:pt x="2608580" y="411480"/>
                    <a:pt x="2673350" y="420370"/>
                    <a:pt x="2785110" y="450850"/>
                  </a:cubicBezTo>
                  <a:cubicBezTo>
                    <a:pt x="2928620" y="490220"/>
                    <a:pt x="3100070" y="570230"/>
                    <a:pt x="3262630" y="613410"/>
                  </a:cubicBezTo>
                  <a:cubicBezTo>
                    <a:pt x="3427730" y="656590"/>
                    <a:pt x="3590290" y="673100"/>
                    <a:pt x="3768090" y="711200"/>
                  </a:cubicBezTo>
                  <a:cubicBezTo>
                    <a:pt x="3966210" y="753110"/>
                    <a:pt x="4232910" y="811530"/>
                    <a:pt x="4396740" y="859790"/>
                  </a:cubicBezTo>
                  <a:cubicBezTo>
                    <a:pt x="4502150" y="890270"/>
                    <a:pt x="4570730" y="914400"/>
                    <a:pt x="4655820" y="948690"/>
                  </a:cubicBezTo>
                  <a:cubicBezTo>
                    <a:pt x="4739640" y="982980"/>
                    <a:pt x="4799330" y="1014730"/>
                    <a:pt x="4903470" y="1065530"/>
                  </a:cubicBezTo>
                  <a:cubicBezTo>
                    <a:pt x="5083810" y="1153160"/>
                    <a:pt x="5459730" y="1333500"/>
                    <a:pt x="5637530" y="1432560"/>
                  </a:cubicBezTo>
                  <a:cubicBezTo>
                    <a:pt x="5742940" y="1490980"/>
                    <a:pt x="5805170" y="1537970"/>
                    <a:pt x="5882640" y="1581150"/>
                  </a:cubicBezTo>
                  <a:cubicBezTo>
                    <a:pt x="5951220" y="1619250"/>
                    <a:pt x="6009640" y="1647190"/>
                    <a:pt x="6078220" y="1680210"/>
                  </a:cubicBezTo>
                  <a:cubicBezTo>
                    <a:pt x="6153150" y="1715770"/>
                    <a:pt x="6259830" y="1765300"/>
                    <a:pt x="6318250" y="1785620"/>
                  </a:cubicBezTo>
                  <a:cubicBezTo>
                    <a:pt x="6351270" y="1795780"/>
                    <a:pt x="6374130" y="1790700"/>
                    <a:pt x="6396990" y="1804670"/>
                  </a:cubicBezTo>
                  <a:cubicBezTo>
                    <a:pt x="6421120" y="1817370"/>
                    <a:pt x="6436360" y="1854200"/>
                    <a:pt x="6457950" y="1865630"/>
                  </a:cubicBezTo>
                  <a:cubicBezTo>
                    <a:pt x="6477000" y="1875790"/>
                    <a:pt x="6502400" y="1868170"/>
                    <a:pt x="6518910" y="1875790"/>
                  </a:cubicBezTo>
                  <a:cubicBezTo>
                    <a:pt x="6532880" y="1883410"/>
                    <a:pt x="6546850" y="1894840"/>
                    <a:pt x="6553200" y="1908810"/>
                  </a:cubicBezTo>
                  <a:cubicBezTo>
                    <a:pt x="6560820" y="1921510"/>
                    <a:pt x="6560820" y="1943100"/>
                    <a:pt x="6558280" y="1955800"/>
                  </a:cubicBezTo>
                  <a:cubicBezTo>
                    <a:pt x="6555740" y="1967230"/>
                    <a:pt x="6551930" y="1977390"/>
                    <a:pt x="6543040" y="1985010"/>
                  </a:cubicBezTo>
                  <a:cubicBezTo>
                    <a:pt x="6530340" y="1995170"/>
                    <a:pt x="6503670" y="2014220"/>
                    <a:pt x="6483350" y="2005330"/>
                  </a:cubicBezTo>
                  <a:cubicBezTo>
                    <a:pt x="6430010" y="1981200"/>
                    <a:pt x="6358890" y="1664970"/>
                    <a:pt x="6319520" y="1581150"/>
                  </a:cubicBezTo>
                  <a:cubicBezTo>
                    <a:pt x="6301740" y="1543050"/>
                    <a:pt x="6273800" y="1526540"/>
                    <a:pt x="6276340" y="1502410"/>
                  </a:cubicBezTo>
                  <a:cubicBezTo>
                    <a:pt x="6278880" y="1479550"/>
                    <a:pt x="6311900" y="1435100"/>
                    <a:pt x="6329680" y="1437640"/>
                  </a:cubicBezTo>
                  <a:cubicBezTo>
                    <a:pt x="6365240" y="1445260"/>
                    <a:pt x="6398260" y="1685290"/>
                    <a:pt x="6435090" y="1771650"/>
                  </a:cubicBezTo>
                  <a:cubicBezTo>
                    <a:pt x="6461760" y="1831340"/>
                    <a:pt x="6496050" y="1865630"/>
                    <a:pt x="6516370" y="1913890"/>
                  </a:cubicBezTo>
                  <a:cubicBezTo>
                    <a:pt x="6534150" y="1957070"/>
                    <a:pt x="6572250" y="1997710"/>
                    <a:pt x="6554470" y="2044700"/>
                  </a:cubicBezTo>
                  <a:cubicBezTo>
                    <a:pt x="6516370" y="2147570"/>
                    <a:pt x="6104890" y="2352040"/>
                    <a:pt x="5990590" y="2397760"/>
                  </a:cubicBezTo>
                  <a:cubicBezTo>
                    <a:pt x="5944870" y="2415540"/>
                    <a:pt x="5916930" y="2424430"/>
                    <a:pt x="5888990" y="2418080"/>
                  </a:cubicBezTo>
                  <a:cubicBezTo>
                    <a:pt x="5864860" y="2413000"/>
                    <a:pt x="5840730" y="2393950"/>
                    <a:pt x="5829300" y="2377440"/>
                  </a:cubicBezTo>
                  <a:cubicBezTo>
                    <a:pt x="5821680" y="2363470"/>
                    <a:pt x="5819140" y="2344420"/>
                    <a:pt x="5822950" y="2329180"/>
                  </a:cubicBezTo>
                  <a:cubicBezTo>
                    <a:pt x="5825490" y="2313940"/>
                    <a:pt x="5834380" y="2297430"/>
                    <a:pt x="5845810" y="2286000"/>
                  </a:cubicBezTo>
                  <a:cubicBezTo>
                    <a:pt x="5857240" y="2275840"/>
                    <a:pt x="5873750" y="2266950"/>
                    <a:pt x="5890260" y="2266950"/>
                  </a:cubicBezTo>
                  <a:cubicBezTo>
                    <a:pt x="5909310" y="2265680"/>
                    <a:pt x="5942330" y="2277110"/>
                    <a:pt x="5956300" y="2293620"/>
                  </a:cubicBezTo>
                  <a:cubicBezTo>
                    <a:pt x="5969000" y="2310130"/>
                    <a:pt x="5974080" y="2344420"/>
                    <a:pt x="5970270" y="2363470"/>
                  </a:cubicBezTo>
                  <a:cubicBezTo>
                    <a:pt x="5967730" y="2378710"/>
                    <a:pt x="5955030" y="2393950"/>
                    <a:pt x="5943600" y="2402840"/>
                  </a:cubicBezTo>
                  <a:cubicBezTo>
                    <a:pt x="5930900" y="2413000"/>
                    <a:pt x="5913120" y="2419350"/>
                    <a:pt x="5896610" y="2418080"/>
                  </a:cubicBezTo>
                  <a:cubicBezTo>
                    <a:pt x="5877560" y="2416810"/>
                    <a:pt x="5845810" y="2400300"/>
                    <a:pt x="5834380" y="2385060"/>
                  </a:cubicBezTo>
                  <a:cubicBezTo>
                    <a:pt x="5824220" y="2371090"/>
                    <a:pt x="5820410" y="2353310"/>
                    <a:pt x="5821680" y="2338070"/>
                  </a:cubicBezTo>
                  <a:cubicBezTo>
                    <a:pt x="5822950" y="2321560"/>
                    <a:pt x="5829300" y="2303780"/>
                    <a:pt x="5839460" y="2292350"/>
                  </a:cubicBezTo>
                  <a:cubicBezTo>
                    <a:pt x="5849620" y="2280920"/>
                    <a:pt x="5866130" y="2273300"/>
                    <a:pt x="5881370" y="2268220"/>
                  </a:cubicBezTo>
                  <a:cubicBezTo>
                    <a:pt x="5900420" y="2260600"/>
                    <a:pt x="5924550" y="2266950"/>
                    <a:pt x="5943600" y="2258060"/>
                  </a:cubicBezTo>
                  <a:cubicBezTo>
                    <a:pt x="5963920" y="2247900"/>
                    <a:pt x="5971540" y="2227580"/>
                    <a:pt x="6000750" y="2205990"/>
                  </a:cubicBezTo>
                  <a:cubicBezTo>
                    <a:pt x="6071870" y="2155190"/>
                    <a:pt x="6374130" y="2063750"/>
                    <a:pt x="6398260" y="1982470"/>
                  </a:cubicBezTo>
                  <a:cubicBezTo>
                    <a:pt x="6412230" y="1930400"/>
                    <a:pt x="6336030" y="1882140"/>
                    <a:pt x="6308090" y="1818640"/>
                  </a:cubicBezTo>
                  <a:cubicBezTo>
                    <a:pt x="6275070" y="1741170"/>
                    <a:pt x="6234430" y="1619250"/>
                    <a:pt x="6217920" y="1546860"/>
                  </a:cubicBezTo>
                  <a:cubicBezTo>
                    <a:pt x="6207760" y="1498600"/>
                    <a:pt x="6191250" y="1460500"/>
                    <a:pt x="6203950" y="1426210"/>
                  </a:cubicBezTo>
                  <a:cubicBezTo>
                    <a:pt x="6216650" y="1388110"/>
                    <a:pt x="6267450" y="1329690"/>
                    <a:pt x="6299200" y="1330960"/>
                  </a:cubicBezTo>
                  <a:cubicBezTo>
                    <a:pt x="6332220" y="1332230"/>
                    <a:pt x="6370320" y="1402080"/>
                    <a:pt x="6395720" y="1438910"/>
                  </a:cubicBezTo>
                  <a:cubicBezTo>
                    <a:pt x="6418580" y="1473200"/>
                    <a:pt x="6430010" y="1501140"/>
                    <a:pt x="6447790" y="1543050"/>
                  </a:cubicBezTo>
                  <a:cubicBezTo>
                    <a:pt x="6473190" y="1600200"/>
                    <a:pt x="6521450" y="1695450"/>
                    <a:pt x="6525260" y="1756410"/>
                  </a:cubicBezTo>
                  <a:cubicBezTo>
                    <a:pt x="6529070" y="1800860"/>
                    <a:pt x="6492240" y="1849120"/>
                    <a:pt x="6502400" y="1871980"/>
                  </a:cubicBezTo>
                  <a:cubicBezTo>
                    <a:pt x="6508750" y="1885950"/>
                    <a:pt x="6535420" y="1882140"/>
                    <a:pt x="6544310" y="1894840"/>
                  </a:cubicBezTo>
                  <a:cubicBezTo>
                    <a:pt x="6555740" y="1908810"/>
                    <a:pt x="6562090" y="1939290"/>
                    <a:pt x="6558280" y="1955800"/>
                  </a:cubicBezTo>
                  <a:cubicBezTo>
                    <a:pt x="6555740" y="1971040"/>
                    <a:pt x="6543040" y="1986280"/>
                    <a:pt x="6530340" y="1995170"/>
                  </a:cubicBezTo>
                  <a:cubicBezTo>
                    <a:pt x="6517640" y="2002790"/>
                    <a:pt x="6501130" y="2006600"/>
                    <a:pt x="6483350" y="2005330"/>
                  </a:cubicBezTo>
                  <a:cubicBezTo>
                    <a:pt x="6461760" y="2004060"/>
                    <a:pt x="6431280" y="1995170"/>
                    <a:pt x="6409690" y="1981200"/>
                  </a:cubicBezTo>
                  <a:cubicBezTo>
                    <a:pt x="6386830" y="1965960"/>
                    <a:pt x="6375400" y="1927860"/>
                    <a:pt x="6351270" y="1912620"/>
                  </a:cubicBezTo>
                  <a:cubicBezTo>
                    <a:pt x="6328410" y="1898650"/>
                    <a:pt x="6303010" y="1905000"/>
                    <a:pt x="6268720" y="1892300"/>
                  </a:cubicBezTo>
                  <a:cubicBezTo>
                    <a:pt x="6209030" y="1871980"/>
                    <a:pt x="6103620" y="1818640"/>
                    <a:pt x="6026150" y="1781810"/>
                  </a:cubicBezTo>
                  <a:cubicBezTo>
                    <a:pt x="5955030" y="1747520"/>
                    <a:pt x="5892800" y="1718310"/>
                    <a:pt x="5824220" y="1678940"/>
                  </a:cubicBezTo>
                  <a:cubicBezTo>
                    <a:pt x="5746750" y="1637030"/>
                    <a:pt x="5689600" y="1591310"/>
                    <a:pt x="5588000" y="1535430"/>
                  </a:cubicBezTo>
                  <a:cubicBezTo>
                    <a:pt x="5412740" y="1437640"/>
                    <a:pt x="5033010" y="1256030"/>
                    <a:pt x="4855210" y="1169670"/>
                  </a:cubicBezTo>
                  <a:cubicBezTo>
                    <a:pt x="4754880" y="1120140"/>
                    <a:pt x="4699000" y="1089660"/>
                    <a:pt x="4617720" y="1056640"/>
                  </a:cubicBezTo>
                  <a:cubicBezTo>
                    <a:pt x="4536440" y="1023620"/>
                    <a:pt x="4470400" y="1000760"/>
                    <a:pt x="4367530" y="970280"/>
                  </a:cubicBezTo>
                  <a:cubicBezTo>
                    <a:pt x="4208780" y="924560"/>
                    <a:pt x="3947160" y="867410"/>
                    <a:pt x="3749040" y="824230"/>
                  </a:cubicBezTo>
                  <a:cubicBezTo>
                    <a:pt x="3567430" y="784860"/>
                    <a:pt x="3390900" y="765810"/>
                    <a:pt x="3221990" y="721360"/>
                  </a:cubicBezTo>
                  <a:cubicBezTo>
                    <a:pt x="3061970" y="678180"/>
                    <a:pt x="2898140" y="601980"/>
                    <a:pt x="2759710" y="563880"/>
                  </a:cubicBezTo>
                  <a:cubicBezTo>
                    <a:pt x="2650490" y="533400"/>
                    <a:pt x="2588260" y="524510"/>
                    <a:pt x="2462530" y="500380"/>
                  </a:cubicBezTo>
                  <a:cubicBezTo>
                    <a:pt x="2241550" y="455930"/>
                    <a:pt x="1877060" y="384810"/>
                    <a:pt x="1553210" y="334010"/>
                  </a:cubicBezTo>
                  <a:cubicBezTo>
                    <a:pt x="1187450" y="276860"/>
                    <a:pt x="650240" y="220980"/>
                    <a:pt x="379730" y="179070"/>
                  </a:cubicBezTo>
                  <a:cubicBezTo>
                    <a:pt x="236220" y="157480"/>
                    <a:pt x="106680" y="143510"/>
                    <a:pt x="52070" y="123190"/>
                  </a:cubicBezTo>
                  <a:cubicBezTo>
                    <a:pt x="31750" y="115570"/>
                    <a:pt x="21590" y="111760"/>
                    <a:pt x="13970" y="100330"/>
                  </a:cubicBezTo>
                  <a:cubicBezTo>
                    <a:pt x="5080" y="90170"/>
                    <a:pt x="0" y="72390"/>
                    <a:pt x="0" y="58420"/>
                  </a:cubicBezTo>
                  <a:cubicBezTo>
                    <a:pt x="1270" y="44450"/>
                    <a:pt x="7620" y="27940"/>
                    <a:pt x="17780" y="17780"/>
                  </a:cubicBezTo>
                  <a:cubicBezTo>
                    <a:pt x="30480" y="7620"/>
                    <a:pt x="73660" y="0"/>
                    <a:pt x="73660" y="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350263" y="4303712"/>
            <a:ext cx="9937737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translation: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negative of a number is just the 2's complement!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0210"/>
            <a:ext cx="5211869" cy="91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1"/>
              </a:lnSpc>
            </a:pPr>
            <a:r>
              <a:rPr lang="en-US" sz="53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2's complement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46882"/>
            <a:ext cx="144436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result of 2  -X is identical to an operation called 2's complement.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99586" y="1790024"/>
            <a:ext cx="2678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53798"/>
            <a:ext cx="3802293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0000 0101     = 5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1111   1011     =-5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1487" y="3453873"/>
            <a:ext cx="28289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=2^8 - 5 = 251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52" y="4500988"/>
            <a:ext cx="462121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do 2's compliment: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0210"/>
            <a:ext cx="5211869" cy="91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1"/>
              </a:lnSpc>
            </a:pPr>
            <a:r>
              <a:rPr lang="en-US" sz="53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2's complement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46882"/>
            <a:ext cx="144436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result of 2  -X is identical to an operation called 2's complement.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99586" y="1790024"/>
            <a:ext cx="2678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53798"/>
            <a:ext cx="3802293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0000 0101     = 5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1111   1011     =-5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1487" y="3453873"/>
            <a:ext cx="28289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=2^8 - 5 = 251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52" y="4500988"/>
            <a:ext cx="462121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do 2's compliment: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3126" y="5309978"/>
            <a:ext cx="7591274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take the ‘not’ of the binary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7520" y="6118968"/>
            <a:ext cx="622379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0000 0101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1111 1010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021580" y="6336030"/>
            <a:ext cx="645795" cy="706755"/>
            <a:chOff x="0" y="0"/>
            <a:chExt cx="861060" cy="942340"/>
          </a:xfrm>
        </p:grpSpPr>
        <p:sp>
          <p:nvSpPr>
            <p:cNvPr id="11" name="Freeform 11"/>
            <p:cNvSpPr/>
            <p:nvPr/>
          </p:nvSpPr>
          <p:spPr>
            <a:xfrm>
              <a:off x="48260" y="36830"/>
              <a:ext cx="768350" cy="863600"/>
            </a:xfrm>
            <a:custGeom>
              <a:avLst/>
              <a:gdLst/>
              <a:ahLst/>
              <a:cxnLst/>
              <a:rect l="l" t="t" r="r" b="b"/>
              <a:pathLst>
                <a:path w="768350" h="863600">
                  <a:moveTo>
                    <a:pt x="53340" y="66040"/>
                  </a:moveTo>
                  <a:cubicBezTo>
                    <a:pt x="369570" y="10160"/>
                    <a:pt x="500380" y="0"/>
                    <a:pt x="570230" y="13970"/>
                  </a:cubicBezTo>
                  <a:cubicBezTo>
                    <a:pt x="613410" y="22860"/>
                    <a:pt x="641350" y="30480"/>
                    <a:pt x="669290" y="58420"/>
                  </a:cubicBezTo>
                  <a:cubicBezTo>
                    <a:pt x="708660" y="97790"/>
                    <a:pt x="754380" y="193040"/>
                    <a:pt x="762000" y="251460"/>
                  </a:cubicBezTo>
                  <a:cubicBezTo>
                    <a:pt x="768350" y="295910"/>
                    <a:pt x="754380" y="334010"/>
                    <a:pt x="741680" y="372110"/>
                  </a:cubicBezTo>
                  <a:cubicBezTo>
                    <a:pt x="730250" y="408940"/>
                    <a:pt x="713740" y="449580"/>
                    <a:pt x="689610" y="476250"/>
                  </a:cubicBezTo>
                  <a:cubicBezTo>
                    <a:pt x="668020" y="500380"/>
                    <a:pt x="643890" y="509270"/>
                    <a:pt x="607060" y="528320"/>
                  </a:cubicBezTo>
                  <a:cubicBezTo>
                    <a:pt x="542290" y="561340"/>
                    <a:pt x="402590" y="619760"/>
                    <a:pt x="326390" y="637540"/>
                  </a:cubicBezTo>
                  <a:cubicBezTo>
                    <a:pt x="278130" y="648970"/>
                    <a:pt x="233680" y="661670"/>
                    <a:pt x="201930" y="647700"/>
                  </a:cubicBezTo>
                  <a:cubicBezTo>
                    <a:pt x="172720" y="635000"/>
                    <a:pt x="148590" y="600710"/>
                    <a:pt x="135890" y="566420"/>
                  </a:cubicBezTo>
                  <a:cubicBezTo>
                    <a:pt x="120650" y="525780"/>
                    <a:pt x="128270" y="448310"/>
                    <a:pt x="130810" y="414020"/>
                  </a:cubicBezTo>
                  <a:cubicBezTo>
                    <a:pt x="132080" y="396240"/>
                    <a:pt x="132080" y="386080"/>
                    <a:pt x="139700" y="373380"/>
                  </a:cubicBezTo>
                  <a:cubicBezTo>
                    <a:pt x="148590" y="358140"/>
                    <a:pt x="168910" y="337820"/>
                    <a:pt x="186690" y="331470"/>
                  </a:cubicBezTo>
                  <a:cubicBezTo>
                    <a:pt x="204470" y="325120"/>
                    <a:pt x="232410" y="326390"/>
                    <a:pt x="248920" y="331470"/>
                  </a:cubicBezTo>
                  <a:cubicBezTo>
                    <a:pt x="262890" y="335280"/>
                    <a:pt x="274320" y="342900"/>
                    <a:pt x="283210" y="354330"/>
                  </a:cubicBezTo>
                  <a:cubicBezTo>
                    <a:pt x="294640" y="368300"/>
                    <a:pt x="302260" y="386080"/>
                    <a:pt x="304800" y="412750"/>
                  </a:cubicBezTo>
                  <a:cubicBezTo>
                    <a:pt x="309880" y="469900"/>
                    <a:pt x="218440" y="641350"/>
                    <a:pt x="257810" y="688340"/>
                  </a:cubicBezTo>
                  <a:cubicBezTo>
                    <a:pt x="299720" y="736600"/>
                    <a:pt x="505460" y="659130"/>
                    <a:pt x="563880" y="684530"/>
                  </a:cubicBezTo>
                  <a:cubicBezTo>
                    <a:pt x="594360" y="697230"/>
                    <a:pt x="612140" y="726440"/>
                    <a:pt x="619760" y="744220"/>
                  </a:cubicBezTo>
                  <a:cubicBezTo>
                    <a:pt x="624840" y="754380"/>
                    <a:pt x="624840" y="762000"/>
                    <a:pt x="623570" y="772160"/>
                  </a:cubicBezTo>
                  <a:cubicBezTo>
                    <a:pt x="621030" y="787400"/>
                    <a:pt x="613410" y="810260"/>
                    <a:pt x="601980" y="824230"/>
                  </a:cubicBezTo>
                  <a:cubicBezTo>
                    <a:pt x="590550" y="838200"/>
                    <a:pt x="571500" y="849630"/>
                    <a:pt x="554990" y="853440"/>
                  </a:cubicBezTo>
                  <a:cubicBezTo>
                    <a:pt x="537210" y="857250"/>
                    <a:pt x="515620" y="855980"/>
                    <a:pt x="499110" y="847090"/>
                  </a:cubicBezTo>
                  <a:cubicBezTo>
                    <a:pt x="478790" y="835660"/>
                    <a:pt x="454660" y="803910"/>
                    <a:pt x="449580" y="782320"/>
                  </a:cubicBezTo>
                  <a:cubicBezTo>
                    <a:pt x="444500" y="764540"/>
                    <a:pt x="452120" y="740410"/>
                    <a:pt x="458470" y="726440"/>
                  </a:cubicBezTo>
                  <a:cubicBezTo>
                    <a:pt x="462280" y="716280"/>
                    <a:pt x="467360" y="711200"/>
                    <a:pt x="476250" y="704850"/>
                  </a:cubicBezTo>
                  <a:cubicBezTo>
                    <a:pt x="492760" y="694690"/>
                    <a:pt x="532130" y="679450"/>
                    <a:pt x="554990" y="681990"/>
                  </a:cubicBezTo>
                  <a:cubicBezTo>
                    <a:pt x="572770" y="684530"/>
                    <a:pt x="590550" y="697230"/>
                    <a:pt x="601980" y="711200"/>
                  </a:cubicBezTo>
                  <a:cubicBezTo>
                    <a:pt x="613410" y="725170"/>
                    <a:pt x="623570" y="744220"/>
                    <a:pt x="623570" y="763270"/>
                  </a:cubicBezTo>
                  <a:cubicBezTo>
                    <a:pt x="623570" y="786130"/>
                    <a:pt x="605790" y="821690"/>
                    <a:pt x="589280" y="836930"/>
                  </a:cubicBezTo>
                  <a:cubicBezTo>
                    <a:pt x="575310" y="849630"/>
                    <a:pt x="560070" y="850900"/>
                    <a:pt x="535940" y="854710"/>
                  </a:cubicBezTo>
                  <a:cubicBezTo>
                    <a:pt x="485140" y="863600"/>
                    <a:pt x="351790" y="855980"/>
                    <a:pt x="293370" y="854710"/>
                  </a:cubicBezTo>
                  <a:cubicBezTo>
                    <a:pt x="260350" y="854710"/>
                    <a:pt x="242570" y="855980"/>
                    <a:pt x="217170" y="852170"/>
                  </a:cubicBezTo>
                  <a:cubicBezTo>
                    <a:pt x="189230" y="847090"/>
                    <a:pt x="153670" y="844550"/>
                    <a:pt x="132080" y="825500"/>
                  </a:cubicBezTo>
                  <a:cubicBezTo>
                    <a:pt x="107950" y="803910"/>
                    <a:pt x="92710" y="751840"/>
                    <a:pt x="86360" y="717550"/>
                  </a:cubicBezTo>
                  <a:cubicBezTo>
                    <a:pt x="80010" y="688340"/>
                    <a:pt x="85090" y="662940"/>
                    <a:pt x="87630" y="632460"/>
                  </a:cubicBezTo>
                  <a:cubicBezTo>
                    <a:pt x="90170" y="595630"/>
                    <a:pt x="93980" y="554990"/>
                    <a:pt x="102870" y="513080"/>
                  </a:cubicBezTo>
                  <a:cubicBezTo>
                    <a:pt x="114300" y="463550"/>
                    <a:pt x="128270" y="384810"/>
                    <a:pt x="152400" y="355600"/>
                  </a:cubicBezTo>
                  <a:cubicBezTo>
                    <a:pt x="167640" y="337820"/>
                    <a:pt x="189230" y="330200"/>
                    <a:pt x="207010" y="326390"/>
                  </a:cubicBezTo>
                  <a:cubicBezTo>
                    <a:pt x="220980" y="323850"/>
                    <a:pt x="236220" y="326390"/>
                    <a:pt x="248920" y="331470"/>
                  </a:cubicBezTo>
                  <a:cubicBezTo>
                    <a:pt x="261620" y="336550"/>
                    <a:pt x="274320" y="342900"/>
                    <a:pt x="283210" y="354330"/>
                  </a:cubicBezTo>
                  <a:cubicBezTo>
                    <a:pt x="294640" y="368300"/>
                    <a:pt x="302260" y="389890"/>
                    <a:pt x="304800" y="412750"/>
                  </a:cubicBezTo>
                  <a:cubicBezTo>
                    <a:pt x="308610" y="443230"/>
                    <a:pt x="313690" y="502920"/>
                    <a:pt x="295910" y="519430"/>
                  </a:cubicBezTo>
                  <a:cubicBezTo>
                    <a:pt x="279400" y="534670"/>
                    <a:pt x="209550" y="523240"/>
                    <a:pt x="208280" y="515620"/>
                  </a:cubicBezTo>
                  <a:cubicBezTo>
                    <a:pt x="207010" y="508000"/>
                    <a:pt x="248920" y="488950"/>
                    <a:pt x="283210" y="473710"/>
                  </a:cubicBezTo>
                  <a:cubicBezTo>
                    <a:pt x="345440" y="445770"/>
                    <a:pt x="511810" y="425450"/>
                    <a:pt x="561340" y="377190"/>
                  </a:cubicBezTo>
                  <a:cubicBezTo>
                    <a:pt x="593090" y="345440"/>
                    <a:pt x="603250" y="297180"/>
                    <a:pt x="603250" y="261620"/>
                  </a:cubicBezTo>
                  <a:cubicBezTo>
                    <a:pt x="603250" y="229870"/>
                    <a:pt x="598170" y="191770"/>
                    <a:pt x="571500" y="172720"/>
                  </a:cubicBezTo>
                  <a:cubicBezTo>
                    <a:pt x="525780" y="140970"/>
                    <a:pt x="378460" y="165100"/>
                    <a:pt x="290830" y="173990"/>
                  </a:cubicBezTo>
                  <a:cubicBezTo>
                    <a:pt x="210820" y="181610"/>
                    <a:pt x="113030" y="224790"/>
                    <a:pt x="66040" y="217170"/>
                  </a:cubicBezTo>
                  <a:cubicBezTo>
                    <a:pt x="43180" y="213360"/>
                    <a:pt x="27940" y="200660"/>
                    <a:pt x="17780" y="189230"/>
                  </a:cubicBezTo>
                  <a:cubicBezTo>
                    <a:pt x="8890" y="179070"/>
                    <a:pt x="3810" y="167640"/>
                    <a:pt x="2540" y="154940"/>
                  </a:cubicBezTo>
                  <a:cubicBezTo>
                    <a:pt x="0" y="139700"/>
                    <a:pt x="2540" y="116840"/>
                    <a:pt x="11430" y="101600"/>
                  </a:cubicBezTo>
                  <a:cubicBezTo>
                    <a:pt x="20320" y="86360"/>
                    <a:pt x="53340" y="66040"/>
                    <a:pt x="53340" y="660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841159" y="6393288"/>
            <a:ext cx="172958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invert, or ‘not’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0210"/>
            <a:ext cx="5211869" cy="91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1"/>
              </a:lnSpc>
            </a:pPr>
            <a:r>
              <a:rPr lang="en-US" sz="53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2's complement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46882"/>
            <a:ext cx="144436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result of 2  -X is identical to an operation called 2's complement.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99586" y="1790024"/>
            <a:ext cx="2678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7520" y="2853798"/>
            <a:ext cx="3983473" cy="118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0000 0101     = 5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1111   1011     =-5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91487" y="3453873"/>
            <a:ext cx="28289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=2^8 - 5 = 251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52" y="4500988"/>
            <a:ext cx="462121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do 2's compliment: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3126" y="5309978"/>
            <a:ext cx="717728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take the ‘not’ of the binary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7520" y="6118968"/>
            <a:ext cx="622379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0000 0101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1111 1010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021580" y="6336030"/>
            <a:ext cx="645795" cy="706755"/>
            <a:chOff x="0" y="0"/>
            <a:chExt cx="861060" cy="942340"/>
          </a:xfrm>
        </p:grpSpPr>
        <p:sp>
          <p:nvSpPr>
            <p:cNvPr id="11" name="Freeform 11"/>
            <p:cNvSpPr/>
            <p:nvPr/>
          </p:nvSpPr>
          <p:spPr>
            <a:xfrm>
              <a:off x="48260" y="36830"/>
              <a:ext cx="768350" cy="863600"/>
            </a:xfrm>
            <a:custGeom>
              <a:avLst/>
              <a:gdLst/>
              <a:ahLst/>
              <a:cxnLst/>
              <a:rect l="l" t="t" r="r" b="b"/>
              <a:pathLst>
                <a:path w="768350" h="863600">
                  <a:moveTo>
                    <a:pt x="53340" y="66040"/>
                  </a:moveTo>
                  <a:cubicBezTo>
                    <a:pt x="369570" y="10160"/>
                    <a:pt x="500380" y="0"/>
                    <a:pt x="570230" y="13970"/>
                  </a:cubicBezTo>
                  <a:cubicBezTo>
                    <a:pt x="613410" y="22860"/>
                    <a:pt x="641350" y="30480"/>
                    <a:pt x="669290" y="58420"/>
                  </a:cubicBezTo>
                  <a:cubicBezTo>
                    <a:pt x="708660" y="97790"/>
                    <a:pt x="754380" y="193040"/>
                    <a:pt x="762000" y="251460"/>
                  </a:cubicBezTo>
                  <a:cubicBezTo>
                    <a:pt x="768350" y="295910"/>
                    <a:pt x="754380" y="334010"/>
                    <a:pt x="741680" y="372110"/>
                  </a:cubicBezTo>
                  <a:cubicBezTo>
                    <a:pt x="730250" y="408940"/>
                    <a:pt x="713740" y="449580"/>
                    <a:pt x="689610" y="476250"/>
                  </a:cubicBezTo>
                  <a:cubicBezTo>
                    <a:pt x="668020" y="500380"/>
                    <a:pt x="643890" y="509270"/>
                    <a:pt x="607060" y="528320"/>
                  </a:cubicBezTo>
                  <a:cubicBezTo>
                    <a:pt x="542290" y="561340"/>
                    <a:pt x="402590" y="619760"/>
                    <a:pt x="326390" y="637540"/>
                  </a:cubicBezTo>
                  <a:cubicBezTo>
                    <a:pt x="278130" y="648970"/>
                    <a:pt x="233680" y="661670"/>
                    <a:pt x="201930" y="647700"/>
                  </a:cubicBezTo>
                  <a:cubicBezTo>
                    <a:pt x="172720" y="635000"/>
                    <a:pt x="148590" y="600710"/>
                    <a:pt x="135890" y="566420"/>
                  </a:cubicBezTo>
                  <a:cubicBezTo>
                    <a:pt x="120650" y="525780"/>
                    <a:pt x="128270" y="448310"/>
                    <a:pt x="130810" y="414020"/>
                  </a:cubicBezTo>
                  <a:cubicBezTo>
                    <a:pt x="132080" y="396240"/>
                    <a:pt x="132080" y="386080"/>
                    <a:pt x="139700" y="373380"/>
                  </a:cubicBezTo>
                  <a:cubicBezTo>
                    <a:pt x="148590" y="358140"/>
                    <a:pt x="168910" y="337820"/>
                    <a:pt x="186690" y="331470"/>
                  </a:cubicBezTo>
                  <a:cubicBezTo>
                    <a:pt x="204470" y="325120"/>
                    <a:pt x="232410" y="326390"/>
                    <a:pt x="248920" y="331470"/>
                  </a:cubicBezTo>
                  <a:cubicBezTo>
                    <a:pt x="262890" y="335280"/>
                    <a:pt x="274320" y="342900"/>
                    <a:pt x="283210" y="354330"/>
                  </a:cubicBezTo>
                  <a:cubicBezTo>
                    <a:pt x="294640" y="368300"/>
                    <a:pt x="302260" y="386080"/>
                    <a:pt x="304800" y="412750"/>
                  </a:cubicBezTo>
                  <a:cubicBezTo>
                    <a:pt x="309880" y="469900"/>
                    <a:pt x="218440" y="641350"/>
                    <a:pt x="257810" y="688340"/>
                  </a:cubicBezTo>
                  <a:cubicBezTo>
                    <a:pt x="299720" y="736600"/>
                    <a:pt x="505460" y="659130"/>
                    <a:pt x="563880" y="684530"/>
                  </a:cubicBezTo>
                  <a:cubicBezTo>
                    <a:pt x="594360" y="697230"/>
                    <a:pt x="612140" y="726440"/>
                    <a:pt x="619760" y="744220"/>
                  </a:cubicBezTo>
                  <a:cubicBezTo>
                    <a:pt x="624840" y="754380"/>
                    <a:pt x="624840" y="762000"/>
                    <a:pt x="623570" y="772160"/>
                  </a:cubicBezTo>
                  <a:cubicBezTo>
                    <a:pt x="621030" y="787400"/>
                    <a:pt x="613410" y="810260"/>
                    <a:pt x="601980" y="824230"/>
                  </a:cubicBezTo>
                  <a:cubicBezTo>
                    <a:pt x="590550" y="838200"/>
                    <a:pt x="571500" y="849630"/>
                    <a:pt x="554990" y="853440"/>
                  </a:cubicBezTo>
                  <a:cubicBezTo>
                    <a:pt x="537210" y="857250"/>
                    <a:pt x="515620" y="855980"/>
                    <a:pt x="499110" y="847090"/>
                  </a:cubicBezTo>
                  <a:cubicBezTo>
                    <a:pt x="478790" y="835660"/>
                    <a:pt x="454660" y="803910"/>
                    <a:pt x="449580" y="782320"/>
                  </a:cubicBezTo>
                  <a:cubicBezTo>
                    <a:pt x="444500" y="764540"/>
                    <a:pt x="452120" y="740410"/>
                    <a:pt x="458470" y="726440"/>
                  </a:cubicBezTo>
                  <a:cubicBezTo>
                    <a:pt x="462280" y="716280"/>
                    <a:pt x="467360" y="711200"/>
                    <a:pt x="476250" y="704850"/>
                  </a:cubicBezTo>
                  <a:cubicBezTo>
                    <a:pt x="492760" y="694690"/>
                    <a:pt x="532130" y="679450"/>
                    <a:pt x="554990" y="681990"/>
                  </a:cubicBezTo>
                  <a:cubicBezTo>
                    <a:pt x="572770" y="684530"/>
                    <a:pt x="590550" y="697230"/>
                    <a:pt x="601980" y="711200"/>
                  </a:cubicBezTo>
                  <a:cubicBezTo>
                    <a:pt x="613410" y="725170"/>
                    <a:pt x="623570" y="744220"/>
                    <a:pt x="623570" y="763270"/>
                  </a:cubicBezTo>
                  <a:cubicBezTo>
                    <a:pt x="623570" y="786130"/>
                    <a:pt x="605790" y="821690"/>
                    <a:pt x="589280" y="836930"/>
                  </a:cubicBezTo>
                  <a:cubicBezTo>
                    <a:pt x="575310" y="849630"/>
                    <a:pt x="560070" y="850900"/>
                    <a:pt x="535940" y="854710"/>
                  </a:cubicBezTo>
                  <a:cubicBezTo>
                    <a:pt x="485140" y="863600"/>
                    <a:pt x="351790" y="855980"/>
                    <a:pt x="293370" y="854710"/>
                  </a:cubicBezTo>
                  <a:cubicBezTo>
                    <a:pt x="260350" y="854710"/>
                    <a:pt x="242570" y="855980"/>
                    <a:pt x="217170" y="852170"/>
                  </a:cubicBezTo>
                  <a:cubicBezTo>
                    <a:pt x="189230" y="847090"/>
                    <a:pt x="153670" y="844550"/>
                    <a:pt x="132080" y="825500"/>
                  </a:cubicBezTo>
                  <a:cubicBezTo>
                    <a:pt x="107950" y="803910"/>
                    <a:pt x="92710" y="751840"/>
                    <a:pt x="86360" y="717550"/>
                  </a:cubicBezTo>
                  <a:cubicBezTo>
                    <a:pt x="80010" y="688340"/>
                    <a:pt x="85090" y="662940"/>
                    <a:pt x="87630" y="632460"/>
                  </a:cubicBezTo>
                  <a:cubicBezTo>
                    <a:pt x="90170" y="595630"/>
                    <a:pt x="93980" y="554990"/>
                    <a:pt x="102870" y="513080"/>
                  </a:cubicBezTo>
                  <a:cubicBezTo>
                    <a:pt x="114300" y="463550"/>
                    <a:pt x="128270" y="384810"/>
                    <a:pt x="152400" y="355600"/>
                  </a:cubicBezTo>
                  <a:cubicBezTo>
                    <a:pt x="167640" y="337820"/>
                    <a:pt x="189230" y="330200"/>
                    <a:pt x="207010" y="326390"/>
                  </a:cubicBezTo>
                  <a:cubicBezTo>
                    <a:pt x="220980" y="323850"/>
                    <a:pt x="236220" y="326390"/>
                    <a:pt x="248920" y="331470"/>
                  </a:cubicBezTo>
                  <a:cubicBezTo>
                    <a:pt x="261620" y="336550"/>
                    <a:pt x="274320" y="342900"/>
                    <a:pt x="283210" y="354330"/>
                  </a:cubicBezTo>
                  <a:cubicBezTo>
                    <a:pt x="294640" y="368300"/>
                    <a:pt x="302260" y="389890"/>
                    <a:pt x="304800" y="412750"/>
                  </a:cubicBezTo>
                  <a:cubicBezTo>
                    <a:pt x="308610" y="443230"/>
                    <a:pt x="313690" y="502920"/>
                    <a:pt x="295910" y="519430"/>
                  </a:cubicBezTo>
                  <a:cubicBezTo>
                    <a:pt x="279400" y="534670"/>
                    <a:pt x="209550" y="523240"/>
                    <a:pt x="208280" y="515620"/>
                  </a:cubicBezTo>
                  <a:cubicBezTo>
                    <a:pt x="207010" y="508000"/>
                    <a:pt x="248920" y="488950"/>
                    <a:pt x="283210" y="473710"/>
                  </a:cubicBezTo>
                  <a:cubicBezTo>
                    <a:pt x="345440" y="445770"/>
                    <a:pt x="511810" y="425450"/>
                    <a:pt x="561340" y="377190"/>
                  </a:cubicBezTo>
                  <a:cubicBezTo>
                    <a:pt x="593090" y="345440"/>
                    <a:pt x="603250" y="297180"/>
                    <a:pt x="603250" y="261620"/>
                  </a:cubicBezTo>
                  <a:cubicBezTo>
                    <a:pt x="603250" y="229870"/>
                    <a:pt x="598170" y="191770"/>
                    <a:pt x="571500" y="172720"/>
                  </a:cubicBezTo>
                  <a:cubicBezTo>
                    <a:pt x="525780" y="140970"/>
                    <a:pt x="378460" y="165100"/>
                    <a:pt x="290830" y="173990"/>
                  </a:cubicBezTo>
                  <a:cubicBezTo>
                    <a:pt x="210820" y="181610"/>
                    <a:pt x="113030" y="224790"/>
                    <a:pt x="66040" y="217170"/>
                  </a:cubicBezTo>
                  <a:cubicBezTo>
                    <a:pt x="43180" y="213360"/>
                    <a:pt x="27940" y="200660"/>
                    <a:pt x="17780" y="189230"/>
                  </a:cubicBezTo>
                  <a:cubicBezTo>
                    <a:pt x="8890" y="179070"/>
                    <a:pt x="3810" y="167640"/>
                    <a:pt x="2540" y="154940"/>
                  </a:cubicBezTo>
                  <a:cubicBezTo>
                    <a:pt x="0" y="139700"/>
                    <a:pt x="2540" y="116840"/>
                    <a:pt x="11430" y="101600"/>
                  </a:cubicBezTo>
                  <a:cubicBezTo>
                    <a:pt x="20320" y="86360"/>
                    <a:pt x="53340" y="66040"/>
                    <a:pt x="53340" y="660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492316" y="7014210"/>
            <a:ext cx="3740309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&lt;- this is known as the 1’s compliment!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10871" y="7528033"/>
            <a:ext cx="529148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add 1 to the number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88869" y="8337023"/>
            <a:ext cx="209153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1111 1010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1111 1011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67375" y="8575148"/>
            <a:ext cx="45497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+1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841159" y="6393288"/>
            <a:ext cx="2540841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invert, or ‘not’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4693920" y="8623935"/>
            <a:ext cx="724852" cy="907732"/>
            <a:chOff x="0" y="0"/>
            <a:chExt cx="966470" cy="1210310"/>
          </a:xfrm>
        </p:grpSpPr>
        <p:sp>
          <p:nvSpPr>
            <p:cNvPr id="18" name="Freeform 18"/>
            <p:cNvSpPr/>
            <p:nvPr/>
          </p:nvSpPr>
          <p:spPr>
            <a:xfrm>
              <a:off x="44450" y="54610"/>
              <a:ext cx="872490" cy="1107440"/>
            </a:xfrm>
            <a:custGeom>
              <a:avLst/>
              <a:gdLst/>
              <a:ahLst/>
              <a:cxnLst/>
              <a:rect l="l" t="t" r="r" b="b"/>
              <a:pathLst>
                <a:path w="872490" h="1107440">
                  <a:moveTo>
                    <a:pt x="77470" y="17780"/>
                  </a:moveTo>
                  <a:cubicBezTo>
                    <a:pt x="431800" y="0"/>
                    <a:pt x="488950" y="8890"/>
                    <a:pt x="548640" y="29210"/>
                  </a:cubicBezTo>
                  <a:cubicBezTo>
                    <a:pt x="609600" y="49530"/>
                    <a:pt x="679450" y="85090"/>
                    <a:pt x="722630" y="116840"/>
                  </a:cubicBezTo>
                  <a:cubicBezTo>
                    <a:pt x="753110" y="138430"/>
                    <a:pt x="772160" y="160020"/>
                    <a:pt x="791210" y="186690"/>
                  </a:cubicBezTo>
                  <a:cubicBezTo>
                    <a:pt x="811530" y="214630"/>
                    <a:pt x="826770" y="243840"/>
                    <a:pt x="839470" y="284480"/>
                  </a:cubicBezTo>
                  <a:cubicBezTo>
                    <a:pt x="858520" y="345440"/>
                    <a:pt x="872490" y="461010"/>
                    <a:pt x="871220" y="521970"/>
                  </a:cubicBezTo>
                  <a:cubicBezTo>
                    <a:pt x="869950" y="561340"/>
                    <a:pt x="868680" y="589280"/>
                    <a:pt x="853440" y="618490"/>
                  </a:cubicBezTo>
                  <a:cubicBezTo>
                    <a:pt x="835660" y="651510"/>
                    <a:pt x="805180" y="679450"/>
                    <a:pt x="764540" y="708660"/>
                  </a:cubicBezTo>
                  <a:cubicBezTo>
                    <a:pt x="704850" y="751840"/>
                    <a:pt x="604520" y="795020"/>
                    <a:pt x="511810" y="830580"/>
                  </a:cubicBezTo>
                  <a:cubicBezTo>
                    <a:pt x="407670" y="869950"/>
                    <a:pt x="241300" y="951230"/>
                    <a:pt x="166370" y="929640"/>
                  </a:cubicBezTo>
                  <a:cubicBezTo>
                    <a:pt x="119380" y="915670"/>
                    <a:pt x="81280" y="863600"/>
                    <a:pt x="72390" y="821690"/>
                  </a:cubicBezTo>
                  <a:cubicBezTo>
                    <a:pt x="63500" y="777240"/>
                    <a:pt x="99060" y="697230"/>
                    <a:pt x="121920" y="666750"/>
                  </a:cubicBezTo>
                  <a:cubicBezTo>
                    <a:pt x="135890" y="647700"/>
                    <a:pt x="152400" y="638810"/>
                    <a:pt x="170180" y="633730"/>
                  </a:cubicBezTo>
                  <a:cubicBezTo>
                    <a:pt x="187960" y="628650"/>
                    <a:pt x="213360" y="631190"/>
                    <a:pt x="229870" y="640080"/>
                  </a:cubicBezTo>
                  <a:cubicBezTo>
                    <a:pt x="246380" y="648970"/>
                    <a:pt x="262890" y="662940"/>
                    <a:pt x="269240" y="683260"/>
                  </a:cubicBezTo>
                  <a:cubicBezTo>
                    <a:pt x="279400" y="713740"/>
                    <a:pt x="247650" y="779780"/>
                    <a:pt x="255270" y="816610"/>
                  </a:cubicBezTo>
                  <a:cubicBezTo>
                    <a:pt x="261620" y="844550"/>
                    <a:pt x="271780" y="871220"/>
                    <a:pt x="295910" y="887730"/>
                  </a:cubicBezTo>
                  <a:cubicBezTo>
                    <a:pt x="332740" y="913130"/>
                    <a:pt x="417830" y="900430"/>
                    <a:pt x="477520" y="914400"/>
                  </a:cubicBezTo>
                  <a:cubicBezTo>
                    <a:pt x="537210" y="928370"/>
                    <a:pt x="627380" y="937260"/>
                    <a:pt x="654050" y="969010"/>
                  </a:cubicBezTo>
                  <a:cubicBezTo>
                    <a:pt x="671830" y="989330"/>
                    <a:pt x="671830" y="1026160"/>
                    <a:pt x="666750" y="1047750"/>
                  </a:cubicBezTo>
                  <a:cubicBezTo>
                    <a:pt x="661670" y="1065530"/>
                    <a:pt x="646430" y="1082040"/>
                    <a:pt x="632460" y="1090930"/>
                  </a:cubicBezTo>
                  <a:cubicBezTo>
                    <a:pt x="618490" y="1099820"/>
                    <a:pt x="596900" y="1106170"/>
                    <a:pt x="580390" y="1104900"/>
                  </a:cubicBezTo>
                  <a:cubicBezTo>
                    <a:pt x="562610" y="1103630"/>
                    <a:pt x="542290" y="1097280"/>
                    <a:pt x="529590" y="1084580"/>
                  </a:cubicBezTo>
                  <a:cubicBezTo>
                    <a:pt x="514350" y="1069340"/>
                    <a:pt x="499110" y="1031240"/>
                    <a:pt x="500380" y="1009650"/>
                  </a:cubicBezTo>
                  <a:cubicBezTo>
                    <a:pt x="501650" y="991870"/>
                    <a:pt x="511810" y="972820"/>
                    <a:pt x="524510" y="960120"/>
                  </a:cubicBezTo>
                  <a:cubicBezTo>
                    <a:pt x="535940" y="947420"/>
                    <a:pt x="554990" y="935990"/>
                    <a:pt x="572770" y="934720"/>
                  </a:cubicBezTo>
                  <a:cubicBezTo>
                    <a:pt x="594360" y="933450"/>
                    <a:pt x="631190" y="943610"/>
                    <a:pt x="647700" y="961390"/>
                  </a:cubicBezTo>
                  <a:cubicBezTo>
                    <a:pt x="664210" y="979170"/>
                    <a:pt x="674370" y="1016000"/>
                    <a:pt x="669290" y="1038860"/>
                  </a:cubicBezTo>
                  <a:cubicBezTo>
                    <a:pt x="664210" y="1061720"/>
                    <a:pt x="636270" y="1090930"/>
                    <a:pt x="615950" y="1099820"/>
                  </a:cubicBezTo>
                  <a:cubicBezTo>
                    <a:pt x="599440" y="1107440"/>
                    <a:pt x="577850" y="1106170"/>
                    <a:pt x="561340" y="1101090"/>
                  </a:cubicBezTo>
                  <a:cubicBezTo>
                    <a:pt x="544830" y="1096010"/>
                    <a:pt x="528320" y="1070610"/>
                    <a:pt x="516890" y="1070610"/>
                  </a:cubicBezTo>
                  <a:cubicBezTo>
                    <a:pt x="509270" y="1070610"/>
                    <a:pt x="508000" y="1082040"/>
                    <a:pt x="497840" y="1084580"/>
                  </a:cubicBezTo>
                  <a:cubicBezTo>
                    <a:pt x="468630" y="1092200"/>
                    <a:pt x="367030" y="1076960"/>
                    <a:pt x="317500" y="1068070"/>
                  </a:cubicBezTo>
                  <a:cubicBezTo>
                    <a:pt x="280670" y="1061720"/>
                    <a:pt x="252730" y="1054100"/>
                    <a:pt x="223520" y="1041400"/>
                  </a:cubicBezTo>
                  <a:cubicBezTo>
                    <a:pt x="194310" y="1028700"/>
                    <a:pt x="162560" y="1017270"/>
                    <a:pt x="139700" y="994410"/>
                  </a:cubicBezTo>
                  <a:cubicBezTo>
                    <a:pt x="115570" y="970280"/>
                    <a:pt x="92710" y="935990"/>
                    <a:pt x="85090" y="901700"/>
                  </a:cubicBezTo>
                  <a:cubicBezTo>
                    <a:pt x="76200" y="863600"/>
                    <a:pt x="87630" y="816610"/>
                    <a:pt x="93980" y="775970"/>
                  </a:cubicBezTo>
                  <a:cubicBezTo>
                    <a:pt x="100330" y="737870"/>
                    <a:pt x="105410" y="690880"/>
                    <a:pt x="121920" y="666750"/>
                  </a:cubicBezTo>
                  <a:cubicBezTo>
                    <a:pt x="134620" y="648970"/>
                    <a:pt x="152400" y="638810"/>
                    <a:pt x="170180" y="633730"/>
                  </a:cubicBezTo>
                  <a:cubicBezTo>
                    <a:pt x="187960" y="628650"/>
                    <a:pt x="213360" y="631190"/>
                    <a:pt x="229870" y="640080"/>
                  </a:cubicBezTo>
                  <a:cubicBezTo>
                    <a:pt x="246380" y="648970"/>
                    <a:pt x="261620" y="668020"/>
                    <a:pt x="269240" y="683260"/>
                  </a:cubicBezTo>
                  <a:cubicBezTo>
                    <a:pt x="275590" y="695960"/>
                    <a:pt x="275590" y="707390"/>
                    <a:pt x="274320" y="722630"/>
                  </a:cubicBezTo>
                  <a:cubicBezTo>
                    <a:pt x="271780" y="748030"/>
                    <a:pt x="256540" y="812800"/>
                    <a:pt x="238760" y="817880"/>
                  </a:cubicBezTo>
                  <a:cubicBezTo>
                    <a:pt x="222250" y="822960"/>
                    <a:pt x="172720" y="787400"/>
                    <a:pt x="175260" y="772160"/>
                  </a:cubicBezTo>
                  <a:cubicBezTo>
                    <a:pt x="180340" y="740410"/>
                    <a:pt x="422910" y="706120"/>
                    <a:pt x="505460" y="673100"/>
                  </a:cubicBezTo>
                  <a:cubicBezTo>
                    <a:pt x="557530" y="652780"/>
                    <a:pt x="591820" y="635000"/>
                    <a:pt x="628650" y="610870"/>
                  </a:cubicBezTo>
                  <a:cubicBezTo>
                    <a:pt x="662940" y="588010"/>
                    <a:pt x="707390" y="563880"/>
                    <a:pt x="721360" y="532130"/>
                  </a:cubicBezTo>
                  <a:cubicBezTo>
                    <a:pt x="734060" y="501650"/>
                    <a:pt x="720090" y="463550"/>
                    <a:pt x="713740" y="426720"/>
                  </a:cubicBezTo>
                  <a:cubicBezTo>
                    <a:pt x="707390" y="383540"/>
                    <a:pt x="702310" y="325120"/>
                    <a:pt x="679450" y="287020"/>
                  </a:cubicBezTo>
                  <a:cubicBezTo>
                    <a:pt x="659130" y="252730"/>
                    <a:pt x="626110" y="227330"/>
                    <a:pt x="589280" y="207010"/>
                  </a:cubicBezTo>
                  <a:cubicBezTo>
                    <a:pt x="548640" y="184150"/>
                    <a:pt x="483870" y="170180"/>
                    <a:pt x="443230" y="160020"/>
                  </a:cubicBezTo>
                  <a:cubicBezTo>
                    <a:pt x="414020" y="153670"/>
                    <a:pt x="400050" y="149860"/>
                    <a:pt x="368300" y="148590"/>
                  </a:cubicBezTo>
                  <a:cubicBezTo>
                    <a:pt x="316230" y="147320"/>
                    <a:pt x="217170" y="167640"/>
                    <a:pt x="157480" y="168910"/>
                  </a:cubicBezTo>
                  <a:cubicBezTo>
                    <a:pt x="113030" y="170180"/>
                    <a:pt x="67310" y="173990"/>
                    <a:pt x="41910" y="161290"/>
                  </a:cubicBezTo>
                  <a:cubicBezTo>
                    <a:pt x="24130" y="152400"/>
                    <a:pt x="12700" y="135890"/>
                    <a:pt x="6350" y="120650"/>
                  </a:cubicBezTo>
                  <a:cubicBezTo>
                    <a:pt x="0" y="105410"/>
                    <a:pt x="1270" y="82550"/>
                    <a:pt x="6350" y="67310"/>
                  </a:cubicBezTo>
                  <a:cubicBezTo>
                    <a:pt x="10160" y="54610"/>
                    <a:pt x="16510" y="44450"/>
                    <a:pt x="26670" y="36830"/>
                  </a:cubicBezTo>
                  <a:cubicBezTo>
                    <a:pt x="39370" y="26670"/>
                    <a:pt x="77470" y="17780"/>
                    <a:pt x="77470" y="177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81091" y="2756735"/>
            <a:ext cx="13525817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Taking 2's compliment is much faster than</a:t>
            </a: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calculating 2  -X for larger n’s!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39860" y="3643195"/>
            <a:ext cx="2678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84728" y="6412568"/>
            <a:ext cx="6518543" cy="874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17"/>
              </a:lnSpc>
            </a:pPr>
            <a:r>
              <a:rPr lang="en-US" sz="51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equivalent to *-1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946</Words>
  <Application>Microsoft Macintosh PowerPoint</Application>
  <PresentationFormat>Custom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DM Sans</vt:lpstr>
      <vt:lpstr>Montserrat Classic Bold</vt:lpstr>
      <vt:lpstr>Calibri</vt:lpstr>
      <vt:lpstr>Canva Sans</vt:lpstr>
      <vt:lpstr>Canva Sans Bold</vt:lpstr>
      <vt:lpstr>Oswald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WK7</dc:title>
  <cp:lastModifiedBy>Siyu Qiu</cp:lastModifiedBy>
  <cp:revision>13</cp:revision>
  <dcterms:created xsi:type="dcterms:W3CDTF">2006-08-16T00:00:00Z</dcterms:created>
  <dcterms:modified xsi:type="dcterms:W3CDTF">2025-04-01T06:26:26Z</dcterms:modified>
  <dc:identifier>DAFyEmeYcRY</dc:identifier>
</cp:coreProperties>
</file>