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803763" cy="30275213"/>
  <p:notesSz cx="6858000" cy="9144000"/>
  <p:embeddedFontLst>
    <p:embeddedFont>
      <p:font typeface="Cambria Math" panose="02040503050406030204" pitchFamily="18" charset="0"/>
      <p:regular r:id="rId4"/>
    </p:embeddedFon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">
          <p15:clr>
            <a:srgbClr val="747775"/>
          </p15:clr>
        </p15:guide>
        <p15:guide id="2" pos="691">
          <p15:clr>
            <a:srgbClr val="747775"/>
          </p15:clr>
        </p15:guide>
        <p15:guide id="3" pos="6624">
          <p15:clr>
            <a:srgbClr val="747775"/>
          </p15:clr>
        </p15:guide>
        <p15:guide id="4" pos="7240">
          <p15:clr>
            <a:srgbClr val="747775"/>
          </p15:clr>
        </p15:guide>
        <p15:guide id="5" pos="13173">
          <p15:clr>
            <a:srgbClr val="747775"/>
          </p15:clr>
        </p15:guide>
        <p15:guide id="6" pos="13789">
          <p15:clr>
            <a:srgbClr val="747775"/>
          </p15:clr>
        </p15:guide>
        <p15:guide id="7" pos="19722">
          <p15:clr>
            <a:srgbClr val="747775"/>
          </p15:clr>
        </p15:guide>
        <p15:guide id="8" orient="horz" pos="18380">
          <p15:clr>
            <a:srgbClr val="747775"/>
          </p15:clr>
        </p15:guide>
        <p15:guide id="9" pos="20339">
          <p15:clr>
            <a:srgbClr val="747775"/>
          </p15:clr>
        </p15:guide>
        <p15:guide id="10" pos="2627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372"/>
    <a:srgbClr val="B4CFAC"/>
    <a:srgbClr val="FBE6F2"/>
    <a:srgbClr val="894651"/>
    <a:srgbClr val="464E62"/>
    <a:srgbClr val="BBE5F7"/>
    <a:srgbClr val="AB788A"/>
    <a:srgbClr val="894691"/>
    <a:srgbClr val="332B2B"/>
    <a:srgbClr val="573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59E44-85AD-3A4F-9A88-DA798163E70C}" v="150" dt="2024-10-15T22:48:12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7"/>
  </p:normalViewPr>
  <p:slideViewPr>
    <p:cSldViewPr snapToGrid="0">
      <p:cViewPr>
        <p:scale>
          <a:sx n="46" d="100"/>
          <a:sy n="46" d="100"/>
        </p:scale>
        <p:origin x="144" y="144"/>
      </p:cViewPr>
      <p:guideLst>
        <p:guide orient="horz" pos="691"/>
        <p:guide pos="691"/>
        <p:guide pos="6624"/>
        <p:guide pos="7240"/>
        <p:guide pos="13173"/>
        <p:guide pos="13789"/>
        <p:guide pos="19722"/>
        <p:guide orient="horz" pos="18380"/>
        <p:guide pos="20339"/>
        <p:guide pos="262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5319" y="685800"/>
            <a:ext cx="484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59139" y="4382765"/>
            <a:ext cx="39885900" cy="120822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9100" y="16682409"/>
            <a:ext cx="39885900" cy="4665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59100" y="6510944"/>
            <a:ext cx="39885900" cy="115575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59100" y="18554829"/>
            <a:ext cx="39885900" cy="76569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59100" y="12660471"/>
            <a:ext cx="39885900" cy="49551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39885900" cy="20109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18723900" cy="20109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2620959" y="6783772"/>
            <a:ext cx="18723900" cy="20109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59100" y="3270408"/>
            <a:ext cx="13144500" cy="44481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59100" y="8179553"/>
            <a:ext cx="13144500" cy="187149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294910" y="2649702"/>
            <a:ext cx="29808300" cy="240795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402000" y="-736"/>
            <a:ext cx="2140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25" tIns="455425" rIns="455425" bIns="45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42833" y="7258794"/>
            <a:ext cx="18936000" cy="87252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42833" y="16499640"/>
            <a:ext cx="18936000" cy="72702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122305" y="4262097"/>
            <a:ext cx="17961300" cy="217503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59100" y="24902282"/>
            <a:ext cx="28080900" cy="3561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39885900" cy="201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taylor.wjakethompson.com/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BB1F7DE-BF1A-DAD6-B395-C1C79864FE0F}"/>
              </a:ext>
            </a:extLst>
          </p:cNvPr>
          <p:cNvSpPr/>
          <p:nvPr/>
        </p:nvSpPr>
        <p:spPr>
          <a:xfrm>
            <a:off x="10471823" y="7184850"/>
            <a:ext cx="31233977" cy="13517166"/>
          </a:xfrm>
          <a:prstGeom prst="rect">
            <a:avLst/>
          </a:prstGeom>
          <a:solidFill>
            <a:srgbClr val="AB788A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C6764-4670-0E42-809F-5E3BEA3217D0}"/>
              </a:ext>
            </a:extLst>
          </p:cNvPr>
          <p:cNvSpPr/>
          <p:nvPr/>
        </p:nvSpPr>
        <p:spPr>
          <a:xfrm>
            <a:off x="1097274" y="7161940"/>
            <a:ext cx="9374550" cy="8573709"/>
          </a:xfrm>
          <a:prstGeom prst="rect">
            <a:avLst/>
          </a:prstGeom>
          <a:solidFill>
            <a:srgbClr val="D8B372">
              <a:alpha val="4992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7543B0-DA53-AFB6-50F1-25A14D4ABFD4}"/>
              </a:ext>
            </a:extLst>
          </p:cNvPr>
          <p:cNvGrpSpPr/>
          <p:nvPr/>
        </p:nvGrpSpPr>
        <p:grpSpPr>
          <a:xfrm>
            <a:off x="1283676" y="10350019"/>
            <a:ext cx="4128389" cy="5039440"/>
            <a:chOff x="5898034" y="9512513"/>
            <a:chExt cx="4128389" cy="5039440"/>
          </a:xfrm>
        </p:grpSpPr>
        <p:pic>
          <p:nvPicPr>
            <p:cNvPr id="15" name="Picture 14" descr="A screenshot of a website&#10;&#10;Description automatically generated">
              <a:extLst>
                <a:ext uri="{FF2B5EF4-FFF2-40B4-BE49-F238E27FC236}">
                  <a16:creationId xmlns:a16="http://schemas.microsoft.com/office/drawing/2014/main" id="{E03D690F-F0B4-3C22-5654-0EDD07A4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8035" y="10646120"/>
              <a:ext cx="4128388" cy="3905833"/>
            </a:xfrm>
            <a:prstGeom prst="rect">
              <a:avLst/>
            </a:prstGeom>
          </p:spPr>
        </p:pic>
        <p:pic>
          <p:nvPicPr>
            <p:cNvPr id="1026" name="Picture 2" descr="The Billboard Hot 100: How It Works and Why It Matters">
              <a:extLst>
                <a:ext uri="{FF2B5EF4-FFF2-40B4-BE49-F238E27FC236}">
                  <a16:creationId xmlns:a16="http://schemas.microsoft.com/office/drawing/2014/main" id="{D9037011-6484-4070-0F41-4ED221A18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8034" y="9512513"/>
              <a:ext cx="4128389" cy="1133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C31676A-FD74-6EC4-AB47-1417FDA467E2}"/>
              </a:ext>
            </a:extLst>
          </p:cNvPr>
          <p:cNvSpPr/>
          <p:nvPr/>
        </p:nvSpPr>
        <p:spPr>
          <a:xfrm>
            <a:off x="1097276" y="16911158"/>
            <a:ext cx="9400234" cy="11811740"/>
          </a:xfrm>
          <a:prstGeom prst="rect">
            <a:avLst/>
          </a:prstGeom>
          <a:solidFill>
            <a:srgbClr val="B4CFAC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gold logo&#10;&#10;Description automatically generated">
            <a:extLst>
              <a:ext uri="{FF2B5EF4-FFF2-40B4-BE49-F238E27FC236}">
                <a16:creationId xmlns:a16="http://schemas.microsoft.com/office/drawing/2014/main" id="{8553186E-0EE4-098B-49B9-4AC1F04EE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048" y="1213664"/>
            <a:ext cx="6994621" cy="4160979"/>
          </a:xfrm>
          <a:prstGeom prst="rect">
            <a:avLst/>
          </a:prstGeom>
        </p:spPr>
      </p:pic>
      <p:sp>
        <p:nvSpPr>
          <p:cNvPr id="57" name="Google Shape;57;p13"/>
          <p:cNvSpPr txBox="1"/>
          <p:nvPr/>
        </p:nvSpPr>
        <p:spPr>
          <a:xfrm>
            <a:off x="7962228" y="1228124"/>
            <a:ext cx="27559044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74300" rIns="91425" bIns="2743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US" sz="8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HELVETICA NEUE MEDIUM" panose="02000503000000020004" pitchFamily="2" charset="0"/>
                <a:cs typeface="Arial" panose="020B0604020202020204" pitchFamily="34" charset="0"/>
                <a:sym typeface="Roboto Condensed"/>
              </a:rPr>
              <a:t>I</a:t>
            </a:r>
            <a:r>
              <a:rPr lang="en-US" sz="80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Condensed"/>
              </a:rPr>
              <a:t> don’t know about you, but I’m feeling an analysis 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r>
              <a:rPr lang="en-US" sz="1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istilli" panose="02000603000000000000" pitchFamily="2" charset="77"/>
                <a:ea typeface="HELVETICA NEUE MEDIUM" panose="02000503000000020004" pitchFamily="2" charset="0"/>
                <a:cs typeface="Roboto Condensed"/>
                <a:sym typeface="Roboto Condensed"/>
              </a:rPr>
              <a:t>Taylor Swift time to charting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1097275" y="5758050"/>
            <a:ext cx="9418200" cy="1426800"/>
          </a:xfrm>
          <a:prstGeom prst="rect">
            <a:avLst/>
          </a:prstGeom>
          <a:solidFill>
            <a:srgbClr val="D8B372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tx1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INTRODUCTION</a:t>
            </a:r>
            <a:endParaRPr sz="7000" dirty="0">
              <a:solidFill>
                <a:schemeClr val="tx1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0471823" y="5758050"/>
            <a:ext cx="31233977" cy="1426800"/>
          </a:xfrm>
          <a:prstGeom prst="rect">
            <a:avLst/>
          </a:prstGeom>
          <a:solidFill>
            <a:srgbClr val="FBE6F2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tx1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RESULTS</a:t>
            </a:r>
            <a:endParaRPr sz="7000" dirty="0">
              <a:solidFill>
                <a:schemeClr val="tx1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32183899" y="20695716"/>
            <a:ext cx="9521901" cy="1452234"/>
          </a:xfrm>
          <a:prstGeom prst="rect">
            <a:avLst/>
          </a:prstGeom>
          <a:solidFill>
            <a:srgbClr val="464E62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rgbClr val="EEF8FF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REFERENCES</a:t>
            </a:r>
            <a:endParaRPr sz="7000" dirty="0">
              <a:solidFill>
                <a:srgbClr val="EEF8FF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0471823" y="20721150"/>
            <a:ext cx="21686389" cy="1426800"/>
          </a:xfrm>
          <a:prstGeom prst="rect">
            <a:avLst/>
          </a:prstGeom>
          <a:solidFill>
            <a:srgbClr val="BBE5F7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tx1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CONCLUSION</a:t>
            </a:r>
            <a:endParaRPr sz="7000" dirty="0">
              <a:solidFill>
                <a:schemeClr val="tx1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53623" y="7345791"/>
            <a:ext cx="9443885" cy="6771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74300" rIns="182875" bIns="91425" anchor="t" anchorCtr="0">
            <a:sp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Time from release to charting on the Billboard Hot 100 as an indicator of popularity. The chart counts sales and stream.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Roboto"/>
                <a:ea typeface="Roboto"/>
                <a:cs typeface="Roboto"/>
                <a:sym typeface="Roboto"/>
              </a:rPr>
              <a:t>Taylor Swift is one of the most popular and pop-culture-defining artist in 2023 and 2024.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2158212" y="22206417"/>
            <a:ext cx="9418200" cy="338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274300" rIns="182875" bIns="2743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Thompson W (2024). </a:t>
            </a:r>
            <a:r>
              <a:rPr lang="en-US" sz="23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taylor</a:t>
            </a:r>
            <a:r>
              <a:rPr lang="en-US" sz="23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Lyrics and Song Data for Taylor Swift's Discography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R package version 3.1.0, https://</a:t>
            </a:r>
            <a:r>
              <a:rPr lang="en-US" sz="2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github.com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wjakethompson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23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taylor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https://taylor.wjakethompson.com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3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UT Data, </a:t>
            </a:r>
            <a:r>
              <a:rPr lang="en-US" sz="23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UT-Austin School of Journalism and Media, data and coding classes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(2024). </a:t>
            </a:r>
            <a:r>
              <a:rPr lang="en-US" sz="23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rwd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-billboard-data: Billboards chart data. </a:t>
            </a:r>
            <a:r>
              <a:rPr lang="en-US" sz="23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Github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repository. https://</a:t>
            </a:r>
            <a:r>
              <a:rPr lang="en-US" sz="23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github.com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/</a:t>
            </a:r>
            <a:r>
              <a:rPr lang="en-US" sz="23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utdata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/</a:t>
            </a:r>
            <a:r>
              <a:rPr lang="en-US" sz="23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rwd</a:t>
            </a:r>
            <a:r>
              <a:rPr lang="en-US" sz="23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-billboard-data</a:t>
            </a:r>
          </a:p>
        </p:txBody>
      </p:sp>
      <p:sp>
        <p:nvSpPr>
          <p:cNvPr id="92" name="Google Shape;92;p13"/>
          <p:cNvSpPr txBox="1"/>
          <p:nvPr/>
        </p:nvSpPr>
        <p:spPr>
          <a:xfrm>
            <a:off x="35204400" y="1097280"/>
            <a:ext cx="6397700" cy="3843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Anh Nguyen</a:t>
            </a:r>
            <a:endParaRPr sz="8800" b="1" baseline="-25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Wake Forest University,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Winston-Salem,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" sz="36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North Carolina</a:t>
            </a:r>
            <a:endParaRPr sz="36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>
            <a:off x="1736799" y="24066227"/>
            <a:ext cx="8051850" cy="4469042"/>
            <a:chOff x="1801400" y="21537883"/>
            <a:chExt cx="8051850" cy="4469042"/>
          </a:xfrm>
        </p:grpSpPr>
        <p:sp>
          <p:nvSpPr>
            <p:cNvPr id="94" name="Google Shape;94;p13"/>
            <p:cNvSpPr/>
            <p:nvPr/>
          </p:nvSpPr>
          <p:spPr>
            <a:xfrm>
              <a:off x="1801400" y="23595825"/>
              <a:ext cx="2470500" cy="2411100"/>
            </a:xfrm>
            <a:prstGeom prst="roundRect">
              <a:avLst>
                <a:gd name="adj" fmla="val 16667"/>
              </a:avLst>
            </a:pr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Step 1:</a:t>
              </a:r>
              <a:endParaRPr sz="30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Gather data</a:t>
              </a:r>
              <a:endParaRPr sz="25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382750" y="23595825"/>
              <a:ext cx="2470500" cy="2411100"/>
            </a:xfrm>
            <a:prstGeom prst="roundRect">
              <a:avLst>
                <a:gd name="adj" fmla="val 16667"/>
              </a:avLst>
            </a:pr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Step 3:</a:t>
              </a:r>
              <a:endParaRPr sz="30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Fit </a:t>
              </a:r>
              <a:r>
                <a:rPr lang="en-US" sz="3000" dirty="0" err="1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Kaplain</a:t>
              </a:r>
              <a:r>
                <a:rPr lang="en-US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-Meier curve</a:t>
              </a:r>
              <a:endParaRPr lang="en-US" sz="25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4592075" y="23595825"/>
              <a:ext cx="2470500" cy="2411100"/>
            </a:xfrm>
            <a:prstGeom prst="roundRect">
              <a:avLst>
                <a:gd name="adj" fmla="val 16667"/>
              </a:avLst>
            </a:pr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Step 2:</a:t>
              </a:r>
              <a:endParaRPr sz="30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 dirty="0">
                  <a:solidFill>
                    <a:srgbClr val="26437D"/>
                  </a:solidFill>
                  <a:latin typeface="Roboto"/>
                  <a:ea typeface="Roboto"/>
                  <a:cs typeface="Roboto"/>
                  <a:sym typeface="Roboto"/>
                </a:rPr>
                <a:t>Exploratory data analysis</a:t>
              </a:r>
              <a:endParaRPr sz="2500" dirty="0">
                <a:solidFill>
                  <a:srgbClr val="26437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2223445" y="21537883"/>
              <a:ext cx="7165863" cy="1694042"/>
              <a:chOff x="2221832" y="21749395"/>
              <a:chExt cx="7165863" cy="1694042"/>
            </a:xfrm>
          </p:grpSpPr>
          <p:grpSp>
            <p:nvGrpSpPr>
              <p:cNvPr id="98" name="Google Shape;98;p13"/>
              <p:cNvGrpSpPr/>
              <p:nvPr/>
            </p:nvGrpSpPr>
            <p:grpSpPr>
              <a:xfrm>
                <a:off x="2221832" y="21749395"/>
                <a:ext cx="2400167" cy="1694030"/>
                <a:chOff x="14490614" y="13511729"/>
                <a:chExt cx="1845856" cy="1303200"/>
              </a:xfrm>
            </p:grpSpPr>
            <p:sp>
              <p:nvSpPr>
                <p:cNvPr id="99" name="Google Shape;99;p13"/>
                <p:cNvSpPr/>
                <p:nvPr/>
              </p:nvSpPr>
              <p:spPr>
                <a:xfrm>
                  <a:off x="15032970" y="13747156"/>
                  <a:ext cx="1303500" cy="8619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252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EEF8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14490614" y="13511729"/>
                  <a:ext cx="1303500" cy="1303200"/>
                </a:xfrm>
                <a:prstGeom prst="ellipse">
                  <a:avLst/>
                </a:prstGeom>
                <a:solidFill>
                  <a:srgbClr val="0252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7000" dirty="0">
                      <a:solidFill>
                        <a:srgbClr val="EEF8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1</a:t>
                  </a:r>
                  <a:endParaRPr dirty="0">
                    <a:solidFill>
                      <a:srgbClr val="EEF8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101" name="Google Shape;101;p13"/>
              <p:cNvGrpSpPr/>
              <p:nvPr/>
            </p:nvGrpSpPr>
            <p:grpSpPr>
              <a:xfrm>
                <a:off x="4959432" y="21749408"/>
                <a:ext cx="2395836" cy="1694030"/>
                <a:chOff x="16336302" y="13511729"/>
                <a:chExt cx="1842525" cy="1303200"/>
              </a:xfrm>
            </p:grpSpPr>
            <p:sp>
              <p:nvSpPr>
                <p:cNvPr id="102" name="Google Shape;102;p13"/>
                <p:cNvSpPr/>
                <p:nvPr/>
              </p:nvSpPr>
              <p:spPr>
                <a:xfrm>
                  <a:off x="16875328" y="13747156"/>
                  <a:ext cx="1303500" cy="86190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D8B3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EEF8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16336302" y="13511729"/>
                  <a:ext cx="1303500" cy="1303200"/>
                </a:xfrm>
                <a:prstGeom prst="ellipse">
                  <a:avLst/>
                </a:prstGeom>
                <a:solidFill>
                  <a:srgbClr val="D8B3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7000" dirty="0">
                      <a:solidFill>
                        <a:srgbClr val="EEF8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2</a:t>
                  </a:r>
                  <a:endParaRPr sz="7000" dirty="0">
                    <a:solidFill>
                      <a:srgbClr val="EEF8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sp>
            <p:nvSpPr>
              <p:cNvPr id="104" name="Google Shape;104;p13"/>
              <p:cNvSpPr/>
              <p:nvPr/>
            </p:nvSpPr>
            <p:spPr>
              <a:xfrm>
                <a:off x="7692695" y="21749525"/>
                <a:ext cx="1695000" cy="1693800"/>
              </a:xfrm>
              <a:prstGeom prst="ellipse">
                <a:avLst/>
              </a:prstGeom>
              <a:solidFill>
                <a:srgbClr val="C58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7000">
                    <a:solidFill>
                      <a:srgbClr val="EEF8FF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>
                  <a:solidFill>
                    <a:srgbClr val="EEF8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B16104C-4D7E-6FB5-4780-CC3142DB73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2456" y="7632093"/>
            <a:ext cx="6829414" cy="58516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610F6-940F-C447-2FBD-A9731178D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13011" y="8639603"/>
            <a:ext cx="7087112" cy="6170108"/>
          </a:xfrm>
          <a:prstGeom prst="rect">
            <a:avLst/>
          </a:prstGeom>
        </p:spPr>
      </p:pic>
      <p:sp>
        <p:nvSpPr>
          <p:cNvPr id="60" name="Google Shape;60;p13"/>
          <p:cNvSpPr/>
          <p:nvPr/>
        </p:nvSpPr>
        <p:spPr>
          <a:xfrm>
            <a:off x="1097275" y="15735650"/>
            <a:ext cx="9374548" cy="1426800"/>
          </a:xfrm>
          <a:prstGeom prst="rect">
            <a:avLst/>
          </a:prstGeom>
          <a:solidFill>
            <a:srgbClr val="B4CFAC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chemeClr val="tx1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METHODS</a:t>
            </a:r>
            <a:endParaRPr sz="7000" dirty="0">
              <a:solidFill>
                <a:schemeClr val="tx1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C8B6CA-DD29-5AF0-320F-30D901D1E3AE}"/>
              </a:ext>
            </a:extLst>
          </p:cNvPr>
          <p:cNvSpPr txBox="1"/>
          <p:nvPr/>
        </p:nvSpPr>
        <p:spPr>
          <a:xfrm>
            <a:off x="1125448" y="17419126"/>
            <a:ext cx="940023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Billboard is updated every Sunday  → interval censoring, no right censoring unless we stop the Billboard chart (which can happen one day).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DATA: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Eras, divided albums into 6 groups; Taylor Swift song release date; Charted on Billboard Hot 100 date.</a:t>
            </a:r>
          </a:p>
          <a:p>
            <a:pPr marL="457200" lvl="8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METHODS:</a:t>
            </a:r>
          </a:p>
          <a:p>
            <a:pPr marL="457200" lvl="8" indent="-457200">
              <a:buFont typeface="Courier New" panose="02070309020205020404" pitchFamily="49" charset="0"/>
              <a:buChar char="o"/>
            </a:pP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Kaplain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-Meier Curve: empirical survival probability curve.</a:t>
            </a:r>
          </a:p>
          <a:p>
            <a:pPr marL="457200" lvl="8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95% log confidence interval.</a:t>
            </a:r>
          </a:p>
          <a:p>
            <a:pPr marL="457200" lvl="8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log-rank test for difference across eras</a:t>
            </a:r>
          </a:p>
          <a:p>
            <a:pPr marL="457200" lvl="8" indent="-457200">
              <a:buFont typeface="Courier New" panose="02070309020205020404" pitchFamily="49" charset="0"/>
              <a:buChar char="o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different ways to grouping eras to see if the results change drastically.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2FD325-7550-78C0-9650-7675326C6644}"/>
              </a:ext>
            </a:extLst>
          </p:cNvPr>
          <p:cNvSpPr/>
          <p:nvPr/>
        </p:nvSpPr>
        <p:spPr>
          <a:xfrm>
            <a:off x="10471823" y="22167084"/>
            <a:ext cx="21686389" cy="6555814"/>
          </a:xfrm>
          <a:prstGeom prst="rect">
            <a:avLst/>
          </a:prstGeom>
          <a:solidFill>
            <a:srgbClr val="BBE5F7">
              <a:alpha val="5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185CAC-C5E8-1051-C09B-E4E228CE4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48846"/>
              </p:ext>
            </p:extLst>
          </p:nvPr>
        </p:nvGraphicFramePr>
        <p:xfrm>
          <a:off x="18189653" y="15237553"/>
          <a:ext cx="7087112" cy="428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152">
                  <a:extLst>
                    <a:ext uri="{9D8B030D-6E8A-4147-A177-3AD203B41FA5}">
                      <a16:colId xmlns:a16="http://schemas.microsoft.com/office/drawing/2014/main" val="3228095833"/>
                    </a:ext>
                  </a:extLst>
                </a:gridCol>
                <a:gridCol w="4758960">
                  <a:extLst>
                    <a:ext uri="{9D8B030D-6E8A-4147-A177-3AD203B41FA5}">
                      <a16:colId xmlns:a16="http://schemas.microsoft.com/office/drawing/2014/main" val="639568499"/>
                    </a:ext>
                  </a:extLst>
                </a:gridCol>
              </a:tblGrid>
              <a:tr h="1070614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from release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Probability of charting after (95% CI)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26946"/>
                  </a:ext>
                </a:extLst>
              </a:tr>
              <a:tr h="107061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 week 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99.4%    (98.5%, 100%)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46618"/>
                  </a:ext>
                </a:extLst>
              </a:tr>
              <a:tr h="107061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2.14 week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47.8%    (42.6%, 53.6%) 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624848"/>
                  </a:ext>
                </a:extLst>
              </a:tr>
              <a:tr h="1070614"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3.13 week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33.8%.   (28.9%, 39.4%)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62561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9635A080-92D5-C869-6897-F331A98894F6}"/>
              </a:ext>
            </a:extLst>
          </p:cNvPr>
          <p:cNvSpPr txBox="1"/>
          <p:nvPr/>
        </p:nvSpPr>
        <p:spPr>
          <a:xfrm>
            <a:off x="5477187" y="10386911"/>
            <a:ext cx="502930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How long on average does it take for a song to reach the Billboard Hot 100?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does charting time changes across eras?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1BD187E-D14B-CA57-9A5A-51A751167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611730"/>
              </p:ext>
            </p:extLst>
          </p:nvPr>
        </p:nvGraphicFramePr>
        <p:xfrm>
          <a:off x="36090765" y="7813753"/>
          <a:ext cx="5220446" cy="1172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464">
                  <a:extLst>
                    <a:ext uri="{9D8B030D-6E8A-4147-A177-3AD203B41FA5}">
                      <a16:colId xmlns:a16="http://schemas.microsoft.com/office/drawing/2014/main" val="31534084"/>
                    </a:ext>
                  </a:extLst>
                </a:gridCol>
                <a:gridCol w="3092982">
                  <a:extLst>
                    <a:ext uri="{9D8B030D-6E8A-4147-A177-3AD203B41FA5}">
                      <a16:colId xmlns:a16="http://schemas.microsoft.com/office/drawing/2014/main" val="2637433487"/>
                    </a:ext>
                  </a:extLst>
                </a:gridCol>
              </a:tblGrid>
              <a:tr h="162207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Eras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Probability of charting after 2.14 weeks (95% CI)</a:t>
                      </a:r>
                      <a:endParaRPr lang="en-US" sz="32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894593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1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98.0% 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(94.3%, 100%)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255677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2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94.7%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(87.9%, 100%)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180100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3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48.5%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(34.1%, 68.9%)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117485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4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23.3%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(14.7%, 36.9%)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53118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5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50%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(38.5%, 65.0%)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143459"/>
                  </a:ext>
                </a:extLst>
              </a:tr>
              <a:tr h="161320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Era 6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8.0%</a:t>
                      </a:r>
                    </a:p>
                    <a:p>
                      <a:r>
                        <a:rPr lang="en-US" sz="3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(3.7%, 17.0%)</a:t>
                      </a:r>
                    </a:p>
                  </a:txBody>
                  <a:tcPr anchor="ctr">
                    <a:solidFill>
                      <a:srgbClr val="FB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88196"/>
                  </a:ext>
                </a:extLst>
              </a:tr>
            </a:tbl>
          </a:graphicData>
        </a:graphic>
      </p:graphicFrame>
      <p:sp>
        <p:nvSpPr>
          <p:cNvPr id="27" name="Google Shape;63;p13">
            <a:extLst>
              <a:ext uri="{FF2B5EF4-FFF2-40B4-BE49-F238E27FC236}">
                <a16:creationId xmlns:a16="http://schemas.microsoft.com/office/drawing/2014/main" id="{E3E716A7-EDCB-C84C-C8D1-3E2A54445423}"/>
              </a:ext>
            </a:extLst>
          </p:cNvPr>
          <p:cNvSpPr/>
          <p:nvPr/>
        </p:nvSpPr>
        <p:spPr>
          <a:xfrm>
            <a:off x="32146849" y="25760157"/>
            <a:ext cx="9521901" cy="1452234"/>
          </a:xfrm>
          <a:prstGeom prst="rect">
            <a:avLst/>
          </a:prstGeom>
          <a:solidFill>
            <a:srgbClr val="464E62"/>
          </a:solidFill>
          <a:ln w="381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rgbClr val="EEF8FF"/>
                </a:solidFill>
                <a:latin typeface="Pistilli" panose="02000603000000000000" pitchFamily="2" charset="77"/>
                <a:ea typeface="Roboto Condensed"/>
                <a:cs typeface="Roboto Condensed"/>
                <a:sym typeface="Roboto Condensed"/>
              </a:rPr>
              <a:t>THANKS</a:t>
            </a:r>
            <a:endParaRPr sz="7000" dirty="0">
              <a:solidFill>
                <a:srgbClr val="EEF8FF"/>
              </a:solidFill>
              <a:latin typeface="Pistilli" panose="02000603000000000000" pitchFamily="2" charset="77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98D67F-C566-3B04-82B9-6191F33691D2}"/>
              </a:ext>
            </a:extLst>
          </p:cNvPr>
          <p:cNvSpPr txBox="1"/>
          <p:nvPr/>
        </p:nvSpPr>
        <p:spPr>
          <a:xfrm>
            <a:off x="32183274" y="27262510"/>
            <a:ext cx="9336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Thanks to Dr. Sarah </a:t>
            </a:r>
            <a:r>
              <a:rPr lang="en-US" sz="3200" dirty="0" err="1"/>
              <a:t>Lotspeich</a:t>
            </a:r>
            <a:r>
              <a:rPr lang="en-US" sz="3200" dirty="0"/>
              <a:t> (Wake Forest University), Ashley Mullan (Vanderbilt University), and the Wake Forest Statistics Department.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18A17-E6DF-CA37-316E-4BC9D44AB7FA}"/>
              </a:ext>
            </a:extLst>
          </p:cNvPr>
          <p:cNvSpPr txBox="1"/>
          <p:nvPr/>
        </p:nvSpPr>
        <p:spPr>
          <a:xfrm>
            <a:off x="10564368" y="22425953"/>
            <a:ext cx="2155741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Taylor Swift, more than 70% of her songs charted on the Billboard Hot 100.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longest that a song take to chart is 84.6 weeks.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Charting rate is different for each eras: The eras with more charted songs are eras 1, 4 and 6. The eras with more songs that did not charted are eras 2, 3, and 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takes a Taylor Swift song on average (median) 2.14 weeks (~ 15 days) to reach the Billboard Hot 100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However, if we consider each era, the time to charting very different from each other. The more recent the era the shorter it takes on average for a song to reach the Billboard Hot 100.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log rank test, we found the different in the probability to charting after a time point is statistically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a different grouping of eras, we still see that the more recent songs will reach the chart quicker.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However, we might want to consider the fact that a song is well promoted as a single or not, and the favorability of a song among the fans and the general </a:t>
            </a:r>
            <a:r>
              <a:rPr lang="en-US" sz="3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publich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Furthermore, eras is a time dependent covariates that might need other methods.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A0BC8D5-7470-1A18-C25D-68131D7E1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97782" y="8281551"/>
            <a:ext cx="10195324" cy="9211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90842-4465-A830-2712-2A2AC01FBB61}"/>
                  </a:ext>
                </a:extLst>
              </p:cNvPr>
              <p:cNvSpPr txBox="1"/>
              <p:nvPr/>
            </p:nvSpPr>
            <p:spPr>
              <a:xfrm>
                <a:off x="25602351" y="17901529"/>
                <a:ext cx="10195324" cy="1611852"/>
              </a:xfrm>
              <a:prstGeom prst="rect">
                <a:avLst/>
              </a:prstGeom>
              <a:solidFill>
                <a:srgbClr val="FBE6F2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Log rank test: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=61.5</m:t>
                    </m:r>
                  </m:oMath>
                </a14:m>
                <a:r>
                  <a:rPr lang="en-US" sz="3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on 5 degrees of freedom</a:t>
                </a:r>
              </a:p>
              <a:p>
                <a:pPr algn="ctr"/>
                <a:r>
                  <a:rPr lang="en-US" sz="3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p –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=6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endParaRPr lang="en-US" sz="3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3E90842-4465-A830-2712-2A2AC01FB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2351" y="17901529"/>
                <a:ext cx="10195324" cy="1611852"/>
              </a:xfrm>
              <a:prstGeom prst="rect">
                <a:avLst/>
              </a:prstGeom>
              <a:blipFill>
                <a:blip r:embed="rId11"/>
                <a:stretch>
                  <a:fillRect t="-3125" b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FD49E1E0-8687-43B1-15D1-925B7D2D71E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40344" y="13767527"/>
            <a:ext cx="6768332" cy="6114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11813</TotalTime>
  <Words>647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Arial</vt:lpstr>
      <vt:lpstr>Roboto</vt:lpstr>
      <vt:lpstr>Pistilli</vt:lpstr>
      <vt:lpstr>Cambria Math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Nguyen, Anh</cp:lastModifiedBy>
  <cp:revision>3</cp:revision>
  <dcterms:modified xsi:type="dcterms:W3CDTF">2024-10-15T23:13:32Z</dcterms:modified>
</cp:coreProperties>
</file>