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sldIdLst>
    <p:sldId id="282" r:id="rId5"/>
    <p:sldId id="284" r:id="rId6"/>
    <p:sldId id="285" r:id="rId7"/>
    <p:sldId id="286" r:id="rId8"/>
    <p:sldId id="287" r:id="rId9"/>
    <p:sldId id="289" r:id="rId10"/>
    <p:sldId id="288" r:id="rId11"/>
    <p:sldId id="29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3" autoAdjust="0"/>
    <p:restoredTop sz="94619" autoAdjust="0"/>
  </p:normalViewPr>
  <p:slideViewPr>
    <p:cSldViewPr snapToGrid="0">
      <p:cViewPr varScale="1">
        <p:scale>
          <a:sx n="67" d="100"/>
          <a:sy n="67" d="100"/>
        </p:scale>
        <p:origin x="6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133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97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11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38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993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1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143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817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7/2/2020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855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146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789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FC5398-C628-478A-822A-BE6CBC515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9235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Annona Elizabeth alias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dirty="0" err="1">
                <a:solidFill>
                  <a:schemeClr val="tx1"/>
                </a:solidFill>
              </a:rPr>
              <a:t>anz</a:t>
            </a:r>
            <a:r>
              <a:rPr lang="en-US" dirty="0">
                <a:solidFill>
                  <a:schemeClr val="tx1"/>
                </a:solidFill>
              </a:rPr>
              <a:t> 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730D41-D3A4-4CFC-91DC-62E6A5AE5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236" y="4739780"/>
            <a:ext cx="3511233" cy="1147054"/>
          </a:xfrm>
        </p:spPr>
        <p:txBody>
          <a:bodyPr anchor="t">
            <a:normAutofit/>
          </a:bodyPr>
          <a:lstStyle/>
          <a:p>
            <a:endParaRPr lang="en-US" sz="2000" dirty="0"/>
          </a:p>
        </p:txBody>
      </p:sp>
      <p:pic>
        <p:nvPicPr>
          <p:cNvPr id="5" name="Picture 4" descr="A bowl of oranges ">
            <a:extLst>
              <a:ext uri="{FF2B5EF4-FFF2-40B4-BE49-F238E27FC236}">
                <a16:creationId xmlns:a16="http://schemas.microsoft.com/office/drawing/2014/main" id="{46FD3043-02B3-4F91-A2CB-FF01D76F3F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-1"/>
          <a:stretch/>
        </p:blipFill>
        <p:spPr>
          <a:xfrm>
            <a:off x="20" y="10"/>
            <a:ext cx="7537685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4873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BFA8E-A38E-4905-A8B0-B491D94C4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cleaning: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52F65-A6A8-4B8C-9F9C-F22D0D2B5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581150"/>
            <a:ext cx="5343525" cy="4574694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12043 columns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23 rows.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Missing values : 43948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The features </a:t>
            </a:r>
            <a:r>
              <a:rPr lang="en-IN" dirty="0" err="1"/>
              <a:t>bpay_billercode</a:t>
            </a:r>
            <a:r>
              <a:rPr lang="en-IN" dirty="0"/>
              <a:t> and merchant code has the highest number of missing values.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Features namely </a:t>
            </a:r>
            <a:r>
              <a:rPr lang="en-US" dirty="0" err="1"/>
              <a:t>card_present_flag</a:t>
            </a:r>
            <a:r>
              <a:rPr lang="en-US" dirty="0"/>
              <a:t> and </a:t>
            </a:r>
            <a:r>
              <a:rPr lang="en-US" dirty="0" err="1"/>
              <a:t>merchant_id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merchant_suburb,merchant_state</a:t>
            </a:r>
            <a:r>
              <a:rPr lang="en-US" dirty="0"/>
              <a:t> and </a:t>
            </a:r>
            <a:r>
              <a:rPr lang="en-US" dirty="0" err="1"/>
              <a:t>merchant_log_lat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has the same pattern regarding missing values.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features </a:t>
            </a:r>
            <a:r>
              <a:rPr lang="en-US" dirty="0" err="1"/>
              <a:t>country,currency</a:t>
            </a:r>
            <a:r>
              <a:rPr lang="en-US" dirty="0"/>
              <a:t> are redundant columns.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removed 'country','currency','</a:t>
            </a:r>
            <a:r>
              <a:rPr lang="en-US" dirty="0" err="1"/>
              <a:t>bpay_biller_code</a:t>
            </a:r>
            <a:r>
              <a:rPr lang="en-US" dirty="0"/>
              <a:t>’,</a:t>
            </a:r>
          </a:p>
          <a:p>
            <a:pPr marL="0" indent="0">
              <a:buNone/>
            </a:pPr>
            <a:r>
              <a:rPr lang="en-US" dirty="0"/>
              <a:t>'</a:t>
            </a:r>
            <a:r>
              <a:rPr lang="en-US" dirty="0" err="1"/>
              <a:t>merchant_code</a:t>
            </a:r>
            <a:r>
              <a:rPr lang="en-US" dirty="0"/>
              <a:t>’ features.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D26AF9-D70B-4E3B-8E7C-1027B81ED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669" y="1581150"/>
            <a:ext cx="5851614" cy="441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29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2F5DDD1-8A36-4D4F-9260-23FC70842DD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" y="550565"/>
            <a:ext cx="3153851" cy="2107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3CCB047-2D9A-48B7-8A0F-388DC05A0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" y="2848659"/>
            <a:ext cx="3153851" cy="2099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0CB19BF-43EE-441F-B3C3-0338EEF62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270" y="3182719"/>
            <a:ext cx="588645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C842BA-EAA6-45B5-8C1E-87179CA3D76F}"/>
              </a:ext>
            </a:extLst>
          </p:cNvPr>
          <p:cNvSpPr txBox="1"/>
          <p:nvPr/>
        </p:nvSpPr>
        <p:spPr>
          <a:xfrm>
            <a:off x="4667250" y="1038225"/>
            <a:ext cx="6921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Authorised transactions are higher than posted transaction and credit card is only used in posted transactions.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B0974A-2985-4692-900C-BB943CD0F011}"/>
              </a:ext>
            </a:extLst>
          </p:cNvPr>
          <p:cNvSpPr txBox="1"/>
          <p:nvPr/>
        </p:nvSpPr>
        <p:spPr>
          <a:xfrm>
            <a:off x="4667250" y="1781859"/>
            <a:ext cx="6921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 majority of the transactions card is not submitted and there fore it is flagged.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90E9AF-5771-4FC7-B01A-61ABD84E240D}"/>
              </a:ext>
            </a:extLst>
          </p:cNvPr>
          <p:cNvSpPr txBox="1"/>
          <p:nvPr/>
        </p:nvSpPr>
        <p:spPr>
          <a:xfrm>
            <a:off x="4490270" y="6211669"/>
            <a:ext cx="6800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Transaction of sales POS and POS are higher and internet banking and phone banking transactions are the lowest.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5B3F85F-75E0-473E-90F9-39CA0DD28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3" y="4990102"/>
            <a:ext cx="3153850" cy="1867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709BD60-8EC5-4D79-A8B9-57D02B5F05A9}"/>
              </a:ext>
            </a:extLst>
          </p:cNvPr>
          <p:cNvSpPr txBox="1"/>
          <p:nvPr/>
        </p:nvSpPr>
        <p:spPr>
          <a:xfrm>
            <a:off x="4667250" y="2566689"/>
            <a:ext cx="6473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Debit card transactions are higher than credit card transactions.</a:t>
            </a:r>
          </a:p>
        </p:txBody>
      </p:sp>
    </p:spTree>
    <p:extLst>
      <p:ext uri="{BB962C8B-B14F-4D97-AF65-F5344CB8AC3E}">
        <p14:creationId xmlns:p14="http://schemas.microsoft.com/office/powerpoint/2010/main" val="626990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FFFDE3A-B9E0-4D8B-8993-C386F141EF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790" y="603105"/>
            <a:ext cx="3530781" cy="28830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3E211E-4C79-4C8C-9D6C-E25A4E4C5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216" y="796854"/>
            <a:ext cx="4191215" cy="27687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E67853-5B36-4C5E-8BE0-E5654ECC9B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3485" y="777803"/>
            <a:ext cx="4178515" cy="2806844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C9948302-1811-4000-B38D-C3DED1614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96" y="3759345"/>
            <a:ext cx="376237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C4D33D-4B97-4D80-B26A-2793CD25DCCB}"/>
              </a:ext>
            </a:extLst>
          </p:cNvPr>
          <p:cNvSpPr txBox="1"/>
          <p:nvPr/>
        </p:nvSpPr>
        <p:spPr>
          <a:xfrm>
            <a:off x="4076216" y="3603698"/>
            <a:ext cx="8003458" cy="64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There are extreme values  in both amount and balance </a:t>
            </a:r>
            <a:r>
              <a:rPr lang="en-IN" dirty="0" err="1"/>
              <a:t>features,but</a:t>
            </a:r>
            <a:r>
              <a:rPr lang="en-IN" dirty="0"/>
              <a:t> since they are important in analysis of data we cannot remove them.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BA632B-19ED-4B21-85C1-4596ABC23D8E}"/>
              </a:ext>
            </a:extLst>
          </p:cNvPr>
          <p:cNvSpPr txBox="1"/>
          <p:nvPr/>
        </p:nvSpPr>
        <p:spPr>
          <a:xfrm>
            <a:off x="4159045" y="4404852"/>
            <a:ext cx="6567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number of transactions are almost same In the consecutive months with a slight increase from august to October.</a:t>
            </a:r>
          </a:p>
        </p:txBody>
      </p:sp>
    </p:spTree>
    <p:extLst>
      <p:ext uri="{BB962C8B-B14F-4D97-AF65-F5344CB8AC3E}">
        <p14:creationId xmlns:p14="http://schemas.microsoft.com/office/powerpoint/2010/main" val="1340674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BE6D6AB3-96C6-41EB-A214-989E7AE56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" y="755651"/>
            <a:ext cx="7686675" cy="2156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DF9674-6E6B-41AE-AC31-D69716465FF2}"/>
              </a:ext>
            </a:extLst>
          </p:cNvPr>
          <p:cNvSpPr txBox="1"/>
          <p:nvPr/>
        </p:nvSpPr>
        <p:spPr>
          <a:xfrm>
            <a:off x="7905750" y="1076325"/>
            <a:ext cx="3571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top 10 customers with the highest amount of transactions.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C55866-AF5A-4AA7-B5AC-2D63C1A67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90" y="3038390"/>
            <a:ext cx="3978502" cy="25051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3C0296-2438-489E-8ED2-265E3DB02D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4881" y="2912526"/>
            <a:ext cx="5949853" cy="3116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42B3DF-DF9B-4BB6-A2B8-60C1E11EA1D1}"/>
              </a:ext>
            </a:extLst>
          </p:cNvPr>
          <p:cNvSpPr txBox="1"/>
          <p:nvPr/>
        </p:nvSpPr>
        <p:spPr>
          <a:xfrm>
            <a:off x="276225" y="5953125"/>
            <a:ext cx="4118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NSW has the highest number of transactions followed by </a:t>
            </a:r>
            <a:r>
              <a:rPr lang="en-IN" dirty="0" err="1"/>
              <a:t>vic</a:t>
            </a:r>
            <a:r>
              <a:rPr lang="en-IN" dirty="0"/>
              <a:t> 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4CFE8D-C335-4CF4-A81B-AA691570D248}"/>
              </a:ext>
            </a:extLst>
          </p:cNvPr>
          <p:cNvSpPr txBox="1"/>
          <p:nvPr/>
        </p:nvSpPr>
        <p:spPr>
          <a:xfrm>
            <a:off x="5244881" y="5953124"/>
            <a:ext cx="5949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number of transactions by each customers on the 3 months.</a:t>
            </a:r>
          </a:p>
        </p:txBody>
      </p:sp>
    </p:spTree>
    <p:extLst>
      <p:ext uri="{BB962C8B-B14F-4D97-AF65-F5344CB8AC3E}">
        <p14:creationId xmlns:p14="http://schemas.microsoft.com/office/powerpoint/2010/main" val="4036743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BF2AB16-6469-4FBD-A335-995382810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16" y="549158"/>
            <a:ext cx="5159550" cy="2879842"/>
          </a:xfrm>
          <a:prstGeom prst="rect">
            <a:avLst/>
          </a:prstGeom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E4DF3F2A-7D3B-4967-A7A7-6DC4B0B52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49651"/>
            <a:ext cx="8623332" cy="3308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FE9B44-C980-44FC-A4FD-FFF2CDC3AE6D}"/>
              </a:ext>
            </a:extLst>
          </p:cNvPr>
          <p:cNvSpPr txBox="1"/>
          <p:nvPr/>
        </p:nvSpPr>
        <p:spPr>
          <a:xfrm>
            <a:off x="8760543" y="6027174"/>
            <a:ext cx="2979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Customers with the highest number of transactions</a:t>
            </a:r>
          </a:p>
        </p:txBody>
      </p:sp>
      <p:pic>
        <p:nvPicPr>
          <p:cNvPr id="5128" name="Picture 8">
            <a:extLst>
              <a:ext uri="{FF2B5EF4-FFF2-40B4-BE49-F238E27FC236}">
                <a16:creationId xmlns:a16="http://schemas.microsoft.com/office/drawing/2014/main" id="{BFA175ED-B42A-464A-AAAB-47852295F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667" y="643088"/>
            <a:ext cx="3958633" cy="2625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2C6D96-469F-4F27-8A86-E94D9051900B}"/>
              </a:ext>
            </a:extLst>
          </p:cNvPr>
          <p:cNvSpPr txBox="1"/>
          <p:nvPr/>
        </p:nvSpPr>
        <p:spPr>
          <a:xfrm>
            <a:off x="8760543" y="3262999"/>
            <a:ext cx="31647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Transactions by males are higher than the transactions by females.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906C11-798C-43BD-91A0-3F9AD002A17E}"/>
              </a:ext>
            </a:extLst>
          </p:cNvPr>
          <p:cNvSpPr txBox="1"/>
          <p:nvPr/>
        </p:nvSpPr>
        <p:spPr>
          <a:xfrm>
            <a:off x="6200775" y="1411606"/>
            <a:ext cx="16573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Pay/salary transactions are debited and others are </a:t>
            </a:r>
            <a:r>
              <a:rPr lang="en-IN" dirty="0" err="1"/>
              <a:t>credicted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1844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198A8688-C2E1-41FE-B1DC-487815FC7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803274"/>
            <a:ext cx="5886451" cy="498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147E6029-B3DC-42BA-9AC7-0514D2048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0440" y="803274"/>
            <a:ext cx="6271560" cy="498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4A6A33B-FD36-4EC5-A462-4AAF149ECB98}"/>
              </a:ext>
            </a:extLst>
          </p:cNvPr>
          <p:cNvSpPr txBox="1"/>
          <p:nvPr/>
        </p:nvSpPr>
        <p:spPr>
          <a:xfrm>
            <a:off x="302180" y="5791200"/>
            <a:ext cx="5282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age groups with highest average transaction amount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533E4F-6FE8-4AAA-922A-AD2EE65A9484}"/>
              </a:ext>
            </a:extLst>
          </p:cNvPr>
          <p:cNvSpPr txBox="1"/>
          <p:nvPr/>
        </p:nvSpPr>
        <p:spPr>
          <a:xfrm>
            <a:off x="7077075" y="5975866"/>
            <a:ext cx="4279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Age groups with highest average earnings.</a:t>
            </a:r>
          </a:p>
        </p:txBody>
      </p:sp>
    </p:spTree>
    <p:extLst>
      <p:ext uri="{BB962C8B-B14F-4D97-AF65-F5344CB8AC3E}">
        <p14:creationId xmlns:p14="http://schemas.microsoft.com/office/powerpoint/2010/main" val="2086034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9412D6AA-EF3D-4D09-B97D-413817DA3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57" y="538164"/>
            <a:ext cx="7391400" cy="3170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02AB2FF8-47F5-4D5F-A442-A1EB0576C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57" y="3692851"/>
            <a:ext cx="7500553" cy="316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7B762F4-9B4A-459D-9475-5C73E00FF05A}"/>
              </a:ext>
            </a:extLst>
          </p:cNvPr>
          <p:cNvSpPr txBox="1"/>
          <p:nvPr/>
        </p:nvSpPr>
        <p:spPr>
          <a:xfrm>
            <a:off x="8159545" y="1514474"/>
            <a:ext cx="35310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Variation in the sales </a:t>
            </a:r>
            <a:r>
              <a:rPr lang="en-IN" dirty="0" err="1"/>
              <a:t>pos,pos</a:t>
            </a:r>
            <a:r>
              <a:rPr lang="en-IN" dirty="0"/>
              <a:t> transactions in the various age groups.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26D946-89C8-40F0-85BD-635B9B324C4A}"/>
              </a:ext>
            </a:extLst>
          </p:cNvPr>
          <p:cNvSpPr txBox="1"/>
          <p:nvPr/>
        </p:nvSpPr>
        <p:spPr>
          <a:xfrm>
            <a:off x="8159545" y="4513006"/>
            <a:ext cx="3255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Variation in pay/salary transactions in age groups</a:t>
            </a:r>
          </a:p>
        </p:txBody>
      </p:sp>
    </p:spTree>
    <p:extLst>
      <p:ext uri="{BB962C8B-B14F-4D97-AF65-F5344CB8AC3E}">
        <p14:creationId xmlns:p14="http://schemas.microsoft.com/office/powerpoint/2010/main" val="75437900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Override1.xml><?xml version="1.0" encoding="utf-8"?>
<a:themeOverride xmlns:a="http://schemas.openxmlformats.org/drawingml/2006/main">
  <a:clrScheme name="DividendVTI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ED8428"/>
    </a:accent1>
    <a:accent2>
      <a:srgbClr val="E6C46D"/>
    </a:accent2>
    <a:accent3>
      <a:srgbClr val="537685"/>
    </a:accent3>
    <a:accent4>
      <a:srgbClr val="969FA7"/>
    </a:accent4>
    <a:accent5>
      <a:srgbClr val="A9C37C"/>
    </a:accent5>
    <a:accent6>
      <a:srgbClr val="5A8071"/>
    </a:accent6>
    <a:hlink>
      <a:srgbClr val="828282"/>
    </a:hlink>
    <a:folHlink>
      <a:srgbClr val="A5A5A5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2455B2D-BAB7-438A-85DA-0266A24CB79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D8C6403A-684A-431F-8F36-A24C99E2866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DF95FD5-1F25-4FA5-84C8-2AB1AFB896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{271E52B5-CCCC-49FA-8057-AD4D7C038182}tf11964407</Template>
  <TotalTime>0</TotalTime>
  <Words>304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Franklin Gothic Book</vt:lpstr>
      <vt:lpstr>Franklin Gothic Demi</vt:lpstr>
      <vt:lpstr>Gill Sans MT</vt:lpstr>
      <vt:lpstr>Wingdings</vt:lpstr>
      <vt:lpstr>Wingdings 2</vt:lpstr>
      <vt:lpstr>DividendVTI</vt:lpstr>
      <vt:lpstr>Annona Elizabeth alias  anz data science</vt:lpstr>
      <vt:lpstr>Data cleaning: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2020-07-02T13:28:04Z</dcterms:created>
  <dcterms:modified xsi:type="dcterms:W3CDTF">2020-07-02T16:39:12Z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