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89" r:id="rId9"/>
    <p:sldId id="290" r:id="rId10"/>
    <p:sldId id="291"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000" dirty="0">
                <a:solidFill>
                  <a:schemeClr val="tx1"/>
                </a:solidFill>
              </a:rPr>
              <a:t>Mirror++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85000" lnSpcReduction="10000"/>
          </a:bodyPr>
          <a:lstStyle/>
          <a:p>
            <a:pPr>
              <a:lnSpc>
                <a:spcPct val="100000"/>
              </a:lnSpc>
            </a:pPr>
            <a:r>
              <a:rPr lang="en-US" sz="1600" dirty="0"/>
              <a:t>Team/Instructor scrum #1</a:t>
            </a:r>
          </a:p>
          <a:p>
            <a:pPr>
              <a:lnSpc>
                <a:spcPct val="100000"/>
              </a:lnSpc>
            </a:pPr>
            <a:r>
              <a:rPr lang="en-US" sz="1600" dirty="0"/>
              <a:t>Qurrat and annoor</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600" dirty="0">
                <a:solidFill>
                  <a:schemeClr val="bg1"/>
                </a:solidFill>
              </a:rPr>
              <a:t>Project Description</a:t>
            </a:r>
          </a:p>
        </p:txBody>
      </p:sp>
      <p:sp>
        <p:nvSpPr>
          <p:cNvPr id="4" name="Content Placeholder 3">
            <a:extLst>
              <a:ext uri="{FF2B5EF4-FFF2-40B4-BE49-F238E27FC236}">
                <a16:creationId xmlns:a16="http://schemas.microsoft.com/office/drawing/2014/main" id="{400168DF-C1E1-4597-844E-CD32C997A352}"/>
              </a:ext>
            </a:extLst>
          </p:cNvPr>
          <p:cNvSpPr>
            <a:spLocks noGrp="1"/>
          </p:cNvSpPr>
          <p:nvPr>
            <p:ph idx="1"/>
          </p:nvPr>
        </p:nvSpPr>
        <p:spPr>
          <a:xfrm>
            <a:off x="4537492" y="516835"/>
            <a:ext cx="6618188" cy="5352257"/>
          </a:xfrm>
        </p:spPr>
        <p:txBody>
          <a:bodyPr>
            <a:normAutofit/>
          </a:bodyPr>
          <a:lstStyle/>
          <a:p>
            <a:pPr>
              <a:lnSpc>
                <a:spcPct val="150000"/>
              </a:lnSpc>
              <a:buFont typeface="Wingdings" panose="05000000000000000000" pitchFamily="2" charset="2"/>
              <a:buChar char="Ø"/>
            </a:pPr>
            <a:r>
              <a:rPr lang="en-CA" sz="2000" dirty="0"/>
              <a:t> </a:t>
            </a:r>
            <a:r>
              <a:rPr lang="en-US" sz="2000" b="0" i="0" u="none" strike="noStrike" dirty="0">
                <a:solidFill>
                  <a:srgbClr val="212529"/>
                </a:solidFill>
                <a:effectLst/>
              </a:rPr>
              <a:t>Smart mirror aimed toward people without the ability to communicate using their voice.</a:t>
            </a:r>
          </a:p>
          <a:p>
            <a:pPr>
              <a:lnSpc>
                <a:spcPct val="150000"/>
              </a:lnSpc>
              <a:buFont typeface="Wingdings" panose="05000000000000000000" pitchFamily="2" charset="2"/>
              <a:buChar char="Ø"/>
            </a:pPr>
            <a:r>
              <a:rPr lang="en-US" sz="2000" dirty="0">
                <a:solidFill>
                  <a:srgbClr val="212529"/>
                </a:solidFill>
              </a:rPr>
              <a:t> P</a:t>
            </a:r>
            <a:r>
              <a:rPr lang="en-US" sz="2000" b="0" i="0" u="none" strike="noStrike" dirty="0">
                <a:solidFill>
                  <a:srgbClr val="212529"/>
                </a:solidFill>
                <a:effectLst/>
              </a:rPr>
              <a:t>erform operations based on gestures.</a:t>
            </a:r>
          </a:p>
          <a:p>
            <a:pPr>
              <a:lnSpc>
                <a:spcPct val="150000"/>
              </a:lnSpc>
              <a:buFont typeface="Wingdings" panose="05000000000000000000" pitchFamily="2" charset="2"/>
              <a:buChar char="Ø"/>
            </a:pPr>
            <a:r>
              <a:rPr lang="en-US" sz="2000" dirty="0">
                <a:solidFill>
                  <a:srgbClr val="212529"/>
                </a:solidFill>
              </a:rPr>
              <a:t> </a:t>
            </a:r>
            <a:r>
              <a:rPr lang="en-US" sz="2000" b="0" i="0" u="none" strike="noStrike" dirty="0">
                <a:solidFill>
                  <a:srgbClr val="212529"/>
                </a:solidFill>
                <a:effectLst/>
              </a:rPr>
              <a:t> It will extend technologies already available on smart devices, using existing user data and displaying it with simple gestures</a:t>
            </a:r>
            <a:r>
              <a:rPr lang="en-US" sz="2000" dirty="0">
                <a:solidFill>
                  <a:srgbClr val="212529"/>
                </a:solidFill>
              </a:rPr>
              <a:t>.</a:t>
            </a:r>
          </a:p>
          <a:p>
            <a:pPr>
              <a:lnSpc>
                <a:spcPct val="150000"/>
              </a:lnSpc>
              <a:buFont typeface="Wingdings" panose="05000000000000000000" pitchFamily="2" charset="2"/>
              <a:buChar char="Ø"/>
            </a:pPr>
            <a:r>
              <a:rPr lang="en-US" sz="2000" dirty="0">
                <a:solidFill>
                  <a:srgbClr val="212529"/>
                </a:solidFill>
              </a:rPr>
              <a:t> </a:t>
            </a:r>
            <a:r>
              <a:rPr lang="en-US" sz="2000" b="0" i="0" u="none" strike="noStrike" dirty="0">
                <a:solidFill>
                  <a:srgbClr val="212529"/>
                </a:solidFill>
                <a:effectLst/>
              </a:rPr>
              <a:t>It will also be able to automate existing IoT devices like lights, alarms and outlets.</a:t>
            </a:r>
            <a:endParaRPr lang="en-CA" sz="2000" dirty="0"/>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600" dirty="0">
                <a:solidFill>
                  <a:schemeClr val="bg1"/>
                </a:solidFill>
              </a:rPr>
              <a:t>Status Description</a:t>
            </a:r>
          </a:p>
        </p:txBody>
      </p:sp>
      <p:sp>
        <p:nvSpPr>
          <p:cNvPr id="4" name="Content Placeholder 3">
            <a:extLst>
              <a:ext uri="{FF2B5EF4-FFF2-40B4-BE49-F238E27FC236}">
                <a16:creationId xmlns:a16="http://schemas.microsoft.com/office/drawing/2014/main" id="{400168DF-C1E1-4597-844E-CD32C997A352}"/>
              </a:ext>
            </a:extLst>
          </p:cNvPr>
          <p:cNvSpPr>
            <a:spLocks noGrp="1"/>
          </p:cNvSpPr>
          <p:nvPr>
            <p:ph idx="1"/>
          </p:nvPr>
        </p:nvSpPr>
        <p:spPr>
          <a:xfrm>
            <a:off x="4537492" y="516835"/>
            <a:ext cx="6618188" cy="5352257"/>
          </a:xfrm>
        </p:spPr>
        <p:txBody>
          <a:bodyPr>
            <a:normAutofit/>
          </a:bodyPr>
          <a:lstStyle/>
          <a:p>
            <a:pPr>
              <a:lnSpc>
                <a:spcPct val="150000"/>
              </a:lnSpc>
              <a:buFont typeface="Wingdings" panose="05000000000000000000" pitchFamily="2" charset="2"/>
              <a:buChar char="Ø"/>
            </a:pPr>
            <a:r>
              <a:rPr lang="en-CA" sz="2400" dirty="0"/>
              <a:t> </a:t>
            </a:r>
            <a:r>
              <a:rPr lang="en-US" sz="2000" b="0" i="0" u="none" strike="noStrike" dirty="0">
                <a:solidFill>
                  <a:srgbClr val="212529"/>
                </a:solidFill>
                <a:effectLst/>
              </a:rPr>
              <a:t>The project is currently in the </a:t>
            </a:r>
            <a:r>
              <a:rPr lang="en-US" sz="2000" b="1" i="0" u="none" strike="noStrike" dirty="0">
                <a:solidFill>
                  <a:srgbClr val="212529"/>
                </a:solidFill>
                <a:effectLst/>
                <a:highlight>
                  <a:srgbClr val="FFFF00"/>
                </a:highlight>
              </a:rPr>
              <a:t>Yellow</a:t>
            </a:r>
            <a:r>
              <a:rPr lang="en-US" sz="2000" b="0" i="0" u="none" strike="noStrike" dirty="0">
                <a:solidFill>
                  <a:srgbClr val="212529"/>
                </a:solidFill>
                <a:effectLst/>
              </a:rPr>
              <a:t> zone</a:t>
            </a:r>
            <a:r>
              <a:rPr lang="en-US" sz="2400" b="0" i="0" u="none" strike="noStrike" dirty="0">
                <a:solidFill>
                  <a:srgbClr val="212529"/>
                </a:solidFill>
                <a:effectLst/>
              </a:rPr>
              <a:t>.</a:t>
            </a:r>
            <a:endParaRPr lang="en-US" sz="2400" dirty="0">
              <a:solidFill>
                <a:srgbClr val="212529"/>
              </a:solidFill>
            </a:endParaRPr>
          </a:p>
          <a:p>
            <a:pPr>
              <a:lnSpc>
                <a:spcPct val="150000"/>
              </a:lnSpc>
              <a:buFont typeface="Wingdings" panose="05000000000000000000" pitchFamily="2" charset="2"/>
              <a:buChar char="Ø"/>
            </a:pPr>
            <a:r>
              <a:rPr lang="en-US" sz="2400" dirty="0">
                <a:solidFill>
                  <a:srgbClr val="212529"/>
                </a:solidFill>
              </a:rPr>
              <a:t> </a:t>
            </a:r>
            <a:r>
              <a:rPr lang="en-US" sz="2000" b="0" i="0" u="none" strike="noStrike" dirty="0">
                <a:solidFill>
                  <a:srgbClr val="212529"/>
                </a:solidFill>
                <a:effectLst/>
              </a:rPr>
              <a:t>We are still slightly behind compared to where we were expected to be, but we should be fully caught up by Scrum #2.</a:t>
            </a:r>
          </a:p>
          <a:p>
            <a:pPr>
              <a:lnSpc>
                <a:spcPct val="150000"/>
              </a:lnSpc>
              <a:buFont typeface="Wingdings" panose="05000000000000000000" pitchFamily="2" charset="2"/>
              <a:buChar char="Ø"/>
            </a:pPr>
            <a:r>
              <a:rPr lang="en-US" sz="2400" b="0" i="0" u="none" strike="noStrike" dirty="0">
                <a:solidFill>
                  <a:srgbClr val="212529"/>
                </a:solidFill>
                <a:effectLst/>
              </a:rPr>
              <a:t> </a:t>
            </a:r>
            <a:r>
              <a:rPr lang="en-US" sz="2000" b="0" i="0" u="none" strike="noStrike" dirty="0">
                <a:solidFill>
                  <a:srgbClr val="212529"/>
                </a:solidFill>
                <a:effectLst/>
              </a:rPr>
              <a:t>We have a plan going into next week and are ready to move forward</a:t>
            </a:r>
            <a:r>
              <a:rPr lang="en-US" sz="1800" b="0" i="0" u="none" strike="noStrike" dirty="0">
                <a:solidFill>
                  <a:srgbClr val="212529"/>
                </a:solidFill>
                <a:effectLst/>
                <a:latin typeface="Times New Roman" panose="02020603050405020304" pitchFamily="18" charset="0"/>
              </a:rPr>
              <a:t>.</a:t>
            </a:r>
          </a:p>
        </p:txBody>
      </p:sp>
    </p:spTree>
    <p:extLst>
      <p:ext uri="{BB962C8B-B14F-4D97-AF65-F5344CB8AC3E}">
        <p14:creationId xmlns:p14="http://schemas.microsoft.com/office/powerpoint/2010/main" val="356921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331304" y="516835"/>
            <a:ext cx="3245910" cy="5772840"/>
          </a:xfrm>
        </p:spPr>
        <p:txBody>
          <a:bodyPr anchor="ctr">
            <a:normAutofit/>
          </a:bodyPr>
          <a:lstStyle/>
          <a:p>
            <a:pPr algn="ctr"/>
            <a:r>
              <a:rPr lang="en-US" sz="3600" dirty="0">
                <a:solidFill>
                  <a:schemeClr val="bg1"/>
                </a:solidFill>
              </a:rPr>
              <a:t>Team Member Contributions</a:t>
            </a:r>
          </a:p>
        </p:txBody>
      </p:sp>
      <p:sp>
        <p:nvSpPr>
          <p:cNvPr id="4" name="Content Placeholder 3">
            <a:extLst>
              <a:ext uri="{FF2B5EF4-FFF2-40B4-BE49-F238E27FC236}">
                <a16:creationId xmlns:a16="http://schemas.microsoft.com/office/drawing/2014/main" id="{400168DF-C1E1-4597-844E-CD32C997A352}"/>
              </a:ext>
            </a:extLst>
          </p:cNvPr>
          <p:cNvSpPr>
            <a:spLocks noGrp="1"/>
          </p:cNvSpPr>
          <p:nvPr>
            <p:ph idx="1"/>
          </p:nvPr>
        </p:nvSpPr>
        <p:spPr>
          <a:xfrm>
            <a:off x="4537492" y="516835"/>
            <a:ext cx="6618188" cy="5352257"/>
          </a:xfrm>
        </p:spPr>
        <p:txBody>
          <a:bodyPr>
            <a:normAutofit lnSpcReduction="10000"/>
          </a:bodyPr>
          <a:lstStyle/>
          <a:p>
            <a:pPr rtl="0">
              <a:lnSpc>
                <a:spcPct val="150000"/>
              </a:lnSpc>
              <a:spcBef>
                <a:spcPts val="1200"/>
              </a:spcBef>
              <a:spcAft>
                <a:spcPts val="1200"/>
              </a:spcAft>
            </a:pPr>
            <a:r>
              <a:rPr lang="en-US" sz="2000" b="1" i="0" u="none" strike="noStrike" dirty="0">
                <a:solidFill>
                  <a:srgbClr val="212529"/>
                </a:solidFill>
                <a:effectLst/>
              </a:rPr>
              <a:t>Qurrat:</a:t>
            </a:r>
            <a:endParaRPr lang="en-US" sz="2400" b="1" dirty="0">
              <a:effectLst/>
            </a:endParaRPr>
          </a:p>
          <a:p>
            <a:pPr rtl="0" fontAlgn="base">
              <a:lnSpc>
                <a:spcPct val="150000"/>
              </a:lnSpc>
              <a:spcBef>
                <a:spcPts val="1200"/>
              </a:spcBef>
              <a:spcAft>
                <a:spcPts val="0"/>
              </a:spcAft>
              <a:buFont typeface="Wingdings" panose="05000000000000000000" pitchFamily="2" charset="2"/>
              <a:buChar char="Ø"/>
            </a:pPr>
            <a:r>
              <a:rPr lang="en-US" sz="2000" b="0" i="0" u="none" strike="noStrike" dirty="0">
                <a:solidFill>
                  <a:srgbClr val="212529"/>
                </a:solidFill>
                <a:effectLst/>
              </a:rPr>
              <a:t> Completed Project Charter, Business Case, Milestone-based Schedule and Stakeholder Analysis documents</a:t>
            </a:r>
          </a:p>
          <a:p>
            <a:pPr rtl="0" fontAlgn="base">
              <a:lnSpc>
                <a:spcPct val="150000"/>
              </a:lnSpc>
              <a:spcBef>
                <a:spcPts val="0"/>
              </a:spcBef>
              <a:spcAft>
                <a:spcPts val="0"/>
              </a:spcAft>
              <a:buFont typeface="Wingdings" panose="05000000000000000000" pitchFamily="2" charset="2"/>
              <a:buChar char="Ø"/>
            </a:pPr>
            <a:r>
              <a:rPr lang="en-US" sz="2000" b="0" i="0" u="none" strike="noStrike" dirty="0">
                <a:solidFill>
                  <a:srgbClr val="212529"/>
                </a:solidFill>
                <a:effectLst/>
              </a:rPr>
              <a:t> Formatted the wiki page</a:t>
            </a:r>
          </a:p>
          <a:p>
            <a:pPr rtl="0" fontAlgn="base">
              <a:lnSpc>
                <a:spcPct val="150000"/>
              </a:lnSpc>
              <a:spcBef>
                <a:spcPts val="0"/>
              </a:spcBef>
              <a:spcAft>
                <a:spcPts val="1200"/>
              </a:spcAft>
              <a:buFont typeface="Wingdings" panose="05000000000000000000" pitchFamily="2" charset="2"/>
              <a:buChar char="Ø"/>
            </a:pPr>
            <a:r>
              <a:rPr lang="en-US" sz="2000" b="0" i="0" u="none" strike="noStrike" dirty="0">
                <a:solidFill>
                  <a:srgbClr val="212529"/>
                </a:solidFill>
                <a:effectLst/>
              </a:rPr>
              <a:t> Researched project background information</a:t>
            </a:r>
          </a:p>
          <a:p>
            <a:pPr rtl="0">
              <a:lnSpc>
                <a:spcPct val="150000"/>
              </a:lnSpc>
              <a:spcBef>
                <a:spcPts val="1200"/>
              </a:spcBef>
              <a:spcAft>
                <a:spcPts val="1200"/>
              </a:spcAft>
            </a:pPr>
            <a:r>
              <a:rPr lang="en-US" sz="2000" b="1" i="0" u="none" strike="noStrike" dirty="0">
                <a:solidFill>
                  <a:srgbClr val="212529"/>
                </a:solidFill>
                <a:effectLst/>
              </a:rPr>
              <a:t>Annoor:</a:t>
            </a:r>
            <a:endParaRPr lang="en-US" sz="2400" b="1" dirty="0">
              <a:effectLst/>
            </a:endParaRPr>
          </a:p>
          <a:p>
            <a:pPr rtl="0" fontAlgn="base">
              <a:lnSpc>
                <a:spcPct val="150000"/>
              </a:lnSpc>
              <a:spcBef>
                <a:spcPts val="1200"/>
              </a:spcBef>
              <a:spcAft>
                <a:spcPts val="0"/>
              </a:spcAft>
              <a:buFont typeface="Wingdings" panose="05000000000000000000" pitchFamily="2" charset="2"/>
              <a:buChar char="Ø"/>
            </a:pPr>
            <a:r>
              <a:rPr lang="en-US" sz="2000" b="0" i="0" u="none" strike="noStrike" dirty="0">
                <a:solidFill>
                  <a:srgbClr val="212529"/>
                </a:solidFill>
                <a:effectLst/>
              </a:rPr>
              <a:t> Completed half of the documentation necessary for the vlog, wiki page and GitHub</a:t>
            </a:r>
          </a:p>
          <a:p>
            <a:pPr rtl="0" fontAlgn="base">
              <a:lnSpc>
                <a:spcPct val="150000"/>
              </a:lnSpc>
              <a:spcBef>
                <a:spcPts val="0"/>
              </a:spcBef>
              <a:spcAft>
                <a:spcPts val="0"/>
              </a:spcAft>
              <a:buFont typeface="Wingdings" panose="05000000000000000000" pitchFamily="2" charset="2"/>
              <a:buChar char="Ø"/>
            </a:pPr>
            <a:r>
              <a:rPr lang="en-US" sz="2000" b="0" i="0" u="none" strike="noStrike" dirty="0">
                <a:solidFill>
                  <a:srgbClr val="212529"/>
                </a:solidFill>
                <a:effectLst/>
              </a:rPr>
              <a:t> Completed Stakeholder and Project Scope documents</a:t>
            </a:r>
          </a:p>
          <a:p>
            <a:pPr rtl="0" fontAlgn="base">
              <a:lnSpc>
                <a:spcPct val="150000"/>
              </a:lnSpc>
              <a:spcBef>
                <a:spcPts val="0"/>
              </a:spcBef>
              <a:spcAft>
                <a:spcPts val="1200"/>
              </a:spcAft>
              <a:buFont typeface="Wingdings" panose="05000000000000000000" pitchFamily="2" charset="2"/>
              <a:buChar char="Ø"/>
            </a:pPr>
            <a:r>
              <a:rPr lang="en-US" sz="2000" b="0" i="0" u="none" strike="noStrike" dirty="0">
                <a:solidFill>
                  <a:srgbClr val="212529"/>
                </a:solidFill>
                <a:effectLst/>
              </a:rPr>
              <a:t> Researched Kinect implementation ideas</a:t>
            </a:r>
          </a:p>
        </p:txBody>
      </p:sp>
    </p:spTree>
    <p:extLst>
      <p:ext uri="{BB962C8B-B14F-4D97-AF65-F5344CB8AC3E}">
        <p14:creationId xmlns:p14="http://schemas.microsoft.com/office/powerpoint/2010/main" val="22126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331304" y="516835"/>
            <a:ext cx="3245910" cy="5772840"/>
          </a:xfrm>
        </p:spPr>
        <p:txBody>
          <a:bodyPr anchor="ctr">
            <a:normAutofit/>
          </a:bodyPr>
          <a:lstStyle/>
          <a:p>
            <a:pPr algn="ctr"/>
            <a:r>
              <a:rPr lang="en-US" sz="3600" dirty="0">
                <a:solidFill>
                  <a:schemeClr val="bg1"/>
                </a:solidFill>
              </a:rPr>
              <a:t>Project Issues</a:t>
            </a:r>
          </a:p>
        </p:txBody>
      </p:sp>
      <p:sp>
        <p:nvSpPr>
          <p:cNvPr id="4" name="Content Placeholder 3">
            <a:extLst>
              <a:ext uri="{FF2B5EF4-FFF2-40B4-BE49-F238E27FC236}">
                <a16:creationId xmlns:a16="http://schemas.microsoft.com/office/drawing/2014/main" id="{400168DF-C1E1-4597-844E-CD32C997A352}"/>
              </a:ext>
            </a:extLst>
          </p:cNvPr>
          <p:cNvSpPr>
            <a:spLocks noGrp="1"/>
          </p:cNvSpPr>
          <p:nvPr>
            <p:ph idx="1"/>
          </p:nvPr>
        </p:nvSpPr>
        <p:spPr>
          <a:xfrm>
            <a:off x="4537492" y="516835"/>
            <a:ext cx="6618188" cy="5352257"/>
          </a:xfrm>
        </p:spPr>
        <p:txBody>
          <a:bodyPr>
            <a:normAutofit/>
          </a:bodyPr>
          <a:lstStyle/>
          <a:p>
            <a:pPr rtl="0">
              <a:lnSpc>
                <a:spcPct val="150000"/>
              </a:lnSpc>
              <a:spcBef>
                <a:spcPts val="1200"/>
              </a:spcBef>
              <a:spcAft>
                <a:spcPts val="1200"/>
              </a:spcAft>
              <a:buFont typeface="Wingdings" panose="05000000000000000000" pitchFamily="2" charset="2"/>
              <a:buChar char="Ø"/>
            </a:pPr>
            <a:r>
              <a:rPr lang="en-US" sz="2000" b="0" i="0" u="none" strike="noStrike" dirty="0">
                <a:solidFill>
                  <a:srgbClr val="212529"/>
                </a:solidFill>
                <a:effectLst/>
              </a:rPr>
              <a:t> No pressing issues.</a:t>
            </a:r>
          </a:p>
          <a:p>
            <a:pPr rtl="0">
              <a:lnSpc>
                <a:spcPct val="150000"/>
              </a:lnSpc>
              <a:spcBef>
                <a:spcPts val="1200"/>
              </a:spcBef>
              <a:spcAft>
                <a:spcPts val="1200"/>
              </a:spcAft>
              <a:buFont typeface="Wingdings" panose="05000000000000000000" pitchFamily="2" charset="2"/>
              <a:buChar char="Ø"/>
            </a:pPr>
            <a:r>
              <a:rPr lang="en-US" sz="2000" dirty="0">
                <a:solidFill>
                  <a:srgbClr val="212529"/>
                </a:solidFill>
              </a:rPr>
              <a:t> Main concern </a:t>
            </a:r>
            <a:r>
              <a:rPr lang="en-US" sz="2000" b="0" i="0" u="none" strike="noStrike" dirty="0">
                <a:solidFill>
                  <a:srgbClr val="212529"/>
                </a:solidFill>
                <a:effectLst/>
              </a:rPr>
              <a:t>going forward is flushing out the gesture recognition technology and making sure the user interface is compatible with the camera in a way that can be viewed on the smart mirror.</a:t>
            </a:r>
          </a:p>
          <a:p>
            <a:pPr rtl="0">
              <a:lnSpc>
                <a:spcPct val="150000"/>
              </a:lnSpc>
              <a:spcBef>
                <a:spcPts val="1200"/>
              </a:spcBef>
              <a:spcAft>
                <a:spcPts val="1200"/>
              </a:spcAft>
              <a:buFont typeface="Wingdings" panose="05000000000000000000" pitchFamily="2" charset="2"/>
              <a:buChar char="Ø"/>
            </a:pPr>
            <a:r>
              <a:rPr lang="en-US" sz="2000" dirty="0">
                <a:solidFill>
                  <a:srgbClr val="212529"/>
                </a:solidFill>
              </a:rPr>
              <a:t> </a:t>
            </a:r>
            <a:r>
              <a:rPr lang="en-US" sz="2000" b="0" i="0" u="none" strike="noStrike" dirty="0">
                <a:solidFill>
                  <a:srgbClr val="212529"/>
                </a:solidFill>
                <a:effectLst/>
              </a:rPr>
              <a:t>Secondary concern is researching the realities of connecting our smart mirror to an existing smart device like Google home, and whether we can implement it to the extent we currently want.</a:t>
            </a:r>
            <a:endParaRPr lang="en-US" sz="2400" b="0" i="0" u="none" strike="noStrike" dirty="0">
              <a:solidFill>
                <a:srgbClr val="212529"/>
              </a:solidFill>
              <a:effectLst/>
            </a:endParaRPr>
          </a:p>
        </p:txBody>
      </p:sp>
    </p:spTree>
    <p:extLst>
      <p:ext uri="{BB962C8B-B14F-4D97-AF65-F5344CB8AC3E}">
        <p14:creationId xmlns:p14="http://schemas.microsoft.com/office/powerpoint/2010/main" val="40033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 y="516835"/>
            <a:ext cx="4050791" cy="5772840"/>
          </a:xfrm>
        </p:spPr>
        <p:txBody>
          <a:bodyPr anchor="ctr">
            <a:normAutofit/>
          </a:bodyPr>
          <a:lstStyle/>
          <a:p>
            <a:pPr algn="ctr"/>
            <a:r>
              <a:rPr lang="en-US" sz="3600" dirty="0">
                <a:solidFill>
                  <a:schemeClr val="bg1"/>
                </a:solidFill>
              </a:rPr>
              <a:t>Project Changes</a:t>
            </a:r>
          </a:p>
        </p:txBody>
      </p:sp>
      <p:sp>
        <p:nvSpPr>
          <p:cNvPr id="4" name="Content Placeholder 3">
            <a:extLst>
              <a:ext uri="{FF2B5EF4-FFF2-40B4-BE49-F238E27FC236}">
                <a16:creationId xmlns:a16="http://schemas.microsoft.com/office/drawing/2014/main" id="{400168DF-C1E1-4597-844E-CD32C997A352}"/>
              </a:ext>
            </a:extLst>
          </p:cNvPr>
          <p:cNvSpPr>
            <a:spLocks noGrp="1"/>
          </p:cNvSpPr>
          <p:nvPr>
            <p:ph idx="1"/>
          </p:nvPr>
        </p:nvSpPr>
        <p:spPr>
          <a:xfrm>
            <a:off x="4537492" y="516835"/>
            <a:ext cx="6618188" cy="5352257"/>
          </a:xfrm>
        </p:spPr>
        <p:txBody>
          <a:bodyPr>
            <a:normAutofit/>
          </a:bodyPr>
          <a:lstStyle/>
          <a:p>
            <a:pPr rtl="0">
              <a:lnSpc>
                <a:spcPct val="150000"/>
              </a:lnSpc>
              <a:spcBef>
                <a:spcPts val="1200"/>
              </a:spcBef>
              <a:spcAft>
                <a:spcPts val="1200"/>
              </a:spcAft>
              <a:buFont typeface="Wingdings" panose="05000000000000000000" pitchFamily="2" charset="2"/>
              <a:buChar char="Ø"/>
            </a:pPr>
            <a:r>
              <a:rPr lang="en-US" sz="2000" b="0" i="0" u="none" strike="noStrike" dirty="0">
                <a:solidFill>
                  <a:srgbClr val="212529"/>
                </a:solidFill>
                <a:effectLst/>
              </a:rPr>
              <a:t> Narrowed our target demographic to people that have hearing/speaking impairments.</a:t>
            </a:r>
            <a:endParaRPr lang="en-US" sz="2400" b="0" i="0" u="none" strike="noStrike" dirty="0">
              <a:solidFill>
                <a:srgbClr val="212529"/>
              </a:solidFill>
              <a:effectLst/>
            </a:endParaRPr>
          </a:p>
          <a:p>
            <a:pPr rtl="0">
              <a:lnSpc>
                <a:spcPct val="150000"/>
              </a:lnSpc>
              <a:spcBef>
                <a:spcPts val="1200"/>
              </a:spcBef>
              <a:spcAft>
                <a:spcPts val="1200"/>
              </a:spcAft>
              <a:buFont typeface="Wingdings" panose="05000000000000000000" pitchFamily="2" charset="2"/>
              <a:buChar char="Ø"/>
            </a:pPr>
            <a:r>
              <a:rPr lang="en-US" sz="2400" dirty="0">
                <a:solidFill>
                  <a:srgbClr val="212529"/>
                </a:solidFill>
              </a:rPr>
              <a:t> </a:t>
            </a:r>
            <a:r>
              <a:rPr lang="en-US" sz="2000" b="0" i="0" u="none" strike="noStrike" dirty="0">
                <a:solidFill>
                  <a:srgbClr val="212529"/>
                </a:solidFill>
                <a:effectLst/>
              </a:rPr>
              <a:t>Decided that our smart mirror would connect to an existing smart device and work as an extension.</a:t>
            </a:r>
            <a:endParaRPr lang="en-US" sz="2800" b="0" i="0" u="none" strike="noStrike" dirty="0">
              <a:solidFill>
                <a:srgbClr val="212529"/>
              </a:solidFill>
              <a:effectLst/>
            </a:endParaRPr>
          </a:p>
        </p:txBody>
      </p:sp>
    </p:spTree>
    <p:extLst>
      <p:ext uri="{BB962C8B-B14F-4D97-AF65-F5344CB8AC3E}">
        <p14:creationId xmlns:p14="http://schemas.microsoft.com/office/powerpoint/2010/main" val="348200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 y="516835"/>
            <a:ext cx="4050791" cy="5772840"/>
          </a:xfrm>
        </p:spPr>
        <p:txBody>
          <a:bodyPr anchor="ctr">
            <a:normAutofit/>
          </a:bodyPr>
          <a:lstStyle/>
          <a:p>
            <a:pPr algn="ctr"/>
            <a:r>
              <a:rPr lang="en-US" sz="3600" dirty="0">
                <a:solidFill>
                  <a:schemeClr val="bg1"/>
                </a:solidFill>
              </a:rPr>
              <a:t>Documentation Overview</a:t>
            </a:r>
          </a:p>
        </p:txBody>
      </p:sp>
    </p:spTree>
    <p:extLst>
      <p:ext uri="{BB962C8B-B14F-4D97-AF65-F5344CB8AC3E}">
        <p14:creationId xmlns:p14="http://schemas.microsoft.com/office/powerpoint/2010/main" val="39546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 y="516835"/>
            <a:ext cx="4050791" cy="5772840"/>
          </a:xfrm>
        </p:spPr>
        <p:txBody>
          <a:bodyPr anchor="ctr">
            <a:normAutofit/>
          </a:bodyPr>
          <a:lstStyle/>
          <a:p>
            <a:pPr algn="ctr">
              <a:lnSpc>
                <a:spcPct val="150000"/>
              </a:lnSpc>
            </a:pPr>
            <a:r>
              <a:rPr lang="en-US" sz="3600" dirty="0">
                <a:solidFill>
                  <a:schemeClr val="bg1"/>
                </a:solidFill>
              </a:rPr>
              <a:t>Next Up</a:t>
            </a:r>
            <a:br>
              <a:rPr lang="en-US" sz="3600" dirty="0">
                <a:solidFill>
                  <a:schemeClr val="bg1"/>
                </a:solidFill>
              </a:rPr>
            </a:br>
            <a:r>
              <a:rPr lang="en-US" sz="2800" dirty="0">
                <a:solidFill>
                  <a:schemeClr val="bg1"/>
                </a:solidFill>
              </a:rPr>
              <a:t>(for Team/Scrum #2)</a:t>
            </a:r>
            <a:endParaRPr lang="en-US" sz="3600" dirty="0">
              <a:solidFill>
                <a:schemeClr val="bg1"/>
              </a:solidFill>
            </a:endParaRPr>
          </a:p>
        </p:txBody>
      </p:sp>
      <p:sp>
        <p:nvSpPr>
          <p:cNvPr id="4" name="Content Placeholder 3">
            <a:extLst>
              <a:ext uri="{FF2B5EF4-FFF2-40B4-BE49-F238E27FC236}">
                <a16:creationId xmlns:a16="http://schemas.microsoft.com/office/drawing/2014/main" id="{400168DF-C1E1-4597-844E-CD32C997A352}"/>
              </a:ext>
            </a:extLst>
          </p:cNvPr>
          <p:cNvSpPr>
            <a:spLocks noGrp="1"/>
          </p:cNvSpPr>
          <p:nvPr>
            <p:ph idx="1"/>
          </p:nvPr>
        </p:nvSpPr>
        <p:spPr>
          <a:xfrm>
            <a:off x="4537492" y="516835"/>
            <a:ext cx="6618188" cy="5352257"/>
          </a:xfrm>
        </p:spPr>
        <p:txBody>
          <a:bodyPr>
            <a:normAutofit/>
          </a:bodyPr>
          <a:lstStyle/>
          <a:p>
            <a:pPr rtl="0">
              <a:lnSpc>
                <a:spcPct val="150000"/>
              </a:lnSpc>
              <a:spcBef>
                <a:spcPts val="1200"/>
              </a:spcBef>
              <a:spcAft>
                <a:spcPts val="1200"/>
              </a:spcAft>
              <a:buFont typeface="Wingdings" panose="05000000000000000000" pitchFamily="2" charset="2"/>
              <a:buChar char="Ø"/>
            </a:pPr>
            <a:r>
              <a:rPr lang="en-US" sz="2000" b="0" i="0" u="none" strike="noStrike" dirty="0">
                <a:solidFill>
                  <a:srgbClr val="212529"/>
                </a:solidFill>
                <a:effectLst/>
              </a:rPr>
              <a:t> Use-case scenarios</a:t>
            </a:r>
          </a:p>
          <a:p>
            <a:pPr rtl="0">
              <a:lnSpc>
                <a:spcPct val="150000"/>
              </a:lnSpc>
              <a:spcBef>
                <a:spcPts val="1200"/>
              </a:spcBef>
              <a:spcAft>
                <a:spcPts val="1200"/>
              </a:spcAft>
              <a:buFont typeface="Wingdings" panose="05000000000000000000" pitchFamily="2" charset="2"/>
              <a:buChar char="Ø"/>
            </a:pPr>
            <a:r>
              <a:rPr lang="en-US" sz="2000" b="0" i="0" u="none" strike="noStrike" dirty="0">
                <a:solidFill>
                  <a:srgbClr val="212529"/>
                </a:solidFill>
                <a:effectLst/>
              </a:rPr>
              <a:t> User Stories</a:t>
            </a:r>
          </a:p>
          <a:p>
            <a:pPr rtl="0">
              <a:lnSpc>
                <a:spcPct val="150000"/>
              </a:lnSpc>
              <a:spcBef>
                <a:spcPts val="1200"/>
              </a:spcBef>
              <a:spcAft>
                <a:spcPts val="1200"/>
              </a:spcAft>
              <a:buFont typeface="Wingdings" panose="05000000000000000000" pitchFamily="2" charset="2"/>
              <a:buChar char="Ø"/>
            </a:pPr>
            <a:r>
              <a:rPr lang="en-US" sz="2000" dirty="0">
                <a:solidFill>
                  <a:srgbClr val="212529"/>
                </a:solidFill>
              </a:rPr>
              <a:t> RACI Chart</a:t>
            </a:r>
          </a:p>
          <a:p>
            <a:pPr rtl="0">
              <a:lnSpc>
                <a:spcPct val="150000"/>
              </a:lnSpc>
              <a:spcBef>
                <a:spcPts val="1200"/>
              </a:spcBef>
              <a:spcAft>
                <a:spcPts val="1200"/>
              </a:spcAft>
              <a:buFont typeface="Wingdings" panose="05000000000000000000" pitchFamily="2" charset="2"/>
              <a:buChar char="Ø"/>
            </a:pPr>
            <a:r>
              <a:rPr lang="en-US" sz="2000" b="0" i="0" u="none" strike="noStrike" dirty="0">
                <a:solidFill>
                  <a:srgbClr val="212529"/>
                </a:solidFill>
                <a:effectLst/>
              </a:rPr>
              <a:t> Risk Response Document</a:t>
            </a:r>
          </a:p>
          <a:p>
            <a:pPr rtl="0">
              <a:lnSpc>
                <a:spcPct val="150000"/>
              </a:lnSpc>
              <a:spcBef>
                <a:spcPts val="1200"/>
              </a:spcBef>
              <a:spcAft>
                <a:spcPts val="1200"/>
              </a:spcAft>
              <a:buFont typeface="Wingdings" panose="05000000000000000000" pitchFamily="2" charset="2"/>
              <a:buChar char="Ø"/>
            </a:pPr>
            <a:r>
              <a:rPr lang="en-US" sz="2000" dirty="0">
                <a:solidFill>
                  <a:srgbClr val="212529"/>
                </a:solidFill>
              </a:rPr>
              <a:t> Begin coding for body-tracking / complex application display</a:t>
            </a:r>
            <a:endParaRPr lang="en-US" sz="2800" b="0" i="0" u="none" strike="noStrike" dirty="0">
              <a:solidFill>
                <a:srgbClr val="212529"/>
              </a:solidFill>
              <a:effectLst/>
            </a:endParaRPr>
          </a:p>
        </p:txBody>
      </p:sp>
    </p:spTree>
    <p:extLst>
      <p:ext uri="{BB962C8B-B14F-4D97-AF65-F5344CB8AC3E}">
        <p14:creationId xmlns:p14="http://schemas.microsoft.com/office/powerpoint/2010/main" val="149728327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{5E8FBCBA-0247-4E29-924B-2622344EA708}tf11429527_win32</Template>
  <TotalTime>13</TotalTime>
  <Words>334</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Bookman Old Style</vt:lpstr>
      <vt:lpstr>Calibri</vt:lpstr>
      <vt:lpstr>Franklin Gothic Book</vt:lpstr>
      <vt:lpstr>Times New Roman</vt:lpstr>
      <vt:lpstr>Wingdings</vt:lpstr>
      <vt:lpstr>1_RetrospectVTI</vt:lpstr>
      <vt:lpstr>Mirror++</vt:lpstr>
      <vt:lpstr>Project Description</vt:lpstr>
      <vt:lpstr>Status Description</vt:lpstr>
      <vt:lpstr>Team Member Contributions</vt:lpstr>
      <vt:lpstr>Project Issues</vt:lpstr>
      <vt:lpstr>Project Changes</vt:lpstr>
      <vt:lpstr>Documentation Overview</vt:lpstr>
      <vt:lpstr>Next Up (for Team/Scrum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Mirror++</dc:title>
  <dc:creator>Qurrat Ulain</dc:creator>
  <cp:lastModifiedBy>Qurrat Ulain</cp:lastModifiedBy>
  <cp:revision>1</cp:revision>
  <dcterms:created xsi:type="dcterms:W3CDTF">2021-10-03T09:31:48Z</dcterms:created>
  <dcterms:modified xsi:type="dcterms:W3CDTF">2021-10-03T09:45:45Z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