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87" r:id="rId6"/>
    <p:sldId id="260" r:id="rId7"/>
    <p:sldId id="264" r:id="rId8"/>
    <p:sldId id="261" r:id="rId9"/>
    <p:sldId id="265" r:id="rId10"/>
    <p:sldId id="266" r:id="rId11"/>
    <p:sldId id="286" r:id="rId12"/>
    <p:sldId id="267" r:id="rId13"/>
    <p:sldId id="285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68" r:id="rId22"/>
    <p:sldId id="275" r:id="rId23"/>
    <p:sldId id="281" r:id="rId24"/>
    <p:sldId id="280" r:id="rId25"/>
    <p:sldId id="279" r:id="rId26"/>
    <p:sldId id="278" r:id="rId27"/>
    <p:sldId id="277" r:id="rId28"/>
    <p:sldId id="283" r:id="rId29"/>
    <p:sldId id="284" r:id="rId30"/>
    <p:sldId id="26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2:56:20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24575,'0'33'0,"-1"0"0,2-1 0,1 1 0,11 56 0,11 74 0,-15-123 0,2-1 0,1-1 0,19 38 0,-18-45 0,-10-21 0,1-1 0,0 0 0,1 0 0,0 0 0,0-1 0,12 14 0,26 36 0,-38-49 0,1 0 0,0 0 0,0-1 0,1 0 0,0 0 0,0-1 0,1 0 0,0 0 0,0 0 0,11 5 0,-2-3 0,-1 0 0,0 1 0,21 17 0,-29-22 0,0-1 0,1 0 0,0 0 0,-1-1 0,1 0 0,0 0 0,0-1 0,1-1 0,-1 1 0,13-1 0,35 9 0,-30-3 0,-1 0 0,1-2 0,0-1 0,48 1 0,3-4 0,78-4 0,-141 1 0,0-1 0,0-1 0,-1 0 0,1-1 0,-1-1 0,0 0 0,23-14 0,3-5 0,42-36 0,-65 48 0,0-1 0,-1-1 0,0 0 0,-1-2 0,15-20 0,-24 27 0,0-1 0,0 1 0,-1-1 0,0 0 0,-1-1 0,0 1 0,-1-1 0,-1 0 0,1 0 0,-2 0 0,1-13 0,-4-167 0,4-59 0,-1 245 0,1 0 0,0-1 0,0 1 0,0 0 0,1 1 0,-1-1 0,1 0 0,1 1 0,6-9 0,-38 51 0,22-28 0,-1 0 0,0-1 0,0 1 0,0-1 0,-12 9 0,-21 11 0,29-22 0,1 1 0,-1 1 0,1 0 0,1 0 0,0 1 0,-15 19 0,15-19 0,0 1 0,0-1 0,0-1 0,-21 15 0,-17 14 0,36-27 0,0-2 0,-1 1 0,-17 8 0,80-94 0,25-22 0,-51 64 0,51-56 0,-64 79 0,0 1 0,0 0 0,1 1 0,27-17 0,-36 25 0,0 0 0,0 0 0,0 0 0,0 1 0,0-1 0,0 1 0,1 0 0,-1 1 0,0-1 0,1 1 0,-1-1 0,0 1 0,1 1 0,-1-1 0,0 1 0,1-1 0,-1 1 0,0 0 0,0 1 0,1-1 0,-1 1 0,0 0 0,6 4 0,4 3 0,0 0 0,0 1 0,-1 1 0,-1 0 0,0 1 0,0 0 0,-2 1 0,11 14 0,1 6 0,4 6 0,33 38 0,61 36-1365,-110-102-5461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3:15:31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2:57:54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24575,'0'584'0,"1"-572"0,1-1 0,-1 1 0,2-1 0,0 0 0,0 0 0,1 0 0,0 0 0,1 0 0,0-1 0,1 0 0,0 0 0,11 14 0,12 11 0,61 58 0,-65-68 0,18 14 0,22 24 0,-56-54 0,0 0 0,1-1 0,0 0 0,0-1 0,22 11 0,23 19 0,-38-25 0,1-1 0,0-1 0,0-1 0,1 0 0,0-1 0,31 8 0,36 16 0,-70-27 0,-1 0 0,1-1 0,28 4 0,-2 0 0,-40-8 0,42 11 0,1-3 0,89 6 0,-117-13 0,1 1 0,0 1 0,-1 0 0,30 11 0,-30-8 0,1-1 0,0-1 0,1 0 0,24 0 0,-16-1 0,0 0 0,0 1 0,28 10 0,-30-8 0,1 0 0,0-1 0,40 1 0,658-7 0,-705 0 0,0-1 0,37-10 0,-10 3 0,55-13 0,29-4 0,-67 16 0,-39 5 0,1 2 0,27-1 0,-12 1 0,0-1 0,0-3 0,-1 0 0,40-15 0,-45 13 0,66-10 0,-41 9 0,-40 5 0,0 2 0,25-1 0,-26 3 0,-1-1 0,0-1 0,0 0 0,0-1 0,0-1 0,0 0 0,-1-1 0,30-16 0,38-18 0,-65 32 0,0 0 0,0-1 0,-1-1 0,0-1 0,19-16 0,57-65 0,52-43 0,-116 100 0,-2-1 0,48-77 0,13-21 0,-62 98 0,-2-2 0,20-42 0,4-10 0,-7 8 0,-29 61 0,-2-1 0,0 0 0,-1-1 0,13-46 0,-23 68 0,0 1 0,0 0 0,1 0 0,-1-1 0,0 1 0,0 0 0,0-1 0,1 1 0,-1 0 0,0-1 0,0 1 0,0 0 0,0-1 0,0 1 0,0-1 0,0 1 0,0 0 0,0-1 0,0 1 0,0 0 0,0-1 0,0 1 0,0-1 0,0 1 0,0 0 0,0-1 0,-1 1 0,1 0 0,0-1 0,0 1 0,0 0 0,-1-1 0,1 1 0,0 0 0,0 0 0,-1-1 0,1 1 0,0 0 0,0 0 0,-1-1 0,1 1 0,0 0 0,-1 0 0,-15 12 0,-15 28 0,25-29 0,-1 1 0,0-1 0,0-1 0,-2 1 0,1-1 0,-12 10 0,-10 11 0,14-15 0,0 0 0,-29 21 0,-49 33 0,80-56 0,14-14 0,0 1 0,0-1 0,-1 0 0,1 0 0,0 0 0,0 1 0,0-1 0,0 0 0,0 0 0,0 0 0,0 0 0,0 1 0,1-1 0,-1 0 0,0 0 0,0 0 0,0 1 0,0-1 0,0 0 0,0 0 0,0 0 0,0 0 0,0 1 0,0-1 0,1 0 0,-1 0 0,0 0 0,0 0 0,0 0 0,0 0 0,0 1 0,1-1 0,-1 0 0,0 0 0,0 0 0,0 0 0,0 0 0,1 0 0,-1 0 0,0 0 0,0 0 0,0 0 0,1 0 0,-1 0 0,0 0 0,2 0 0,0 0 0,0 0 0,0-1 0,0 1 0,0-1 0,0 1 0,0-1 0,0 0 0,0 0 0,0 0 0,0 0 0,0 0 0,-1 0 0,1 0 0,2-3 0,181-195 0,-171 183 0,-1 1 0,0 0 0,25-21 0,-20 18 0,-16 16 0,0 0 0,0 0 0,0 0 0,0 0 0,0 0 0,0 0 0,1 0 0,-1 1 0,1-1 0,3-1 0,7 8 0,-1 20 0,34 144 0,-34-95 0,-11-58 0,2 0 0,-1 0 0,2-1 0,7 24 0,-6-28-273,-1 0 0,-1 1 0,0 0 0,2 14 0,-3-8-6553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2:59:05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1795 111 24575,'1'75'0,"-3"84"0,1-151 0,0-1 0,-1 1 0,-1-1 0,1 0 0,-1 1 0,-7 10 0,6-10 0,0 1 0,1-1 0,-1 1 0,-2 13 0,3-10 0,0 1 0,-1-1 0,-1-1 0,0 1 0,-1-1 0,0 0 0,0 0 0,-1 0 0,-1-1 0,1 0 0,-2-1 0,1 0 0,-19 15 0,-8 11 0,20-22 0,0-1 0,-1 0 0,0-1 0,-1-1 0,0-1 0,0 0 0,-1-1 0,-31 9 0,-25 12 0,61-24 0,-1-1 0,-1 0 0,1-2 0,0 1 0,-1-2 0,-19 1 0,-49 6 0,38-1 0,-1-2 0,0-2 0,-79-6 0,23 0 0,73 3 0,17 2 0,0-2 0,0 0 0,1 0 0,-1-1 0,0-1 0,0 0 0,1 0 0,-1-1 0,1-1 0,0 0 0,-15-7 0,-30-17 0,42 22 0,0-1 0,1 0 0,-1-1 0,2 0 0,-15-11 0,-82-79 0,-9-43 0,98 115 0,13 16 0,1-1 0,0 0 0,1 1 0,-7-20 0,-18-33 0,15 34 0,1 0 0,2 0 0,1-2 0,1 1 0,-11-61 0,7 32 0,16 75 0,-2 1 0,-2 31 0,0 1 0,4-21 0,-2 0 0,-1 0 0,-1 0 0,-2 0 0,-1 0 0,-1 0 0,-10 27 0,12-43 0,1 1 0,0-1 0,-1 20 0,18-146 0,-11 98 0,6-28 0,2 1 0,30-75 0,-31 75 0,-9 30 0,2 1 0,-1 0 0,10-22 0,-12 32 0,1 1 0,-1-1 0,1 1 0,0 0 0,-1-1 0,1 1 0,0 0 0,0-1 0,0 1 0,0 0 0,0 0 0,0 0 0,0 0 0,1 0 0,-1 0 0,0 0 0,1 1 0,-1-1 0,0 0 0,1 1 0,-1-1 0,1 1 0,-1-1 0,1 1 0,-1 0 0,1-1 0,-1 1 0,1 0 0,-1 0 0,1 0 0,-1 0 0,1 1 0,-1-1 0,1 0 0,-1 1 0,2 0 0,7 4 0,-2 0 0,1 1 0,-1 0 0,1 1 0,-2 0 0,1 0 0,-1 0 0,0 1 0,6 10 0,15 14 0,153 128 0,-144-128-1365,-25-24-5461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3:14:22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24575,'3'15'0,"0"-1"0,1 1 0,1 0 0,0-1 0,1 0 0,1 0 0,0-1 0,12 18 0,-8-12 0,47 88 0,-8-28 0,-8-17 0,-36-51 0,1-1 0,0 0 0,0 0 0,1-1 0,0 0 0,1 0 0,13 10 0,16 22 0,-34-35 0,1-1 0,-1 1 0,1 0 0,1-1 0,-1 0 0,1 0 0,0-1 0,9 6 0,28 10 0,1-2 0,54 15 0,-57-19 0,-30-9 0,0-1 0,1-1 0,-1 1 0,1-2 0,17 2 0,64 11 0,-46-7 0,40 15 0,-70-17 0,2-1 0,-1-1 0,0 0 0,32 2 0,104-9 0,89 5 0,-174 10 0,-49-8 0,1-1 0,32 2 0,600-6 0,-641 0 0,1 0 0,-1-1 0,0-1 0,0 0 0,0-1 0,18-7 0,31-10 0,-29 14 0,-1-1 0,1-2 0,48-23 0,-75 30 0,1-1 0,-1 0 0,0-1 0,-1 1 0,1-1 0,-1 0 0,5-8 0,28-27 0,-25 31 0,0-2 0,18-20 0,23-21 0,-44 44 0,-1 0 0,1-1 0,-2 0 0,11-14 0,10-13 0,16-10 0,-12 13 0,41-56 0,-56 66 0,-7 9 0,0 0 0,-1 0 0,9-20 0,-11 20 0,1 0 0,1 1 0,14-18 0,-13 19 0,-1-1 0,-1 1 0,9-19 0,-16 31 0,-1-1 0,0 1 0,1 0 0,-1-1 0,0 1 0,0-1 0,1 1 0,-1-1 0,0 1 0,0-1 0,0 1 0,0-1 0,0 1 0,0-1 0,0 1 0,0-1 0,0 1 0,0-1 0,0 1 0,0-1 0,0 1 0,0-1 0,0 1 0,0-1 0,0 1 0,-1-1 0,1 1 0,0-1 0,0 1 0,-1 0 0,1-1 0,0 1 0,-1-1 0,1 1 0,0 0 0,-1-1 0,-21 1 0,-33 19 0,50-16 0,-68 21 0,51-18 0,1 2 0,-1 0 0,-30 16 0,42-16 0,19-12 0,20-10 0,3-5 0,1-1 0,2 1 0,71-29 0,-102 47 0,-1 0 0,0 1 0,1-1 0,-1 1 0,1 0 0,-1-1 0,1 1 0,-1 1 0,1-1 0,-1 0 0,1 1 0,-1 0 0,1 0 0,-1 0 0,0 0 0,6 3 0,-3 0 0,0 0 0,0 0 0,0 1 0,-1-1 0,0 1 0,0 1 0,8 9 0,0 4 0,-1 1 0,0 1 0,17 42 0,-23-47-1365,0-1-5461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3:14:35.9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24575,'1'7'0,"0"1"0,0-1 0,0 0 0,1 1 0,1-1 0,-1 0 0,1 0 0,6 11 0,37 57 0,-22-39 0,6 8 0,-20-31 0,0 1 0,14 28 0,-16-27 0,0-1 0,19 24 0,12 23 0,-18-25 0,1-1 0,31 37 0,-16-22 0,-12-24 0,-21-23 0,0 1 0,0-1 0,0 1 0,-1 0 0,0 0 0,6 9 0,3 11 0,1-1 0,1 0 0,2-1 0,0-1 0,28 30 0,50 42 0,-64-68 0,35 21 0,27 22 0,-66-48 0,0-1 0,51 26 0,-52-31 0,-3-3 0,1-1 0,33 10 0,14 6 0,-57-21 0,0-1 0,0-1 0,1 0 0,-1-1 0,23 1 0,-22-2 0,1 1 0,0 0 0,0 1 0,23 7 0,-19-3 0,1-2 0,-1 0 0,1-1 0,1-1 0,24 1 0,107-6 0,-57 0 0,-53 2 0,48-6 0,-75 3 0,0 1 0,0-2 0,0 0 0,0-1 0,-1-1 0,22-11 0,28-15 0,-47 25 0,0-1 0,-1 0 0,0-2 0,0 0 0,-1-1 0,0 0 0,13-14 0,13-18 0,74-60 0,-91 81 0,-20 17 0,0 1 0,1 0 0,-1 0 0,1 1 0,0-1 0,7-3 0,-4 2 0,0 0 0,-1 0 0,0-1 0,0 0 0,0 0 0,5-7 0,25-22 0,-7 10 0,-1-1 0,39-47 0,-18 23 0,-36 36 0,0 0 0,0-1 0,-2 0 0,15-22 0,-15 18 0,-4 7 0,-1 1 0,0-2 0,-1 1 0,0-1 0,-1 0 0,-1 0 0,6-25 0,-4 11 0,2 0 0,0 0 0,21-41 0,-19 45 0,8-17 0,-12 28 0,0-2 0,0 1 0,-1-1 0,-1 1 0,5-26 0,-15 44 0,-1 1 0,1 0 0,0 1 0,-8 11 0,-16 32 0,18-29 0,0-1 0,-18 21 0,9-15 0,8-9 0,0-1 0,-1-1 0,-1 0 0,0-1 0,-19 13 0,-14 17 0,42-37 0,-1 0 0,1-1 0,-1 1 0,0-1 0,0-1 0,-1 0 0,0 0 0,-9 5 0,17-10 0,0 0 0,-1 0 0,1 0 0,0 0 0,0 0 0,0 0 0,0 0 0,-1 0 0,1 0 0,0 0 0,0 0 0,0 1 0,0-1 0,-1 0 0,1 0 0,0 0 0,0 0 0,0 0 0,0 0 0,-1-1 0,1 1 0,0 0 0,0 0 0,0 0 0,0 0 0,-1 0 0,1 0 0,0 0 0,0 0 0,0 0 0,0 0 0,0 0 0,-1-1 0,1 1 0,0 0 0,0 0 0,0 0 0,0 0 0,0 0 0,0 0 0,0-1 0,0 1 0,0 0 0,-1 0 0,1 0 0,0 0 0,0-1 0,0 1 0,0 0 0,0 0 0,0 0 0,0-1 0,4-13 0,10-12 0,7-1 0,-1-2 0,-1 0 0,15-33 0,-28 51 0,1 0 0,-1 1 0,2 0 0,0 1 0,9-10 0,23-30 0,39-57 0,-74 98 0,1 1 0,-1-1 0,1 1 0,0 0 0,1 0 0,-1 1 0,1-1 0,1 2 0,14-10 0,-20 15 0,1 0 0,-1 1 0,0-1 0,1 1 0,-1-1 0,0 1 0,1 0 0,-1 0 0,0 0 0,0 0 0,0 0 0,0 0 0,0 1 0,0-1 0,0 1 0,-1-1 0,1 1 0,0 0 0,-1 0 0,1 0 0,-1-1 0,2 4 0,30 48 0,-20-25-113,4 7-137,-2 0-1,-1 1 1,-2 0-1,14 71 1,-24-89-6576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3:14:51.8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2141 16 24575,'0'630'0,"-2"-617"0,0-1 0,0 1 0,-1 0 0,0-1 0,-2 0 0,1 0 0,-8 14 0,-7 19 0,2 10 0,9-29 0,-1-1 0,-1 0 0,-16 30 0,-7 19 0,27-59 0,0 0 0,-1 0 0,0 0 0,-18 24 0,6-11 0,1 0 0,-23 49 0,-7 13 0,6-19 0,21-34 0,-1 0 0,-2-1 0,-1-2 0,-40 42 0,37-49 0,-57 42 0,62-53 0,10-6 0,-1 0 0,0-1 0,0-1 0,-24 10 0,-85 22 0,54-11 0,52-20 0,-2-2 0,1 0 0,-27 7 0,12-6 0,-43 18 0,27-9 0,5-4 0,-2-3 0,1-1 0,-1-2 0,-1-3 0,1-1 0,0-2 0,-57-7 0,96 4 0,0 0 0,0 0 0,0-1 0,0 1 0,1-2 0,-1 1 0,1-1 0,-10-7 0,-22-11 0,27 16 0,1 0 0,-1 0 0,1-1 0,1-1 0,-1 0 0,1 0 0,1 0 0,-13-16 0,-5-12 0,-23-38 0,28 40 0,9 11 0,1 0 0,1-1 0,1-1 0,1 1 0,-8-48 0,-30-114 0,27 65 0,13 85 0,2 0 0,1 0 0,2 0 0,7-67 0,-3 84 0,1 0 0,1 1 0,9-24 0,6-25 0,-12 30 0,-2-1 0,-1 0 0,0-57 0,-4 67 0,1 1 0,9-45 0,-7 53 0,2-35 0,-2 0 0,-6-97 0,-1 42 0,3-21 0,-13 147 0,-5 15 0,-1 15 0,-35 73 0,-2-22 0,70-163 0,-6 33 0,2 1 0,1 0 0,1 0 0,29-50 0,-34 67 0,-7 13 0,1 0 0,-1 0 0,0 1 0,1-1 0,-1 0 0,0 0 0,1 1 0,-1-1 0,1 1 0,-1-1 0,1 0 0,0 1 0,-1-1 0,1 1 0,-1-1 0,1 1 0,0 0 0,-1-1 0,1 1 0,0 0 0,0-1 0,-1 1 0,1 0 0,0 0 0,0-1 0,0 1 0,-1 0 0,1 0 0,0 0 0,0 0 0,0 0 0,-1 0 0,1 1 0,0-1 0,0 0 0,-1 0 0,1 0 0,0 1 0,0-1 0,-1 0 0,1 1 0,0-1 0,-1 1 0,1-1 0,0 1 0,-1-1 0,1 1 0,-1-1 0,1 1 0,-1-1 0,1 1 0,0 1 0,31 44 0,-22-30 0,84 104 0,-62-82-57,-15-19-270,-1 1 0,-1 1 0,15 26 0,-23-33-6499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3:15:03.1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3031 1003 24575,'0'-44'0,"1"10"0,-1 0 0,-2 0 0,-12-63 0,5 45 0,8 41 0,-1 0 0,0 0 0,0 0 0,-1 0 0,-1 1 0,0-1 0,-6-10 0,-24-53 0,28 59 0,0-1 0,-1 1 0,-1 1 0,-1-1 0,0 2 0,-17-22 0,-5-10 0,28 38 0,-1 0 0,-1 1 0,1-1 0,-1 1 0,-11-12 0,-39-35 0,43 39 0,-1 0 0,0 1 0,-1 0 0,0 1 0,-1 1 0,-1 0 0,0 2 0,-20-11 0,-3 9 0,-1 2 0,-45-6 0,39 8 0,-52-14 0,48 8 0,-95-12 0,87 14 0,39 7 0,0 1 0,-26-2 0,-44-6 0,64 6 0,-47-2 0,-325 8 0,377 0 0,0 1 0,-36 9 0,12-2 0,19-3 0,-1 2 0,1 0 0,0 2 0,-26 15 0,-14 4 0,-121 64 0,169-86 0,-1-1 0,0 0 0,0-2 0,0 0 0,-24 1 0,34-3 0,0 0 0,0 1 0,1-1 0,-1 1 0,1 1 0,-1 0 0,-12 9 0,12-8 0,0 0 0,0-1 0,0 0 0,-1 0 0,0 0 0,-12 2 0,10-4 0,0 0 0,0 1 0,0 0 0,0 1 0,1 0 0,-1 0 0,1 1 0,0 0 0,1 1 0,-1 1 0,1-1 0,-10 10 0,-17 13 0,30-25 0,0 1 0,0-1 0,0 1 0,1 0 0,0 1 0,0-1 0,0 1 0,0 0 0,-5 10 0,-106 203 0,96-180 0,-31 76 0,16-45 0,27-56 0,0 0 0,1 0 0,1 0 0,-6 17 0,6-6 0,4-13 0,0-1 0,-2 1 0,1-1 0,-1 0 0,-1 0 0,0 0 0,-10 16 0,15-27 0,-1-1 0,1 1 0,0 0 0,-1 0 0,1-1 0,-1 1 0,1 0 0,-1-1 0,1 1 0,0 0 0,-1-1 0,1 1 0,0-1 0,-1 1 0,1-1 0,0 1 0,0-1 0,-1 1 0,1 0 0,0-1 0,0 0 0,0 1 0,0-1 0,0 1 0,0-1 0,0 1 0,0-1 0,0 1 0,0-1 0,0 1 0,0-1 0,0 1 0,0-1 0,0 0 0,-2-24 0,3-565 0,-1 1244 0,0-653 0,0 0 0,0-1 0,-1 1 0,1-1 0,0 1 0,0 0 0,0-1 0,0 1 0,0-1 0,0 1 0,0 0 0,0-1 0,0 1 0,0-1 0,1 1 0,-1 0 0,0-1 0,0 1 0,1-1 0,-1 1 0,0-1 0,1 1 0,-1-1 0,0 1 0,1-1 0,-1 1 0,1-1 0,-1 1 0,0-1 0,1 0 0,-1 1 0,1-1 0,0 0 0,-1 1 0,1-1 0,-1 0 0,1 0 0,-1 1 0,1-1 0,0 0 0,-1 0 0,1 0 0,-1 0 0,1 0 0,0 0 0,-1 0 0,1 0 0,-1 0 0,1 0 0,0 0 0,-1-1 0,1 1 0,-1 0 0,1 0 0,0-1 0,-1 1 0,1 0 0,-1 0 0,1-1 0,-1 1 0,1-1 0,-1 1 0,1-1 0,45-38 0,-22 17 0,112-77 0,-15 35-1365,-110 55-5461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3:15:13.7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1 157 24575,'1'72'0,"16"114"0,-10-80 0,-7-78 0,2 0 0,8 52 0,14 96 0,-16-115 0,-3 1 0,-6 118 0,-2-63 0,2-81 0,2-1 0,1 0 0,2 0 0,1 0 0,17 59 0,-7-51 0,2-1 0,1-1 0,44 71 0,-38-68 0,-19-34 0,0 0 0,0 0 0,1-1 0,0 1 0,13 13 0,83 85 0,-10-32 0,-52-45 0,52 52 0,-81-72 0,1-1 0,25 16 0,7 7 0,19 8 0,-50-34 0,1 1 0,-1 1 0,16 13 0,-17-12 0,2 0 0,-1-1 0,1-1 0,0 0 0,29 10 0,-26-11 0,-1 1 0,1 0 0,-1 1 0,15 12 0,-15-10 0,1-1 0,1 0 0,0-1 0,33 12 0,35 17 0,-60-25 0,-1-2 0,2-1 0,-1-1 0,32 6 0,-24-6 0,0 1 0,31 14 0,-51-19 0,0-1 0,0 0 0,1-1 0,-1-1 0,1 0 0,0-1 0,16-1 0,-10 0 0,1 2 0,30 5 0,-25-3 0,1 0 0,55-1 0,-56-3 0,1 0 0,-1 3 0,32 5 0,-31-3 0,0-1 0,-1-2 0,40-1 0,-39-2 0,-1 2 0,0 1 0,44 8 0,69 14 0,-99-18 0,1-1 0,0-3 0,78-4 0,-25-1 0,744 3 0,-811-1 0,50-10 0,-50 6 0,48-2 0,50 10 0,97-5 0,-154-10 0,-48 8 0,0 0 0,31 0 0,1019 3 0,-487 3 0,-559-4 0,0 0 0,-1-1 0,1-2 0,-1 0 0,0-2 0,-1 0 0,33-16 0,-42 18 0,0 0 0,0 1 0,0 1 0,18-3 0,-16 4 0,0-1 0,0-1 0,16-6 0,-17 5 0,1 1 0,0 0 0,20-3 0,-23 6 0,-1-1 0,1-1 0,-1 0 0,0 0 0,0-2 0,15-7 0,-4-2 0,-1-1 0,-1-2 0,0 0 0,-2-1 0,30-34 0,-42 44 0,88-83 0,-62 54 0,-20 24 0,-1-1 0,0 0 0,-1-1 0,-1 0 0,12-22 0,-22 36 0,17-32 0,-2-1 0,-1-1 0,16-65 0,27-112 0,-28 113 0,7-77 0,4 57 0,-22 54 0,-7 29 0,10-70 0,-14 62 0,21-71 0,5-30 0,-12 36 0,-12 71 0,-2 0 0,-2 0 0,0-41 0,-7-36 0,4-143 0,21 141 0,-23 116 0,0-1 0,0 1 0,0 0 0,0 0 0,1 0 0,-1 0 0,0 0 0,0 0 0,1 0 0,-1 0 0,1 0 0,-1 0 0,1 0 0,-1 0 0,1 0 0,-1 0 0,1 1 0,0-1 0,0 0 0,-1 0 0,1 0 0,0 1 0,1-2 0,-1 3 0,-1 0 0,0 0 0,0 0 0,0-1 0,0 1 0,0 0 0,0 0 0,0 0 0,0 0 0,0 0 0,0-1 0,0 1 0,0 0 0,-1 0 0,1 0 0,0-1 0,-1 1 0,1 0 0,-1 0 0,1-1 0,-1 1 0,1 0 0,-1 0 0,1-1 0,-1 1 0,1-1 0,-1 1 0,-1 0 0,-59 83 0,31-40 0,-64 70 0,-23 25 0,72-74 0,34-48 0,17-29 0,5-5 0,1 1 0,22-24 0,11-15 0,-18 14 0,-2-1 0,-3-1 0,26-67 0,-9 43 0,-8 17 0,-29 45 0,1 1 0,0-1 0,0 1 0,0 0 0,1 0 0,0 0 0,-1 1 0,1-1 0,0 1 0,7-4 0,-10 6 0,0 0 0,1 1 0,-1-1 0,0 0 0,1 1 0,-1-1 0,1 1 0,-1-1 0,1 1 0,-1-1 0,1 1 0,-1 0 0,1 0 0,-1 0 0,1 0 0,-1 0 0,1 0 0,-1 0 0,1 1 0,-1-1 0,1 0 0,-1 1 0,1 0 0,-1-1 0,0 1 0,1 0 0,-1-1 0,0 1 0,1 0 0,-1 0 0,0 0 0,0 0 0,0 0 0,0 0 0,0 0 0,0 1 0,1 1 0,5 11 0,-1 0 0,0 0 0,-1 1 0,-1-1 0,5 31 0,13 38 0,-16-65 0,-2 0 0,0 0 0,3 26 0,2 16 0,-5-37-455,-1-1 0,-1 40 0,-2-43-6371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9T13:15:2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1165 1522 24575,'-2'-90'0,"4"-101"0,10 122 0,-8 48 0,0 0 0,0-31 0,-2-49 0,-5-171 0,-20 155 0,-2-45 0,22 146 0,-2 0 0,0 0 0,-1 0 0,-1 0 0,0 1 0,-1 0 0,-20-27 0,4 4 0,16 26 0,-1 0 0,0 1 0,-20-18 0,18 18 0,0 0 0,1 0 0,-10-15 0,14 19 0,0 0 0,-1 1 0,0 0 0,0 0 0,-1 0 0,1 1 0,-1 0 0,-15-6 0,-10-8 0,24 14 0,-1 0 0,0 1 0,0 0 0,0 1 0,0-1 0,-1 2 0,1 0 0,-1 0 0,-13 0 0,-18 1 0,-45 4 0,14 0 0,42-3 0,-57 8 0,78-6 0,0 0 0,0 0 0,0 1 0,1 0 0,-1 1 0,1 0 0,0 1 0,0-1 0,-13 11 0,-45 58 0,46-53 0,1 1 0,1 1 0,-27 42 0,38-50 0,1 0 0,1 1 0,0 0 0,1 0 0,1 0 0,0 1 0,-2 25 0,-5 14 0,8-42 0,-4 12 0,1-1 0,2 1 0,0-1 0,1 1 0,2 0 0,0 1 0,2-1 0,4 35 0,5-20 0,-1-5 0,-2 0 0,-1 1 0,2 50 0,-7-63 0,2 0 0,4 24 0,-2-23 0,2 45 0,-8 277 0,-12-401 0,5 23 0,-2-10 0,5 23 0,1-1 0,0 1 0,0-25 0,2 24 0,-1-1 0,-1 1 0,0 0 0,-13-34 0,3 11 0,57 107 0,-33-41 0,-2 1 0,-1-1 0,-1 1 0,5 47 0,-8-47 0,1 0 0,1 0 0,1-1 0,1 0 0,13 29 0,-7-36 0,0-20 0,11-34 0,-9 11 0,-1 7 0,0-1 0,12-26 0,-17 29 0,1 0 0,0 0 0,2 1 0,18-21 0,-25 31 0,0 0 0,-1 0 0,0 0 0,0-1 0,0 0 0,-1 0 0,0 0 0,-1 0 0,0 0 0,2-14 0,-2 11 0,0 1 0,1 0 0,0 0 0,1 0 0,0 0 0,9-16 0,9-12-1365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9BCDF-1F40-45AD-94CD-7267F8819870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1BB96-65ED-4FD4-8AB3-894E79BB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2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0854-06B9-413C-BE08-53BA55A40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B4E90-957C-47E5-BE28-5219DF550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40E8-AFF6-4B8E-A3E5-205216F9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73AD-5D7A-4D66-8959-A00E2853542C}" type="datetime1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EB1C-E82A-45CD-99B6-DFF28CA5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66ABA-4A17-40F5-8CE6-3B9C13D0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0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F49C-9531-4CC1-8431-BB7B966E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5221E-EB5F-48C9-8F95-0AAC9BC93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43D10-79E4-45AC-8789-E10AD28B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944D-BC54-401B-80F9-AE4E6EFCF3FA}" type="datetime1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CE84D-42A5-4726-940A-BE3500E6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770BC-BB29-4D7C-BCAD-2E202C34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1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51BAF-AB9C-4A55-A0BD-995B33842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11E66-C5F5-4E30-805B-CABF50E82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6276B-3C56-404B-AD25-7679AB1C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8B2D-EA3E-4171-AE47-C3D78103556C}" type="datetime1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12E10-049D-40A1-9BF6-2103EE74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912F-08E7-4E7C-9AE1-583FA38F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3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519E-B971-4A53-8D2A-28DDF2EE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3634-4E79-44DD-A8AF-063F949AD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C26-874C-4826-92AE-87DEDBA0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07B8-2AB1-4B0E-9488-6CCF89066DB2}" type="datetime1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1A787-23A3-4EE6-B12F-A952387F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396E2-7885-4576-AFF9-E725C069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4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1D13-E574-42FB-BDC8-A003C485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7BFDD-9336-4B20-A35C-FBCDA3E56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24D4-A4A0-4582-B604-75E1F1F5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14F4-A35A-4944-BA7E-34E3CD7A444E}" type="datetime1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8459-0460-4909-855E-5C1848C4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F8ED4-BD36-4125-80A3-E6E29E16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6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245F-B10D-48B0-8588-12EEFD9C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03F66-D43C-4F98-A7D5-E495B50A2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94F42-E206-4DCB-A74B-4CE4F2D66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2FBD1-31B8-4DBC-BFDB-00267A90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0E8-2E6D-4786-AEB5-756F867A6DE0}" type="datetime1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0A8D3-7902-423A-BDC6-05230448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6188-77C4-45D9-8EEF-E9100515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E919-5EE7-4400-A476-4AAE5B7E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55334-5675-4D6C-A285-248F49F49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17B3F-7CFB-4B83-B30C-DCAAE60A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D5757-B7EB-4090-8529-32B52C937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18AAE-30E4-4287-B6F1-654E915C7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27555-2353-4A82-8FDA-A5E56D66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C7DB-E26A-461F-B783-62CD987C25C0}" type="datetime1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139AD-CED8-43CB-A89B-F48FD1AD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4883B-1B96-4FDD-A98A-ED93892B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3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C99C-DDC4-443E-B557-73B603FB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291E2-F000-4CEA-9591-BBDF02C0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DB8B-B1D4-4EEF-9846-A9EEF4B64CBC}" type="datetime1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8751B-5426-4587-8087-B7169185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4E873-F80B-490A-8765-96A4B73F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5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2CB38-9D9D-48CD-BF90-2AB12C7B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DC1A-ADD8-452A-8384-4972FD2A1FB3}" type="datetime1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34740-8B76-418B-B331-33BDB5A6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7DB5B-0A16-4900-875A-F25C6947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B4AC-C200-45F3-A073-DDCAF438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D4D3-4186-4602-844A-A41B6CC1D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DB020-F25B-4725-BD58-35A974E44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1F9B8-4939-4FBD-A23C-D918F934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7B1A-8664-4D4E-AA5C-5E82DF4CEFEE}" type="datetime1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0A659-568A-4B92-B998-65DB4FC1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B9F2C-ED86-4D7C-AE44-69D54B7D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8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F3D1-F312-495A-947E-FACE6114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846C7-274A-46E8-9D00-0B0494FA9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521E0-C8C2-4B16-B7D1-60F37505A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589DA-21AF-4E19-A639-072DEBCA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C015-EB49-4F86-AA6A-405B66019538}" type="datetime1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5AB1B-9BE7-4F6B-9257-51B0E42F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05031-0748-42F4-ADB7-4EA7C096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C6E3C-4E5A-4A95-9B01-D8EBEF64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3EA5B-26E8-4C04-8A4A-801BAFBB0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50C53-85C9-426F-9CBD-64B847777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F5E83-7406-4C70-A67F-E58E5CEAACAB}" type="datetime1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BB6CE-54EF-4904-B056-857124A1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9A271-5C4D-4C2C-A5B4-D000C4D38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customXml" Target="../ink/ink9.xm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14.png"/><Relationship Id="rId14" Type="http://schemas.openxmlformats.org/officeDocument/2006/relationships/customXml" Target="../ink/ink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etcode.com/problems/find-the-duplicate-number/submiss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www.hackerrank.com/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s://leetco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hyperlink" Target="https://www.topcoder.com/thrive/tracks?track=Competitive%20Programming" TargetMode="External"/><Relationship Id="rId4" Type="http://schemas.openxmlformats.org/officeDocument/2006/relationships/hyperlink" Target="https://open.kattis.com/" TargetMode="External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etcode.com/problems/intersection-of-two-array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CBEE-B8DC-4725-B788-BDE92DF18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Competitive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2FFA2-FE26-47A2-BCC6-6541BA48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fontScale="77500" lnSpcReduction="20000"/>
          </a:bodyPr>
          <a:lstStyle/>
          <a:p>
            <a:r>
              <a:rPr lang="en-US" sz="1900" dirty="0">
                <a:solidFill>
                  <a:srgbClr val="080808"/>
                </a:solidFill>
              </a:rPr>
              <a:t>The 1</a:t>
            </a:r>
            <a:r>
              <a:rPr lang="en-US" sz="1900" baseline="30000" dirty="0">
                <a:solidFill>
                  <a:srgbClr val="080808"/>
                </a:solidFill>
              </a:rPr>
              <a:t>st</a:t>
            </a:r>
            <a:r>
              <a:rPr lang="en-US" sz="1900" dirty="0">
                <a:solidFill>
                  <a:srgbClr val="080808"/>
                </a:solidFill>
              </a:rPr>
              <a:t> Session</a:t>
            </a:r>
          </a:p>
          <a:p>
            <a:r>
              <a:rPr lang="en-US" sz="1900" dirty="0">
                <a:solidFill>
                  <a:srgbClr val="080808"/>
                </a:solidFill>
              </a:rPr>
              <a:t>22 Jul. 2022</a:t>
            </a:r>
          </a:p>
          <a:p>
            <a:r>
              <a:rPr lang="en-US" sz="1900" dirty="0">
                <a:solidFill>
                  <a:srgbClr val="080808"/>
                </a:solidFill>
              </a:rPr>
              <a:t>Andrei Novikov</a:t>
            </a:r>
          </a:p>
          <a:p>
            <a:r>
              <a:rPr lang="en-US" sz="1900" dirty="0">
                <a:solidFill>
                  <a:srgbClr val="080808"/>
                </a:solidFill>
              </a:rPr>
              <a:t>andrei.novikov@thermofisher.com</a:t>
            </a:r>
          </a:p>
        </p:txBody>
      </p:sp>
    </p:spTree>
    <p:extLst>
      <p:ext uri="{BB962C8B-B14F-4D97-AF65-F5344CB8AC3E}">
        <p14:creationId xmlns:p14="http://schemas.microsoft.com/office/powerpoint/2010/main" val="63840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6D11-2459-4F41-B3F3-AA14AEFC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Warm-Up – Challenge #2 – Time to Think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618A4-CAA0-4B9A-AE84-6CFCD648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Time to Think (10 minutes)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80F7E-8500-476F-A84F-48ADBD34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046BC28-CAC6-49BA-A3B0-E6FBF40DED21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7" name="Graphic 6" descr="Group Brainstorm">
            <a:extLst>
              <a:ext uri="{FF2B5EF4-FFF2-40B4-BE49-F238E27FC236}">
                <a16:creationId xmlns:a16="http://schemas.microsoft.com/office/drawing/2014/main" id="{04653B86-8787-D3F8-8339-84737DFBD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4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2F88-0C2C-4C43-9E42-4F3615D9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Warm-Up – Challenge #2  - Think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FB99-72E9-4774-B912-B4CE2E70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/>
              <a:t>Given an array of integers </a:t>
            </a:r>
            <a:r>
              <a:rPr lang="en-US" sz="1700" b="1"/>
              <a:t>nums</a:t>
            </a:r>
            <a:r>
              <a:rPr lang="en-US" sz="1700"/>
              <a:t> containing </a:t>
            </a:r>
            <a:r>
              <a:rPr lang="en-US" sz="1700" b="1"/>
              <a:t>n + 1 </a:t>
            </a:r>
            <a:r>
              <a:rPr lang="en-US" sz="1700"/>
              <a:t>integers where each integer is in the range </a:t>
            </a:r>
            <a:r>
              <a:rPr lang="en-US" sz="1700" b="1"/>
              <a:t>[1, n] </a:t>
            </a:r>
            <a:r>
              <a:rPr lang="en-US" sz="1700"/>
              <a:t>inclusive.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70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/>
              <a:t>There is only one repeated number in </a:t>
            </a:r>
            <a:r>
              <a:rPr lang="en-US" sz="1700" b="1"/>
              <a:t>nums</a:t>
            </a:r>
            <a:r>
              <a:rPr lang="en-US" sz="1700"/>
              <a:t>, return this repeated number.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70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 b="1"/>
              <a:t>Constraints</a:t>
            </a:r>
            <a:r>
              <a:rPr lang="en-US" sz="1700"/>
              <a:t>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700"/>
              <a:t>1 &lt;= n &lt;= 105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700"/>
              <a:t>nums.length == n + 1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700"/>
              <a:t>1 &lt;= nums[i] &lt;= 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700"/>
              <a:t>All the integers in nums appear only once except for precisely one integer which appears two or more times.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70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 b="1"/>
              <a:t>Example #1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700"/>
              <a:t>Input: nums = [1,3,4,2,2]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700"/>
              <a:t>Output: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62E66-C45D-466F-A064-66E6F0379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4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0E94-FBA9-44C3-8481-0D5054AE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Warm-Up – Challenge #2 – Solution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64F9-FF37-4704-B167-1AD9E6BE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Algorithm Complexity: O(N)</a:t>
            </a:r>
          </a:p>
          <a:p>
            <a:pPr marL="0" indent="0">
              <a:buNone/>
            </a:pPr>
            <a:r>
              <a:rPr lang="en-US" sz="2000" dirty="0"/>
              <a:t>Space Complexity: O(N)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5A3E0-BEB7-48E0-A006-2A061EF9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139AF46-3932-4878-BC64-AE5E8F37D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342" y="1779204"/>
            <a:ext cx="5706310" cy="43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C6B5-5418-4C98-9107-97E91211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Warm-Up – Challenge #2 – Implementation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437A-A2B3-4551-9D8F-1F6BAEA4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following syntax is proposed to solve the problem: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0B7F3-D63A-4763-AA09-E6546219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35BAA-70DE-485C-A2AD-06386BBD4D5C}"/>
              </a:ext>
            </a:extLst>
          </p:cNvPr>
          <p:cNvSpPr/>
          <p:nvPr/>
        </p:nvSpPr>
        <p:spPr>
          <a:xfrm>
            <a:off x="665838" y="2276775"/>
            <a:ext cx="10226181" cy="18036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class Solution {</a:t>
            </a:r>
          </a:p>
          <a:p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findDuplicate</a:t>
            </a:r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(std::vector&lt;int&gt;&amp; </a:t>
            </a:r>
            <a:r>
              <a:rPr lang="en-US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US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0108F2-3382-4958-8279-159BABA36BA5}"/>
              </a:ext>
            </a:extLst>
          </p:cNvPr>
          <p:cNvSpPr txBox="1"/>
          <p:nvPr/>
        </p:nvSpPr>
        <p:spPr>
          <a:xfrm>
            <a:off x="6837027" y="4759353"/>
            <a:ext cx="378343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Share Screen and Solve the Problem</a:t>
            </a:r>
          </a:p>
        </p:txBody>
      </p:sp>
    </p:spTree>
    <p:extLst>
      <p:ext uri="{BB962C8B-B14F-4D97-AF65-F5344CB8AC3E}">
        <p14:creationId xmlns:p14="http://schemas.microsoft.com/office/powerpoint/2010/main" val="390077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0E94-FBA9-44C3-8481-0D5054AE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Warm-Up – Challenge #2 – Consider as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64F9-FF37-4704-B167-1AD9E6BE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Lets Consider the following sequence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07CC4A-03E0-4377-AB3E-35928359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AB66EA-DAD0-4A34-BA5C-131A6AE4E4CF}"/>
              </a:ext>
            </a:extLst>
          </p:cNvPr>
          <p:cNvSpPr/>
          <p:nvPr/>
        </p:nvSpPr>
        <p:spPr>
          <a:xfrm>
            <a:off x="1484594" y="2540037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36D0C7-D5AD-42B5-BE38-64934E9B6203}"/>
              </a:ext>
            </a:extLst>
          </p:cNvPr>
          <p:cNvSpPr/>
          <p:nvPr/>
        </p:nvSpPr>
        <p:spPr>
          <a:xfrm>
            <a:off x="2036833" y="2540037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3B447-6096-499C-944C-A8955325ABF0}"/>
              </a:ext>
            </a:extLst>
          </p:cNvPr>
          <p:cNvSpPr/>
          <p:nvPr/>
        </p:nvSpPr>
        <p:spPr>
          <a:xfrm>
            <a:off x="2594334" y="2543339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150C0-D6CF-4F27-9CCB-4EA5B379A09D}"/>
              </a:ext>
            </a:extLst>
          </p:cNvPr>
          <p:cNvSpPr/>
          <p:nvPr/>
        </p:nvSpPr>
        <p:spPr>
          <a:xfrm>
            <a:off x="3131487" y="2540037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0E9BFC-0F7E-46DC-9891-4382C069C505}"/>
              </a:ext>
            </a:extLst>
          </p:cNvPr>
          <p:cNvSpPr/>
          <p:nvPr/>
        </p:nvSpPr>
        <p:spPr>
          <a:xfrm>
            <a:off x="3668640" y="2540037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31053-D7CC-47B0-B911-26DED5E051BF}"/>
              </a:ext>
            </a:extLst>
          </p:cNvPr>
          <p:cNvSpPr txBox="1"/>
          <p:nvPr/>
        </p:nvSpPr>
        <p:spPr>
          <a:xfrm>
            <a:off x="1469509" y="2203429"/>
            <a:ext cx="273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0         1        2         3        4</a:t>
            </a:r>
          </a:p>
        </p:txBody>
      </p:sp>
    </p:spTree>
    <p:extLst>
      <p:ext uri="{BB962C8B-B14F-4D97-AF65-F5344CB8AC3E}">
        <p14:creationId xmlns:p14="http://schemas.microsoft.com/office/powerpoint/2010/main" val="2044230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0E94-FBA9-44C3-8481-0D5054AE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Warm-Up – Challenge #2 – Consider as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64F9-FF37-4704-B167-1AD9E6BE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Build a list using the sequence: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20DBC-85F5-4AF6-B43A-7EE81903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AB66EA-DAD0-4A34-BA5C-131A6AE4E4CF}"/>
              </a:ext>
            </a:extLst>
          </p:cNvPr>
          <p:cNvSpPr/>
          <p:nvPr/>
        </p:nvSpPr>
        <p:spPr>
          <a:xfrm>
            <a:off x="1484594" y="2540037"/>
            <a:ext cx="537153" cy="55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36D0C7-D5AD-42B5-BE38-64934E9B6203}"/>
              </a:ext>
            </a:extLst>
          </p:cNvPr>
          <p:cNvSpPr/>
          <p:nvPr/>
        </p:nvSpPr>
        <p:spPr>
          <a:xfrm>
            <a:off x="2036833" y="2540037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3B447-6096-499C-944C-A8955325ABF0}"/>
              </a:ext>
            </a:extLst>
          </p:cNvPr>
          <p:cNvSpPr/>
          <p:nvPr/>
        </p:nvSpPr>
        <p:spPr>
          <a:xfrm>
            <a:off x="2594334" y="2543339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150C0-D6CF-4F27-9CCB-4EA5B379A09D}"/>
              </a:ext>
            </a:extLst>
          </p:cNvPr>
          <p:cNvSpPr/>
          <p:nvPr/>
        </p:nvSpPr>
        <p:spPr>
          <a:xfrm>
            <a:off x="3131487" y="2540037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0E9BFC-0F7E-46DC-9891-4382C069C505}"/>
              </a:ext>
            </a:extLst>
          </p:cNvPr>
          <p:cNvSpPr/>
          <p:nvPr/>
        </p:nvSpPr>
        <p:spPr>
          <a:xfrm>
            <a:off x="3668640" y="2540037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31053-D7CC-47B0-B911-26DED5E051BF}"/>
              </a:ext>
            </a:extLst>
          </p:cNvPr>
          <p:cNvSpPr txBox="1"/>
          <p:nvPr/>
        </p:nvSpPr>
        <p:spPr>
          <a:xfrm>
            <a:off x="1469509" y="2203429"/>
            <a:ext cx="273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0         1        2         3        4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9F5189-9008-4E18-BBEA-6E935FD9C0F7}"/>
              </a:ext>
            </a:extLst>
          </p:cNvPr>
          <p:cNvSpPr/>
          <p:nvPr/>
        </p:nvSpPr>
        <p:spPr>
          <a:xfrm>
            <a:off x="2509449" y="4097854"/>
            <a:ext cx="537153" cy="55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68966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0E94-FBA9-44C3-8481-0D5054AE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Warm-Up – Challenge #2 – Consider as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64F9-FF37-4704-B167-1AD9E6BE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Build a list using the sequence: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2BA8F2E-591F-49FD-BFFC-FE916CC8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AB66EA-DAD0-4A34-BA5C-131A6AE4E4CF}"/>
              </a:ext>
            </a:extLst>
          </p:cNvPr>
          <p:cNvSpPr/>
          <p:nvPr/>
        </p:nvSpPr>
        <p:spPr>
          <a:xfrm>
            <a:off x="1484594" y="2540037"/>
            <a:ext cx="537153" cy="55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36D0C7-D5AD-42B5-BE38-64934E9B6203}"/>
              </a:ext>
            </a:extLst>
          </p:cNvPr>
          <p:cNvSpPr/>
          <p:nvPr/>
        </p:nvSpPr>
        <p:spPr>
          <a:xfrm>
            <a:off x="2036833" y="2540037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3B447-6096-499C-944C-A8955325ABF0}"/>
              </a:ext>
            </a:extLst>
          </p:cNvPr>
          <p:cNvSpPr/>
          <p:nvPr/>
        </p:nvSpPr>
        <p:spPr>
          <a:xfrm>
            <a:off x="2594334" y="2543339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150C0-D6CF-4F27-9CCB-4EA5B379A09D}"/>
              </a:ext>
            </a:extLst>
          </p:cNvPr>
          <p:cNvSpPr/>
          <p:nvPr/>
        </p:nvSpPr>
        <p:spPr>
          <a:xfrm>
            <a:off x="3131487" y="2540037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0E9BFC-0F7E-46DC-9891-4382C069C505}"/>
              </a:ext>
            </a:extLst>
          </p:cNvPr>
          <p:cNvSpPr/>
          <p:nvPr/>
        </p:nvSpPr>
        <p:spPr>
          <a:xfrm>
            <a:off x="3668640" y="2540037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31053-D7CC-47B0-B911-26DED5E051BF}"/>
              </a:ext>
            </a:extLst>
          </p:cNvPr>
          <p:cNvSpPr txBox="1"/>
          <p:nvPr/>
        </p:nvSpPr>
        <p:spPr>
          <a:xfrm>
            <a:off x="1469509" y="2203429"/>
            <a:ext cx="273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0         1        2         3        4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9F5189-9008-4E18-BBEA-6E935FD9C0F7}"/>
              </a:ext>
            </a:extLst>
          </p:cNvPr>
          <p:cNvSpPr/>
          <p:nvPr/>
        </p:nvSpPr>
        <p:spPr>
          <a:xfrm>
            <a:off x="2509449" y="4097854"/>
            <a:ext cx="537153" cy="55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8626FFF-AB57-4E83-9333-917D9F5CB30A}"/>
                  </a:ext>
                </a:extLst>
              </p14:cNvPr>
              <p14:cNvContentPartPr/>
              <p14:nvPr/>
            </p14:nvContentPartPr>
            <p14:xfrm>
              <a:off x="1777720" y="3145627"/>
              <a:ext cx="651960" cy="345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8626FFF-AB57-4E83-9333-917D9F5CB3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8720" y="3136627"/>
                <a:ext cx="669600" cy="3628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0F6F6EA8-A6D4-4C52-8F2F-948B73424BC0}"/>
              </a:ext>
            </a:extLst>
          </p:cNvPr>
          <p:cNvSpPr/>
          <p:nvPr/>
        </p:nvSpPr>
        <p:spPr>
          <a:xfrm>
            <a:off x="3516204" y="4102145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69123F-EBED-4A8A-AA98-DD8AD3B4066B}"/>
              </a:ext>
            </a:extLst>
          </p:cNvPr>
          <p:cNvCxnSpPr>
            <a:stCxn id="15" idx="3"/>
            <a:endCxn id="24" idx="1"/>
          </p:cNvCxnSpPr>
          <p:nvPr/>
        </p:nvCxnSpPr>
        <p:spPr>
          <a:xfrm>
            <a:off x="3046602" y="4374862"/>
            <a:ext cx="469602" cy="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293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0E94-FBA9-44C3-8481-0D5054AE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Warm-Up – Challenge #2 – Consider as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64F9-FF37-4704-B167-1AD9E6BE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Build a list using the sequence: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E3955C9-5C16-4909-80C9-F8900BEF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AB66EA-DAD0-4A34-BA5C-131A6AE4E4CF}"/>
              </a:ext>
            </a:extLst>
          </p:cNvPr>
          <p:cNvSpPr/>
          <p:nvPr/>
        </p:nvSpPr>
        <p:spPr>
          <a:xfrm>
            <a:off x="1484594" y="2540037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36D0C7-D5AD-42B5-BE38-64934E9B6203}"/>
              </a:ext>
            </a:extLst>
          </p:cNvPr>
          <p:cNvSpPr/>
          <p:nvPr/>
        </p:nvSpPr>
        <p:spPr>
          <a:xfrm>
            <a:off x="2036833" y="2540037"/>
            <a:ext cx="537153" cy="55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3B447-6096-499C-944C-A8955325ABF0}"/>
              </a:ext>
            </a:extLst>
          </p:cNvPr>
          <p:cNvSpPr/>
          <p:nvPr/>
        </p:nvSpPr>
        <p:spPr>
          <a:xfrm>
            <a:off x="2594334" y="2543339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150C0-D6CF-4F27-9CCB-4EA5B379A09D}"/>
              </a:ext>
            </a:extLst>
          </p:cNvPr>
          <p:cNvSpPr/>
          <p:nvPr/>
        </p:nvSpPr>
        <p:spPr>
          <a:xfrm>
            <a:off x="3131487" y="2540037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0E9BFC-0F7E-46DC-9891-4382C069C505}"/>
              </a:ext>
            </a:extLst>
          </p:cNvPr>
          <p:cNvSpPr/>
          <p:nvPr/>
        </p:nvSpPr>
        <p:spPr>
          <a:xfrm>
            <a:off x="3668640" y="2540037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31053-D7CC-47B0-B911-26DED5E051BF}"/>
              </a:ext>
            </a:extLst>
          </p:cNvPr>
          <p:cNvSpPr txBox="1"/>
          <p:nvPr/>
        </p:nvSpPr>
        <p:spPr>
          <a:xfrm>
            <a:off x="1469509" y="2203429"/>
            <a:ext cx="273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0         1        2         3        4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9F5189-9008-4E18-BBEA-6E935FD9C0F7}"/>
              </a:ext>
            </a:extLst>
          </p:cNvPr>
          <p:cNvSpPr/>
          <p:nvPr/>
        </p:nvSpPr>
        <p:spPr>
          <a:xfrm>
            <a:off x="2509449" y="4097854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6F6EA8-A6D4-4C52-8F2F-948B73424BC0}"/>
              </a:ext>
            </a:extLst>
          </p:cNvPr>
          <p:cNvSpPr/>
          <p:nvPr/>
        </p:nvSpPr>
        <p:spPr>
          <a:xfrm>
            <a:off x="3516204" y="4102145"/>
            <a:ext cx="537153" cy="55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69123F-EBED-4A8A-AA98-DD8AD3B4066B}"/>
              </a:ext>
            </a:extLst>
          </p:cNvPr>
          <p:cNvCxnSpPr>
            <a:stCxn id="15" idx="3"/>
            <a:endCxn id="24" idx="1"/>
          </p:cNvCxnSpPr>
          <p:nvPr/>
        </p:nvCxnSpPr>
        <p:spPr>
          <a:xfrm>
            <a:off x="3046602" y="4374862"/>
            <a:ext cx="469602" cy="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C9C8658-4042-4611-9B0F-730D47F84A2C}"/>
                  </a:ext>
                </a:extLst>
              </p14:cNvPr>
              <p14:cNvContentPartPr/>
              <p14:nvPr/>
            </p14:nvContentPartPr>
            <p14:xfrm>
              <a:off x="2315200" y="3094507"/>
              <a:ext cx="1653120" cy="505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C9C8658-4042-4611-9B0F-730D47F84A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6200" y="3085507"/>
                <a:ext cx="1670760" cy="5227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721F3F52-A6ED-460E-BECE-2C57B6EAB90C}"/>
              </a:ext>
            </a:extLst>
          </p:cNvPr>
          <p:cNvSpPr/>
          <p:nvPr/>
        </p:nvSpPr>
        <p:spPr>
          <a:xfrm>
            <a:off x="4541991" y="4097854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792747-F10A-4F15-A2B8-F9F22D1212C4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4053357" y="4374862"/>
            <a:ext cx="488634" cy="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069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0E94-FBA9-44C3-8481-0D5054AE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Warm-Up – Challenge #2 – Consider as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64F9-FF37-4704-B167-1AD9E6BE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Build a list using the sequence: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448C13B-D8A9-4CEB-8055-5C447DB1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AB66EA-DAD0-4A34-BA5C-131A6AE4E4CF}"/>
              </a:ext>
            </a:extLst>
          </p:cNvPr>
          <p:cNvSpPr/>
          <p:nvPr/>
        </p:nvSpPr>
        <p:spPr>
          <a:xfrm>
            <a:off x="1484594" y="2540037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36D0C7-D5AD-42B5-BE38-64934E9B6203}"/>
              </a:ext>
            </a:extLst>
          </p:cNvPr>
          <p:cNvSpPr/>
          <p:nvPr/>
        </p:nvSpPr>
        <p:spPr>
          <a:xfrm>
            <a:off x="2036833" y="2540037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3B447-6096-499C-944C-A8955325ABF0}"/>
              </a:ext>
            </a:extLst>
          </p:cNvPr>
          <p:cNvSpPr/>
          <p:nvPr/>
        </p:nvSpPr>
        <p:spPr>
          <a:xfrm>
            <a:off x="2594334" y="2543339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150C0-D6CF-4F27-9CCB-4EA5B379A09D}"/>
              </a:ext>
            </a:extLst>
          </p:cNvPr>
          <p:cNvSpPr/>
          <p:nvPr/>
        </p:nvSpPr>
        <p:spPr>
          <a:xfrm>
            <a:off x="3131487" y="2540037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0E9BFC-0F7E-46DC-9891-4382C069C505}"/>
              </a:ext>
            </a:extLst>
          </p:cNvPr>
          <p:cNvSpPr/>
          <p:nvPr/>
        </p:nvSpPr>
        <p:spPr>
          <a:xfrm>
            <a:off x="3668640" y="2540037"/>
            <a:ext cx="537153" cy="55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31053-D7CC-47B0-B911-26DED5E051BF}"/>
              </a:ext>
            </a:extLst>
          </p:cNvPr>
          <p:cNvSpPr txBox="1"/>
          <p:nvPr/>
        </p:nvSpPr>
        <p:spPr>
          <a:xfrm>
            <a:off x="1469509" y="2203429"/>
            <a:ext cx="273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0         1        2         3        4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9F5189-9008-4E18-BBEA-6E935FD9C0F7}"/>
              </a:ext>
            </a:extLst>
          </p:cNvPr>
          <p:cNvSpPr/>
          <p:nvPr/>
        </p:nvSpPr>
        <p:spPr>
          <a:xfrm>
            <a:off x="2509449" y="4097854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6F6EA8-A6D4-4C52-8F2F-948B73424BC0}"/>
              </a:ext>
            </a:extLst>
          </p:cNvPr>
          <p:cNvSpPr/>
          <p:nvPr/>
        </p:nvSpPr>
        <p:spPr>
          <a:xfrm>
            <a:off x="3516204" y="4102145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69123F-EBED-4A8A-AA98-DD8AD3B4066B}"/>
              </a:ext>
            </a:extLst>
          </p:cNvPr>
          <p:cNvCxnSpPr>
            <a:stCxn id="15" idx="3"/>
            <a:endCxn id="24" idx="1"/>
          </p:cNvCxnSpPr>
          <p:nvPr/>
        </p:nvCxnSpPr>
        <p:spPr>
          <a:xfrm>
            <a:off x="3046602" y="4374862"/>
            <a:ext cx="469602" cy="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21F3F52-A6ED-460E-BECE-2C57B6EAB90C}"/>
              </a:ext>
            </a:extLst>
          </p:cNvPr>
          <p:cNvSpPr/>
          <p:nvPr/>
        </p:nvSpPr>
        <p:spPr>
          <a:xfrm>
            <a:off x="4541991" y="4097854"/>
            <a:ext cx="537153" cy="55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792747-F10A-4F15-A2B8-F9F22D1212C4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4053357" y="4374862"/>
            <a:ext cx="488634" cy="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64F8018-BDED-49B5-934D-6287C16AC976}"/>
                  </a:ext>
                </a:extLst>
              </p14:cNvPr>
              <p14:cNvContentPartPr/>
              <p14:nvPr/>
            </p14:nvContentPartPr>
            <p14:xfrm>
              <a:off x="3304840" y="3122587"/>
              <a:ext cx="646920" cy="302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64F8018-BDED-49B5-934D-6287C16AC9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6200" y="3113587"/>
                <a:ext cx="664560" cy="31968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C78521-21EA-4CBC-B1CC-34A73B99230F}"/>
              </a:ext>
            </a:extLst>
          </p:cNvPr>
          <p:cNvCxnSpPr>
            <a:stCxn id="25" idx="2"/>
            <a:endCxn id="15" idx="2"/>
          </p:cNvCxnSpPr>
          <p:nvPr/>
        </p:nvCxnSpPr>
        <p:spPr>
          <a:xfrm rot="5400000">
            <a:off x="3794297" y="3635599"/>
            <a:ext cx="12700" cy="203254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985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0E94-FBA9-44C3-8481-0D5054AE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Warm-Up – Challenge #2 – Consider as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64F9-FF37-4704-B167-1AD9E6BE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Build a list using the sequence: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56FB7-8227-4B3C-9C2D-B5321538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AB66EA-DAD0-4A34-BA5C-131A6AE4E4CF}"/>
              </a:ext>
            </a:extLst>
          </p:cNvPr>
          <p:cNvSpPr/>
          <p:nvPr/>
        </p:nvSpPr>
        <p:spPr>
          <a:xfrm>
            <a:off x="1484594" y="2540037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36D0C7-D5AD-42B5-BE38-64934E9B6203}"/>
              </a:ext>
            </a:extLst>
          </p:cNvPr>
          <p:cNvSpPr/>
          <p:nvPr/>
        </p:nvSpPr>
        <p:spPr>
          <a:xfrm>
            <a:off x="2036833" y="2540037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3B447-6096-499C-944C-A8955325ABF0}"/>
              </a:ext>
            </a:extLst>
          </p:cNvPr>
          <p:cNvSpPr/>
          <p:nvPr/>
        </p:nvSpPr>
        <p:spPr>
          <a:xfrm>
            <a:off x="2594334" y="2543339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150C0-D6CF-4F27-9CCB-4EA5B379A09D}"/>
              </a:ext>
            </a:extLst>
          </p:cNvPr>
          <p:cNvSpPr/>
          <p:nvPr/>
        </p:nvSpPr>
        <p:spPr>
          <a:xfrm>
            <a:off x="3131487" y="2540037"/>
            <a:ext cx="537153" cy="5540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0E9BFC-0F7E-46DC-9891-4382C069C505}"/>
              </a:ext>
            </a:extLst>
          </p:cNvPr>
          <p:cNvSpPr/>
          <p:nvPr/>
        </p:nvSpPr>
        <p:spPr>
          <a:xfrm>
            <a:off x="3668640" y="2540037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31053-D7CC-47B0-B911-26DED5E051BF}"/>
              </a:ext>
            </a:extLst>
          </p:cNvPr>
          <p:cNvSpPr txBox="1"/>
          <p:nvPr/>
        </p:nvSpPr>
        <p:spPr>
          <a:xfrm>
            <a:off x="1469509" y="2203429"/>
            <a:ext cx="273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0         1        2         3        4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9F5189-9008-4E18-BBEA-6E935FD9C0F7}"/>
              </a:ext>
            </a:extLst>
          </p:cNvPr>
          <p:cNvSpPr/>
          <p:nvPr/>
        </p:nvSpPr>
        <p:spPr>
          <a:xfrm>
            <a:off x="2509449" y="4097854"/>
            <a:ext cx="537153" cy="5540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6F6EA8-A6D4-4C52-8F2F-948B73424BC0}"/>
              </a:ext>
            </a:extLst>
          </p:cNvPr>
          <p:cNvSpPr/>
          <p:nvPr/>
        </p:nvSpPr>
        <p:spPr>
          <a:xfrm>
            <a:off x="3516204" y="4102145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69123F-EBED-4A8A-AA98-DD8AD3B4066B}"/>
              </a:ext>
            </a:extLst>
          </p:cNvPr>
          <p:cNvCxnSpPr>
            <a:stCxn id="15" idx="3"/>
            <a:endCxn id="24" idx="1"/>
          </p:cNvCxnSpPr>
          <p:nvPr/>
        </p:nvCxnSpPr>
        <p:spPr>
          <a:xfrm>
            <a:off x="3046602" y="4374862"/>
            <a:ext cx="469602" cy="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21F3F52-A6ED-460E-BECE-2C57B6EAB90C}"/>
              </a:ext>
            </a:extLst>
          </p:cNvPr>
          <p:cNvSpPr/>
          <p:nvPr/>
        </p:nvSpPr>
        <p:spPr>
          <a:xfrm>
            <a:off x="4541991" y="4097854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792747-F10A-4F15-A2B8-F9F22D1212C4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4053357" y="4374862"/>
            <a:ext cx="488634" cy="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C78521-21EA-4CBC-B1CC-34A73B99230F}"/>
              </a:ext>
            </a:extLst>
          </p:cNvPr>
          <p:cNvCxnSpPr>
            <a:stCxn id="25" idx="2"/>
            <a:endCxn id="15" idx="2"/>
          </p:cNvCxnSpPr>
          <p:nvPr/>
        </p:nvCxnSpPr>
        <p:spPr>
          <a:xfrm rot="5400000">
            <a:off x="3794297" y="3635599"/>
            <a:ext cx="12700" cy="203254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B00CB42-4AC6-446D-9A5B-0BBA2CECA91F}"/>
              </a:ext>
            </a:extLst>
          </p:cNvPr>
          <p:cNvSpPr txBox="1"/>
          <p:nvPr/>
        </p:nvSpPr>
        <p:spPr>
          <a:xfrm>
            <a:off x="1962121" y="3637428"/>
            <a:ext cx="163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Loop detected!</a:t>
            </a:r>
          </a:p>
        </p:txBody>
      </p:sp>
    </p:spTree>
    <p:extLst>
      <p:ext uri="{BB962C8B-B14F-4D97-AF65-F5344CB8AC3E}">
        <p14:creationId xmlns:p14="http://schemas.microsoft.com/office/powerpoint/2010/main" val="334545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3523-514A-4334-8956-F5782870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B816B-F952-4E6B-83EF-6F3A3425D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146645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Why are we here?</a:t>
            </a:r>
          </a:p>
          <a:p>
            <a:r>
              <a:rPr lang="en-US" sz="2000" dirty="0"/>
              <a:t>To learn something new;</a:t>
            </a:r>
          </a:p>
          <a:p>
            <a:pPr lvl="1"/>
            <a:r>
              <a:rPr lang="en-US" sz="2000" dirty="0"/>
              <a:t>Algorithms;</a:t>
            </a:r>
          </a:p>
          <a:p>
            <a:pPr lvl="1"/>
            <a:r>
              <a:rPr lang="en-US" sz="2000" dirty="0"/>
              <a:t>Data Structures;</a:t>
            </a:r>
          </a:p>
          <a:p>
            <a:pPr lvl="1"/>
            <a:r>
              <a:rPr lang="en-US" sz="2000" dirty="0"/>
              <a:t>Approaches;</a:t>
            </a:r>
          </a:p>
          <a:p>
            <a:pPr lvl="1"/>
            <a:r>
              <a:rPr lang="en-US" sz="2000" dirty="0"/>
              <a:t>Complexity Analysis;</a:t>
            </a:r>
          </a:p>
          <a:p>
            <a:r>
              <a:rPr lang="en-US" sz="2000" dirty="0"/>
              <a:t>To be able to see efficient solution;</a:t>
            </a:r>
          </a:p>
          <a:p>
            <a:r>
              <a:rPr lang="en-US" sz="2000" dirty="0"/>
              <a:t>To have fun;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5D03A-5520-4784-AD76-CB6CE43B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Top 10 Algorithms and Data Structures for Competitive Programming -  GeeksforGeeks">
            <a:extLst>
              <a:ext uri="{FF2B5EF4-FFF2-40B4-BE49-F238E27FC236}">
                <a16:creationId xmlns:a16="http://schemas.microsoft.com/office/drawing/2014/main" id="{BB80C420-4647-4355-A6A3-AE5E9AFFB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0926" y="1645091"/>
            <a:ext cx="7108957" cy="444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150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0E94-FBA9-44C3-8481-0D5054AE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Warm-Up – Challenge #2 – Consider as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64F9-FF37-4704-B167-1AD9E6BE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Another example: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8B5089AF-3F42-47D3-BDFE-5BB20A50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AB66EA-DAD0-4A34-BA5C-131A6AE4E4CF}"/>
              </a:ext>
            </a:extLst>
          </p:cNvPr>
          <p:cNvSpPr/>
          <p:nvPr/>
        </p:nvSpPr>
        <p:spPr>
          <a:xfrm>
            <a:off x="1484594" y="2540037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36D0C7-D5AD-42B5-BE38-64934E9B6203}"/>
              </a:ext>
            </a:extLst>
          </p:cNvPr>
          <p:cNvSpPr/>
          <p:nvPr/>
        </p:nvSpPr>
        <p:spPr>
          <a:xfrm>
            <a:off x="2036833" y="2540037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3B447-6096-499C-944C-A8955325ABF0}"/>
              </a:ext>
            </a:extLst>
          </p:cNvPr>
          <p:cNvSpPr/>
          <p:nvPr/>
        </p:nvSpPr>
        <p:spPr>
          <a:xfrm>
            <a:off x="2594334" y="2543339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150C0-D6CF-4F27-9CCB-4EA5B379A09D}"/>
              </a:ext>
            </a:extLst>
          </p:cNvPr>
          <p:cNvSpPr/>
          <p:nvPr/>
        </p:nvSpPr>
        <p:spPr>
          <a:xfrm>
            <a:off x="3131487" y="2540037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0E9BFC-0F7E-46DC-9891-4382C069C505}"/>
              </a:ext>
            </a:extLst>
          </p:cNvPr>
          <p:cNvSpPr/>
          <p:nvPr/>
        </p:nvSpPr>
        <p:spPr>
          <a:xfrm>
            <a:off x="3668640" y="2540037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31053-D7CC-47B0-B911-26DED5E051BF}"/>
              </a:ext>
            </a:extLst>
          </p:cNvPr>
          <p:cNvSpPr txBox="1"/>
          <p:nvPr/>
        </p:nvSpPr>
        <p:spPr>
          <a:xfrm>
            <a:off x="1469509" y="2203429"/>
            <a:ext cx="381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0         1        2         3        4       5         6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9F5189-9008-4E18-BBEA-6E935FD9C0F7}"/>
              </a:ext>
            </a:extLst>
          </p:cNvPr>
          <p:cNvSpPr/>
          <p:nvPr/>
        </p:nvSpPr>
        <p:spPr>
          <a:xfrm>
            <a:off x="2937288" y="4761236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6F6EA8-A6D4-4C52-8F2F-948B73424BC0}"/>
              </a:ext>
            </a:extLst>
          </p:cNvPr>
          <p:cNvSpPr/>
          <p:nvPr/>
        </p:nvSpPr>
        <p:spPr>
          <a:xfrm>
            <a:off x="3944043" y="4765527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69123F-EBED-4A8A-AA98-DD8AD3B4066B}"/>
              </a:ext>
            </a:extLst>
          </p:cNvPr>
          <p:cNvCxnSpPr>
            <a:stCxn id="15" idx="3"/>
            <a:endCxn id="24" idx="1"/>
          </p:cNvCxnSpPr>
          <p:nvPr/>
        </p:nvCxnSpPr>
        <p:spPr>
          <a:xfrm>
            <a:off x="3474441" y="5038244"/>
            <a:ext cx="469602" cy="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21F3F52-A6ED-460E-BECE-2C57B6EAB90C}"/>
              </a:ext>
            </a:extLst>
          </p:cNvPr>
          <p:cNvSpPr/>
          <p:nvPr/>
        </p:nvSpPr>
        <p:spPr>
          <a:xfrm>
            <a:off x="4969830" y="4761236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792747-F10A-4F15-A2B8-F9F22D1212C4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4481196" y="5038244"/>
            <a:ext cx="488634" cy="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B00CB42-4AC6-446D-9A5B-0BBA2CECA91F}"/>
              </a:ext>
            </a:extLst>
          </p:cNvPr>
          <p:cNvSpPr txBox="1"/>
          <p:nvPr/>
        </p:nvSpPr>
        <p:spPr>
          <a:xfrm>
            <a:off x="5448289" y="4325651"/>
            <a:ext cx="163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Loop detected!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DE9B11-158C-42EB-B8EE-ED9CAB05DCA6}"/>
              </a:ext>
            </a:extLst>
          </p:cNvPr>
          <p:cNvSpPr/>
          <p:nvPr/>
        </p:nvSpPr>
        <p:spPr>
          <a:xfrm>
            <a:off x="4205793" y="2540037"/>
            <a:ext cx="537153" cy="5540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1553A6-A97E-45AD-9599-744729B40784}"/>
              </a:ext>
            </a:extLst>
          </p:cNvPr>
          <p:cNvSpPr/>
          <p:nvPr/>
        </p:nvSpPr>
        <p:spPr>
          <a:xfrm>
            <a:off x="4742946" y="2537720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70ACD4-8A1D-4CCA-ABA9-11ECD7152CE3}"/>
              </a:ext>
            </a:extLst>
          </p:cNvPr>
          <p:cNvSpPr/>
          <p:nvPr/>
        </p:nvSpPr>
        <p:spPr>
          <a:xfrm>
            <a:off x="5995617" y="4761236"/>
            <a:ext cx="537153" cy="5540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513EA4-EA27-44AA-8BD8-0F372F33EBEF}"/>
              </a:ext>
            </a:extLst>
          </p:cNvPr>
          <p:cNvSpPr/>
          <p:nvPr/>
        </p:nvSpPr>
        <p:spPr>
          <a:xfrm>
            <a:off x="7021404" y="4761236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50176A-252D-4AF3-BDAB-DC8CB268C66F}"/>
              </a:ext>
            </a:extLst>
          </p:cNvPr>
          <p:cNvSpPr/>
          <p:nvPr/>
        </p:nvSpPr>
        <p:spPr>
          <a:xfrm>
            <a:off x="8047191" y="4765605"/>
            <a:ext cx="537153" cy="55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89F5673-38A7-437C-8BE4-C0F8F8465257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>
            <a:off x="5506983" y="5038244"/>
            <a:ext cx="48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C4C920-DB0A-46AB-9F8C-D2D1432DCFC3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6532770" y="5038244"/>
            <a:ext cx="48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703B3C-257B-44FE-83C9-0C2C7CC9E6AE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7558557" y="5038244"/>
            <a:ext cx="488634" cy="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46861E3-F1F7-4445-A2AD-4FA9ED26AF03}"/>
              </a:ext>
            </a:extLst>
          </p:cNvPr>
          <p:cNvCxnSpPr>
            <a:stCxn id="31" idx="2"/>
            <a:endCxn id="29" idx="2"/>
          </p:cNvCxnSpPr>
          <p:nvPr/>
        </p:nvCxnSpPr>
        <p:spPr>
          <a:xfrm rot="5400000" flipH="1">
            <a:off x="7287796" y="4291650"/>
            <a:ext cx="4369" cy="2051574"/>
          </a:xfrm>
          <a:prstGeom prst="bentConnector3">
            <a:avLst>
              <a:gd name="adj1" fmla="val -5232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41D737D-32EB-4A36-A7A0-22CA63E0F592}"/>
                  </a:ext>
                </a:extLst>
              </p14:cNvPr>
              <p14:cNvContentPartPr/>
              <p14:nvPr/>
            </p14:nvContentPartPr>
            <p14:xfrm>
              <a:off x="1736320" y="3113587"/>
              <a:ext cx="1197720" cy="301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41D737D-32EB-4A36-A7A0-22CA63E0F5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7320" y="3104587"/>
                <a:ext cx="12153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2603245-F07D-4680-AEF2-1A44490D0689}"/>
                  </a:ext>
                </a:extLst>
              </p14:cNvPr>
              <p14:cNvContentPartPr/>
              <p14:nvPr/>
            </p14:nvContentPartPr>
            <p14:xfrm>
              <a:off x="2927560" y="3078307"/>
              <a:ext cx="1125000" cy="4716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2603245-F07D-4680-AEF2-1A44490D06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8560" y="3069667"/>
                <a:ext cx="114264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7AB7394-9DCD-4E0A-9867-FB1FBE5351BE}"/>
                  </a:ext>
                </a:extLst>
              </p14:cNvPr>
              <p14:cNvContentPartPr/>
              <p14:nvPr/>
            </p14:nvContentPartPr>
            <p14:xfrm>
              <a:off x="3306280" y="3115027"/>
              <a:ext cx="770760" cy="7372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7AB7394-9DCD-4E0A-9867-FB1FBE5351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97280" y="3106027"/>
                <a:ext cx="788400" cy="7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ED96956-2397-49B2-B071-FA13EC783D68}"/>
                  </a:ext>
                </a:extLst>
              </p14:cNvPr>
              <p14:cNvContentPartPr/>
              <p14:nvPr/>
            </p14:nvContentPartPr>
            <p14:xfrm>
              <a:off x="2490880" y="2096587"/>
              <a:ext cx="1091880" cy="4186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ED96956-2397-49B2-B071-FA13EC783D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81880" y="2087947"/>
                <a:ext cx="110952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52292F2-F4FA-4295-A80A-F7081A892B74}"/>
                  </a:ext>
                </a:extLst>
              </p14:cNvPr>
              <p14:cNvContentPartPr/>
              <p14:nvPr/>
            </p14:nvContentPartPr>
            <p14:xfrm>
              <a:off x="2348320" y="3072547"/>
              <a:ext cx="2727000" cy="9975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52292F2-F4FA-4295-A80A-F7081A892B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39680" y="3063907"/>
                <a:ext cx="2744640" cy="10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30112B8-9D19-4653-AF7F-8908205879C5}"/>
                  </a:ext>
                </a:extLst>
              </p14:cNvPr>
              <p14:cNvContentPartPr/>
              <p14:nvPr/>
            </p14:nvContentPartPr>
            <p14:xfrm>
              <a:off x="4521640" y="1968787"/>
              <a:ext cx="429120" cy="5479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30112B8-9D19-4653-AF7F-8908205879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13000" y="1960147"/>
                <a:ext cx="44676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E94B8CC-72FD-42A5-B907-2348142F400B}"/>
                  </a:ext>
                </a:extLst>
              </p14:cNvPr>
              <p14:cNvContentPartPr/>
              <p14:nvPr/>
            </p14:nvContentPartPr>
            <p14:xfrm>
              <a:off x="-411440" y="2138707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E94B8CC-72FD-42A5-B907-2348142F400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420080" y="213006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2564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0E94-FBA9-44C3-8481-0D5054AE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Warm-Up – Challenge #2 – Learn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64F9-FF37-4704-B167-1AD9E6BE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59100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Let’s learn </a:t>
            </a:r>
            <a:r>
              <a:rPr lang="en-US" sz="2000" b="1" dirty="0"/>
              <a:t>Floyd’s cycle finding algorithm</a:t>
            </a:r>
            <a:r>
              <a:rPr lang="en-US" sz="2000" dirty="0"/>
              <a:t> in order to solve the problem for O(N) and without using memory O(1).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Sometimes it is called </a:t>
            </a:r>
            <a:r>
              <a:rPr lang="en-US" sz="2000" b="1" dirty="0"/>
              <a:t>Floyd's tortoise and hare.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B29EF-C8CB-4367-BFB1-8142FBD7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21</a:t>
            </a:fld>
            <a:endParaRPr lang="en-US"/>
          </a:p>
        </p:txBody>
      </p:sp>
      <p:pic>
        <p:nvPicPr>
          <p:cNvPr id="23" name="Graphic 22" descr="Puzzle">
            <a:extLst>
              <a:ext uri="{FF2B5EF4-FFF2-40B4-BE49-F238E27FC236}">
                <a16:creationId xmlns:a16="http://schemas.microsoft.com/office/drawing/2014/main" id="{B493E243-B136-208A-3649-3F1DDEB48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08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0E94-FBA9-44C3-8481-0D5054AE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Warm-Up – Floyd’s Cycle Finding Algorithm – Phase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64F9-FF37-4704-B167-1AD9E6BE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Initialize slow pointer and fast pointer.</a:t>
            </a:r>
          </a:p>
          <a:p>
            <a:pPr marL="914400" lvl="1" indent="-457200">
              <a:buAutoNum type="arabicPeriod"/>
            </a:pPr>
            <a:r>
              <a:rPr lang="en-US" sz="1600" dirty="0"/>
              <a:t>Slow pointer will make 1 step in the sequence (tortoise).</a:t>
            </a:r>
          </a:p>
          <a:p>
            <a:pPr marL="914400" lvl="1" indent="-457200">
              <a:buAutoNum type="arabicPeriod"/>
            </a:pPr>
            <a:r>
              <a:rPr lang="en-US" sz="1600" dirty="0"/>
              <a:t>Fast pointer will make 2 steps in the sequence (hair).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72BD2F9-D3E0-4A0B-A2E6-07FAFA30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9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0E94-FBA9-44C3-8481-0D5054AE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Warm-Up – Floyd’s Cycle Finding Algorithm – Phase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64F9-FF37-4704-B167-1AD9E6BE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Initialize slow pointer and fast pointer.</a:t>
            </a:r>
          </a:p>
          <a:p>
            <a:pPr marL="914400" lvl="1" indent="-457200">
              <a:buAutoNum type="arabicPeriod"/>
            </a:pPr>
            <a:r>
              <a:rPr lang="en-US" sz="1600" dirty="0"/>
              <a:t>Slow pointer will make 1 step in the sequence (tortoise).</a:t>
            </a:r>
          </a:p>
          <a:p>
            <a:pPr marL="914400" lvl="1" indent="-457200">
              <a:buAutoNum type="arabicPeriod"/>
            </a:pPr>
            <a:r>
              <a:rPr lang="en-US" sz="1600" dirty="0"/>
              <a:t>Fast pointer will make 2 steps in the sequence (hair).</a:t>
            </a:r>
          </a:p>
          <a:p>
            <a:pPr marL="457200" indent="-457200">
              <a:buAutoNum type="arabicPeriod"/>
            </a:pPr>
            <a:r>
              <a:rPr lang="en-US" sz="2000" dirty="0"/>
              <a:t>Iterate until slow pointer and fast pointer will not point to the same element. </a:t>
            </a:r>
            <a:r>
              <a:rPr lang="en-US" sz="2000" i="1" dirty="0"/>
              <a:t>Until the hare overtakes the tortoise.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DB526-DCB6-40EB-9FBE-3923B5FB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66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0E94-FBA9-44C3-8481-0D5054AE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Warm-Up – Floyd’s Cycle Finding Algorithm – Phase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64F9-FF37-4704-B167-1AD9E6BE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Initialize slow pointer and fast pointer.</a:t>
            </a:r>
          </a:p>
          <a:p>
            <a:pPr marL="914400" lvl="1" indent="-457200">
              <a:buAutoNum type="arabicPeriod"/>
            </a:pPr>
            <a:r>
              <a:rPr lang="en-US" sz="1600" dirty="0"/>
              <a:t>Slow pointer will make 1 step in the sequence (tortoise).</a:t>
            </a:r>
          </a:p>
          <a:p>
            <a:pPr marL="914400" lvl="1" indent="-457200">
              <a:buAutoNum type="arabicPeriod"/>
            </a:pPr>
            <a:r>
              <a:rPr lang="en-US" sz="1600" dirty="0"/>
              <a:t>Fast pointer will make 2 steps in the sequence (hair).</a:t>
            </a:r>
          </a:p>
          <a:p>
            <a:pPr marL="457200" indent="-457200">
              <a:buAutoNum type="arabicPeriod"/>
            </a:pPr>
            <a:r>
              <a:rPr lang="en-US" sz="2000" dirty="0"/>
              <a:t>Iterate until slow pointer and fast pointer will not point to the same element. </a:t>
            </a:r>
            <a:r>
              <a:rPr lang="en-US" sz="2000" i="1" dirty="0"/>
              <a:t>Until the hare overtakes the tortoise.</a:t>
            </a:r>
          </a:p>
          <a:p>
            <a:pPr marL="457200" indent="-457200">
              <a:buAutoNum type="arabicPeriod"/>
            </a:pPr>
            <a:r>
              <a:rPr lang="en-US" sz="2000" dirty="0"/>
              <a:t>Move slow pointer to the beginning again (keep fast pointer at the same position where they met each other).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BC9B1-7B25-4988-AF84-BA8C4B94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65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0E94-FBA9-44C3-8481-0D5054AE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Warm-Up – Floyd’s Cycle Finding Algorithm – Phase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64F9-FF37-4704-B167-1AD9E6BE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Initialize slow pointer and fast pointer.</a:t>
            </a:r>
          </a:p>
          <a:p>
            <a:pPr marL="914400" lvl="1" indent="-457200">
              <a:buAutoNum type="arabicPeriod"/>
            </a:pPr>
            <a:r>
              <a:rPr lang="en-US" sz="1600" dirty="0"/>
              <a:t>Slow pointer will make 1 step in the sequence (tortoise).</a:t>
            </a:r>
          </a:p>
          <a:p>
            <a:pPr marL="914400" lvl="1" indent="-457200">
              <a:buAutoNum type="arabicPeriod"/>
            </a:pPr>
            <a:r>
              <a:rPr lang="en-US" sz="1600" dirty="0"/>
              <a:t>Fast pointer will make 2 steps in the sequence (hair).</a:t>
            </a:r>
          </a:p>
          <a:p>
            <a:pPr marL="457200" indent="-457200">
              <a:buAutoNum type="arabicPeriod"/>
            </a:pPr>
            <a:r>
              <a:rPr lang="en-US" sz="2000" dirty="0"/>
              <a:t>Iterate until slow pointer and fast pointer will not point to the same element. </a:t>
            </a:r>
            <a:r>
              <a:rPr lang="en-US" sz="2000" i="1" dirty="0"/>
              <a:t>Until the hare overtakes the tortoise.</a:t>
            </a:r>
          </a:p>
          <a:p>
            <a:pPr marL="457200" indent="-457200">
              <a:buAutoNum type="arabicPeriod"/>
            </a:pPr>
            <a:r>
              <a:rPr lang="en-US" sz="2000" dirty="0"/>
              <a:t>Move slow pointer to the beginning again (keep fast pointer at the same position where they met each other).</a:t>
            </a:r>
          </a:p>
          <a:p>
            <a:pPr marL="457200" indent="-457200">
              <a:buAutoNum type="arabicPeriod"/>
            </a:pPr>
            <a:r>
              <a:rPr lang="en-US" sz="2000" dirty="0"/>
              <a:t>Run slow pointer with 1 step as before. </a:t>
            </a:r>
            <a:r>
              <a:rPr lang="en-US" sz="2000" b="1" dirty="0"/>
              <a:t>And run fast pointer with 1 step too now!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04553-23B2-49FD-B75C-F5E41D1D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43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0E94-FBA9-44C3-8481-0D5054AE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Warm-Up – Floyd’s Cycle Finding Algorithm – Phase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64F9-FF37-4704-B167-1AD9E6BE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Initialize slow pointer and fast pointer.</a:t>
            </a:r>
          </a:p>
          <a:p>
            <a:pPr marL="914400" lvl="1" indent="-457200">
              <a:buAutoNum type="arabicPeriod"/>
            </a:pPr>
            <a:r>
              <a:rPr lang="en-US" sz="1600" dirty="0"/>
              <a:t>Slow pointer will make 1 step in the sequence (tortoise).</a:t>
            </a:r>
          </a:p>
          <a:p>
            <a:pPr marL="914400" lvl="1" indent="-457200">
              <a:buAutoNum type="arabicPeriod"/>
            </a:pPr>
            <a:r>
              <a:rPr lang="en-US" sz="1600" dirty="0"/>
              <a:t>Fast pointer will make 2 steps in the sequence (hair).</a:t>
            </a:r>
          </a:p>
          <a:p>
            <a:pPr marL="457200" indent="-457200">
              <a:buAutoNum type="arabicPeriod"/>
            </a:pPr>
            <a:r>
              <a:rPr lang="en-US" sz="2000" dirty="0"/>
              <a:t>Iterate until slow pointer and fast pointer will not point to the same element. </a:t>
            </a:r>
            <a:r>
              <a:rPr lang="en-US" sz="2000" i="1" dirty="0"/>
              <a:t>Until the hare overtakes the tortoise.</a:t>
            </a:r>
          </a:p>
          <a:p>
            <a:pPr marL="457200" indent="-457200">
              <a:buAutoNum type="arabicPeriod"/>
            </a:pPr>
            <a:r>
              <a:rPr lang="en-US" sz="2000" dirty="0"/>
              <a:t>Move slow pointer to the beginning again (keep fast pointer at the same position where they met each other).</a:t>
            </a:r>
          </a:p>
          <a:p>
            <a:pPr marL="457200" indent="-457200">
              <a:buAutoNum type="arabicPeriod"/>
            </a:pPr>
            <a:r>
              <a:rPr lang="en-US" sz="2000" dirty="0"/>
              <a:t>Run slow pointer with 1 step as before. </a:t>
            </a:r>
            <a:r>
              <a:rPr lang="en-US" sz="2000" b="1" dirty="0"/>
              <a:t>And run fast pointer with 1 step too now!</a:t>
            </a:r>
          </a:p>
          <a:p>
            <a:pPr marL="457200" indent="-457200">
              <a:buAutoNum type="arabicPeriod"/>
            </a:pPr>
            <a:r>
              <a:rPr lang="en-US" sz="2000" dirty="0"/>
              <a:t>Iterate until slow pointer and fast pointer will not point to the same element.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BB863-7386-403F-BEC8-1C2D33B4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18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0E94-FBA9-44C3-8481-0D5054AE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Warm-Up – Floyd’s Cycle Finding Algorithm – Phase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64F9-FF37-4704-B167-1AD9E6BE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Initialize slow pointer and fast pointer.</a:t>
            </a:r>
          </a:p>
          <a:p>
            <a:pPr marL="914400" lvl="1" indent="-457200">
              <a:buAutoNum type="arabicPeriod"/>
            </a:pPr>
            <a:r>
              <a:rPr lang="en-US" sz="1600" dirty="0"/>
              <a:t>Slow pointer will make 1 step in the sequence (tortoise).</a:t>
            </a:r>
          </a:p>
          <a:p>
            <a:pPr marL="914400" lvl="1" indent="-457200">
              <a:buAutoNum type="arabicPeriod"/>
            </a:pPr>
            <a:r>
              <a:rPr lang="en-US" sz="1600" dirty="0"/>
              <a:t>Fast pointer will make 2 steps in the sequence (hair).</a:t>
            </a:r>
          </a:p>
          <a:p>
            <a:pPr marL="457200" indent="-457200">
              <a:buAutoNum type="arabicPeriod"/>
            </a:pPr>
            <a:r>
              <a:rPr lang="en-US" sz="2000" dirty="0"/>
              <a:t>Iterate until slow pointer and fast pointer will not point to the same element. </a:t>
            </a:r>
            <a:r>
              <a:rPr lang="en-US" sz="2000" i="1" dirty="0"/>
              <a:t>Until the hare overtakes the tortoise.</a:t>
            </a:r>
          </a:p>
          <a:p>
            <a:pPr marL="457200" indent="-457200">
              <a:buAutoNum type="arabicPeriod"/>
            </a:pPr>
            <a:r>
              <a:rPr lang="en-US" sz="2000" dirty="0"/>
              <a:t>Move slow pointer to the beginning again (keep fast pointer at the same position where they met each other).</a:t>
            </a:r>
          </a:p>
          <a:p>
            <a:pPr marL="457200" indent="-457200">
              <a:buAutoNum type="arabicPeriod"/>
            </a:pPr>
            <a:r>
              <a:rPr lang="en-US" sz="2000" dirty="0"/>
              <a:t>Run slow pointer with 1 step as before. </a:t>
            </a:r>
            <a:r>
              <a:rPr lang="en-US" sz="2000" b="1" dirty="0"/>
              <a:t>And run fast pointer with 1 step too now!</a:t>
            </a:r>
          </a:p>
          <a:p>
            <a:pPr marL="457200" indent="-457200">
              <a:buAutoNum type="arabicPeriod"/>
            </a:pPr>
            <a:r>
              <a:rPr lang="en-US" sz="2000" dirty="0"/>
              <a:t>Iterate until slow pointer and fast pointer will not point to the same element.</a:t>
            </a:r>
          </a:p>
          <a:p>
            <a:pPr marL="457200" indent="-457200">
              <a:buAutoNum type="arabicPeriod"/>
            </a:pPr>
            <a:r>
              <a:rPr lang="en-US" sz="2000" dirty="0"/>
              <a:t>The element is the entrance to the loop.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98086-DC92-4567-BE9C-2AA3B4A6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18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C6B5-5418-4C98-9107-97E91211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Warm-Up – Challenge #1 – Implementation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437A-A2B3-4551-9D8F-1F6BAEA4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following syntax is proposed to solve the problem: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0B7F3-D63A-4763-AA09-E6546219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28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35BAA-70DE-485C-A2AD-06386BBD4D5C}"/>
              </a:ext>
            </a:extLst>
          </p:cNvPr>
          <p:cNvSpPr/>
          <p:nvPr/>
        </p:nvSpPr>
        <p:spPr>
          <a:xfrm>
            <a:off x="665838" y="2276775"/>
            <a:ext cx="10226181" cy="18036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class Solution {</a:t>
            </a:r>
          </a:p>
          <a:p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findDuplicate</a:t>
            </a:r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(std::vector&lt;int&gt;&amp; </a:t>
            </a:r>
            <a:r>
              <a:rPr lang="en-US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endParaRPr lang="en-US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0108F2-3382-4958-8279-159BABA36BA5}"/>
              </a:ext>
            </a:extLst>
          </p:cNvPr>
          <p:cNvSpPr txBox="1"/>
          <p:nvPr/>
        </p:nvSpPr>
        <p:spPr>
          <a:xfrm>
            <a:off x="6837027" y="4759353"/>
            <a:ext cx="378343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Share Screen and Solve the Problem</a:t>
            </a:r>
          </a:p>
        </p:txBody>
      </p:sp>
    </p:spTree>
    <p:extLst>
      <p:ext uri="{BB962C8B-B14F-4D97-AF65-F5344CB8AC3E}">
        <p14:creationId xmlns:p14="http://schemas.microsoft.com/office/powerpoint/2010/main" val="726248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AB07-904B-4C50-A140-7CEBF447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Warm-Up – Challenge #2 - Submit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B393-CC72-45A2-941B-C7BD3F959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Problem origin: </a:t>
            </a:r>
            <a:r>
              <a:rPr lang="en-US" sz="2000" b="1" dirty="0" err="1"/>
              <a:t>LeetCode</a:t>
            </a:r>
            <a:r>
              <a:rPr lang="en-US" sz="2000" dirty="0"/>
              <a:t> Complexity: </a:t>
            </a:r>
            <a:r>
              <a:rPr lang="en-US" sz="2000" b="1" dirty="0"/>
              <a:t>Medium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Link to Submission: </a:t>
            </a:r>
            <a:r>
              <a:rPr lang="en-US" sz="2000" dirty="0">
                <a:hlinkClick r:id="rId2"/>
              </a:rPr>
              <a:t>https://leetcode.com/problems/find-the-duplicate-number/submissions/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41BFC-D11F-408E-9CC4-7A628654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29</a:t>
            </a:fld>
            <a:endParaRPr lang="en-US"/>
          </a:p>
        </p:txBody>
      </p:sp>
      <p:pic>
        <p:nvPicPr>
          <p:cNvPr id="24" name="Graphic 6" descr="Error">
            <a:extLst>
              <a:ext uri="{FF2B5EF4-FFF2-40B4-BE49-F238E27FC236}">
                <a16:creationId xmlns:a16="http://schemas.microsoft.com/office/drawing/2014/main" id="{B740CBC5-096D-7E41-DAD8-520B0C44A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4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2F88-0C2C-4C43-9E42-4F3615D9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Warm-Up – Challenge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FB99-72E9-4774-B912-B4CE2E70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Given two integer arrays </a:t>
            </a:r>
            <a:r>
              <a:rPr lang="en-US" sz="2000" b="1" dirty="0">
                <a:solidFill>
                  <a:srgbClr val="0070C0"/>
                </a:solidFill>
              </a:rPr>
              <a:t>nums1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nums2</a:t>
            </a:r>
            <a:r>
              <a:rPr lang="en-US" sz="2000" dirty="0"/>
              <a:t>, return an array of their intersection. Each element in the result must be </a:t>
            </a:r>
            <a:r>
              <a:rPr lang="en-US" sz="2000" b="1" dirty="0"/>
              <a:t>unique</a:t>
            </a:r>
            <a:r>
              <a:rPr lang="en-US" sz="2000" dirty="0"/>
              <a:t> and you may return the result in </a:t>
            </a:r>
            <a:r>
              <a:rPr lang="en-US" sz="2000" b="1" dirty="0"/>
              <a:t>any order</a:t>
            </a:r>
            <a:r>
              <a:rPr lang="en-US" sz="20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Example #1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Input: nums1 = [1,2,2,1], nums2 = [2,2]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Output: [2]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Example #2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Input: nums1 = [4,9,5], nums2 = [9,4,9,8,4]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Output: [9,4]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Explanation: [4,9] is also accepted.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58408-F910-4D18-BEAF-A103E693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78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B4BC-B276-4644-A97C-E1FDEC45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/>
              <a:t>Where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B7345-C14A-4F8A-88AB-EF009BE09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LeetCode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2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b="1" dirty="0" err="1"/>
              <a:t>HackerRank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3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b="1" dirty="0" err="1"/>
              <a:t>Kattis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4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b="1" dirty="0" err="1"/>
              <a:t>TopCoder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5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dirty="0"/>
              <a:t>Other Resources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A60BE-7A57-4A1F-A962-D90C2042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30</a:t>
            </a:fld>
            <a:endParaRPr lang="en-US"/>
          </a:p>
        </p:txBody>
      </p:sp>
      <p:pic>
        <p:nvPicPr>
          <p:cNvPr id="1032" name="Picture 8" descr="Topcoder - YouTube">
            <a:extLst>
              <a:ext uri="{FF2B5EF4-FFF2-40B4-BE49-F238E27FC236}">
                <a16:creationId xmlns:a16="http://schemas.microsoft.com/office/drawing/2014/main" id="{78B79CD1-D6F7-4271-A7E6-F04D4FD6A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4464" y="3918076"/>
            <a:ext cx="2869755" cy="286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Kattis, Kattis">
            <a:extLst>
              <a:ext uri="{FF2B5EF4-FFF2-40B4-BE49-F238E27FC236}">
                <a16:creationId xmlns:a16="http://schemas.microsoft.com/office/drawing/2014/main" id="{39D03D9A-8EED-4C9F-B27B-8F09AFED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9304" y="1645091"/>
            <a:ext cx="2133403" cy="166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I Screwed up a HackerRank Test With a Line of Code – Towards AI">
            <a:extLst>
              <a:ext uri="{FF2B5EF4-FFF2-40B4-BE49-F238E27FC236}">
                <a16:creationId xmlns:a16="http://schemas.microsoft.com/office/drawing/2014/main" id="{F163CF46-9152-4895-B851-6AA6112B6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6783" y="3170460"/>
            <a:ext cx="3539616" cy="20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LeetCode Effect. It's Monday. The dev standup ends. You… | by C. H.  Afzal | Medium">
            <a:extLst>
              <a:ext uri="{FF2B5EF4-FFF2-40B4-BE49-F238E27FC236}">
                <a16:creationId xmlns:a16="http://schemas.microsoft.com/office/drawing/2014/main" id="{0FF0060F-32C9-4305-8EC9-ED2D5356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5218" y="1883330"/>
            <a:ext cx="3409615" cy="128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5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6D11-2459-4F41-B3F3-AA14AEFC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Warm-Up – Challenge #1 – Time to Think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618A4-CAA0-4B9A-AE84-6CFCD648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Time to Think (5 minutes)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727A6-B273-435E-9E89-C857ABF7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4</a:t>
            </a:fld>
            <a:endParaRPr lang="en-US"/>
          </a:p>
        </p:txBody>
      </p:sp>
      <p:pic>
        <p:nvPicPr>
          <p:cNvPr id="7" name="Graphic 6" descr="Group Brainstorm">
            <a:extLst>
              <a:ext uri="{FF2B5EF4-FFF2-40B4-BE49-F238E27FC236}">
                <a16:creationId xmlns:a16="http://schemas.microsoft.com/office/drawing/2014/main" id="{04653B86-8787-D3F8-8339-84737DFBD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0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2F88-0C2C-4C43-9E42-4F3615D9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Warm-Up – Challenge #1 - Think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FB99-72E9-4774-B912-B4CE2E70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Given two integer arrays </a:t>
            </a:r>
            <a:r>
              <a:rPr lang="en-US" sz="2000" b="1" dirty="0">
                <a:solidFill>
                  <a:srgbClr val="0070C0"/>
                </a:solidFill>
              </a:rPr>
              <a:t>nums1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nums2</a:t>
            </a:r>
            <a:r>
              <a:rPr lang="en-US" sz="2000" dirty="0"/>
              <a:t>, return an array of their intersection. Each element in the result must be </a:t>
            </a:r>
            <a:r>
              <a:rPr lang="en-US" sz="2000" b="1" dirty="0"/>
              <a:t>unique</a:t>
            </a:r>
            <a:r>
              <a:rPr lang="en-US" sz="2000" dirty="0"/>
              <a:t> and you may return the result in </a:t>
            </a:r>
            <a:r>
              <a:rPr lang="en-US" sz="2000" b="1" dirty="0"/>
              <a:t>any order</a:t>
            </a:r>
            <a:r>
              <a:rPr lang="en-US" sz="20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Example #1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Input: nums1 = [1,2,2,1], nums2 = [2,2]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Output: [2]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Example #2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Input: nums1 = [4,9,5], nums2 = [9,4,9,8,4]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Output: [9,4]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Explanation: [4,9] is also accepted.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58408-F910-4D18-BEAF-A103E693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2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0E94-FBA9-44C3-8481-0D5054AE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Warm-Up – Challenge #1 –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64F9-FF37-4704-B167-1AD9E6BE9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Discuss the solution O(N + M).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D92EF-A7E1-4B90-9844-55776023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15CC4F9-2414-49FE-A615-E2307C9AB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607" y="2074617"/>
            <a:ext cx="5779053" cy="381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C6B5-5418-4C98-9107-97E91211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Warm-Up – Challenge #1 –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437A-A2B3-4551-9D8F-1F6BAEA4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Any language can be used. It is not about programming languages; it is about algorithms and their complexity. Assembler solution </a:t>
            </a:r>
            <a:r>
              <a:rPr lang="en-US" sz="2000" i="1" dirty="0"/>
              <a:t>O(N</a:t>
            </a:r>
            <a:r>
              <a:rPr lang="en-US" sz="2000" i="1" baseline="30000" dirty="0"/>
              <a:t>2</a:t>
            </a:r>
            <a:r>
              <a:rPr lang="en-US" sz="2000" i="1" dirty="0"/>
              <a:t>)</a:t>
            </a:r>
            <a:r>
              <a:rPr lang="en-US" sz="2000" dirty="0"/>
              <a:t> always going to be beaten by Python or JavaScript with </a:t>
            </a:r>
            <a:r>
              <a:rPr lang="en-US" sz="2000" i="1" dirty="0"/>
              <a:t>O(N)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The following syntax is proposed to solve the problem: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F6470-1793-424F-8B92-DF1B59E1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35BAA-70DE-485C-A2AD-06386BBD4D5C}"/>
              </a:ext>
            </a:extLst>
          </p:cNvPr>
          <p:cNvSpPr/>
          <p:nvPr/>
        </p:nvSpPr>
        <p:spPr>
          <a:xfrm>
            <a:off x="692787" y="2931117"/>
            <a:ext cx="10226181" cy="18036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class Solution {</a:t>
            </a:r>
          </a:p>
          <a:p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std::vector&lt;int&gt; intersection(std::vector&lt;int&gt;&amp; nums1, std::vector&lt;int&gt;&amp; nums2) {</a:t>
            </a:r>
          </a:p>
          <a:p>
            <a:endParaRPr lang="en-US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756213-8D96-4508-93CE-42798E219112}"/>
              </a:ext>
            </a:extLst>
          </p:cNvPr>
          <p:cNvSpPr txBox="1"/>
          <p:nvPr/>
        </p:nvSpPr>
        <p:spPr>
          <a:xfrm>
            <a:off x="6838581" y="5235469"/>
            <a:ext cx="378343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Share Screen and Solve the Problem</a:t>
            </a:r>
          </a:p>
        </p:txBody>
      </p:sp>
    </p:spTree>
    <p:extLst>
      <p:ext uri="{BB962C8B-B14F-4D97-AF65-F5344CB8AC3E}">
        <p14:creationId xmlns:p14="http://schemas.microsoft.com/office/powerpoint/2010/main" val="47308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AB07-904B-4C50-A140-7CEBF447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Warm-Up – Challenge #1 - Submit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B393-CC72-45A2-941B-C7BD3F959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Problem origin: </a:t>
            </a:r>
            <a:r>
              <a:rPr lang="en-US" sz="2000" b="1" dirty="0" err="1"/>
              <a:t>LeetCode</a:t>
            </a:r>
            <a:r>
              <a:rPr lang="en-US" sz="2000" dirty="0"/>
              <a:t> Complexity: </a:t>
            </a:r>
            <a:r>
              <a:rPr lang="en-US" sz="2000" b="1" dirty="0"/>
              <a:t>Easy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Link to Submission: </a:t>
            </a:r>
            <a:r>
              <a:rPr lang="en-US" sz="2000" dirty="0">
                <a:hlinkClick r:id="rId2"/>
              </a:rPr>
              <a:t>https://leetcode.com/problems/intersection-of-two-arrays/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59F0B-1EAD-4531-8AFE-0CAFB51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8</a:t>
            </a:fld>
            <a:endParaRPr lang="en-US"/>
          </a:p>
        </p:txBody>
      </p:sp>
      <p:pic>
        <p:nvPicPr>
          <p:cNvPr id="24" name="Graphic 6" descr="Error">
            <a:extLst>
              <a:ext uri="{FF2B5EF4-FFF2-40B4-BE49-F238E27FC236}">
                <a16:creationId xmlns:a16="http://schemas.microsoft.com/office/drawing/2014/main" id="{B740CBC5-096D-7E41-DAD8-520B0C44A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4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2F88-0C2C-4C43-9E42-4F3615D9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Warm-Up – Challenge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FB99-72E9-4774-B912-B4CE2E70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/>
              <a:t>Given an array of integers </a:t>
            </a:r>
            <a:r>
              <a:rPr lang="en-US" sz="1700" b="1"/>
              <a:t>nums</a:t>
            </a:r>
            <a:r>
              <a:rPr lang="en-US" sz="1700"/>
              <a:t> containing </a:t>
            </a:r>
            <a:r>
              <a:rPr lang="en-US" sz="1700" b="1"/>
              <a:t>n + 1 </a:t>
            </a:r>
            <a:r>
              <a:rPr lang="en-US" sz="1700"/>
              <a:t>integers where each integer is in the range </a:t>
            </a:r>
            <a:r>
              <a:rPr lang="en-US" sz="1700" b="1"/>
              <a:t>[1, n] </a:t>
            </a:r>
            <a:r>
              <a:rPr lang="en-US" sz="1700"/>
              <a:t>inclusive.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70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/>
              <a:t>There is only one repeated number in </a:t>
            </a:r>
            <a:r>
              <a:rPr lang="en-US" sz="1700" b="1"/>
              <a:t>nums</a:t>
            </a:r>
            <a:r>
              <a:rPr lang="en-US" sz="1700"/>
              <a:t>, return this repeated number.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70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 b="1"/>
              <a:t>Constraints</a:t>
            </a:r>
            <a:r>
              <a:rPr lang="en-US" sz="1700"/>
              <a:t>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700"/>
              <a:t>1 &lt;= n &lt;= 105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700"/>
              <a:t>nums.length == n + 1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700"/>
              <a:t>1 &lt;= nums[i] &lt;= 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700"/>
              <a:t>All the integers in nums appear only once except for precisely one integer which appears two or more times.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70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 b="1"/>
              <a:t>Example #1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700"/>
              <a:t>Input: nums = [1,3,4,2,2]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700"/>
              <a:t>Output: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62E66-C45D-466F-A064-66E6F0379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0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1586</Words>
  <Application>Microsoft Office PowerPoint</Application>
  <PresentationFormat>Widescreen</PresentationFormat>
  <Paragraphs>264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Office Theme</vt:lpstr>
      <vt:lpstr>Competitive Programming</vt:lpstr>
      <vt:lpstr>Introduction</vt:lpstr>
      <vt:lpstr>Warm-Up – Challenge #1</vt:lpstr>
      <vt:lpstr>Warm-Up – Challenge #1 – Time to Think</vt:lpstr>
      <vt:lpstr>Warm-Up – Challenge #1 - Think</vt:lpstr>
      <vt:lpstr>Warm-Up – Challenge #1 – Solution</vt:lpstr>
      <vt:lpstr>Warm-Up – Challenge #1 – Implementation</vt:lpstr>
      <vt:lpstr>Warm-Up – Challenge #1 - Submit</vt:lpstr>
      <vt:lpstr>Warm-Up – Challenge #2</vt:lpstr>
      <vt:lpstr>Warm-Up – Challenge #2 – Time to Think</vt:lpstr>
      <vt:lpstr>Warm-Up – Challenge #2  - Think</vt:lpstr>
      <vt:lpstr>Warm-Up – Challenge #2 – Solution #1</vt:lpstr>
      <vt:lpstr>Warm-Up – Challenge #2 – Implementation #1</vt:lpstr>
      <vt:lpstr>Warm-Up – Challenge #2 – Consider as a Graph</vt:lpstr>
      <vt:lpstr>Warm-Up – Challenge #2 – Consider as a Graph</vt:lpstr>
      <vt:lpstr>Warm-Up – Challenge #2 – Consider as a Graph</vt:lpstr>
      <vt:lpstr>Warm-Up – Challenge #2 – Consider as a Graph</vt:lpstr>
      <vt:lpstr>Warm-Up – Challenge #2 – Consider as a Graph</vt:lpstr>
      <vt:lpstr>Warm-Up – Challenge #2 – Consider as a Graph</vt:lpstr>
      <vt:lpstr>Warm-Up – Challenge #2 – Consider as a Graph</vt:lpstr>
      <vt:lpstr>Warm-Up – Challenge #2 – Learn Algorithm</vt:lpstr>
      <vt:lpstr>Warm-Up – Floyd’s Cycle Finding Algorithm – Phase 1</vt:lpstr>
      <vt:lpstr>Warm-Up – Floyd’s Cycle Finding Algorithm – Phase 1</vt:lpstr>
      <vt:lpstr>Warm-Up – Floyd’s Cycle Finding Algorithm – Phase 1</vt:lpstr>
      <vt:lpstr>Warm-Up – Floyd’s Cycle Finding Algorithm – Phase 1</vt:lpstr>
      <vt:lpstr>Warm-Up – Floyd’s Cycle Finding Algorithm – Phase 1</vt:lpstr>
      <vt:lpstr>Warm-Up – Floyd’s Cycle Finding Algorithm – Phase 1</vt:lpstr>
      <vt:lpstr>Warm-Up – Challenge #1 – Implementation #2</vt:lpstr>
      <vt:lpstr>Warm-Up – Challenge #2 - Submit</vt:lpstr>
      <vt:lpstr>Where to Practice</vt:lpstr>
    </vt:vector>
  </TitlesOfParts>
  <Company>Thermo Fisher Scientific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creator>Novikov, Andrei</dc:creator>
  <cp:lastModifiedBy>Novikov, Andrei</cp:lastModifiedBy>
  <cp:revision>13</cp:revision>
  <dcterms:created xsi:type="dcterms:W3CDTF">2022-07-18T08:43:06Z</dcterms:created>
  <dcterms:modified xsi:type="dcterms:W3CDTF">2022-07-22T12:41:18Z</dcterms:modified>
</cp:coreProperties>
</file>