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3"/>
  </p:notesMasterIdLst>
  <p:sldIdLst>
    <p:sldId id="256" r:id="rId2"/>
    <p:sldId id="258" r:id="rId3"/>
    <p:sldId id="296" r:id="rId4"/>
    <p:sldId id="297" r:id="rId5"/>
    <p:sldId id="298" r:id="rId6"/>
    <p:sldId id="299" r:id="rId7"/>
    <p:sldId id="300" r:id="rId8"/>
    <p:sldId id="301" r:id="rId9"/>
    <p:sldId id="302" r:id="rId10"/>
    <p:sldId id="303" r:id="rId11"/>
    <p:sldId id="304" r:id="rId12"/>
    <p:sldId id="305" r:id="rId13"/>
    <p:sldId id="306" r:id="rId14"/>
    <p:sldId id="307" r:id="rId15"/>
    <p:sldId id="308" r:id="rId16"/>
    <p:sldId id="309" r:id="rId17"/>
    <p:sldId id="310" r:id="rId18"/>
    <p:sldId id="311" r:id="rId19"/>
    <p:sldId id="312" r:id="rId20"/>
    <p:sldId id="313" r:id="rId21"/>
    <p:sldId id="26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21" autoAdjust="0"/>
    <p:restoredTop sz="94660"/>
  </p:normalViewPr>
  <p:slideViewPr>
    <p:cSldViewPr snapToGrid="0">
      <p:cViewPr varScale="1">
        <p:scale>
          <a:sx n="84" d="100"/>
          <a:sy n="84" d="100"/>
        </p:scale>
        <p:origin x="936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39BCDF-1F40-45AD-94CD-7267F8819870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91BB96-65ED-4FD4-8AB3-894E79BB3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820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00854-06B9-413C-BE08-53BA55A400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4B4E90-957C-47E5-BE28-5219DF5501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E040E8-AFF6-4B8E-A3E5-205216F9D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173AD-5D7A-4D66-8959-A00E2853542C}" type="datetime1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47EB1C-E82A-45CD-99B6-DFF28CA52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766ABA-4A17-40F5-8CE6-3B9C13D08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6BC28-CAC6-49BA-A3B0-E6FBF40DE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507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DF49C-9531-4CC1-8431-BB7B966E2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05221E-EB5F-48C9-8F95-0AAC9BC936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143D10-79E4-45AC-8789-E10AD28BA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4944D-BC54-401B-80F9-AE4E6EFCF3FA}" type="datetime1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BCE84D-42A5-4726-940A-BE3500E62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D770BC-BB29-4D7C-BCAD-2E202C343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6BC28-CAC6-49BA-A3B0-E6FBF40DE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518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651BAF-AB9C-4A55-A0BD-995B338427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E11E66-C5F5-4E30-805B-CABF50E821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D6276B-3C56-404B-AD25-7679AB1C9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D8B2D-EA3E-4171-AE47-C3D78103556C}" type="datetime1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312E10-049D-40A1-9BF6-2103EE747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E912F-08E7-4E7C-9AE1-583FA38FA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6BC28-CAC6-49BA-A3B0-E6FBF40DE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134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8519E-B971-4A53-8D2A-28DDF2EE1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53634-4E79-44DD-A8AF-063F949AD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93C26-874C-4826-92AE-87DEDBA0F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407B8-2AB1-4B0E-9488-6CCF89066DB2}" type="datetime1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91A787-23A3-4EE6-B12F-A952387F3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4396E2-7885-4576-AFF9-E725C0697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6BC28-CAC6-49BA-A3B0-E6FBF40DE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540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81D13-E574-42FB-BDC8-A003C4856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47BFDD-9336-4B20-A35C-FBCDA3E56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0A24D4-A4A0-4582-B604-75E1F1F51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F14F4-A35A-4944-BA7E-34E3CD7A444E}" type="datetime1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068459-0460-4909-855E-5C1848C4E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5F8ED4-BD36-4125-80A3-E6E29E16F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6BC28-CAC6-49BA-A3B0-E6FBF40DE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867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8245F-B10D-48B0-8588-12EEFD9C5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03F66-D43C-4F98-A7D5-E495B50A22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A94F42-E206-4DCB-A74B-4CE4F2D669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62FBD1-31B8-4DBC-BFDB-00267A90B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290E8-2E6D-4786-AEB5-756F867A6DE0}" type="datetime1">
              <a:rPr lang="en-US" smtClean="0"/>
              <a:t>10/23/2024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F0A8D3-7902-423A-BDC6-052304481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296188-77C4-45D9-8EEF-E9100515B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6BC28-CAC6-49BA-A3B0-E6FBF40DE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534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EE919-5EE7-4400-A476-4AAE5B7E5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E55334-5675-4D6C-A285-248F49F49F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617B3F-7CFB-4B83-B30C-DCAAE60A3F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3D5757-B7EB-4090-8529-32B52C9373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218AAE-30E4-4287-B6F1-654E915C7A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A27555-2353-4A82-8FDA-A5E56D666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6C7DB-E26A-461F-B783-62CD987C25C0}" type="datetime1">
              <a:rPr lang="en-US" smtClean="0"/>
              <a:t>10/23/2024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E139AD-CED8-43CB-A89B-F48FD1AD0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F4883B-1B96-4FDD-A98A-ED93892B4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6BC28-CAC6-49BA-A3B0-E6FBF40DE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635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BC99C-DDC4-443E-B557-73B603FB6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3291E2-F000-4CEA-9591-BBDF02C06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0DB8B-B1D4-4EEF-9846-A9EEF4B64CBC}" type="datetime1">
              <a:rPr lang="en-US" smtClean="0"/>
              <a:t>10/23/2024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68751B-5426-4587-8087-B71691855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E4E873-F80B-490A-8765-96A4B73F1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6BC28-CAC6-49BA-A3B0-E6FBF40DE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454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B2CB38-9D9D-48CD-BF90-2AB12C7BF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3DC1A-ADD8-452A-8384-4972FD2A1FB3}" type="datetime1">
              <a:rPr lang="en-US" smtClean="0"/>
              <a:t>10/23/2024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B34740-8B76-418B-B331-33BDB5A6B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77DB5B-0A16-4900-875A-F25C6947D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6BC28-CAC6-49BA-A3B0-E6FBF40DE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625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CB4AC-C200-45F3-A073-DDCAF4389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3D4D3-4186-4602-844A-A41B6CC1D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4DB020-F25B-4725-BD58-35A974E444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21F9B8-4939-4FBD-A23C-D918F9346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7B1A-8664-4D4E-AA5C-5E82DF4CEFEE}" type="datetime1">
              <a:rPr lang="en-US" smtClean="0"/>
              <a:t>10/23/2024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20A659-568A-4B92-B998-65DB4FC1E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9B9F2C-ED86-4D7C-AE44-69D54B7D7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6BC28-CAC6-49BA-A3B0-E6FBF40DE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188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6F3D1-F312-495A-947E-FACE61146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2846C7-274A-46E8-9D00-0B0494FA92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1521E0-C8C2-4B16-B7D1-60F37505A4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B589DA-21AF-4E19-A639-072DEBCA7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DC015-EB49-4F86-AA6A-405B66019538}" type="datetime1">
              <a:rPr lang="en-US" smtClean="0"/>
              <a:t>10/23/2024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5AB1B-9BE7-4F6B-9257-51B0E42FA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505031-0748-42F4-ADB7-4EA7C096F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6BC28-CAC6-49BA-A3B0-E6FBF40DE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648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9C6E3C-4E5A-4A95-9B01-D8EBEF645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F3EA5B-26E8-4C04-8A4A-801BAFBB01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50C53-85C9-426F-9CBD-64B8477775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EF5E83-7406-4C70-A67F-E58E5CEAACAB}" type="datetime1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FBB6CE-54EF-4904-B056-857124A1A2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89A271-5C4D-4C2C-A5B4-D000C4D389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46BC28-CAC6-49BA-A3B0-E6FBF40DE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642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noviko/pyclustering/blob/master/ccore/src/cluster/dbscan.cpp" TargetMode="External"/><Relationship Id="rId2" Type="http://schemas.openxmlformats.org/officeDocument/2006/relationships/hyperlink" Target="https://github.com/annoviko/pyclustering/blob/master/pyclustering/cluster/dbscan.py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leetcode.com/problems/number-of-provinces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leetcode.com/problems/valid-sudoku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noviko/sandbox/blob/master/book-cp3/UVa%2011902%20-%20BFS.cpp" TargetMode="External"/><Relationship Id="rId2" Type="http://schemas.openxmlformats.org/officeDocument/2006/relationships/hyperlink" Target="https://onlinejudge.org/index.php?option=onlinejudge&amp;Itemid=8&amp;page=show_problem&amp;problem=3053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hyperlink" Target="https://www.hackerrank.com/" TargetMode="External"/><Relationship Id="rId7" Type="http://schemas.openxmlformats.org/officeDocument/2006/relationships/image" Target="../media/image11.png"/><Relationship Id="rId2" Type="http://schemas.openxmlformats.org/officeDocument/2006/relationships/hyperlink" Target="https://leetcode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hyperlink" Target="https://www.topcoder.com/thrive/tracks?track=Competitive%20Programming" TargetMode="External"/><Relationship Id="rId4" Type="http://schemas.openxmlformats.org/officeDocument/2006/relationships/hyperlink" Target="https://open.kattis.com/" TargetMode="External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noviko/sandbox/blob/master/book-cp3/UVa%20459.cpp" TargetMode="External"/><Relationship Id="rId2" Type="http://schemas.openxmlformats.org/officeDocument/2006/relationships/hyperlink" Target="https://onlinejudge.org/index.php?option=onlinejudge&amp;Itemid=8&amp;page=show_problem&amp;problem=400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FCBEE-B8DC-4725-B788-BDE92DF18D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080808"/>
                </a:solidFill>
              </a:rPr>
              <a:t>Competitive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D2FFA2-FE26-47A2-BCC6-6541BA489D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28719" y="4518923"/>
            <a:ext cx="3556932" cy="1141851"/>
          </a:xfrm>
          <a:noFill/>
        </p:spPr>
        <p:txBody>
          <a:bodyPr>
            <a:normAutofit/>
          </a:bodyPr>
          <a:lstStyle/>
          <a:p>
            <a:r>
              <a:rPr lang="en-US" sz="1900" dirty="0">
                <a:solidFill>
                  <a:srgbClr val="080808"/>
                </a:solidFill>
              </a:rPr>
              <a:t>23 Sep. 2022</a:t>
            </a:r>
          </a:p>
          <a:p>
            <a:r>
              <a:rPr lang="en-US" sz="1900" dirty="0">
                <a:solidFill>
                  <a:srgbClr val="080808"/>
                </a:solidFill>
              </a:rPr>
              <a:t>Andrei Novikov</a:t>
            </a:r>
          </a:p>
        </p:txBody>
      </p:sp>
    </p:spTree>
    <p:extLst>
      <p:ext uri="{BB962C8B-B14F-4D97-AF65-F5344CB8AC3E}">
        <p14:creationId xmlns:p14="http://schemas.microsoft.com/office/powerpoint/2010/main" val="638406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E255FBE-34B7-C11C-B90A-694ADDEDC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7333" y="1002259"/>
            <a:ext cx="7628571" cy="524761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43C6F72-D97B-3458-0CBF-E97CD72FC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DBSCAN –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D1376-27DF-2821-7157-554C9A11C8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C27612-625C-DBA8-8E05-C3626BC2E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6BC28-CAC6-49BA-A3B0-E6FBF40DED2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88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CBB151F-186B-D24A-FE13-B2EC1A98E6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3956" y="677405"/>
            <a:ext cx="4316040" cy="58154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0F5F4BC-C062-55CC-64B9-5A2E35427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DBSCAN -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D8E4A-399B-2E20-F3CC-F6CEE5A44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50B9CA-1620-E363-9AD5-0F069F2DF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6BC28-CAC6-49BA-A3B0-E6FBF40DED2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189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CBB151F-186B-D24A-FE13-B2EC1A98E6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3956" y="677405"/>
            <a:ext cx="4316040" cy="58154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0F5F4BC-C062-55CC-64B9-5A2E35427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DBSCAN -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D8E4A-399B-2E20-F3CC-F6CEE5A44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50B9CA-1620-E363-9AD5-0F069F2DF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6BC28-CAC6-49BA-A3B0-E6FBF40DED2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7272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74FCB8D-B062-BF3A-5692-7C9FB11569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3956" y="677405"/>
            <a:ext cx="4316040" cy="58154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0F5F4BC-C062-55CC-64B9-5A2E35427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DBSCAN -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D8E4A-399B-2E20-F3CC-F6CEE5A44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50B9CA-1620-E363-9AD5-0F069F2DF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6BC28-CAC6-49BA-A3B0-E6FBF40DED21}" type="slidenum">
              <a:rPr lang="en-US" smtClean="0"/>
              <a:t>13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A54935-9A07-F526-52F5-0D2502011214}"/>
              </a:ext>
            </a:extLst>
          </p:cNvPr>
          <p:cNvSpPr txBox="1"/>
          <p:nvPr/>
        </p:nvSpPr>
        <p:spPr>
          <a:xfrm>
            <a:off x="981074" y="3057525"/>
            <a:ext cx="30384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Basically, the whole task can be considered as </a:t>
            </a:r>
            <a:r>
              <a:rPr lang="en-US" b="1" dirty="0"/>
              <a:t>UVa 459</a:t>
            </a:r>
            <a:r>
              <a:rPr lang="en-US" dirty="0"/>
              <a:t> with additional restrictions.</a:t>
            </a:r>
          </a:p>
        </p:txBody>
      </p:sp>
    </p:spTree>
    <p:extLst>
      <p:ext uri="{BB962C8B-B14F-4D97-AF65-F5344CB8AC3E}">
        <p14:creationId xmlns:p14="http://schemas.microsoft.com/office/powerpoint/2010/main" val="13731386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2DC0B-FBC2-EF25-39FE-52AF518DA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DBSCAN -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27216-B4C4-E4FA-5285-E334CE3F2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implementation in </a:t>
            </a:r>
            <a:r>
              <a:rPr lang="en-US" dirty="0" err="1"/>
              <a:t>pyclustering</a:t>
            </a:r>
            <a:r>
              <a:rPr lang="en-US" dirty="0"/>
              <a:t> library: </a:t>
            </a:r>
            <a:r>
              <a:rPr lang="en-US" dirty="0">
                <a:hlinkClick r:id="rId2"/>
              </a:rPr>
              <a:t>Link</a:t>
            </a:r>
            <a:endParaRPr lang="en-US" dirty="0"/>
          </a:p>
          <a:p>
            <a:r>
              <a:rPr lang="en-US" dirty="0"/>
              <a:t>C++ implementation in </a:t>
            </a:r>
            <a:r>
              <a:rPr lang="en-US" dirty="0" err="1"/>
              <a:t>pyclustering</a:t>
            </a:r>
            <a:r>
              <a:rPr lang="en-US" dirty="0"/>
              <a:t> library: </a:t>
            </a:r>
            <a:r>
              <a:rPr lang="en-US" dirty="0">
                <a:hlinkClick r:id="rId3"/>
              </a:rPr>
              <a:t>Link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52DE56-3818-D147-9E04-700A6E7A3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6BC28-CAC6-49BA-A3B0-E6FBF40DED2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7180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0EB9C-6105-5F43-AEB0-23096BEE3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D8E2E-1099-C09D-D6F3-4BF99CAD00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is the efficient way to find closest neighbors?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CA31D6-2702-796E-A8AA-FFBE821D9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6BC28-CAC6-49BA-A3B0-E6FBF40DED2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3627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04BC4-0A13-BBB9-80B7-B2393E8D2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– Answer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831B0-2C8D-C3DB-5F38-8D73C8BB8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KD-tree.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KD-tree is a binary tree to support distance based problems. The efficient implementation of DBSCAN algorithm uses this tree to find closest neighbors.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KD-tree to find closest neighbors: O(log(N)) – average complexity</a:t>
            </a:r>
          </a:p>
          <a:p>
            <a:pPr marL="0" indent="0">
              <a:buNone/>
            </a:pPr>
            <a:r>
              <a:rPr lang="en-US" dirty="0"/>
              <a:t>Naïve approach to find closest neighbors: O(N)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9F93FE-7DBA-95FB-CD54-7F2AE7BCC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6BC28-CAC6-49BA-A3B0-E6FBF40DED2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4191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4C146-6568-492A-FD05-62128C6A8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KD-Tree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7FFEF-56E3-D29E-117F-70A43F8AA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Let’s postpone this topic. We are going to investigate it more closely later.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7BB208-F97C-0131-F501-5C1DFB3A2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6BC28-CAC6-49BA-A3B0-E6FBF40DED2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3189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1E55C-8B44-C9A8-34FB-996FB60E6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 Practice – Challenge #1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13CAC-00A1-C865-9507-D5BDB96F0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Topic: Graphs</a:t>
            </a:r>
          </a:p>
          <a:p>
            <a:r>
              <a:rPr lang="en-US" dirty="0"/>
              <a:t>Resource: </a:t>
            </a:r>
            <a:r>
              <a:rPr lang="en-US" dirty="0" err="1">
                <a:hlinkClick r:id="rId2"/>
              </a:rPr>
              <a:t>Leetcode</a:t>
            </a:r>
            <a:r>
              <a:rPr lang="en-US" dirty="0">
                <a:hlinkClick r:id="rId2"/>
              </a:rPr>
              <a:t> – 547 Number of Provinces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629D9E-C52B-F149-B859-C1E94DAFC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6BC28-CAC6-49BA-A3B0-E6FBF40DED2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9525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90C9A-66C1-EAE2-F55F-BC2C7E17C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 Practice – Challenge #2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7C828-663A-DC78-3DC8-3E80A3705E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Topic: Relax (Others)</a:t>
            </a:r>
          </a:p>
          <a:p>
            <a:r>
              <a:rPr lang="en-US" dirty="0"/>
              <a:t>Resource: </a:t>
            </a:r>
            <a:r>
              <a:rPr lang="en-US" dirty="0" err="1">
                <a:hlinkClick r:id="rId2"/>
              </a:rPr>
              <a:t>Leetcode</a:t>
            </a:r>
            <a:r>
              <a:rPr lang="en-US" dirty="0">
                <a:hlinkClick r:id="rId2"/>
              </a:rPr>
              <a:t> – 36 Course Schedule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692427-72A4-12AF-7082-661DB43C9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6BC28-CAC6-49BA-A3B0-E6FBF40DED2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518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C2F88-0C2C-4C43-9E42-4F3615D96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Revise homework #1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4FB99-72E9-4774-B912-B4CE2E705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Book: “Competitive Programming 3”. Chapter: 4.2.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Task: UVa 11902 – Dominator – </a:t>
            </a:r>
            <a:r>
              <a:rPr lang="en-US" sz="2000" dirty="0">
                <a:hlinkClick r:id="rId2"/>
              </a:rPr>
              <a:t>Link</a:t>
            </a: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Solution: </a:t>
            </a:r>
            <a:r>
              <a:rPr lang="en-US" sz="2000" dirty="0">
                <a:hlinkClick r:id="rId3"/>
              </a:rPr>
              <a:t>Link</a:t>
            </a: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158408-F910-4D18-BEAF-A103E693F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6BC28-CAC6-49BA-A3B0-E6FBF40DED21}" type="slidenum">
              <a:rPr lang="en-US" smtClean="0"/>
              <a:t>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17A146-5D8E-2D27-2590-8D09BAB59C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5597" y="2923885"/>
            <a:ext cx="6961905" cy="30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5788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496E4-BC41-264D-891C-CFFFEC112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 task?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7B340-5BF3-49CD-E9CB-751217BAB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Competitive Programming 3:</a:t>
            </a:r>
          </a:p>
          <a:p>
            <a:pPr lvl="1"/>
            <a:r>
              <a:rPr lang="en-US" dirty="0"/>
              <a:t>4.2.4</a:t>
            </a:r>
          </a:p>
          <a:p>
            <a:pPr lvl="1"/>
            <a:r>
              <a:rPr lang="en-US" dirty="0"/>
              <a:t>4.2.5</a:t>
            </a:r>
          </a:p>
          <a:p>
            <a:pPr lvl="1"/>
            <a:r>
              <a:rPr lang="en-US" dirty="0"/>
              <a:t>4.2.6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68F592-CC0D-A9EF-E6B4-61CAB9C76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6BC28-CAC6-49BA-A3B0-E6FBF40DED2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9077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0B4BC-B276-4644-A97C-E1FDEC45B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4970877" cy="1135737"/>
          </a:xfrm>
        </p:spPr>
        <p:txBody>
          <a:bodyPr>
            <a:normAutofit/>
          </a:bodyPr>
          <a:lstStyle/>
          <a:p>
            <a:r>
              <a:rPr lang="en-US" sz="3600"/>
              <a:t>Where to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B7345-C14A-4F8A-88AB-EF009BE094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1782981"/>
            <a:ext cx="4970877" cy="4393982"/>
          </a:xfrm>
        </p:spPr>
        <p:txBody>
          <a:bodyPr>
            <a:normAutofit/>
          </a:bodyPr>
          <a:lstStyle/>
          <a:p>
            <a:r>
              <a:rPr lang="en-US" sz="2000" b="1" dirty="0" err="1"/>
              <a:t>LeetCode</a:t>
            </a:r>
            <a:r>
              <a:rPr lang="en-US" sz="2000" b="1" dirty="0"/>
              <a:t> </a:t>
            </a:r>
            <a:r>
              <a:rPr lang="en-US" sz="2000" dirty="0"/>
              <a:t>[</a:t>
            </a:r>
            <a:r>
              <a:rPr lang="en-US" sz="2000" dirty="0">
                <a:hlinkClick r:id="rId2"/>
              </a:rPr>
              <a:t>link</a:t>
            </a:r>
            <a:r>
              <a:rPr lang="en-US" sz="2000" dirty="0"/>
              <a:t>]</a:t>
            </a:r>
          </a:p>
          <a:p>
            <a:r>
              <a:rPr lang="en-US" sz="2000" b="1" dirty="0" err="1"/>
              <a:t>HackerRank</a:t>
            </a:r>
            <a:r>
              <a:rPr lang="en-US" sz="2000" b="1" dirty="0"/>
              <a:t> </a:t>
            </a:r>
            <a:r>
              <a:rPr lang="en-US" sz="2000" dirty="0"/>
              <a:t>[</a:t>
            </a:r>
            <a:r>
              <a:rPr lang="en-US" sz="2000" dirty="0">
                <a:hlinkClick r:id="rId3"/>
              </a:rPr>
              <a:t>link</a:t>
            </a:r>
            <a:r>
              <a:rPr lang="en-US" sz="2000" dirty="0"/>
              <a:t>]</a:t>
            </a:r>
          </a:p>
          <a:p>
            <a:r>
              <a:rPr lang="en-US" sz="2000" b="1" dirty="0" err="1"/>
              <a:t>Kattis</a:t>
            </a:r>
            <a:r>
              <a:rPr lang="en-US" sz="2000" b="1" dirty="0"/>
              <a:t> </a:t>
            </a:r>
            <a:r>
              <a:rPr lang="en-US" sz="2000" dirty="0"/>
              <a:t>[</a:t>
            </a:r>
            <a:r>
              <a:rPr lang="en-US" sz="2000" dirty="0">
                <a:hlinkClick r:id="rId4"/>
              </a:rPr>
              <a:t>link</a:t>
            </a:r>
            <a:r>
              <a:rPr lang="en-US" sz="2000" dirty="0"/>
              <a:t>]</a:t>
            </a:r>
          </a:p>
          <a:p>
            <a:r>
              <a:rPr lang="en-US" sz="2000" b="1" dirty="0" err="1"/>
              <a:t>TopCoder</a:t>
            </a:r>
            <a:r>
              <a:rPr lang="en-US" sz="2000" b="1" dirty="0"/>
              <a:t> </a:t>
            </a:r>
            <a:r>
              <a:rPr lang="en-US" sz="2000" dirty="0"/>
              <a:t>[</a:t>
            </a:r>
            <a:r>
              <a:rPr lang="en-US" sz="2000" dirty="0">
                <a:hlinkClick r:id="rId5"/>
              </a:rPr>
              <a:t>link</a:t>
            </a:r>
            <a:r>
              <a:rPr lang="en-US" sz="2000" dirty="0"/>
              <a:t>]</a:t>
            </a:r>
          </a:p>
          <a:p>
            <a:r>
              <a:rPr lang="en-US" sz="2000" dirty="0"/>
              <a:t>Other Resources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1A60BE-7A57-4A1F-A962-D90C20421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6BC28-CAC6-49BA-A3B0-E6FBF40DED21}" type="slidenum">
              <a:rPr lang="en-US" smtClean="0"/>
              <a:t>21</a:t>
            </a:fld>
            <a:endParaRPr lang="en-US"/>
          </a:p>
        </p:txBody>
      </p:sp>
      <p:pic>
        <p:nvPicPr>
          <p:cNvPr id="1032" name="Picture 8" descr="Topcoder - YouTube">
            <a:extLst>
              <a:ext uri="{FF2B5EF4-FFF2-40B4-BE49-F238E27FC236}">
                <a16:creationId xmlns:a16="http://schemas.microsoft.com/office/drawing/2014/main" id="{78B79CD1-D6F7-4271-A7E6-F04D4FD6A2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04464" y="3918076"/>
            <a:ext cx="2869755" cy="2869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Kattis, Kattis">
            <a:extLst>
              <a:ext uri="{FF2B5EF4-FFF2-40B4-BE49-F238E27FC236}">
                <a16:creationId xmlns:a16="http://schemas.microsoft.com/office/drawing/2014/main" id="{39D03D9A-8EED-4C9F-B27B-8F09AFED26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39304" y="1645091"/>
            <a:ext cx="2133403" cy="1662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ow I Screwed up a HackerRank Test With a Line of Code – Towards AI">
            <a:extLst>
              <a:ext uri="{FF2B5EF4-FFF2-40B4-BE49-F238E27FC236}">
                <a16:creationId xmlns:a16="http://schemas.microsoft.com/office/drawing/2014/main" id="{F163CF46-9152-4895-B851-6AA6112B61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76783" y="3170460"/>
            <a:ext cx="3539616" cy="2017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he LeetCode Effect. It's Monday. The dev standup ends. You… | by C. H.  Afzal | Medium">
            <a:extLst>
              <a:ext uri="{FF2B5EF4-FFF2-40B4-BE49-F238E27FC236}">
                <a16:creationId xmlns:a16="http://schemas.microsoft.com/office/drawing/2014/main" id="{0FF0060F-32C9-4305-8EC9-ED2D5356E9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15218" y="1883330"/>
            <a:ext cx="3409615" cy="1287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153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C2F88-0C2C-4C43-9E42-4F3615D96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Revise homework #2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4FB99-72E9-4774-B912-B4CE2E705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Book: “Competitive Programming 3”. Chapter: 4.2.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Task: UVa 459 – Graph Connectivity – </a:t>
            </a:r>
            <a:r>
              <a:rPr lang="en-US" sz="2000" dirty="0">
                <a:hlinkClick r:id="rId2"/>
              </a:rPr>
              <a:t>Link</a:t>
            </a: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Solution: </a:t>
            </a:r>
            <a:r>
              <a:rPr lang="en-US" sz="2000" dirty="0">
                <a:hlinkClick r:id="rId3"/>
              </a:rPr>
              <a:t>Link</a:t>
            </a: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158408-F910-4D18-BEAF-A103E693F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6BC28-CAC6-49BA-A3B0-E6FBF40DED21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A5F6FD-B0C1-D441-F6B2-1CCCD3E805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1714" y="3355172"/>
            <a:ext cx="5628571" cy="22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919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EC07B-024A-742D-332A-04E56D5E3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Interesting Fact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889FD-1D97-44A2-647B-D7883E8A45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Did you know that </a:t>
            </a:r>
            <a:r>
              <a:rPr lang="en-US" b="1" dirty="0"/>
              <a:t>DBSCAN</a:t>
            </a:r>
            <a:r>
              <a:rPr lang="en-US" dirty="0"/>
              <a:t> algorithm is based on the algorithm implemented in </a:t>
            </a:r>
            <a:r>
              <a:rPr lang="en-US" b="1" dirty="0"/>
              <a:t>UVa 459 </a:t>
            </a:r>
            <a:r>
              <a:rPr lang="en-US" dirty="0"/>
              <a:t>(previous slide)?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EF845F-B645-0B81-4549-32EC262F3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6BC28-CAC6-49BA-A3B0-E6FBF40DED21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7A9696-D894-9589-C996-27B3607B4A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0927" y="2903876"/>
            <a:ext cx="5462873" cy="295838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222D163-E6E0-191A-F3DD-E988F6562D46}"/>
              </a:ext>
            </a:extLst>
          </p:cNvPr>
          <p:cNvSpPr txBox="1"/>
          <p:nvPr/>
        </p:nvSpPr>
        <p:spPr>
          <a:xfrm>
            <a:off x="838200" y="3045204"/>
            <a:ext cx="505272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800" b="1" dirty="0"/>
              <a:t>DBSCAN</a:t>
            </a:r>
            <a:r>
              <a:rPr lang="en-US" sz="2800" dirty="0"/>
              <a:t> is one of the </a:t>
            </a:r>
            <a:r>
              <a:rPr lang="en-US" sz="2800" b="1" dirty="0"/>
              <a:t>clustering</a:t>
            </a:r>
            <a:r>
              <a:rPr lang="en-US" sz="2800" dirty="0"/>
              <a:t> algorithms.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b="1" dirty="0"/>
              <a:t>Clustering</a:t>
            </a:r>
            <a:r>
              <a:rPr lang="en-US" sz="2800" dirty="0"/>
              <a:t> is unsupervised machine learning discipline.</a:t>
            </a:r>
          </a:p>
          <a:p>
            <a:endParaRPr 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AE3A35-FE80-43FE-F3DA-2A538B1F5625}"/>
              </a:ext>
            </a:extLst>
          </p:cNvPr>
          <p:cNvSpPr txBox="1"/>
          <p:nvPr/>
        </p:nvSpPr>
        <p:spPr>
          <a:xfrm>
            <a:off x="7592037" y="2467076"/>
            <a:ext cx="3016058" cy="3693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DBSCAN on various data sets</a:t>
            </a:r>
          </a:p>
        </p:txBody>
      </p:sp>
    </p:spTree>
    <p:extLst>
      <p:ext uri="{BB962C8B-B14F-4D97-AF65-F5344CB8AC3E}">
        <p14:creationId xmlns:p14="http://schemas.microsoft.com/office/powerpoint/2010/main" val="2122259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755E5-AEE1-F650-73E9-A838EBB01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DBSCAN works – input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8D1E7-A32C-36C7-F0A4-7D046164C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two input parameters of the algorithm:</a:t>
            </a:r>
          </a:p>
          <a:p>
            <a:pPr lvl="1"/>
            <a:r>
              <a:rPr lang="en-US" b="1" dirty="0"/>
              <a:t>Connectivity radius;</a:t>
            </a:r>
          </a:p>
          <a:p>
            <a:pPr lvl="1"/>
            <a:r>
              <a:rPr lang="en-US" b="1" dirty="0"/>
              <a:t>Minimum number of neighbors</a:t>
            </a:r>
            <a:r>
              <a:rPr lang="en-US" dirty="0"/>
              <a:t>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ADE010-33E9-158B-7B45-29D5D6A97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6BC28-CAC6-49BA-A3B0-E6FBF40DED21}" type="slidenum">
              <a:rPr lang="en-US" smtClean="0"/>
              <a:t>5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6B4E50-DCA6-16E5-A38E-32FF7AEFE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9804" y="3304751"/>
            <a:ext cx="6561905" cy="29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666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755E5-AEE1-F650-73E9-A838EBB01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DBSCAN works – basic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8D1E7-A32C-36C7-F0A4-7D046164C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Traverse every non-visited neighbor to discover cluster if it has &gt;= minimum number of neighbors.</a:t>
            </a:r>
          </a:p>
          <a:p>
            <a:r>
              <a:rPr lang="en-US" dirty="0"/>
              <a:t>Neighbors are defined by the </a:t>
            </a:r>
            <a:r>
              <a:rPr lang="en-US" b="1" dirty="0"/>
              <a:t>connectivity radius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If cluster expanding phase: </a:t>
            </a:r>
          </a:p>
          <a:p>
            <a:pPr lvl="2"/>
            <a:r>
              <a:rPr lang="en-US" dirty="0"/>
              <a:t>node has &gt;= min. amount neighbors, then traverse them and assign to the same cluster.</a:t>
            </a:r>
          </a:p>
          <a:p>
            <a:pPr lvl="2"/>
            <a:r>
              <a:rPr lang="en-US" dirty="0"/>
              <a:t>node has &lt; min. amount neighbors, then skip them.</a:t>
            </a:r>
          </a:p>
          <a:p>
            <a:pPr lvl="1"/>
            <a:r>
              <a:rPr lang="en-US" dirty="0"/>
              <a:t>If searching for point to expand cluster:</a:t>
            </a:r>
          </a:p>
          <a:p>
            <a:pPr lvl="2"/>
            <a:r>
              <a:rPr lang="en-US" dirty="0"/>
              <a:t>node has &gt;= min. amount neighbors, then expand cluster from this node.</a:t>
            </a:r>
          </a:p>
          <a:p>
            <a:r>
              <a:rPr lang="en-US" dirty="0"/>
              <a:t>All nodes that are not assigned to any cluster are considered as outliers.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ADE010-33E9-158B-7B45-29D5D6A97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6BC28-CAC6-49BA-A3B0-E6FBF40DED2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356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C6F72-D97B-3458-0CBF-E97CD72FC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DBSCAN –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D1376-27DF-2821-7157-554C9A11C8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C27612-625C-DBA8-8E05-C3626BC2E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6BC28-CAC6-49BA-A3B0-E6FBF40DED21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EEAE10-796A-DF99-3A82-091FC97E15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5047" y="2166160"/>
            <a:ext cx="6561905" cy="29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420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C6F72-D97B-3458-0CBF-E97CD72FC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DBSCAN –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D1376-27DF-2821-7157-554C9A11C8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C27612-625C-DBA8-8E05-C3626BC2E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6BC28-CAC6-49BA-A3B0-E6FBF40DED21}" type="slidenum">
              <a:rPr lang="en-US" smtClean="0"/>
              <a:t>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FA54DC-992C-7093-884D-F7096799C4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6952" y="1870075"/>
            <a:ext cx="5800000" cy="32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524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C6F72-D97B-3458-0CBF-E97CD72FC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DBSCAN –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D1376-27DF-2821-7157-554C9A11C8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C27612-625C-DBA8-8E05-C3626BC2E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6BC28-CAC6-49BA-A3B0-E6FBF40DED21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853238-156B-3293-6FB6-0C281CF6E9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6000" y="2140720"/>
            <a:ext cx="5980952" cy="30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397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1108</TotalTime>
  <Words>457</Words>
  <Application>Microsoft Office PowerPoint</Application>
  <PresentationFormat>Widescreen</PresentationFormat>
  <Paragraphs>98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Competitive Programming</vt:lpstr>
      <vt:lpstr>Revise homework #1</vt:lpstr>
      <vt:lpstr>Revise homework #2</vt:lpstr>
      <vt:lpstr>Interesting Fact</vt:lpstr>
      <vt:lpstr>How DBSCAN works – input parameters</vt:lpstr>
      <vt:lpstr>How DBSCAN works – basic rules</vt:lpstr>
      <vt:lpstr>DBSCAN – Visualization</vt:lpstr>
      <vt:lpstr>DBSCAN – Visualization</vt:lpstr>
      <vt:lpstr>DBSCAN – Visualization</vt:lpstr>
      <vt:lpstr>DBSCAN – Visualization</vt:lpstr>
      <vt:lpstr>DBSCAN - Algorithm</vt:lpstr>
      <vt:lpstr>DBSCAN - Algorithm</vt:lpstr>
      <vt:lpstr>DBSCAN - Algorithm</vt:lpstr>
      <vt:lpstr>DBSCAN - Implementation</vt:lpstr>
      <vt:lpstr>Quiz</vt:lpstr>
      <vt:lpstr>Quiz – Answer </vt:lpstr>
      <vt:lpstr>KD-Tree</vt:lpstr>
      <vt:lpstr>Life Practice – Challenge #1</vt:lpstr>
      <vt:lpstr>Life Practice – Challenge #2</vt:lpstr>
      <vt:lpstr>Home task?</vt:lpstr>
      <vt:lpstr>Where to Practice</vt:lpstr>
    </vt:vector>
  </TitlesOfParts>
  <Company>Thermo Fisher Scientific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Competitive Programming</dc:title>
  <dc:creator>Novikov, Andrei</dc:creator>
  <cp:lastModifiedBy>Novikov, Andrei</cp:lastModifiedBy>
  <cp:revision>32</cp:revision>
  <dcterms:created xsi:type="dcterms:W3CDTF">2022-07-18T08:43:06Z</dcterms:created>
  <dcterms:modified xsi:type="dcterms:W3CDTF">2024-10-23T13:35:31Z</dcterms:modified>
</cp:coreProperties>
</file>