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345" r:id="rId4"/>
    <p:sldId id="346" r:id="rId5"/>
    <p:sldId id="347" r:id="rId6"/>
    <p:sldId id="350" r:id="rId7"/>
    <p:sldId id="312" r:id="rId8"/>
    <p:sldId id="348" r:id="rId9"/>
    <p:sldId id="349" r:id="rId10"/>
    <p:sldId id="313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1" autoAdjust="0"/>
    <p:restoredTop sz="94660"/>
  </p:normalViewPr>
  <p:slideViewPr>
    <p:cSldViewPr snapToGrid="0">
      <p:cViewPr varScale="1">
        <p:scale>
          <a:sx n="84" d="100"/>
          <a:sy n="84" d="100"/>
        </p:scale>
        <p:origin x="936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9BCDF-1F40-45AD-94CD-7267F881987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1BB96-65ED-4FD4-8AB3-894E79BB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2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00854-06B9-413C-BE08-53BA55A40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B4E90-957C-47E5-BE28-5219DF550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040E8-AFF6-4B8E-A3E5-205216F9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73AD-5D7A-4D66-8959-A00E2853542C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7EB1C-E82A-45CD-99B6-DFF28CA5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66ABA-4A17-40F5-8CE6-3B9C13D0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0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F49C-9531-4CC1-8431-BB7B966E2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5221E-EB5F-48C9-8F95-0AAC9BC93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43D10-79E4-45AC-8789-E10AD28B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944D-BC54-401B-80F9-AE4E6EFCF3FA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CE84D-42A5-4726-940A-BE3500E6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770BC-BB29-4D7C-BCAD-2E202C34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1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651BAF-AB9C-4A55-A0BD-995B33842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11E66-C5F5-4E30-805B-CABF50E82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6276B-3C56-404B-AD25-7679AB1C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8B2D-EA3E-4171-AE47-C3D78103556C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12E10-049D-40A1-9BF6-2103EE747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E912F-08E7-4E7C-9AE1-583FA38F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3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519E-B971-4A53-8D2A-28DDF2EE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3634-4E79-44DD-A8AF-063F949AD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C26-874C-4826-92AE-87DEDBA0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07B8-2AB1-4B0E-9488-6CCF89066DB2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1A787-23A3-4EE6-B12F-A952387F3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396E2-7885-4576-AFF9-E725C069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4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81D13-E574-42FB-BDC8-A003C485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7BFDD-9336-4B20-A35C-FBCDA3E56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A24D4-A4A0-4582-B604-75E1F1F5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14F4-A35A-4944-BA7E-34E3CD7A444E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68459-0460-4909-855E-5C1848C4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F8ED4-BD36-4125-80A3-E6E29E16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6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8245F-B10D-48B0-8588-12EEFD9C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03F66-D43C-4F98-A7D5-E495B50A2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94F42-E206-4DCB-A74B-4CE4F2D66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2FBD1-31B8-4DBC-BFDB-00267A90B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0E8-2E6D-4786-AEB5-756F867A6DE0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0A8D3-7902-423A-BDC6-052304481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6188-77C4-45D9-8EEF-E9100515B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3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E919-5EE7-4400-A476-4AAE5B7E5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55334-5675-4D6C-A285-248F49F49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17B3F-7CFB-4B83-B30C-DCAAE60A3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3D5757-B7EB-4090-8529-32B52C937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18AAE-30E4-4287-B6F1-654E915C7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A27555-2353-4A82-8FDA-A5E56D66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C7DB-E26A-461F-B783-62CD987C25C0}" type="datetime1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E139AD-CED8-43CB-A89B-F48FD1AD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4883B-1B96-4FDD-A98A-ED93892B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3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BC99C-DDC4-443E-B557-73B603FB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291E2-F000-4CEA-9591-BBDF02C06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DB8B-B1D4-4EEF-9846-A9EEF4B64CBC}" type="datetime1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8751B-5426-4587-8087-B7169185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E4E873-F80B-490A-8765-96A4B73F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5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2CB38-9D9D-48CD-BF90-2AB12C7B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3DC1A-ADD8-452A-8384-4972FD2A1FB3}" type="datetime1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34740-8B76-418B-B331-33BDB5A6B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7DB5B-0A16-4900-875A-F25C6947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2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B4AC-C200-45F3-A073-DDCAF4389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3D4D3-4186-4602-844A-A41B6CC1D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DB020-F25B-4725-BD58-35A974E44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1F9B8-4939-4FBD-A23C-D918F934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7B1A-8664-4D4E-AA5C-5E82DF4CEFEE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0A659-568A-4B92-B998-65DB4FC1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B9F2C-ED86-4D7C-AE44-69D54B7D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8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F3D1-F312-495A-947E-FACE6114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2846C7-274A-46E8-9D00-0B0494FA9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521E0-C8C2-4B16-B7D1-60F37505A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589DA-21AF-4E19-A639-072DEBCA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C015-EB49-4F86-AA6A-405B66019538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5AB1B-9BE7-4F6B-9257-51B0E42F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05031-0748-42F4-ADB7-4EA7C096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4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9C6E3C-4E5A-4A95-9B01-D8EBEF645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3EA5B-26E8-4C04-8A4A-801BAFBB0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50C53-85C9-426F-9CBD-64B847777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F5E83-7406-4C70-A67F-E58E5CEAACAB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BB6CE-54EF-4904-B056-857124A1A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9A271-5C4D-4C2C-A5B4-D000C4D38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4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hackerrank.com/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leetcod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hyperlink" Target="https://www.topcoder.com/thrive/tracks?track=Competitive%20Programming" TargetMode="External"/><Relationship Id="rId4" Type="http://schemas.openxmlformats.org/officeDocument/2006/relationships/hyperlink" Target="https://open.kattis.com/" TargetMode="Externa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judge.org/external/7/796.pdf" TargetMode="External"/><Relationship Id="rId2" Type="http://schemas.openxmlformats.org/officeDocument/2006/relationships/hyperlink" Target="https://onlinejudge.org/external/6/610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noviko/sandbox/blob/master/book-cp3/UVa%2000610%20-%20Street%20Directions.cpp" TargetMode="External"/><Relationship Id="rId2" Type="http://schemas.openxmlformats.org/officeDocument/2006/relationships/hyperlink" Target="https://onlinejudge.org/external/6/610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noviko/sandbox/blob/master/book-cp3/UVa%2000796%20-%20Critical%20Links.cpp" TargetMode="External"/><Relationship Id="rId2" Type="http://schemas.openxmlformats.org/officeDocument/2006/relationships/hyperlink" Target="https://onlinejudge.org/external/7/796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judge.org/index.php?option=onlinejudge&amp;Itemid=8&amp;page=show_problem&amp;problem=2756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minimum-height-tre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CBEE-B8DC-4725-B788-BDE92DF18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Competitive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2FFA2-FE26-47A2-BCC6-6541BA489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8719" y="4518923"/>
            <a:ext cx="3556932" cy="1141851"/>
          </a:xfrm>
          <a:noFill/>
        </p:spPr>
        <p:txBody>
          <a:bodyPr>
            <a:normAutofit/>
          </a:bodyPr>
          <a:lstStyle/>
          <a:p>
            <a:r>
              <a:rPr lang="en-US" sz="1900" dirty="0">
                <a:solidFill>
                  <a:srgbClr val="080808"/>
                </a:solidFill>
              </a:rPr>
              <a:t>21 Oct. 2022</a:t>
            </a:r>
          </a:p>
          <a:p>
            <a:r>
              <a:rPr lang="en-US" sz="1900">
                <a:solidFill>
                  <a:srgbClr val="080808"/>
                </a:solidFill>
              </a:rPr>
              <a:t>Andrei Novikov</a:t>
            </a:r>
            <a:endParaRPr lang="en-US" sz="19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40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496E4-BC41-264D-891C-CFFFEC112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7B340-5BF3-49CD-E9CB-751217BAB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Competitive Programming 3.</a:t>
            </a:r>
          </a:p>
          <a:p>
            <a:pPr lvl="1"/>
            <a:r>
              <a:rPr lang="en-US" dirty="0"/>
              <a:t>Chapter 4.3 – Minimum Spanning Tree:</a:t>
            </a:r>
          </a:p>
          <a:p>
            <a:pPr lvl="2"/>
            <a:r>
              <a:rPr lang="en-US" dirty="0"/>
              <a:t>4.3.1</a:t>
            </a:r>
          </a:p>
          <a:p>
            <a:pPr lvl="2"/>
            <a:r>
              <a:rPr lang="en-US" dirty="0"/>
              <a:t>4.3.2 </a:t>
            </a:r>
          </a:p>
          <a:p>
            <a:pPr lvl="1"/>
            <a:r>
              <a:rPr lang="en-US" dirty="0"/>
              <a:t>UVa 00352 – The Seasonal War</a:t>
            </a:r>
          </a:p>
          <a:p>
            <a:pPr lvl="1"/>
            <a:r>
              <a:rPr lang="en-US" dirty="0"/>
              <a:t>UVa 00657 – The Die is Cast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8F592-CC0D-A9EF-E6B4-61CAB9C7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07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0B4BC-B276-4644-A97C-E1FDEC45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en-US" sz="3600"/>
              <a:t>Where to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B7345-C14A-4F8A-88AB-EF009BE09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LeetCode</a:t>
            </a:r>
            <a:r>
              <a:rPr lang="en-US" sz="2000" b="1" dirty="0"/>
              <a:t> </a:t>
            </a:r>
            <a:r>
              <a:rPr lang="en-US" sz="2000" dirty="0"/>
              <a:t>[</a:t>
            </a:r>
            <a:r>
              <a:rPr lang="en-US" sz="2000" dirty="0">
                <a:hlinkClick r:id="rId2"/>
              </a:rPr>
              <a:t>link</a:t>
            </a:r>
            <a:r>
              <a:rPr lang="en-US" sz="2000" dirty="0"/>
              <a:t>]</a:t>
            </a:r>
          </a:p>
          <a:p>
            <a:r>
              <a:rPr lang="en-US" sz="2000" b="1" dirty="0" err="1"/>
              <a:t>HackerRank</a:t>
            </a:r>
            <a:r>
              <a:rPr lang="en-US" sz="2000" b="1" dirty="0"/>
              <a:t> </a:t>
            </a:r>
            <a:r>
              <a:rPr lang="en-US" sz="2000" dirty="0"/>
              <a:t>[</a:t>
            </a:r>
            <a:r>
              <a:rPr lang="en-US" sz="2000" dirty="0">
                <a:hlinkClick r:id="rId3"/>
              </a:rPr>
              <a:t>link</a:t>
            </a:r>
            <a:r>
              <a:rPr lang="en-US" sz="2000" dirty="0"/>
              <a:t>]</a:t>
            </a:r>
          </a:p>
          <a:p>
            <a:r>
              <a:rPr lang="en-US" sz="2000" b="1" dirty="0" err="1"/>
              <a:t>Kattis</a:t>
            </a:r>
            <a:r>
              <a:rPr lang="en-US" sz="2000" b="1" dirty="0"/>
              <a:t> </a:t>
            </a:r>
            <a:r>
              <a:rPr lang="en-US" sz="2000" dirty="0"/>
              <a:t>[</a:t>
            </a:r>
            <a:r>
              <a:rPr lang="en-US" sz="2000" dirty="0">
                <a:hlinkClick r:id="rId4"/>
              </a:rPr>
              <a:t>link</a:t>
            </a:r>
            <a:r>
              <a:rPr lang="en-US" sz="2000" dirty="0"/>
              <a:t>]</a:t>
            </a:r>
          </a:p>
          <a:p>
            <a:r>
              <a:rPr lang="en-US" sz="2000" b="1" dirty="0" err="1"/>
              <a:t>TopCoder</a:t>
            </a:r>
            <a:r>
              <a:rPr lang="en-US" sz="2000" b="1" dirty="0"/>
              <a:t> </a:t>
            </a:r>
            <a:r>
              <a:rPr lang="en-US" sz="2000" dirty="0"/>
              <a:t>[</a:t>
            </a:r>
            <a:r>
              <a:rPr lang="en-US" sz="2000" dirty="0">
                <a:hlinkClick r:id="rId5"/>
              </a:rPr>
              <a:t>link</a:t>
            </a:r>
            <a:r>
              <a:rPr lang="en-US" sz="2000" dirty="0"/>
              <a:t>]</a:t>
            </a:r>
          </a:p>
          <a:p>
            <a:r>
              <a:rPr lang="en-US" sz="2000" dirty="0"/>
              <a:t>Other Resources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A60BE-7A57-4A1F-A962-D90C2042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11</a:t>
            </a:fld>
            <a:endParaRPr lang="en-US"/>
          </a:p>
        </p:txBody>
      </p:sp>
      <p:pic>
        <p:nvPicPr>
          <p:cNvPr id="1032" name="Picture 8" descr="Topcoder - YouTube">
            <a:extLst>
              <a:ext uri="{FF2B5EF4-FFF2-40B4-BE49-F238E27FC236}">
                <a16:creationId xmlns:a16="http://schemas.microsoft.com/office/drawing/2014/main" id="{78B79CD1-D6F7-4271-A7E6-F04D4FD6A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04464" y="3918076"/>
            <a:ext cx="2869755" cy="286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Kattis, Kattis">
            <a:extLst>
              <a:ext uri="{FF2B5EF4-FFF2-40B4-BE49-F238E27FC236}">
                <a16:creationId xmlns:a16="http://schemas.microsoft.com/office/drawing/2014/main" id="{39D03D9A-8EED-4C9F-B27B-8F09AFED2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39304" y="1645091"/>
            <a:ext cx="2133403" cy="166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I Screwed up a HackerRank Test With a Line of Code – Towards AI">
            <a:extLst>
              <a:ext uri="{FF2B5EF4-FFF2-40B4-BE49-F238E27FC236}">
                <a16:creationId xmlns:a16="http://schemas.microsoft.com/office/drawing/2014/main" id="{F163CF46-9152-4895-B851-6AA6112B6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6783" y="3170460"/>
            <a:ext cx="3539616" cy="20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LeetCode Effect. It's Monday. The dev standup ends. You… | by C. H.  Afzal | Medium">
            <a:extLst>
              <a:ext uri="{FF2B5EF4-FFF2-40B4-BE49-F238E27FC236}">
                <a16:creationId xmlns:a16="http://schemas.microsoft.com/office/drawing/2014/main" id="{0FF0060F-32C9-4305-8EC9-ED2D5356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15218" y="1883330"/>
            <a:ext cx="3409615" cy="128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5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C2F88-0C2C-4C43-9E42-4F3615D9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Revise Homework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4FB99-72E9-4774-B912-B4CE2E705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Book: “Competitive Programming 3”.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Algorithms</a:t>
            </a:r>
            <a:r>
              <a:rPr lang="en-US" sz="2000" dirty="0"/>
              <a:t>: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000" dirty="0"/>
              <a:t>Bridges and Articulations Algorithm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2000" dirty="0" err="1"/>
              <a:t>Tarjan’s</a:t>
            </a:r>
            <a:r>
              <a:rPr lang="en-US" sz="2000" dirty="0"/>
              <a:t> Algorithm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Tasks</a:t>
            </a:r>
            <a:r>
              <a:rPr lang="en-US" sz="20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- UVa 00610 – Street Directions (</a:t>
            </a:r>
            <a:r>
              <a:rPr lang="en-US" sz="2000" dirty="0">
                <a:hlinkClick r:id="rId2"/>
              </a:rPr>
              <a:t>Link</a:t>
            </a:r>
            <a:r>
              <a:rPr lang="en-US" sz="20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- UVa 00796 – Critical Links (</a:t>
            </a:r>
            <a:r>
              <a:rPr lang="en-US" sz="2000" dirty="0">
                <a:hlinkClick r:id="rId3"/>
              </a:rPr>
              <a:t>Link</a:t>
            </a:r>
            <a:r>
              <a:rPr lang="en-US" sz="20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58408-F910-4D18-BEAF-A103E693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7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C9B5-DE28-D0B8-4348-8D060955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Repeat. What is a bridge?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ACB97-C949-EBB3-F4EF-93D097209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E6163-FA5F-AFB9-46D8-A005749F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25AF1F4-1838-DD51-F3F2-C6D6503FC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612" y="1585913"/>
            <a:ext cx="5438775" cy="4591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16FACE-FEF9-B461-6A43-02F8ED958BBA}"/>
              </a:ext>
            </a:extLst>
          </p:cNvPr>
          <p:cNvSpPr txBox="1"/>
          <p:nvPr/>
        </p:nvSpPr>
        <p:spPr>
          <a:xfrm>
            <a:off x="8187970" y="2678675"/>
            <a:ext cx="2623558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Bridge is a link for which: </a:t>
            </a:r>
            <a:r>
              <a:rPr lang="en-US" dirty="0" err="1"/>
              <a:t>lowlink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&gt; id[j]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D0C0CB-B84E-C626-B959-BF6D31D53B94}"/>
              </a:ext>
            </a:extLst>
          </p:cNvPr>
          <p:cNvSpPr txBox="1"/>
          <p:nvPr/>
        </p:nvSpPr>
        <p:spPr>
          <a:xfrm>
            <a:off x="7610635" y="4084129"/>
            <a:ext cx="3778227" cy="92333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Pay attention:</a:t>
            </a:r>
          </a:p>
          <a:p>
            <a:pPr algn="ctr"/>
            <a:r>
              <a:rPr lang="en-US" dirty="0" err="1"/>
              <a:t>lowlink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!= </a:t>
            </a:r>
            <a:r>
              <a:rPr lang="en-US" dirty="0" err="1"/>
              <a:t>lowlink</a:t>
            </a:r>
            <a:r>
              <a:rPr lang="en-US" dirty="0"/>
              <a:t>[j] is NOT a bridge,</a:t>
            </a:r>
          </a:p>
          <a:p>
            <a:pPr algn="ctr"/>
            <a:r>
              <a:rPr lang="en-US" dirty="0"/>
              <a:t>Look at nodes 5 and 2</a:t>
            </a:r>
          </a:p>
        </p:txBody>
      </p:sp>
    </p:spTree>
    <p:extLst>
      <p:ext uri="{BB962C8B-B14F-4D97-AF65-F5344CB8AC3E}">
        <p14:creationId xmlns:p14="http://schemas.microsoft.com/office/powerpoint/2010/main" val="383010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95C82DE-9BE6-3DCC-54D7-DC5E4083E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611" y="1585913"/>
            <a:ext cx="5438775" cy="4591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01C9B5-DE28-D0B8-4348-8D060955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Repeat. What is a bridge?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ACB97-C949-EBB3-F4EF-93D097209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E6163-FA5F-AFB9-46D8-A005749F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16FACE-FEF9-B461-6A43-02F8ED958BBA}"/>
              </a:ext>
            </a:extLst>
          </p:cNvPr>
          <p:cNvSpPr txBox="1"/>
          <p:nvPr/>
        </p:nvSpPr>
        <p:spPr>
          <a:xfrm>
            <a:off x="8187970" y="2678675"/>
            <a:ext cx="2623558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Bridge is a link for which: </a:t>
            </a:r>
            <a:r>
              <a:rPr lang="en-US" dirty="0" err="1"/>
              <a:t>lowlink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&gt; id[j]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D0C0CB-B84E-C626-B959-BF6D31D53B94}"/>
              </a:ext>
            </a:extLst>
          </p:cNvPr>
          <p:cNvSpPr txBox="1"/>
          <p:nvPr/>
        </p:nvSpPr>
        <p:spPr>
          <a:xfrm>
            <a:off x="7610635" y="4084129"/>
            <a:ext cx="3778227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Pay attention:</a:t>
            </a:r>
          </a:p>
          <a:p>
            <a:pPr algn="ctr"/>
            <a:r>
              <a:rPr lang="en-US" dirty="0" err="1"/>
              <a:t>lowlink</a:t>
            </a:r>
            <a:r>
              <a:rPr lang="en-US" dirty="0"/>
              <a:t>[3] &gt; id[2] it is a bridge</a:t>
            </a:r>
          </a:p>
        </p:txBody>
      </p:sp>
    </p:spTree>
    <p:extLst>
      <p:ext uri="{BB962C8B-B14F-4D97-AF65-F5344CB8AC3E}">
        <p14:creationId xmlns:p14="http://schemas.microsoft.com/office/powerpoint/2010/main" val="2279620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5098-3CE6-6148-BD58-14517C29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Revise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E4727-6325-BEC4-D7AB-C382961CA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UVa 00610 – Street Directions: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r>
              <a:rPr lang="en-US" dirty="0"/>
              <a:t>Solution: </a:t>
            </a:r>
            <a:r>
              <a:rPr lang="en-US" dirty="0">
                <a:hlinkClick r:id="rId3"/>
              </a:rPr>
              <a:t>Link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5C4F3-4B76-B2FD-F596-B5ACAF95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A picture containing watch&#10;&#10;Description automatically generated">
            <a:extLst>
              <a:ext uri="{FF2B5EF4-FFF2-40B4-BE49-F238E27FC236}">
                <a16:creationId xmlns:a16="http://schemas.microsoft.com/office/drawing/2014/main" id="{0D5D3828-1654-9E20-A5E6-43683AE38B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778" y="2493540"/>
            <a:ext cx="4972050" cy="3448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1E4850-61F1-5012-917C-E4DD08A7204A}"/>
              </a:ext>
            </a:extLst>
          </p:cNvPr>
          <p:cNvSpPr txBox="1"/>
          <p:nvPr/>
        </p:nvSpPr>
        <p:spPr>
          <a:xfrm>
            <a:off x="1231345" y="3340874"/>
            <a:ext cx="2623558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DFS (IDs, </a:t>
            </a:r>
            <a:r>
              <a:rPr lang="en-US" dirty="0" err="1"/>
              <a:t>LowLinks</a:t>
            </a:r>
            <a:r>
              <a:rPr 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B2BAF2-8084-2C57-DECC-B404509D6E0D}"/>
              </a:ext>
            </a:extLst>
          </p:cNvPr>
          <p:cNvSpPr txBox="1"/>
          <p:nvPr/>
        </p:nvSpPr>
        <p:spPr>
          <a:xfrm>
            <a:off x="1479172" y="3816628"/>
            <a:ext cx="3451752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Bridge? No.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C24121-BCC5-B9D3-11CD-77C7BC59971A}"/>
              </a:ext>
            </a:extLst>
          </p:cNvPr>
          <p:cNvSpPr txBox="1"/>
          <p:nvPr/>
        </p:nvSpPr>
        <p:spPr>
          <a:xfrm>
            <a:off x="1479172" y="5243890"/>
            <a:ext cx="3451752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Bridge? Yes. Keep connection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2D8B03-07F2-93E7-D34E-DC98E5275E40}"/>
              </a:ext>
            </a:extLst>
          </p:cNvPr>
          <p:cNvSpPr txBox="1"/>
          <p:nvPr/>
        </p:nvSpPr>
        <p:spPr>
          <a:xfrm>
            <a:off x="1760186" y="4292382"/>
            <a:ext cx="3451752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Connect if IDs[</a:t>
            </a:r>
            <a:r>
              <a:rPr lang="en-US" dirty="0" err="1"/>
              <a:t>i</a:t>
            </a:r>
            <a:r>
              <a:rPr lang="en-US" dirty="0"/>
              <a:t>] &gt; IDs[</a:t>
            </a:r>
            <a:r>
              <a:rPr lang="en-US" dirty="0" err="1"/>
              <a:t>nei</a:t>
            </a:r>
            <a:r>
              <a:rPr lang="en-US" dirty="0"/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65F4C9-DE03-A0C7-90BD-352749579DDF}"/>
              </a:ext>
            </a:extLst>
          </p:cNvPr>
          <p:cNvSpPr txBox="1"/>
          <p:nvPr/>
        </p:nvSpPr>
        <p:spPr>
          <a:xfrm>
            <a:off x="1760186" y="4768136"/>
            <a:ext cx="3451752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Connect as DFS goes</a:t>
            </a:r>
          </a:p>
        </p:txBody>
      </p:sp>
    </p:spTree>
    <p:extLst>
      <p:ext uri="{BB962C8B-B14F-4D97-AF65-F5344CB8AC3E}">
        <p14:creationId xmlns:p14="http://schemas.microsoft.com/office/powerpoint/2010/main" val="2480977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9D16A-6FBB-6516-AFE2-FD98B7E73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Revise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2F361-CF24-A959-9853-06B046F1E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UVa 00796 – Critical Links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r>
              <a:rPr lang="en-US" dirty="0"/>
              <a:t>Solution: </a:t>
            </a:r>
            <a:r>
              <a:rPr lang="en-US" dirty="0">
                <a:hlinkClick r:id="rId3"/>
              </a:rPr>
              <a:t>Link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52341-6640-5BA1-2947-6711DECC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D914B3-88FF-9A43-CCEA-FA9937659A92}"/>
              </a:ext>
            </a:extLst>
          </p:cNvPr>
          <p:cNvSpPr txBox="1"/>
          <p:nvPr/>
        </p:nvSpPr>
        <p:spPr>
          <a:xfrm>
            <a:off x="7125939" y="2012811"/>
            <a:ext cx="3363670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1. DFS to find </a:t>
            </a:r>
            <a:r>
              <a:rPr lang="en-US" dirty="0" err="1"/>
              <a:t>LowLinks</a:t>
            </a:r>
            <a:r>
              <a:rPr lang="en-US" dirty="0"/>
              <a:t> and IDs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9D8CB-2920-DBC2-F63E-648BE438A1E9}"/>
              </a:ext>
            </a:extLst>
          </p:cNvPr>
          <p:cNvSpPr txBox="1"/>
          <p:nvPr/>
        </p:nvSpPr>
        <p:spPr>
          <a:xfrm>
            <a:off x="7125939" y="2447327"/>
            <a:ext cx="3363670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2. Find Bridges</a:t>
            </a:r>
          </a:p>
        </p:txBody>
      </p:sp>
    </p:spTree>
    <p:extLst>
      <p:ext uri="{BB962C8B-B14F-4D97-AF65-F5344CB8AC3E}">
        <p14:creationId xmlns:p14="http://schemas.microsoft.com/office/powerpoint/2010/main" val="202625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0C9A-66C1-EAE2-F55F-BC2C7E17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Practice – Challenge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7C828-663A-DC78-3DC8-3E80A3705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Topic: Graph</a:t>
            </a:r>
          </a:p>
          <a:p>
            <a:r>
              <a:rPr lang="en-US" dirty="0"/>
              <a:t>Resource: Online Judge (Competitive Programming 3)</a:t>
            </a:r>
          </a:p>
          <a:p>
            <a:pPr lvl="1"/>
            <a:r>
              <a:rPr lang="en-US" dirty="0"/>
              <a:t>UVa 11709 – Trust Groups –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92427-72A4-12AF-7082-661DB43C9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18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0C9A-66C1-EAE2-F55F-BC2C7E17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Practice – Challenge #1 –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7C828-663A-DC78-3DC8-3E80A3705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that trust each other – are strongest connectivity components (SCC).</a:t>
            </a:r>
          </a:p>
          <a:p>
            <a:r>
              <a:rPr lang="en-US" dirty="0"/>
              <a:t>The optimal way to find strongest connectivity components is to use </a:t>
            </a:r>
            <a:r>
              <a:rPr lang="en-US" dirty="0" err="1"/>
              <a:t>Tarjan’s</a:t>
            </a:r>
            <a:r>
              <a:rPr lang="en-US" dirty="0"/>
              <a:t> algorithm.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92427-72A4-12AF-7082-661DB43C9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D4AD66DD-3536-78AE-417F-1038AF465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596" y="3595688"/>
            <a:ext cx="4105275" cy="2581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6B5E05-B5EF-D896-27C8-8FF7F835DDCC}"/>
              </a:ext>
            </a:extLst>
          </p:cNvPr>
          <p:cNvSpPr txBox="1"/>
          <p:nvPr/>
        </p:nvSpPr>
        <p:spPr>
          <a:xfrm>
            <a:off x="1084183" y="4428935"/>
            <a:ext cx="4645497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The key moment of the algorithm is usage of stack to update </a:t>
            </a:r>
            <a:r>
              <a:rPr lang="en-US" dirty="0" err="1"/>
              <a:t>lowlink</a:t>
            </a:r>
            <a:r>
              <a:rPr lang="en-US" dirty="0"/>
              <a:t> value!</a:t>
            </a:r>
          </a:p>
        </p:txBody>
      </p:sp>
    </p:spTree>
    <p:extLst>
      <p:ext uri="{BB962C8B-B14F-4D97-AF65-F5344CB8AC3E}">
        <p14:creationId xmlns:p14="http://schemas.microsoft.com/office/powerpoint/2010/main" val="2264714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0C9A-66C1-EAE2-F55F-BC2C7E17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Practice – Challenge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7C828-663A-DC78-3DC8-3E80A3705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Topic: Graph</a:t>
            </a:r>
          </a:p>
          <a:p>
            <a:r>
              <a:rPr lang="en-US" dirty="0"/>
              <a:t>Resource: </a:t>
            </a:r>
            <a:r>
              <a:rPr lang="en-US" dirty="0" err="1"/>
              <a:t>Leetcode</a:t>
            </a:r>
            <a:endParaRPr lang="en-US" dirty="0"/>
          </a:p>
          <a:p>
            <a:pPr lvl="1"/>
            <a:r>
              <a:rPr lang="en-US" dirty="0"/>
              <a:t>0310 – Minimum Height Trees –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92427-72A4-12AF-7082-661DB43C9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60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2105</TotalTime>
  <Words>354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Competitive Programming</vt:lpstr>
      <vt:lpstr>Revise Homework - Overview</vt:lpstr>
      <vt:lpstr>Repeat. What is a bridge?</vt:lpstr>
      <vt:lpstr>Repeat. What is a bridge?</vt:lpstr>
      <vt:lpstr>Revise Homework</vt:lpstr>
      <vt:lpstr>Revise Homework</vt:lpstr>
      <vt:lpstr>Life Practice – Challenge #1</vt:lpstr>
      <vt:lpstr>Life Practice – Challenge #1 – Solution </vt:lpstr>
      <vt:lpstr>Life Practice – Challenge #2</vt:lpstr>
      <vt:lpstr>Home task</vt:lpstr>
      <vt:lpstr>Where to Practice</vt:lpstr>
    </vt:vector>
  </TitlesOfParts>
  <Company>Thermo Fisher Scientific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Programming</dc:title>
  <dc:creator>Novikov, Andrei</dc:creator>
  <cp:lastModifiedBy>Novikov, Andrei</cp:lastModifiedBy>
  <cp:revision>50</cp:revision>
  <dcterms:created xsi:type="dcterms:W3CDTF">2022-07-18T08:43:06Z</dcterms:created>
  <dcterms:modified xsi:type="dcterms:W3CDTF">2024-10-23T13:44:27Z</dcterms:modified>
</cp:coreProperties>
</file>