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47" r:id="rId4"/>
    <p:sldId id="350" r:id="rId5"/>
    <p:sldId id="353" r:id="rId6"/>
    <p:sldId id="354" r:id="rId7"/>
    <p:sldId id="356" r:id="rId8"/>
    <p:sldId id="355" r:id="rId9"/>
    <p:sldId id="357" r:id="rId10"/>
    <p:sldId id="358" r:id="rId11"/>
    <p:sldId id="359" r:id="rId12"/>
    <p:sldId id="360" r:id="rId13"/>
    <p:sldId id="312" r:id="rId14"/>
    <p:sldId id="348" r:id="rId15"/>
    <p:sldId id="351" r:id="rId16"/>
    <p:sldId id="352" r:id="rId17"/>
    <p:sldId id="349" r:id="rId18"/>
    <p:sldId id="313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7:46:52.0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7:46:53.3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5:13:41.1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1,'4'0,"5"0,5 0,5 0,2 0,2 0,1 0,0 0,1 0,-1 0,0 0,-5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5:13:43.9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0,'4'0,"5"0,5 0,4 0,4 0,1 0,1 0,0 0,-4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5:14:11.2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0-21T15:14:12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eventual-safe-state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4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6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array-partition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onlinejudge&amp;Itemid=8&amp;page=show_problem&amp;problem=3615" TargetMode="External"/><Relationship Id="rId2" Type="http://schemas.openxmlformats.org/officeDocument/2006/relationships/hyperlink" Target="https://onlinejudge.org/index.php?option=onlinejudge&amp;Itemid=8&amp;page=show_problem&amp;problem=84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judge.org/index.php?option=onlinejudge&amp;Itemid=8&amp;page=show_problem&amp;problem=364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onlinejudge&amp;Itemid=8&amp;page=show_problem&amp;problem=598" TargetMode="External"/><Relationship Id="rId2" Type="http://schemas.openxmlformats.org/officeDocument/2006/relationships/hyperlink" Target="https://onlinejudge.org/index.php?option=onlinejudge&amp;Itemid=8&amp;page=show_problem&amp;problem=288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0352%20-%20The%20Seasonal%20War.cpp" TargetMode="External"/><Relationship Id="rId2" Type="http://schemas.openxmlformats.org/officeDocument/2006/relationships/hyperlink" Target="https://onlinejudge.org/external/3/35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book-cp3/UVa%2000657%20-%20The%20Die%20is%20Cast.cpp" TargetMode="External"/><Relationship Id="rId2" Type="http://schemas.openxmlformats.org/officeDocument/2006/relationships/hyperlink" Target="https://onlinejudge.org/external/6/65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qc.cuny.edu/faculty/christopher.hanusa/courses/634sp12/Documents/KruskalProof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28 Oct.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B4DC-1B84-63E8-51E3-0A13C39FB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UFDS – Union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D277-161A-F538-9CA9-38E8E94A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C96E-EF9B-DD86-EB8B-C405039A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86EA68-72E8-74F2-33A2-B2CAFB3F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532" y="1935021"/>
            <a:ext cx="5625268" cy="400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42F164-BD63-9E69-47C0-466B9E338D2C}"/>
              </a:ext>
            </a:extLst>
          </p:cNvPr>
          <p:cNvSpPr txBox="1"/>
          <p:nvPr/>
        </p:nvSpPr>
        <p:spPr>
          <a:xfrm>
            <a:off x="838199" y="1791441"/>
            <a:ext cx="51763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Union-Find Disjoint Set consists: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Representers – p[0..N]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Height border – rank[0..N]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Union procedure:</a:t>
            </a:r>
          </a:p>
          <a:p>
            <a:r>
              <a:rPr lang="en-US" sz="2800" dirty="0"/>
              <a:t>Representer from tree with smallest rank point to representer from tree with highest rank.</a:t>
            </a:r>
          </a:p>
          <a:p>
            <a:r>
              <a:rPr lang="en-US" sz="2800" dirty="0"/>
              <a:t>Complexity: O(1)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E5E90F-3E86-C7B3-1A05-350163D39FB5}"/>
              </a:ext>
            </a:extLst>
          </p:cNvPr>
          <p:cNvSpPr txBox="1"/>
          <p:nvPr/>
        </p:nvSpPr>
        <p:spPr>
          <a:xfrm>
            <a:off x="8162659" y="1646238"/>
            <a:ext cx="30820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Illustration from the book CP3</a:t>
            </a:r>
          </a:p>
        </p:txBody>
      </p:sp>
    </p:spTree>
    <p:extLst>
      <p:ext uri="{BB962C8B-B14F-4D97-AF65-F5344CB8AC3E}">
        <p14:creationId xmlns:p14="http://schemas.microsoft.com/office/powerpoint/2010/main" val="3509457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F2E-2F1E-E19F-AE83-4EFF6BD5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UFDS – Find Element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477CE-051E-F402-8702-0173A5BC0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5E76D-6BB4-44F1-6376-D92B875D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C9240-374A-E850-773C-89AEC7924551}"/>
              </a:ext>
            </a:extLst>
          </p:cNvPr>
          <p:cNvSpPr txBox="1"/>
          <p:nvPr/>
        </p:nvSpPr>
        <p:spPr>
          <a:xfrm>
            <a:off x="838200" y="1791441"/>
            <a:ext cx="47237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Naïve complexity to go through representer is </a:t>
            </a:r>
            <a:r>
              <a:rPr lang="en-US" sz="2800" b="1" dirty="0"/>
              <a:t>O(N)</a:t>
            </a:r>
            <a:r>
              <a:rPr lang="en-US" sz="2800" dirty="0"/>
              <a:t>. But it can be improved.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2E855-0A3F-241B-7869-8363A5AB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3934086"/>
            <a:ext cx="6972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B9687-64F5-2183-2069-07AFDA7FA9CC}"/>
              </a:ext>
            </a:extLst>
          </p:cNvPr>
          <p:cNvSpPr txBox="1"/>
          <p:nvPr/>
        </p:nvSpPr>
        <p:spPr>
          <a:xfrm>
            <a:off x="6096000" y="1791441"/>
            <a:ext cx="54444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we call Find procedure, we </a:t>
            </a:r>
            <a:r>
              <a:rPr lang="en-US" sz="2800" b="1" dirty="0"/>
              <a:t>need to update all representers </a:t>
            </a:r>
            <a:r>
              <a:rPr lang="en-US" sz="2800" dirty="0"/>
              <a:t>during the search. Next calls will have complexity </a:t>
            </a:r>
            <a:r>
              <a:rPr lang="en-US" sz="2800" b="1" dirty="0"/>
              <a:t>O(1)</a:t>
            </a:r>
            <a:r>
              <a:rPr lang="en-US" sz="28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9016F-6B1E-3B36-6DD8-767040ABAB92}"/>
              </a:ext>
            </a:extLst>
          </p:cNvPr>
          <p:cNvSpPr txBox="1"/>
          <p:nvPr/>
        </p:nvSpPr>
        <p:spPr>
          <a:xfrm>
            <a:off x="1068808" y="3816628"/>
            <a:ext cx="30820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Illustration from the book CP3</a:t>
            </a:r>
          </a:p>
        </p:txBody>
      </p:sp>
    </p:spTree>
    <p:extLst>
      <p:ext uri="{BB962C8B-B14F-4D97-AF65-F5344CB8AC3E}">
        <p14:creationId xmlns:p14="http://schemas.microsoft.com/office/powerpoint/2010/main" val="3717822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C027-5FA2-F854-7585-BD6776E7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CE59-EC01-3EC4-AB6D-D427C8428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Can you solve the MST problem faster than O(E log V ) if the input graph is guaranteed to have edge weights that lie between a small integer range of [0..100]? </a:t>
            </a:r>
            <a:r>
              <a:rPr lang="en-US" b="1" dirty="0"/>
              <a:t>Is the potential speed-up significant?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00CE3-9C3A-FFBF-ED0A-A4A366A1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0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Graph</a:t>
            </a:r>
          </a:p>
          <a:p>
            <a:r>
              <a:rPr lang="en-US" dirty="0"/>
              <a:t>Resource: </a:t>
            </a:r>
            <a:r>
              <a:rPr lang="en-US" dirty="0" err="1"/>
              <a:t>Leetcode</a:t>
            </a:r>
            <a:r>
              <a:rPr lang="en-US" dirty="0"/>
              <a:t> (Competitive Programming 3)</a:t>
            </a:r>
          </a:p>
          <a:p>
            <a:pPr lvl="1"/>
            <a:r>
              <a:rPr lang="en-US" dirty="0"/>
              <a:t>0802 Find Eventual Safe States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518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Reversed topological sort is an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63B77413-AF92-33FF-CAA5-C064051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81287"/>
            <a:ext cx="5162550" cy="1495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48C74B-5115-2CC3-9C28-3C72A3CE4D08}"/>
              </a:ext>
            </a:extLst>
          </p:cNvPr>
          <p:cNvSpPr txBox="1"/>
          <p:nvPr/>
        </p:nvSpPr>
        <p:spPr>
          <a:xfrm>
            <a:off x="1731817" y="4516413"/>
            <a:ext cx="254664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Queue: [5, 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F23474-9D33-5A4E-A6DC-0B00A658AA45}"/>
              </a:ext>
            </a:extLst>
          </p:cNvPr>
          <p:cNvSpPr txBox="1"/>
          <p:nvPr/>
        </p:nvSpPr>
        <p:spPr>
          <a:xfrm>
            <a:off x="1731817" y="4919960"/>
            <a:ext cx="25466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Result: [5, 6]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06DE76E-9297-DD96-C2A6-1D880B119DF1}"/>
                  </a:ext>
                </a:extLst>
              </p14:cNvPr>
              <p14:cNvContentPartPr/>
              <p14:nvPr/>
            </p14:nvContentPartPr>
            <p14:xfrm>
              <a:off x="7432421" y="351462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06DE76E-9297-DD96-C2A6-1D880B119D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8421" y="340662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8B94E61-0C73-2C3C-A83C-18B53207E9B2}"/>
                  </a:ext>
                </a:extLst>
              </p14:cNvPr>
              <p14:cNvContentPartPr/>
              <p14:nvPr/>
            </p14:nvContentPartPr>
            <p14:xfrm>
              <a:off x="8195621" y="353154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8B94E61-0C73-2C3C-A83C-18B53207E9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1981" y="3423547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471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Reversed topological sort is an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44247613-49D9-9776-C255-147C07A0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81287"/>
            <a:ext cx="5162550" cy="1495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D68EB6-CFE3-6F9B-50D9-DC8626DA5FD4}"/>
              </a:ext>
            </a:extLst>
          </p:cNvPr>
          <p:cNvSpPr txBox="1"/>
          <p:nvPr/>
        </p:nvSpPr>
        <p:spPr>
          <a:xfrm>
            <a:off x="1731817" y="4516413"/>
            <a:ext cx="254664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Queue: [2, 4]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6279B-5EC5-42E5-968F-9377F3882552}"/>
              </a:ext>
            </a:extLst>
          </p:cNvPr>
          <p:cNvSpPr txBox="1"/>
          <p:nvPr/>
        </p:nvSpPr>
        <p:spPr>
          <a:xfrm>
            <a:off x="1731817" y="4919960"/>
            <a:ext cx="25466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Result: [5, 6, 2, 4]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4D4131-488B-619C-D4F1-2BC163CAACA2}"/>
                  </a:ext>
                </a:extLst>
              </p14:cNvPr>
              <p14:cNvContentPartPr/>
              <p14:nvPr/>
            </p14:nvContentPartPr>
            <p14:xfrm>
              <a:off x="5074781" y="3506347"/>
              <a:ext cx="831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4D4131-488B-619C-D4F1-2BC163CAAC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1141" y="3398707"/>
                <a:ext cx="190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BB1B930-9B42-C002-4C81-2A0B6645F909}"/>
                  </a:ext>
                </a:extLst>
              </p14:cNvPr>
              <p14:cNvContentPartPr/>
              <p14:nvPr/>
            </p14:nvContentPartPr>
            <p14:xfrm>
              <a:off x="6643661" y="3531547"/>
              <a:ext cx="576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BB1B930-9B42-C002-4C81-2A0B6645F90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90021" y="3423547"/>
                <a:ext cx="1652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51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#1 –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Reversed topological sort is an optimal solution.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64E6356-AAB3-92D0-EFC3-AACB3069E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725" y="2681287"/>
            <a:ext cx="5162550" cy="1495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F16307-08E6-2654-5216-D6A929F5FA5F}"/>
              </a:ext>
            </a:extLst>
          </p:cNvPr>
          <p:cNvSpPr txBox="1"/>
          <p:nvPr/>
        </p:nvSpPr>
        <p:spPr>
          <a:xfrm>
            <a:off x="1731817" y="4516413"/>
            <a:ext cx="2546647" cy="3693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Queue: []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D67795B-22FF-6A87-41BA-6BF4BA8C1E8B}"/>
                  </a:ext>
                </a:extLst>
              </p14:cNvPr>
              <p14:cNvContentPartPr/>
              <p14:nvPr/>
            </p14:nvContentPartPr>
            <p14:xfrm>
              <a:off x="3607061" y="3531547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D67795B-22FF-6A87-41BA-6BF4BA8C1E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3061" y="3423547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53C7E5-5D93-E77A-2F14-071183D5398F}"/>
                  </a:ext>
                </a:extLst>
              </p14:cNvPr>
              <p14:cNvContentPartPr/>
              <p14:nvPr/>
            </p14:nvContentPartPr>
            <p14:xfrm>
              <a:off x="4387181" y="3514627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53C7E5-5D93-E77A-2F14-071183D539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3541" y="3406627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38667BF-7FBD-BD95-63D4-FD9360FA83F9}"/>
              </a:ext>
            </a:extLst>
          </p:cNvPr>
          <p:cNvSpPr txBox="1"/>
          <p:nvPr/>
        </p:nvSpPr>
        <p:spPr>
          <a:xfrm>
            <a:off x="1731817" y="4919960"/>
            <a:ext cx="254664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Result: [5, 6, 2, 4]</a:t>
            </a:r>
          </a:p>
        </p:txBody>
      </p:sp>
    </p:spTree>
    <p:extLst>
      <p:ext uri="{BB962C8B-B14F-4D97-AF65-F5344CB8AC3E}">
        <p14:creationId xmlns:p14="http://schemas.microsoft.com/office/powerpoint/2010/main" val="1831945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C9A-66C1-EAE2-F55F-BC2C7E17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Practice – Challenge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7C828-663A-DC78-3DC8-3E80A3705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Topic: Counting Sort</a:t>
            </a:r>
          </a:p>
          <a:p>
            <a:r>
              <a:rPr lang="en-US" dirty="0"/>
              <a:t>Resource: </a:t>
            </a:r>
            <a:r>
              <a:rPr lang="en-US" dirty="0" err="1"/>
              <a:t>Leetcode</a:t>
            </a:r>
            <a:endParaRPr lang="en-US" dirty="0"/>
          </a:p>
          <a:p>
            <a:pPr lvl="1"/>
            <a:r>
              <a:rPr lang="en-US" dirty="0"/>
              <a:t>0561 – Array Partition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92427-72A4-12AF-7082-661DB43C9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0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96E4-BC41-264D-891C-CFFFEC11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B340-5BF3-49CD-E9CB-751217BA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Programming 3.</a:t>
            </a:r>
          </a:p>
          <a:p>
            <a:pPr lvl="1"/>
            <a:r>
              <a:rPr lang="en-US" dirty="0"/>
              <a:t>Practice chapter 4.3.2 – Minimum Spanning Tree - Kruskal’s Algorithm.</a:t>
            </a:r>
          </a:p>
          <a:p>
            <a:pPr lvl="2"/>
            <a:r>
              <a:rPr lang="en-US" dirty="0"/>
              <a:t>UVa 00908 – Re-connecting Computer Sites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lvl="2"/>
            <a:r>
              <a:rPr lang="en-US" dirty="0"/>
              <a:t>UVa 01174 – IP-TV –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pPr lvl="2"/>
            <a:r>
              <a:rPr lang="en-US" dirty="0"/>
              <a:t>UVa 01208 – </a:t>
            </a:r>
            <a:r>
              <a:rPr lang="en-US" dirty="0" err="1"/>
              <a:t>Oreon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Link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8F592-CC0D-A9EF-E6B4-61CAB9C76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19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Book: “Competitive Programming 3”.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Algorithms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dirty="0"/>
              <a:t>Kruskal’s Algorithm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 UVa 00352 – The Seasonal War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- UVa 00657 – The Die is Cast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UVa 00352 – The Seasonal War: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D34447-4815-BE73-6FD1-EC7629819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485" y="3363636"/>
            <a:ext cx="1028700" cy="2362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615AC1-B2C3-5968-FD9F-3E45EEE8B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2152" y="3363636"/>
            <a:ext cx="1028700" cy="2362200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42A73B6-67C8-21E3-0DCE-1D25324F6B10}"/>
              </a:ext>
            </a:extLst>
          </p:cNvPr>
          <p:cNvSpPr/>
          <p:nvPr/>
        </p:nvSpPr>
        <p:spPr>
          <a:xfrm>
            <a:off x="2257031" y="4343909"/>
            <a:ext cx="432275" cy="401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DC723C8C-59E7-23F9-F9F7-B9DF39542A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750" y="3783537"/>
            <a:ext cx="1933575" cy="19240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93FB58-DA24-6BFC-AE1D-76D342615187}"/>
              </a:ext>
            </a:extLst>
          </p:cNvPr>
          <p:cNvSpPr txBox="1"/>
          <p:nvPr/>
        </p:nvSpPr>
        <p:spPr>
          <a:xfrm>
            <a:off x="7788479" y="3906283"/>
            <a:ext cx="1851177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Implicit graph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D6E0F-24C8-6B03-6711-3952494E417B}"/>
              </a:ext>
            </a:extLst>
          </p:cNvPr>
          <p:cNvSpPr txBox="1"/>
          <p:nvPr/>
        </p:nvSpPr>
        <p:spPr>
          <a:xfrm>
            <a:off x="7788478" y="4343909"/>
            <a:ext cx="1851178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BFS or DFS</a:t>
            </a:r>
          </a:p>
        </p:txBody>
      </p:sp>
    </p:spTree>
    <p:extLst>
      <p:ext uri="{BB962C8B-B14F-4D97-AF65-F5344CB8AC3E}">
        <p14:creationId xmlns:p14="http://schemas.microsoft.com/office/powerpoint/2010/main" val="24809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D16A-6FBB-6516-AFE2-FD98B7E73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Revise 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2F361-CF24-A959-9853-06B046F1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UVa 00657 – The Die is Cast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52341-6640-5BA1-2947-6711DEC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AF03E6-F7D1-A625-2A0B-5775A2046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50" y="3128963"/>
            <a:ext cx="245745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56F508-52DF-4E0E-F4C2-6A5774BD3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28963"/>
            <a:ext cx="2457450" cy="3048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23EAC2-6296-6CBF-6858-F6CE8A7A06C6}"/>
              </a:ext>
            </a:extLst>
          </p:cNvPr>
          <p:cNvSpPr/>
          <p:nvPr/>
        </p:nvSpPr>
        <p:spPr>
          <a:xfrm>
            <a:off x="3393862" y="4452136"/>
            <a:ext cx="432275" cy="4016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54DE4E-1D06-F585-B86D-0BC394800D28}"/>
              </a:ext>
            </a:extLst>
          </p:cNvPr>
          <p:cNvSpPr txBox="1"/>
          <p:nvPr/>
        </p:nvSpPr>
        <p:spPr>
          <a:xfrm>
            <a:off x="7010500" y="2944297"/>
            <a:ext cx="245745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Implicit graph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5C770-E1E4-75FE-6CE6-0CF130908E15}"/>
              </a:ext>
            </a:extLst>
          </p:cNvPr>
          <p:cNvSpPr txBox="1"/>
          <p:nvPr/>
        </p:nvSpPr>
        <p:spPr>
          <a:xfrm>
            <a:off x="7010500" y="3331925"/>
            <a:ext cx="2457450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BFS or DFS if 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3E60-5662-CFF5-5803-212BC2330837}"/>
              </a:ext>
            </a:extLst>
          </p:cNvPr>
          <p:cNvSpPr txBox="1"/>
          <p:nvPr/>
        </p:nvSpPr>
        <p:spPr>
          <a:xfrm>
            <a:off x="7338864" y="3719553"/>
            <a:ext cx="3856125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Store every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B7E145-29B8-1235-EBEA-2B089DB2D666}"/>
              </a:ext>
            </a:extLst>
          </p:cNvPr>
          <p:cNvSpPr txBox="1"/>
          <p:nvPr/>
        </p:nvSpPr>
        <p:spPr>
          <a:xfrm>
            <a:off x="7338865" y="4107181"/>
            <a:ext cx="3856126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BFS or DFS for every X to count value</a:t>
            </a:r>
          </a:p>
        </p:txBody>
      </p:sp>
    </p:spTree>
    <p:extLst>
      <p:ext uri="{BB962C8B-B14F-4D97-AF65-F5344CB8AC3E}">
        <p14:creationId xmlns:p14="http://schemas.microsoft.com/office/powerpoint/2010/main" val="2026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8AD4-2D90-9765-A7DD-86BBC9B8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A616F-AC31-0E12-EB03-1AD214E1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Minimum Spanning Tree (MST) is an edge-weighted undirected graph that connects all the vertices together, without any cycles and with the minimum possible total edge weight.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5387C-5EB0-78C0-B2BD-493AA93C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7ACBC-5DE0-0A80-5900-A1978D4F2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044" y="3284324"/>
            <a:ext cx="5197912" cy="2769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403113-4A50-1EEA-5CE9-36A7FF4F9BDF}"/>
              </a:ext>
            </a:extLst>
          </p:cNvPr>
          <p:cNvSpPr txBox="1"/>
          <p:nvPr/>
        </p:nvSpPr>
        <p:spPr>
          <a:xfrm>
            <a:off x="7961323" y="5636406"/>
            <a:ext cx="30820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Illustration from the book CP3</a:t>
            </a:r>
          </a:p>
        </p:txBody>
      </p:sp>
    </p:spTree>
    <p:extLst>
      <p:ext uri="{BB962C8B-B14F-4D97-AF65-F5344CB8AC3E}">
        <p14:creationId xmlns:p14="http://schemas.microsoft.com/office/powerpoint/2010/main" val="333337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9DF-48FE-AE55-7799-9F69005E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E44C-2988-F305-FCC0-60AD777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Kruskal’s Algorithm is a greedy algorithm. This algorithm is an example when greedy algorithm can find global minimum (not local minimum).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8C37A-DAFD-ACEB-01FD-BF3A7223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E77594-DB80-BB5F-C76F-363B24C054F2}"/>
              </a:ext>
            </a:extLst>
          </p:cNvPr>
          <p:cNvSpPr txBox="1"/>
          <p:nvPr/>
        </p:nvSpPr>
        <p:spPr>
          <a:xfrm>
            <a:off x="2627702" y="2930184"/>
            <a:ext cx="292609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Sort edges by their weight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9A9B8-546C-2062-3B8D-F3FB4A9EF14D}"/>
              </a:ext>
            </a:extLst>
          </p:cNvPr>
          <p:cNvSpPr txBox="1"/>
          <p:nvPr/>
        </p:nvSpPr>
        <p:spPr>
          <a:xfrm>
            <a:off x="2627702" y="3640318"/>
            <a:ext cx="2926097" cy="64633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Try to add edge to MST using Union ­Find Disjoint Sets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43B5324F-E4D1-89EF-6205-890DB96BB16E}"/>
              </a:ext>
            </a:extLst>
          </p:cNvPr>
          <p:cNvSpPr/>
          <p:nvPr/>
        </p:nvSpPr>
        <p:spPr>
          <a:xfrm>
            <a:off x="7086664" y="2930184"/>
            <a:ext cx="2123114" cy="105429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Is edge makes cycle?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564FA7-3B8F-8CA4-4A49-FBFCB76A829C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4090751" y="3299516"/>
            <a:ext cx="0" cy="34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A34C7-1F9D-9F47-2D45-E179B37A76FC}"/>
              </a:ext>
            </a:extLst>
          </p:cNvPr>
          <p:cNvSpPr/>
          <p:nvPr/>
        </p:nvSpPr>
        <p:spPr>
          <a:xfrm>
            <a:off x="7086664" y="4234616"/>
            <a:ext cx="2123114" cy="605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edge to MST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97E768-E8ED-D30B-0865-D0C1FA94D33F}"/>
              </a:ext>
            </a:extLst>
          </p:cNvPr>
          <p:cNvSpPr/>
          <p:nvPr/>
        </p:nvSpPr>
        <p:spPr>
          <a:xfrm>
            <a:off x="7968910" y="5160610"/>
            <a:ext cx="358622" cy="3605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BFC3CA-D4AC-BE7D-5F3D-B26C793EFC8E}"/>
              </a:ext>
            </a:extLst>
          </p:cNvPr>
          <p:cNvSpPr txBox="1"/>
          <p:nvPr/>
        </p:nvSpPr>
        <p:spPr>
          <a:xfrm>
            <a:off x="2627702" y="4556733"/>
            <a:ext cx="292609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Get next edge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9C1DC3-1663-6273-C1F3-7146316F1FC3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>
            <a:off x="4090751" y="4286649"/>
            <a:ext cx="0" cy="27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4B7FEE-DFDB-49CA-8FBD-E4CA75D3352D}"/>
              </a:ext>
            </a:extLst>
          </p:cNvPr>
          <p:cNvCxnSpPr>
            <a:stCxn id="18" idx="1"/>
            <a:endCxn id="10" idx="1"/>
          </p:cNvCxnSpPr>
          <p:nvPr/>
        </p:nvCxnSpPr>
        <p:spPr>
          <a:xfrm rot="10800000">
            <a:off x="2627702" y="3963485"/>
            <a:ext cx="12700" cy="77791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41EC9B18-BA53-A868-E9BA-E70BE03C50FB}"/>
              </a:ext>
            </a:extLst>
          </p:cNvPr>
          <p:cNvSpPr/>
          <p:nvPr/>
        </p:nvSpPr>
        <p:spPr>
          <a:xfrm>
            <a:off x="3911439" y="5221064"/>
            <a:ext cx="358622" cy="36056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065635-623F-6FD1-E0A1-B5794D092D3F}"/>
              </a:ext>
            </a:extLst>
          </p:cNvPr>
          <p:cNvCxnSpPr>
            <a:stCxn id="18" idx="2"/>
            <a:endCxn id="24" idx="0"/>
          </p:cNvCxnSpPr>
          <p:nvPr/>
        </p:nvCxnSpPr>
        <p:spPr>
          <a:xfrm flipH="1">
            <a:off x="4090750" y="4926065"/>
            <a:ext cx="1" cy="294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9C11BA7-47F2-C394-47EB-F5B4FF98C8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8148221" y="3984476"/>
            <a:ext cx="0" cy="250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BEFFD5-0537-65F7-AF72-20C7833EBB0B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8148221" y="4840226"/>
            <a:ext cx="0" cy="32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5579F1B-2174-0F96-F21A-CF90018CF390}"/>
              </a:ext>
            </a:extLst>
          </p:cNvPr>
          <p:cNvCxnSpPr>
            <a:stCxn id="13" idx="3"/>
            <a:endCxn id="17" idx="6"/>
          </p:cNvCxnSpPr>
          <p:nvPr/>
        </p:nvCxnSpPr>
        <p:spPr>
          <a:xfrm flipH="1">
            <a:off x="8327532" y="3457330"/>
            <a:ext cx="882246" cy="1883564"/>
          </a:xfrm>
          <a:prstGeom prst="bentConnector3">
            <a:avLst>
              <a:gd name="adj1" fmla="val -525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1FC6D7-921A-56AE-5322-6C1E3AB7C774}"/>
              </a:ext>
            </a:extLst>
          </p:cNvPr>
          <p:cNvSpPr txBox="1"/>
          <p:nvPr/>
        </p:nvSpPr>
        <p:spPr>
          <a:xfrm>
            <a:off x="9720928" y="4109546"/>
            <a:ext cx="65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5FE1D0-EB11-4E22-95FF-DBBF78237380}"/>
              </a:ext>
            </a:extLst>
          </p:cNvPr>
          <p:cNvSpPr txBox="1"/>
          <p:nvPr/>
        </p:nvSpPr>
        <p:spPr>
          <a:xfrm>
            <a:off x="1297536" y="3890777"/>
            <a:ext cx="1127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Until all edges are checked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11BF3F-FF8C-8892-F6A9-CC3CB9A7902B}"/>
              </a:ext>
            </a:extLst>
          </p:cNvPr>
          <p:cNvSpPr txBox="1"/>
          <p:nvPr/>
        </p:nvSpPr>
        <p:spPr>
          <a:xfrm>
            <a:off x="8180752" y="3872309"/>
            <a:ext cx="652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11515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3539-4ABA-ACFD-068C-F5018E51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– Proof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1623-0AB9-6043-45AA-7A0029C9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E451A-214B-2C3E-C041-49804AF2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AEB60-FC53-F1F1-BCB3-801F4C0CE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99" y="1426598"/>
            <a:ext cx="4700146" cy="4929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258A80-134E-1B76-8E34-468D0905719A}"/>
              </a:ext>
            </a:extLst>
          </p:cNvPr>
          <p:cNvSpPr txBox="1"/>
          <p:nvPr/>
        </p:nvSpPr>
        <p:spPr>
          <a:xfrm>
            <a:off x="838200" y="1971413"/>
            <a:ext cx="36715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Link to the theorem with proof: </a:t>
            </a:r>
            <a:r>
              <a:rPr lang="en-US" sz="2800" dirty="0">
                <a:hlinkClick r:id="rId3"/>
              </a:rPr>
              <a:t>Link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501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239DF-48FE-AE55-7799-9F69005E3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-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7E44C-2988-F305-FCC0-60AD7778A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8C37A-DAFD-ACEB-01FD-BF3A72231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2A2FC-5BE3-B733-7DF4-813ED7998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85" y="2440277"/>
            <a:ext cx="8219630" cy="2550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DD07A-02F5-C25C-418B-5F3A6376CB79}"/>
              </a:ext>
            </a:extLst>
          </p:cNvPr>
          <p:cNvSpPr txBox="1"/>
          <p:nvPr/>
        </p:nvSpPr>
        <p:spPr>
          <a:xfrm>
            <a:off x="7818711" y="5076528"/>
            <a:ext cx="3082084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Illustration from the book CP3</a:t>
            </a:r>
          </a:p>
        </p:txBody>
      </p:sp>
    </p:spTree>
    <p:extLst>
      <p:ext uri="{BB962C8B-B14F-4D97-AF65-F5344CB8AC3E}">
        <p14:creationId xmlns:p14="http://schemas.microsoft.com/office/powerpoint/2010/main" val="164981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B01A-EAA0-476E-482E-5D6637F3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- 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A266-7FA7-1281-CBEE-196E9B11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Union-Find Disjoint Set (UFSD) are inefficiently implemented in C/C++, Java, C#, etc. </a:t>
            </a:r>
          </a:p>
          <a:p>
            <a:pPr marL="0" indent="0">
              <a:buNone/>
            </a:pPr>
            <a:r>
              <a:rPr lang="en-US" b="1" dirty="0"/>
              <a:t>Operation to go via array of sets to find to which set an input point belong is very expensive operation O(n)!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O(sorting + trying to add each edge × </a:t>
            </a:r>
            <a:r>
              <a:rPr lang="en-US" sz="2000" b="1" dirty="0">
                <a:highlight>
                  <a:srgbClr val="FFFF00"/>
                </a:highlight>
              </a:rPr>
              <a:t>cost of Union-Find operations</a:t>
            </a:r>
            <a:r>
              <a:rPr lang="en-US" sz="2000" dirty="0"/>
              <a:t>) = O(E log E + E × </a:t>
            </a:r>
            <a:r>
              <a:rPr lang="en-US" sz="2000" b="1" dirty="0">
                <a:highlight>
                  <a:srgbClr val="FFFF00"/>
                </a:highlight>
              </a:rPr>
              <a:t>(≈ 1)</a:t>
            </a:r>
            <a:r>
              <a:rPr lang="en-US" sz="2000" dirty="0"/>
              <a:t>) = O(E log E) = O(E log V </a:t>
            </a:r>
            <a:r>
              <a:rPr lang="en-US" sz="2000" baseline="30000" dirty="0"/>
              <a:t>2</a:t>
            </a:r>
            <a:r>
              <a:rPr lang="en-US" sz="2000" dirty="0"/>
              <a:t>) = </a:t>
            </a:r>
            <a:r>
              <a:rPr lang="en-US" sz="2000" dirty="0">
                <a:highlight>
                  <a:srgbClr val="00FF00"/>
                </a:highlight>
              </a:rPr>
              <a:t>O(2 × E log V)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O(sorting + trying to add each edge × </a:t>
            </a:r>
            <a:r>
              <a:rPr lang="en-US" sz="2000" b="1" dirty="0">
                <a:highlight>
                  <a:srgbClr val="FFFF00"/>
                </a:highlight>
              </a:rPr>
              <a:t>cost of Union-Find operations</a:t>
            </a:r>
            <a:r>
              <a:rPr lang="en-US" sz="2000" dirty="0"/>
              <a:t>) = O(E log E + E × </a:t>
            </a:r>
            <a:r>
              <a:rPr lang="en-US" sz="2000" b="1" dirty="0">
                <a:highlight>
                  <a:srgbClr val="FFFF00"/>
                </a:highlight>
              </a:rPr>
              <a:t>E</a:t>
            </a:r>
            <a:r>
              <a:rPr lang="en-US" sz="2000" dirty="0"/>
              <a:t>) = </a:t>
            </a:r>
            <a:r>
              <a:rPr lang="en-US" sz="2000" dirty="0">
                <a:highlight>
                  <a:srgbClr val="FF0000"/>
                </a:highlight>
              </a:rPr>
              <a:t>O(E</a:t>
            </a:r>
            <a:r>
              <a:rPr lang="ru-RU" sz="2000" baseline="30000" dirty="0">
                <a:highlight>
                  <a:srgbClr val="FF0000"/>
                </a:highlight>
              </a:rPr>
              <a:t>2</a:t>
            </a:r>
            <a:r>
              <a:rPr lang="en-US" sz="2000" dirty="0">
                <a:highlight>
                  <a:srgbClr val="FF0000"/>
                </a:highlight>
              </a:rPr>
              <a:t>)</a:t>
            </a: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7430D-6B64-24FD-D242-43B2014A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69C5FD-E221-1C39-52F5-E47D7D4FC979}"/>
              </a:ext>
            </a:extLst>
          </p:cNvPr>
          <p:cNvSpPr txBox="1"/>
          <p:nvPr/>
        </p:nvSpPr>
        <p:spPr>
          <a:xfrm>
            <a:off x="7470326" y="3517879"/>
            <a:ext cx="3082084" cy="36933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Compare the complexity</a:t>
            </a:r>
          </a:p>
        </p:txBody>
      </p:sp>
    </p:spTree>
    <p:extLst>
      <p:ext uri="{BB962C8B-B14F-4D97-AF65-F5344CB8AC3E}">
        <p14:creationId xmlns:p14="http://schemas.microsoft.com/office/powerpoint/2010/main" val="149824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2755</TotalTime>
  <Words>723</Words>
  <Application>Microsoft Office PowerPoint</Application>
  <PresentationFormat>Widescreen</PresentationFormat>
  <Paragraphs>118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Competitive Programming</vt:lpstr>
      <vt:lpstr>Revise Homework - Overview</vt:lpstr>
      <vt:lpstr>Revise Homework</vt:lpstr>
      <vt:lpstr>Revise Homework</vt:lpstr>
      <vt:lpstr>What is MST?</vt:lpstr>
      <vt:lpstr>Kruskal’s Algorithm</vt:lpstr>
      <vt:lpstr>Kruskal’s Algorithm – Proof </vt:lpstr>
      <vt:lpstr>Kruskal’s Algorithm - Visualization</vt:lpstr>
      <vt:lpstr>Kruskal’s Algorithm - Disclaimer</vt:lpstr>
      <vt:lpstr>UFDS – Union Procedure</vt:lpstr>
      <vt:lpstr>UFDS – Find Element Procedure</vt:lpstr>
      <vt:lpstr>Quiz</vt:lpstr>
      <vt:lpstr>Life Practice – Challenge #1</vt:lpstr>
      <vt:lpstr>Life Practice – Challenge #1 – Solution </vt:lpstr>
      <vt:lpstr>Life Practice – Challenge #1 – Solution </vt:lpstr>
      <vt:lpstr>Life Practice – Challenge #1 – Solution </vt:lpstr>
      <vt:lpstr>Life Practice – Challenge #2</vt:lpstr>
      <vt:lpstr>Home 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76</cp:revision>
  <dcterms:created xsi:type="dcterms:W3CDTF">2022-07-18T08:43:06Z</dcterms:created>
  <dcterms:modified xsi:type="dcterms:W3CDTF">2024-10-23T13:45:13Z</dcterms:modified>
</cp:coreProperties>
</file>