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7772400" cy="100584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judge.org/external/113/11367.pdf" TargetMode="External"/><Relationship Id="rId2" Type="http://schemas.openxmlformats.org/officeDocument/2006/relationships/hyperlink" Target="https://onlinejudge.org/index.php?option=onlinejudge&amp;Itemid=8&amp;page=show_problem&amp;problem=2352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judge.org/external/113/11367.pdf" TargetMode="External"/><Relationship Id="rId2" Type="http://schemas.openxmlformats.org/officeDocument/2006/relationships/hyperlink" Target="https://onlinejudge.org/index.php?option=onlinejudge&amp;Itemid=8&amp;page=show_problem&amp;problem=2352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annoviko/sandbox/blob/master/book-cp3/UVa%2011367%20-%20Full%20Tank.cpp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judge.org/index.php?option=onlinejudge&amp;Itemid=8&amp;page=show_problem&amp;problem=870" TargetMode="External"/><Relationship Id="rId2" Type="http://schemas.openxmlformats.org/officeDocument/2006/relationships/hyperlink" Target="https://onlinejudge.org/index.php?option=onlinejudge&amp;Itemid=8&amp;page=show_problem&amp;problem=2352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www.hackerrank.com/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leetcode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jpeg"/><Relationship Id="rId5" Type="http://schemas.openxmlformats.org/officeDocument/2006/relationships/hyperlink" Target="https://www.topcoder.com/thrive/tracks?track=Competitive%20Programming" TargetMode="External"/><Relationship Id="rId4" Type="http://schemas.openxmlformats.org/officeDocument/2006/relationships/hyperlink" Target="https://open.kattis.com/" TargetMode="External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204720" y="2353680"/>
            <a:ext cx="5780160" cy="2148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80808"/>
                </a:solidFill>
                <a:latin typeface="Calibri Light"/>
              </a:rPr>
              <a:t>Competitive Programming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328640" y="4519080"/>
            <a:ext cx="3554280" cy="113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900" b="0" strike="noStrike" spc="-1" dirty="0">
                <a:solidFill>
                  <a:srgbClr val="080808"/>
                </a:solidFill>
                <a:latin typeface="Calibri"/>
              </a:rPr>
              <a:t>15 Dec. 2022</a:t>
            </a:r>
            <a:endParaRPr lang="en-US" sz="19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1900" b="0" strike="noStrike" spc="-1" dirty="0">
                <a:solidFill>
                  <a:srgbClr val="080808"/>
                </a:solidFill>
                <a:latin typeface="Calibri"/>
              </a:rPr>
              <a:t>Andrei Novikov</a:t>
            </a:r>
            <a:endParaRPr lang="en-US" sz="1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4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Dijkstra Algorithm (Lazy)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E914677-FA83-4DB5-9BDD-5573717E9DD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12" name="Picture 111"/>
          <p:cNvPicPr/>
          <p:nvPr/>
        </p:nvPicPr>
        <p:blipFill>
          <a:blip r:embed="rId2"/>
          <a:stretch/>
        </p:blipFill>
        <p:spPr>
          <a:xfrm>
            <a:off x="2504880" y="1500840"/>
            <a:ext cx="7247160" cy="3913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Dijkstra Algorithm (Lazy)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3EE127BE-4F9A-405B-AF56-D9516E87447B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16" name="Picture 115"/>
          <p:cNvPicPr/>
          <p:nvPr/>
        </p:nvPicPr>
        <p:blipFill>
          <a:blip r:embed="rId2"/>
          <a:stretch/>
        </p:blipFill>
        <p:spPr>
          <a:xfrm>
            <a:off x="2504880" y="1500840"/>
            <a:ext cx="7247160" cy="3913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UVa 11367 – Full Tank?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ea typeface="Microsoft YaHei"/>
                <a:hlinkClick r:id="rId2"/>
              </a:rPr>
              <a:t>UVa 11367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 – Full Tank?</a:t>
            </a:r>
            <a:endParaRPr lang="en-US" sz="2800" b="0" strike="noStrike" spc="-1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PDF of the task – 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ea typeface="Microsoft YaHei"/>
                <a:hlinkClick r:id="rId3"/>
              </a:rPr>
              <a:t>Link to PDF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202237C-94BD-4FBE-9E46-8B0CC14F090D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UVa 11367 – Full Tank?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 Example of the graph for the task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6D82872-F8FC-4E13-96B5-42C50293AC8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23" name="Picture 122"/>
          <p:cNvPicPr/>
          <p:nvPr/>
        </p:nvPicPr>
        <p:blipFill>
          <a:blip r:embed="rId2"/>
          <a:stretch/>
        </p:blipFill>
        <p:spPr>
          <a:xfrm>
            <a:off x="2514600" y="2743200"/>
            <a:ext cx="5151600" cy="1722600"/>
          </a:xfrm>
          <a:prstGeom prst="rect">
            <a:avLst/>
          </a:prstGeom>
          <a:ln w="0">
            <a:noFill/>
          </a:ln>
        </p:spPr>
      </p:pic>
      <p:sp>
        <p:nvSpPr>
          <p:cNvPr id="124" name="Rectangle 123"/>
          <p:cNvSpPr/>
          <p:nvPr/>
        </p:nvSpPr>
        <p:spPr>
          <a:xfrm>
            <a:off x="6172200" y="3741120"/>
            <a:ext cx="2513520" cy="601200"/>
          </a:xfrm>
          <a:prstGeom prst="rect">
            <a:avLst/>
          </a:prstGeom>
          <a:gradFill rotWithShape="0">
            <a:gsLst>
              <a:gs pos="0">
                <a:srgbClr val="FF860D"/>
              </a:gs>
              <a:gs pos="100000">
                <a:srgbClr val="B85C00"/>
              </a:gs>
            </a:gsLst>
            <a:lin ang="3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Additional restriction is capacity of the car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057400" y="3055320"/>
            <a:ext cx="684720" cy="60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10$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3657600" y="3055320"/>
            <a:ext cx="684720" cy="60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10$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7" name="Rectangle 126"/>
          <p:cNvSpPr/>
          <p:nvPr/>
        </p:nvSpPr>
        <p:spPr>
          <a:xfrm>
            <a:off x="5029200" y="3055320"/>
            <a:ext cx="684720" cy="60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12$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629400" y="3055320"/>
            <a:ext cx="684720" cy="60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13$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3886200" y="4426920"/>
            <a:ext cx="684720" cy="60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20$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UVa 11367 – Full Tank?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Graph illustration</a:t>
            </a:r>
          </a:p>
        </p:txBody>
      </p:sp>
      <p:sp>
        <p:nvSpPr>
          <p:cNvPr id="132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CD7A480-F595-4C1A-A01C-44A971A02B1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33" name="Picture 132"/>
          <p:cNvPicPr/>
          <p:nvPr/>
        </p:nvPicPr>
        <p:blipFill>
          <a:blip r:embed="rId2"/>
          <a:stretch/>
        </p:blipFill>
        <p:spPr>
          <a:xfrm>
            <a:off x="2514600" y="2743200"/>
            <a:ext cx="5151600" cy="1722600"/>
          </a:xfrm>
          <a:prstGeom prst="rect">
            <a:avLst/>
          </a:prstGeom>
          <a:ln w="0">
            <a:noFill/>
          </a:ln>
        </p:spPr>
      </p:pic>
      <p:sp>
        <p:nvSpPr>
          <p:cNvPr id="134" name="Rectangle 133"/>
          <p:cNvSpPr/>
          <p:nvPr/>
        </p:nvSpPr>
        <p:spPr>
          <a:xfrm>
            <a:off x="5715000" y="4114800"/>
            <a:ext cx="4570920" cy="857160"/>
          </a:xfrm>
          <a:prstGeom prst="rect">
            <a:avLst/>
          </a:prstGeom>
          <a:gradFill rotWithShape="0">
            <a:gsLst>
              <a:gs pos="0">
                <a:srgbClr val="FF860D"/>
              </a:gs>
              <a:gs pos="100000">
                <a:srgbClr val="B85C00"/>
              </a:gs>
            </a:gsLst>
            <a:lin ang="3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Additional problem! How much fuel we need to buy at every city to find the cheapest price?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2057400" y="3055320"/>
            <a:ext cx="684720" cy="60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10$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3657600" y="3055320"/>
            <a:ext cx="684720" cy="60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10$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5029200" y="3055320"/>
            <a:ext cx="684720" cy="60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12$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629400" y="3055320"/>
            <a:ext cx="684720" cy="60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13$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3886200" y="4426920"/>
            <a:ext cx="684720" cy="60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20$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139"/>
          <p:cNvPicPr/>
          <p:nvPr/>
        </p:nvPicPr>
        <p:blipFill>
          <a:blip r:embed="rId2"/>
          <a:stretch/>
        </p:blipFill>
        <p:spPr>
          <a:xfrm>
            <a:off x="7086240" y="1689840"/>
            <a:ext cx="4434120" cy="4336560"/>
          </a:xfrm>
          <a:prstGeom prst="rect">
            <a:avLst/>
          </a:prstGeom>
          <a:ln w="0">
            <a:noFill/>
          </a:ln>
        </p:spPr>
      </p:pic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UVa 11367 – Full Tank?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646320" cy="434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Graph transformation is required.</a:t>
            </a: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For every node: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>
                <a:latin typeface="Arial"/>
              </a:rPr>
              <a:t>Add node with initial fuel node.fuel + 1 to the queue.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b="0" strike="noStrike" spc="-1">
                <a:latin typeface="Arial"/>
              </a:rPr>
              <a:t>Skip node where the amount of initial fuel is not enough to go to neighbor.</a:t>
            </a:r>
          </a:p>
        </p:txBody>
      </p:sp>
      <p:sp>
        <p:nvSpPr>
          <p:cNvPr id="14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55245568-EBA8-4975-A4B1-BD5E6BA0986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/>
          <p:cNvPicPr/>
          <p:nvPr/>
        </p:nvPicPr>
        <p:blipFill>
          <a:blip r:embed="rId2"/>
          <a:stretch/>
        </p:blipFill>
        <p:spPr>
          <a:xfrm>
            <a:off x="1792080" y="1915200"/>
            <a:ext cx="6104520" cy="2961360"/>
          </a:xfrm>
          <a:prstGeom prst="rect">
            <a:avLst/>
          </a:prstGeom>
          <a:ln w="0">
            <a:noFill/>
          </a:ln>
        </p:spPr>
      </p:pic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UVa 11367 – Full Tank?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33F3EB4-E8B3-4CCF-97A1-ACA5B1B4070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692600" y="4734360"/>
            <a:ext cx="4570920" cy="913320"/>
          </a:xfrm>
          <a:prstGeom prst="rect">
            <a:avLst/>
          </a:prstGeom>
          <a:gradFill rotWithShape="0">
            <a:gsLst>
              <a:gs pos="0">
                <a:srgbClr val="355269"/>
              </a:gs>
              <a:gs pos="100000">
                <a:srgbClr val="3465A4"/>
              </a:gs>
            </a:gsLst>
            <a:lin ang="36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We need to extend our graph by adding new nodes where the amount of fuel that we can buy at ‘from’ city.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UVa 11367 – Full Tank?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Implement the solution.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7587FEDB-5A59-46AF-AB12-046BEBC42BA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51" name="Picture 150"/>
          <p:cNvPicPr/>
          <p:nvPr/>
        </p:nvPicPr>
        <p:blipFill>
          <a:blip r:embed="rId2"/>
          <a:stretch/>
        </p:blipFill>
        <p:spPr>
          <a:xfrm>
            <a:off x="6765480" y="1689840"/>
            <a:ext cx="4434120" cy="4336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UVa 11367 – Full Tank?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ea typeface="Microsoft YaHei"/>
                <a:hlinkClick r:id="rId2"/>
              </a:rPr>
              <a:t>UVa 11367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 – Full Tank?</a:t>
            </a:r>
            <a:endParaRPr lang="en-US" sz="2800" b="0" strike="noStrike" spc="-1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PDF of the task – 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ea typeface="Microsoft YaHei"/>
                <a:hlinkClick r:id="rId3"/>
              </a:rPr>
              <a:t>Link to PDF</a:t>
            </a:r>
            <a:endParaRPr lang="en-US" sz="2800" b="0" strike="noStrike" spc="-1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Solution – </a:t>
            </a: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ea typeface="Microsoft YaHei"/>
                <a:hlinkClick r:id="rId4"/>
              </a:rPr>
              <a:t>Link to C++ Solution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49AAE1A-981A-4188-9A5A-ED1CF97927E5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Homework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latin typeface="Calibri"/>
                <a:ea typeface="Microsoft YaHei"/>
              </a:rPr>
              <a:t>Competitive Programming 3</a:t>
            </a:r>
            <a:endParaRPr lang="en-US" sz="2800" b="0" strike="noStrike" spc="-1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Calibri"/>
                <a:ea typeface="Microsoft YaHei"/>
              </a:rPr>
              <a:t>Just practice on various problem from the covered chapters.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latin typeface="Calibri"/>
                <a:ea typeface="Microsoft YaHei"/>
              </a:rPr>
              <a:t>Advent of Code 2022 (or any other year)</a:t>
            </a:r>
            <a:endParaRPr lang="en-US" sz="2800" b="0" strike="noStrike" spc="-1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Calibri"/>
                <a:ea typeface="Microsoft YaHei"/>
              </a:rPr>
              <a:t>If you have time and desire you can practice simpler task, keep your mind warm.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5E23DFA-3B72-423D-B90A-D02DBCAE97F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58" name="Picture 157"/>
          <p:cNvPicPr/>
          <p:nvPr/>
        </p:nvPicPr>
        <p:blipFill>
          <a:blip r:embed="rId2"/>
          <a:stretch/>
        </p:blipFill>
        <p:spPr>
          <a:xfrm>
            <a:off x="5715000" y="4114800"/>
            <a:ext cx="2743560" cy="1828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Home Task - Revise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Resource: Competitive Programming 3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Theory:</a:t>
            </a:r>
            <a:endParaRPr lang="en-US" sz="2800" b="0" strike="noStrike" spc="-1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4.4.3 SSSP on Weighted Graph</a:t>
            </a:r>
            <a:endParaRPr lang="en-US" sz="2800" b="0" strike="noStrike" spc="-1"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4.4.4 SSSP on Graph with Negative Weight Cycle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Practice: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ea typeface="Microsoft YaHei"/>
                <a:hlinkClick r:id="rId2"/>
              </a:rPr>
              <a:t>UVa 11367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 – Full Tank?</a:t>
            </a:r>
            <a:endParaRPr lang="en-US" sz="28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sng" strike="noStrike" spc="-1">
                <a:solidFill>
                  <a:srgbClr val="0563C1"/>
                </a:solidFill>
                <a:uFillTx/>
                <a:latin typeface="Calibri"/>
                <a:ea typeface="Microsoft YaHei"/>
                <a:hlinkClick r:id="rId3"/>
              </a:rPr>
              <a:t>UVa 00929</a:t>
            </a: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 – Number Maze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8470B23-B378-4FB8-8CBF-FA365958B78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4968360" cy="1133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Where to Practice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968360" cy="43916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LeetCode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>
                <a:solidFill>
                  <a:srgbClr val="0563C1"/>
                </a:solidFill>
                <a:uFillTx/>
                <a:latin typeface="Calibri"/>
                <a:hlinkClick r:id="rId2"/>
              </a:rPr>
              <a:t>link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HackerRank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>
                <a:solidFill>
                  <a:srgbClr val="0563C1"/>
                </a:solidFill>
                <a:uFillTx/>
                <a:latin typeface="Calibri"/>
                <a:hlinkClick r:id="rId3"/>
              </a:rPr>
              <a:t>link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Kattis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>
                <a:solidFill>
                  <a:srgbClr val="0563C1"/>
                </a:solidFill>
                <a:uFillTx/>
                <a:latin typeface="Calibri"/>
                <a:hlinkClick r:id="rId4"/>
              </a:rPr>
              <a:t>link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TopCoder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>
                <a:solidFill>
                  <a:srgbClr val="0563C1"/>
                </a:solidFill>
                <a:uFillTx/>
                <a:latin typeface="Calibri"/>
                <a:hlinkClick r:id="rId5"/>
              </a:rPr>
              <a:t>link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Other Resources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3C390C0-A97A-439D-B5F0-12065F0FE2AA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62" name="Picture 8" descr="Topcoder - YouTube"/>
          <p:cNvPicPr/>
          <p:nvPr/>
        </p:nvPicPr>
        <p:blipFill>
          <a:blip r:embed="rId6"/>
          <a:stretch/>
        </p:blipFill>
        <p:spPr>
          <a:xfrm>
            <a:off x="7804440" y="3918240"/>
            <a:ext cx="2867400" cy="2867400"/>
          </a:xfrm>
          <a:prstGeom prst="rect">
            <a:avLst/>
          </a:prstGeom>
          <a:ln w="0">
            <a:noFill/>
          </a:ln>
        </p:spPr>
      </p:pic>
      <p:pic>
        <p:nvPicPr>
          <p:cNvPr id="163" name="Picture 2" descr="Kattis, Kattis"/>
          <p:cNvPicPr/>
          <p:nvPr/>
        </p:nvPicPr>
        <p:blipFill>
          <a:blip r:embed="rId7"/>
          <a:stretch/>
        </p:blipFill>
        <p:spPr>
          <a:xfrm>
            <a:off x="4339440" y="1645200"/>
            <a:ext cx="2130840" cy="1659960"/>
          </a:xfrm>
          <a:prstGeom prst="rect">
            <a:avLst/>
          </a:prstGeom>
          <a:ln w="0">
            <a:noFill/>
          </a:ln>
        </p:spPr>
      </p:pic>
      <p:pic>
        <p:nvPicPr>
          <p:cNvPr id="164" name="Picture 6" descr="How I Screwed up a HackerRank Test With a Line of Code – Towards AI"/>
          <p:cNvPicPr/>
          <p:nvPr/>
        </p:nvPicPr>
        <p:blipFill>
          <a:blip r:embed="rId8"/>
          <a:stretch/>
        </p:blipFill>
        <p:spPr>
          <a:xfrm>
            <a:off x="5076720" y="3170520"/>
            <a:ext cx="3537000" cy="2014920"/>
          </a:xfrm>
          <a:prstGeom prst="rect">
            <a:avLst/>
          </a:prstGeom>
          <a:ln w="0">
            <a:noFill/>
          </a:ln>
        </p:spPr>
      </p:pic>
      <p:pic>
        <p:nvPicPr>
          <p:cNvPr id="165" name="Picture 4" descr="The LeetCode Effect. It's Monday. The dev standup ends. You… | by C. H.  Afzal | Medium"/>
          <p:cNvPicPr/>
          <p:nvPr/>
        </p:nvPicPr>
        <p:blipFill>
          <a:blip r:embed="rId9"/>
          <a:stretch/>
        </p:blipFill>
        <p:spPr>
          <a:xfrm>
            <a:off x="7115040" y="1883160"/>
            <a:ext cx="3407040" cy="1284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Dijkstra Algorithm (Lazy)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65D23E67-1291-48AF-8945-0989CE96E24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84" name="Picture 83"/>
          <p:cNvPicPr/>
          <p:nvPr/>
        </p:nvPicPr>
        <p:blipFill>
          <a:blip r:embed="rId2"/>
          <a:stretch/>
        </p:blipFill>
        <p:spPr>
          <a:xfrm>
            <a:off x="2504880" y="1500840"/>
            <a:ext cx="7247160" cy="3913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Dijkstra Algorithm (Lazy)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C5E0CD9-5196-4495-B423-504E273951C9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88" name="Picture 87"/>
          <p:cNvPicPr/>
          <p:nvPr/>
        </p:nvPicPr>
        <p:blipFill>
          <a:blip r:embed="rId2"/>
          <a:stretch/>
        </p:blipFill>
        <p:spPr>
          <a:xfrm>
            <a:off x="2504880" y="1500840"/>
            <a:ext cx="7247160" cy="3913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Dijkstra Algorithm (Lazy)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F945D0EC-3BD1-454D-8EAB-E7C7503D71F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92" name="Picture 91"/>
          <p:cNvPicPr/>
          <p:nvPr/>
        </p:nvPicPr>
        <p:blipFill>
          <a:blip r:embed="rId2"/>
          <a:stretch/>
        </p:blipFill>
        <p:spPr>
          <a:xfrm>
            <a:off x="2504880" y="1500840"/>
            <a:ext cx="7247160" cy="3913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Dijkstra Algorithm (Lazy)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C7789F0F-B496-4800-AB71-C73549124A8C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96" name="Picture 95"/>
          <p:cNvPicPr/>
          <p:nvPr/>
        </p:nvPicPr>
        <p:blipFill>
          <a:blip r:embed="rId2"/>
          <a:stretch/>
        </p:blipFill>
        <p:spPr>
          <a:xfrm>
            <a:off x="2504880" y="1500840"/>
            <a:ext cx="7247160" cy="3913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Dijkstra Algorithm (Lazy)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F3AEF1F-B66A-4E65-8AD1-D6813344C5C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00" name="Picture 99"/>
          <p:cNvPicPr/>
          <p:nvPr/>
        </p:nvPicPr>
        <p:blipFill>
          <a:blip r:embed="rId2"/>
          <a:stretch/>
        </p:blipFill>
        <p:spPr>
          <a:xfrm>
            <a:off x="2504880" y="1500840"/>
            <a:ext cx="7247160" cy="3913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Dijkstra Algorithm (Lazy)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27E5E256-E9C3-4882-B5A7-8711901ACB3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04" name="Picture 103"/>
          <p:cNvPicPr/>
          <p:nvPr/>
        </p:nvPicPr>
        <p:blipFill>
          <a:blip r:embed="rId2"/>
          <a:stretch/>
        </p:blipFill>
        <p:spPr>
          <a:xfrm>
            <a:off x="2504880" y="1500840"/>
            <a:ext cx="7247160" cy="3913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Dijkstra Algorithm (Lazy)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080" cy="4348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endParaRPr lang="en-US" sz="28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0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86A3C87D-3161-4DB7-B9A2-FCB0EC072531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08" name="Picture 107"/>
          <p:cNvPicPr/>
          <p:nvPr/>
        </p:nvPicPr>
        <p:blipFill>
          <a:blip r:embed="rId2"/>
          <a:stretch/>
        </p:blipFill>
        <p:spPr>
          <a:xfrm>
            <a:off x="2504880" y="1500840"/>
            <a:ext cx="7247160" cy="39132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3148</TotalTime>
  <Words>381</Words>
  <Application>Microsoft Office PowerPoint</Application>
  <PresentationFormat>Widescreen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Competitive Programming</vt:lpstr>
      <vt:lpstr>Home Task - Revise</vt:lpstr>
      <vt:lpstr>Dijkstra Algorithm (Lazy)</vt:lpstr>
      <vt:lpstr>Dijkstra Algorithm (Lazy)</vt:lpstr>
      <vt:lpstr>Dijkstra Algorithm (Lazy)</vt:lpstr>
      <vt:lpstr>Dijkstra Algorithm (Lazy)</vt:lpstr>
      <vt:lpstr>Dijkstra Algorithm (Lazy)</vt:lpstr>
      <vt:lpstr>Dijkstra Algorithm (Lazy)</vt:lpstr>
      <vt:lpstr>Dijkstra Algorithm (Lazy)</vt:lpstr>
      <vt:lpstr>Dijkstra Algorithm (Lazy)</vt:lpstr>
      <vt:lpstr>Dijkstra Algorithm (Lazy)</vt:lpstr>
      <vt:lpstr>UVa 11367 – Full Tank?</vt:lpstr>
      <vt:lpstr>UVa 11367 – Full Tank?</vt:lpstr>
      <vt:lpstr>UVa 11367 – Full Tank?</vt:lpstr>
      <vt:lpstr>UVa 11367 – Full Tank?</vt:lpstr>
      <vt:lpstr>UVa 11367 – Full Tank?</vt:lpstr>
      <vt:lpstr>UVa 11367 – Full Tank?</vt:lpstr>
      <vt:lpstr>UVa 11367 – Full Tank?</vt:lpstr>
      <vt:lpstr>Homework</vt:lpstr>
      <vt:lpstr>Where to Practice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subject/>
  <dc:creator>Novikov, Andrei</dc:creator>
  <dc:description/>
  <cp:lastModifiedBy>Novikov, Andrei</cp:lastModifiedBy>
  <cp:revision>115</cp:revision>
  <dcterms:created xsi:type="dcterms:W3CDTF">2022-07-18T08:43:06Z</dcterms:created>
  <dcterms:modified xsi:type="dcterms:W3CDTF">2024-10-23T13:46:37Z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19</vt:i4>
  </property>
</Properties>
</file>