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70" r:id="rId21"/>
    <p:sldId id="271" r:id="rId22"/>
  </p:sldIdLst>
  <p:sldSz cx="12192000" cy="6858000"/>
  <p:notesSz cx="7772400" cy="100584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etcode.com/problems/find-if-path-exists-in-graph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etcode.com/problems/find-if-path-exists-in-graph/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leetcode/1971%20-%20Find%20if%20Path%20Exists%20in%20Graph.cpp" TargetMode="External"/><Relationship Id="rId2" Type="http://schemas.openxmlformats.org/officeDocument/2006/relationships/hyperlink" Target="https://leetcode.com/problems/find-if-path-exists-in-graph/description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redundant-connection/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hackerrank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jpeg"/><Relationship Id="rId5" Type="http://schemas.openxmlformats.org/officeDocument/2006/relationships/hyperlink" Target="https://www.topcoder.com/thrive/tracks?track=Competitive%20Programming" TargetMode="External"/><Relationship Id="rId4" Type="http://schemas.openxmlformats.org/officeDocument/2006/relationships/hyperlink" Target="https://open.kattis.com/" TargetMode="External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etcode.com/problems/redundant-connection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leetcode/0684%20-%20Redundant%20Connection.cpp" TargetMode="External"/><Relationship Id="rId2" Type="http://schemas.openxmlformats.org/officeDocument/2006/relationships/hyperlink" Target="https://leetcode.com/problems/redundant-connection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204720" y="2353680"/>
            <a:ext cx="5781600" cy="214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80808"/>
                </a:solidFill>
                <a:latin typeface="Calibri Light"/>
              </a:rPr>
              <a:t>Competitive Programming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328640" y="4519080"/>
            <a:ext cx="3827808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900" spc="-1" dirty="0">
                <a:solidFill>
                  <a:srgbClr val="080808"/>
                </a:solidFill>
                <a:latin typeface="Calibri"/>
              </a:rPr>
              <a:t>06</a:t>
            </a:r>
            <a:r>
              <a:rPr lang="en-US" sz="1900" b="0" strike="noStrike" spc="-1" dirty="0">
                <a:solidFill>
                  <a:srgbClr val="080808"/>
                </a:solidFill>
                <a:latin typeface="Calibri"/>
              </a:rPr>
              <a:t> Jan. 2023</a:t>
            </a:r>
            <a:endParaRPr lang="en-US" sz="1900" b="0" strike="noStrike" spc="-1" dirty="0">
              <a:latin typeface="Arial"/>
            </a:endParaRPr>
          </a:p>
          <a:p>
            <a:pPr marL="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900" b="0" strike="noStrike" spc="-1" dirty="0">
                <a:solidFill>
                  <a:srgbClr val="080808"/>
                </a:solidFill>
                <a:latin typeface="Calibri"/>
              </a:rPr>
              <a:t>Andrei Novikov</a:t>
            </a:r>
            <a:endParaRPr lang="en-US" sz="1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4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#2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Resource: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LeetCode</a:t>
            </a:r>
            <a:endParaRPr lang="en-US" sz="2800" b="0" strike="noStrik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1971 Find if Path Exists in Graph –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Link to the Task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3BF0772-ACD0-345D-8FEF-FF99EA157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77" y="3186493"/>
            <a:ext cx="5343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3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</a:t>
            </a:r>
            <a:r>
              <a:rPr lang="en-US" spc="-1" dirty="0">
                <a:solidFill>
                  <a:srgbClr val="000000"/>
                </a:solidFill>
                <a:latin typeface="Calibri Light"/>
              </a:rPr>
              <a:t>#2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 – Solve 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0776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Read the task (</a:t>
            </a:r>
            <a:r>
              <a:rPr lang="en-US" sz="3200" b="0" strike="noStrike" spc="-1" dirty="0">
                <a:latin typeface="Arial"/>
                <a:hlinkClick r:id="rId2"/>
              </a:rPr>
              <a:t>link</a:t>
            </a:r>
            <a:r>
              <a:rPr lang="en-US" sz="3200" b="0" strike="noStrike" spc="-1" dirty="0">
                <a:latin typeface="Arial"/>
              </a:rPr>
              <a:t>) and think about possible solution.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3"/>
          <a:stretch/>
        </p:blipFill>
        <p:spPr>
          <a:xfrm>
            <a:off x="6765480" y="169020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7801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#2 - Approach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400" b="0" strike="noStrike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43487-F61F-E480-1EEA-391BB5EBECAB}"/>
              </a:ext>
            </a:extLst>
          </p:cNvPr>
          <p:cNvSpPr txBox="1"/>
          <p:nvPr/>
        </p:nvSpPr>
        <p:spPr>
          <a:xfrm>
            <a:off x="2575179" y="4966646"/>
            <a:ext cx="193852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Graph</a:t>
            </a:r>
            <a:endParaRPr lang="LID4096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BF7C7E2-BEA5-7CEB-0CF8-6882D81BB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65" y="2525516"/>
            <a:ext cx="7448550" cy="2305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0AA578-4F5D-C519-C325-35A7CBFF937D}"/>
              </a:ext>
            </a:extLst>
          </p:cNvPr>
          <p:cNvSpPr txBox="1"/>
          <p:nvPr/>
        </p:nvSpPr>
        <p:spPr>
          <a:xfrm>
            <a:off x="7881087" y="4966646"/>
            <a:ext cx="193852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Initial State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596BA-B2B1-E06D-8C79-156A4B699BEA}"/>
              </a:ext>
            </a:extLst>
          </p:cNvPr>
          <p:cNvSpPr txBox="1"/>
          <p:nvPr/>
        </p:nvSpPr>
        <p:spPr>
          <a:xfrm>
            <a:off x="5126076" y="1881950"/>
            <a:ext cx="193852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BFS Example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1737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#2 - Approach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400" b="0" strike="noStrike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74C1A9C-2253-3698-13EB-97BBBB015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2181225"/>
            <a:ext cx="7448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6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#2 - Approach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400" b="0" strike="noStrike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3C44BDC-080D-23F0-FD98-7156A5B74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2181225"/>
            <a:ext cx="7448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#2 - Approach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400" b="0" strike="noStrike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DE66E5F-1FE2-688D-D023-49BAFFFC2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25" y="2181225"/>
            <a:ext cx="74485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5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#2 - Approach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400" b="0" strike="noStrike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" name="Picture 3" descr="Chart, bubble chart&#10;&#10;Description automatically generated with medium confidence">
            <a:extLst>
              <a:ext uri="{FF2B5EF4-FFF2-40B4-BE49-F238E27FC236}">
                <a16:creationId xmlns:a16="http://schemas.microsoft.com/office/drawing/2014/main" id="{E840CA67-3BFB-E27E-0BE7-08F298E24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475" y="2181225"/>
            <a:ext cx="76390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1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#2 – Solve 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0776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Implement the solution for the task.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6765480" y="169020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533155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#1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Resource: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LeetCode</a:t>
            </a:r>
            <a:endParaRPr lang="en-US" sz="2800" b="0" strike="noStrik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1971 Find if Path Exists in Graph –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Link to the Task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Solution: BFS (DFS also possible).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Solution – </a:t>
            </a:r>
            <a:r>
              <a:rPr lang="en-US" spc="-1" dirty="0">
                <a:solidFill>
                  <a:srgbClr val="000000"/>
                </a:solidFill>
                <a:latin typeface="Calibri"/>
                <a:hlinkClick r:id="rId3"/>
              </a:rPr>
              <a:t>Link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7167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Hometask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Resource: Competitive Programming 3</a:t>
            </a:r>
            <a:endParaRPr lang="en-US" sz="2800" b="0" strike="noStrike" spc="-1" dirty="0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Practice:</a:t>
            </a:r>
            <a:endParaRPr lang="en-US" sz="2800" b="0" strike="noStrike" spc="-1" dirty="0"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Microsoft YaHei"/>
              </a:rPr>
              <a:t>UVa 00383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– Shipping Routes</a:t>
            </a:r>
            <a:endParaRPr lang="en-US" sz="2800" b="0" strike="noStrike" spc="-1" dirty="0"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Calibri"/>
                <a:ea typeface="Microsoft YaHei"/>
              </a:rPr>
              <a:t>UVa 10653 – Knights in FEN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UVa 10389 – Subway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UVa 11624 – Fire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8A69A99-5E9C-4448-A428-5A6CF4C8B1C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#1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Resource: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LeetCode</a:t>
            </a:r>
            <a:endParaRPr lang="en-US" sz="2800" b="0" strike="noStrik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0684 Redundant Connection –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Link to the Task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 descr="A picture containing text, athletic game, sport, table&#10;&#10;Description automatically generated">
            <a:extLst>
              <a:ext uri="{FF2B5EF4-FFF2-40B4-BE49-F238E27FC236}">
                <a16:creationId xmlns:a16="http://schemas.microsoft.com/office/drawing/2014/main" id="{B3B54243-2A8F-C957-9867-DEE4E4D10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15" y="3254883"/>
            <a:ext cx="7639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27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4969800" cy="113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Where to Practice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969800" cy="4393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LeetCode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2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HackerRank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3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Kattis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4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TopCoder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5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Other Resources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A61F040-7050-43C1-9A25-C1ECD4071A8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32" name="Picture 8" descr="Topcoder - YouTube"/>
          <p:cNvPicPr/>
          <p:nvPr/>
        </p:nvPicPr>
        <p:blipFill>
          <a:blip r:embed="rId6"/>
          <a:stretch/>
        </p:blipFill>
        <p:spPr>
          <a:xfrm>
            <a:off x="7804440" y="3918240"/>
            <a:ext cx="2868840" cy="286884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" descr="Kattis, Kattis"/>
          <p:cNvPicPr/>
          <p:nvPr/>
        </p:nvPicPr>
        <p:blipFill>
          <a:blip r:embed="rId7"/>
          <a:stretch/>
        </p:blipFill>
        <p:spPr>
          <a:xfrm>
            <a:off x="4339440" y="1645200"/>
            <a:ext cx="2132280" cy="166140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6" descr="How I Screwed up a HackerRank Test With a Line of Code – Towards AI"/>
          <p:cNvPicPr/>
          <p:nvPr/>
        </p:nvPicPr>
        <p:blipFill>
          <a:blip r:embed="rId8"/>
          <a:stretch/>
        </p:blipFill>
        <p:spPr>
          <a:xfrm>
            <a:off x="5076720" y="3170520"/>
            <a:ext cx="3538440" cy="201636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4" descr="The LeetCode Effect. It's Monday. The dev standup ends. You… | by C. H.  Afzal | Medium"/>
          <p:cNvPicPr/>
          <p:nvPr/>
        </p:nvPicPr>
        <p:blipFill>
          <a:blip r:embed="rId9"/>
          <a:stretch/>
        </p:blipFill>
        <p:spPr>
          <a:xfrm>
            <a:off x="7115040" y="1883160"/>
            <a:ext cx="3408480" cy="1285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#1 – Think 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0776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Read the task (</a:t>
            </a:r>
            <a:r>
              <a:rPr lang="en-US" sz="3200" b="0" strike="noStrike" spc="-1" dirty="0">
                <a:latin typeface="Arial"/>
                <a:hlinkClick r:id="rId2"/>
              </a:rPr>
              <a:t>link</a:t>
            </a:r>
            <a:r>
              <a:rPr lang="en-US" sz="3200" b="0" strike="noStrike" spc="-1" dirty="0">
                <a:latin typeface="Arial"/>
              </a:rPr>
              <a:t>) and think about possible solution.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3"/>
          <a:stretch/>
        </p:blipFill>
        <p:spPr>
          <a:xfrm>
            <a:off x="6765480" y="169020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70799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#1 - Approach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400" b="0" strike="noStrike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B743DD68-916C-B11A-E315-42DF711AB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276475"/>
            <a:ext cx="6877050" cy="230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943487-F61F-E480-1EEA-391BB5EBECAB}"/>
              </a:ext>
            </a:extLst>
          </p:cNvPr>
          <p:cNvSpPr txBox="1"/>
          <p:nvPr/>
        </p:nvSpPr>
        <p:spPr>
          <a:xfrm>
            <a:off x="2575179" y="4920926"/>
            <a:ext cx="193852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Graph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5025D-16ED-1829-C3E8-058FE9CD20BF}"/>
              </a:ext>
            </a:extLst>
          </p:cNvPr>
          <p:cNvSpPr txBox="1"/>
          <p:nvPr/>
        </p:nvSpPr>
        <p:spPr>
          <a:xfrm>
            <a:off x="7070979" y="3244334"/>
            <a:ext cx="1938528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Disjoint Sets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8396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#1 - Approach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400" b="0" strike="noStrike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1F22306-0F3F-5ACB-AF03-AEA17ED26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276475"/>
            <a:ext cx="6877050" cy="2305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5B00E3-0E51-1953-F25E-269B07DB292B}"/>
              </a:ext>
            </a:extLst>
          </p:cNvPr>
          <p:cNvSpPr txBox="1"/>
          <p:nvPr/>
        </p:nvSpPr>
        <p:spPr>
          <a:xfrm>
            <a:off x="2328290" y="5009330"/>
            <a:ext cx="338670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Merge nodes from edge [1, 2]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9156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#1 - Approach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400" b="0" strike="noStrike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C9E87B5-8656-AEF4-6816-381DBF75A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04" y="2276475"/>
            <a:ext cx="5734050" cy="230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27A43A-D435-717E-D6D0-36AA43915A1B}"/>
              </a:ext>
            </a:extLst>
          </p:cNvPr>
          <p:cNvSpPr txBox="1"/>
          <p:nvPr/>
        </p:nvSpPr>
        <p:spPr>
          <a:xfrm>
            <a:off x="2328290" y="5009330"/>
            <a:ext cx="338670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Merge nodes from edge [1, 3]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8426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#1 - Approach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400" b="0" strike="noStrike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6C9D804-0F43-2B79-CCD1-D83D78D7C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04" y="2276475"/>
            <a:ext cx="5734050" cy="2305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59A894-7F23-CE3A-52E5-612FF4BF5959}"/>
              </a:ext>
            </a:extLst>
          </p:cNvPr>
          <p:cNvSpPr txBox="1"/>
          <p:nvPr/>
        </p:nvSpPr>
        <p:spPr>
          <a:xfrm>
            <a:off x="2110930" y="5009330"/>
            <a:ext cx="683399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Nodes 2 and 3 already in the same set! The edge is redundant.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3722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#1 – Think 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0776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Implement the solution for the task.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2"/>
          <a:stretch/>
        </p:blipFill>
        <p:spPr>
          <a:xfrm>
            <a:off x="6765480" y="169020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0279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#1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Resource: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LeetCode</a:t>
            </a:r>
            <a:endParaRPr lang="en-US" sz="2800" b="0" strike="noStrike" spc="-1" dirty="0">
              <a:latin typeface="Arial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0684 Redundant Connection –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Link to the Task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Solution: Disjoint Sets to detect the redundant edge almost like in MST.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Solution – </a:t>
            </a:r>
            <a:r>
              <a:rPr lang="en-US" spc="-1" dirty="0">
                <a:solidFill>
                  <a:srgbClr val="000000"/>
                </a:solidFill>
                <a:latin typeface="Calibri"/>
                <a:hlinkClick r:id="rId3"/>
              </a:rPr>
              <a:t>Link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887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7356</TotalTime>
  <Words>360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Competitive Programming</vt:lpstr>
      <vt:lpstr>Practice – Challenge #1</vt:lpstr>
      <vt:lpstr>Practice – Challenge #1 – Think </vt:lpstr>
      <vt:lpstr>Practice – Challenge #1 - Approach</vt:lpstr>
      <vt:lpstr>Practice – Challenge #1 - Approach</vt:lpstr>
      <vt:lpstr>Practice – Challenge #1 - Approach</vt:lpstr>
      <vt:lpstr>Practice – Challenge #1 - Approach</vt:lpstr>
      <vt:lpstr>Practice – Challenge #1 – Think </vt:lpstr>
      <vt:lpstr>Practice – Challenge #1</vt:lpstr>
      <vt:lpstr>Practice – Challenge #2</vt:lpstr>
      <vt:lpstr>Practice – Challenge #2 – Solve </vt:lpstr>
      <vt:lpstr>Practice – Challenge #2 - Approach</vt:lpstr>
      <vt:lpstr>Practice – Challenge #2 - Approach</vt:lpstr>
      <vt:lpstr>Practice – Challenge #2 - Approach</vt:lpstr>
      <vt:lpstr>Practice – Challenge #2 - Approach</vt:lpstr>
      <vt:lpstr>Practice – Challenge #2 - Approach</vt:lpstr>
      <vt:lpstr>Practice – Challenge #2 – Solve </vt:lpstr>
      <vt:lpstr>Practice – Challenge #1</vt:lpstr>
      <vt:lpstr>Hometask</vt:lpstr>
      <vt:lpstr>Where to Practice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subject/>
  <dc:creator>Novikov, Andrei</dc:creator>
  <dc:description/>
  <cp:lastModifiedBy>Novikov, Andrei</cp:lastModifiedBy>
  <cp:revision>110</cp:revision>
  <dcterms:created xsi:type="dcterms:W3CDTF">2022-07-18T08:43:06Z</dcterms:created>
  <dcterms:modified xsi:type="dcterms:W3CDTF">2024-10-23T13:47:03Z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