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2"/>
  </p:notesMasterIdLst>
  <p:sldIdLst>
    <p:sldId id="256" r:id="rId3"/>
    <p:sldId id="272" r:id="rId4"/>
    <p:sldId id="291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  <p:sldId id="304" r:id="rId15"/>
    <p:sldId id="301" r:id="rId16"/>
    <p:sldId id="303" r:id="rId17"/>
    <p:sldId id="279" r:id="rId18"/>
    <p:sldId id="305" r:id="rId19"/>
    <p:sldId id="270" r:id="rId20"/>
    <p:sldId id="271" r:id="rId21"/>
  </p:sldIdLst>
  <p:sldSz cx="12192000" cy="6858000"/>
  <p:notesSz cx="7772400" cy="100584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08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7FB30-C6AD-443C-9DCB-01BB511413C4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87A0F-3D95-4489-B4EF-186214A6599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2506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3186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887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187A0F-3D95-4489-B4EF-186214A65999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9398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single-number/" TargetMode="Externa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eetcode.com/problems/add-binary/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204720" y="2353680"/>
            <a:ext cx="5781600" cy="214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3600" b="0" strike="noStrike" spc="-1">
                <a:solidFill>
                  <a:srgbClr val="080808"/>
                </a:solidFill>
                <a:latin typeface="Calibri Light"/>
              </a:rPr>
              <a:t>Competitive Programming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/>
          </p:nvPr>
        </p:nvSpPr>
        <p:spPr>
          <a:xfrm>
            <a:off x="4328640" y="4519080"/>
            <a:ext cx="3827808" cy="1140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spc="-1" dirty="0">
                <a:solidFill>
                  <a:srgbClr val="080808"/>
                </a:solidFill>
                <a:latin typeface="Calibri"/>
              </a:rPr>
              <a:t>03</a:t>
            </a: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 Feb. 2023</a:t>
            </a:r>
            <a:endParaRPr lang="en-US" sz="1900" b="0" strike="noStrike" spc="-1" dirty="0">
              <a:latin typeface="Arial"/>
            </a:endParaRPr>
          </a:p>
          <a:p>
            <a:pPr marL="0" indent="0" algn="ct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900" b="0" strike="noStrike" spc="-1" dirty="0">
                <a:solidFill>
                  <a:srgbClr val="080808"/>
                </a:solidFill>
                <a:latin typeface="Calibri"/>
              </a:rPr>
              <a:t>Andrei Novikov</a:t>
            </a:r>
            <a:endParaRPr lang="en-US" sz="19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400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20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400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4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4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on the last zero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(41)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(43)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3E311-134E-2C1B-1F05-84189E3DEFBD}"/>
              </a:ext>
            </a:extLst>
          </p:cNvPr>
          <p:cNvSpPr txBox="1"/>
          <p:nvPr/>
        </p:nvSpPr>
        <p:spPr>
          <a:xfrm>
            <a:off x="2842794" y="3244334"/>
            <a:ext cx="6505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O(1). Formula: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S | (S + 1)</a:t>
            </a:r>
            <a:endParaRPr lang="LID4096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6F847-1877-1C02-4727-38E663FA284B}"/>
              </a:ext>
            </a:extLst>
          </p:cNvPr>
          <p:cNvSpPr txBox="1"/>
          <p:nvPr/>
        </p:nvSpPr>
        <p:spPr>
          <a:xfrm>
            <a:off x="838080" y="4082976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41: 101001 | 101010 = 101011</a:t>
            </a:r>
            <a:endParaRPr lang="LID4096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464A6-3B5B-DE26-5F90-3D9439599AF0}"/>
              </a:ext>
            </a:extLst>
          </p:cNvPr>
          <p:cNvSpPr txBox="1"/>
          <p:nvPr/>
        </p:nvSpPr>
        <p:spPr>
          <a:xfrm>
            <a:off x="838080" y="4607697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12: 1100 | 1101 = 1101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32F8B-4EC0-C661-A377-3534F18FAD56}"/>
              </a:ext>
            </a:extLst>
          </p:cNvPr>
          <p:cNvSpPr txBox="1"/>
          <p:nvPr/>
        </p:nvSpPr>
        <p:spPr>
          <a:xfrm>
            <a:off x="838080" y="5113109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13: 1101 | 1110 = 1111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1997228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5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off the last consecutive run of ones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(39)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(32)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93864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5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off the last consecutive run of ones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(39)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(32)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0DB94-A365-B86A-14ED-4440F63790EA}"/>
              </a:ext>
            </a:extLst>
          </p:cNvPr>
          <p:cNvSpPr txBox="1"/>
          <p:nvPr/>
        </p:nvSpPr>
        <p:spPr>
          <a:xfrm>
            <a:off x="2842794" y="3244334"/>
            <a:ext cx="6505092" cy="14773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O(N).</a:t>
            </a:r>
            <a:endParaRPr lang="en-US" i="1" spc="-1" dirty="0">
              <a:solidFill>
                <a:srgbClr val="000000"/>
              </a:solidFill>
              <a:latin typeface="Calibri"/>
            </a:endParaRP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turned =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+ 1;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 turned ==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turned++;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A59FA-A19F-F5CC-EEB0-AEBB07FFD889}"/>
              </a:ext>
            </a:extLst>
          </p:cNvPr>
          <p:cNvSpPr txBox="1"/>
          <p:nvPr/>
        </p:nvSpPr>
        <p:spPr>
          <a:xfrm>
            <a:off x="838080" y="5079399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39: 100111 &amp; 101000 = 100000 =&gt; Stop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8AFAA-9071-6EE4-B452-0419FB88DF7B}"/>
              </a:ext>
            </a:extLst>
          </p:cNvPr>
          <p:cNvSpPr txBox="1"/>
          <p:nvPr/>
        </p:nvSpPr>
        <p:spPr>
          <a:xfrm>
            <a:off x="838080" y="5584811"/>
            <a:ext cx="5498712" cy="64633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46: 101110 &amp; 101111 = 101110 =&gt; Continue</a:t>
            </a:r>
          </a:p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       101110 &amp; 110000 = 100000 =&gt; Stop</a:t>
            </a:r>
          </a:p>
        </p:txBody>
      </p:sp>
    </p:spTree>
    <p:extLst>
      <p:ext uri="{BB962C8B-B14F-4D97-AF65-F5344CB8AC3E}">
        <p14:creationId xmlns:p14="http://schemas.microsoft.com/office/powerpoint/2010/main" val="138056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5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off the last consecutive run of ones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(39)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(32)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0DB94-A365-B86A-14ED-4440F63790EA}"/>
              </a:ext>
            </a:extLst>
          </p:cNvPr>
          <p:cNvSpPr txBox="1"/>
          <p:nvPr/>
        </p:nvSpPr>
        <p:spPr>
          <a:xfrm>
            <a:off x="2842794" y="3244334"/>
            <a:ext cx="6505092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O(N).</a:t>
            </a:r>
            <a:endParaRPr lang="en-US" i="1" spc="-1" dirty="0">
              <a:solidFill>
                <a:srgbClr val="000000"/>
              </a:solidFill>
              <a:latin typeface="Calibri"/>
            </a:endParaRP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1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(mask ^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mask &lt;&lt;= 1	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(mark ^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1) {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&amp;=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mask &lt;&lt;= 1;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endParaRPr lang="en-US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899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6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on the last consecutive run of zeroes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(36)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(1001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(39)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(1001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65200" lvl="1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75992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6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on the last consecutive run of zeroes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(36)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(1001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(39)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(1001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565200" lvl="1" indent="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None/>
            </a:pPr>
            <a:endParaRPr lang="en-US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614C89-CC62-A4B2-B028-F3F02055AF65}"/>
              </a:ext>
            </a:extLst>
          </p:cNvPr>
          <p:cNvSpPr txBox="1"/>
          <p:nvPr/>
        </p:nvSpPr>
        <p:spPr>
          <a:xfrm>
            <a:off x="2842794" y="3167900"/>
            <a:ext cx="6505092" cy="28623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O(N).</a:t>
            </a:r>
            <a:endParaRPr lang="en-US" i="1" spc="-1" dirty="0">
              <a:solidFill>
                <a:srgbClr val="000000"/>
              </a:solidFill>
              <a:latin typeface="Calibri"/>
            </a:endParaRP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mask = 1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(mask ^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0) {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mask &lt;&lt;= 1	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(mark ^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1) {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|= mask;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mask &lt;&lt;= 1;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pc="-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pc="-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endParaRPr lang="en-US" spc="-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4406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#1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Resource: </a:t>
            </a:r>
            <a:r>
              <a:rPr lang="en-US" sz="32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LeetCode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136. Single Number - 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0279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Practice – Challenge #2 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6010776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Resource: </a:t>
            </a:r>
            <a:r>
              <a:rPr lang="en-US" sz="32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LeetCode</a:t>
            </a:r>
            <a:endParaRPr lang="en-US" sz="32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</a:rPr>
              <a:t>67. Add Binary - </a:t>
            </a:r>
            <a:r>
              <a:rPr lang="en-US" sz="2800" spc="-1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Link</a:t>
            </a:r>
            <a:endParaRPr lang="en-US" sz="28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17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89" name="Picture 88"/>
          <p:cNvPicPr/>
          <p:nvPr/>
        </p:nvPicPr>
        <p:blipFill>
          <a:blip r:embed="rId3"/>
          <a:stretch/>
        </p:blipFill>
        <p:spPr>
          <a:xfrm>
            <a:off x="6765480" y="1690200"/>
            <a:ext cx="4435560" cy="4338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418800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Hometask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Resource: Competitive Programming 3</a:t>
            </a:r>
            <a:r>
              <a:rPr lang="en-US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:</a:t>
            </a:r>
          </a:p>
          <a:p>
            <a:pPr lvl="1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Microsoft YaHei"/>
              </a:rPr>
              <a:t>Chapter 2.2. Linear DS with Built-in Libraries</a:t>
            </a:r>
            <a:endParaRPr lang="en-US" sz="2800" spc="-1" dirty="0">
              <a:solidFill>
                <a:srgbClr val="000000"/>
              </a:solidFill>
              <a:latin typeface="Calibri"/>
              <a:ea typeface="Microsoft YaHei"/>
            </a:endParaRP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Microsoft YaHei"/>
              </a:rPr>
              <a:t>UVa 00230 – Borrowers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Microsoft YaHei"/>
              </a:rPr>
              <a:t>UVa 00394 – Mapmaker</a:t>
            </a:r>
          </a:p>
          <a:p>
            <a:pPr lvl="2"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pc="-1" dirty="0">
                <a:solidFill>
                  <a:srgbClr val="000000"/>
                </a:solidFill>
                <a:latin typeface="Calibri"/>
                <a:ea typeface="Microsoft YaHei"/>
              </a:rPr>
              <a:t>UVa 00414 – Machined Surfaces</a:t>
            </a:r>
          </a:p>
        </p:txBody>
      </p:sp>
      <p:sp>
        <p:nvSpPr>
          <p:cNvPr id="12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A8A69A99-5E9C-4448-A428-5A6CF4C8B1C2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43320" y="321840"/>
            <a:ext cx="4969800" cy="1134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>
                <a:solidFill>
                  <a:srgbClr val="000000"/>
                </a:solidFill>
                <a:latin typeface="Calibri Light"/>
              </a:rPr>
              <a:t>Where to Practice</a:t>
            </a:r>
            <a:endParaRPr lang="en-US" sz="36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643320" y="1783080"/>
            <a:ext cx="4969800" cy="4393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LeetCode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2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HackerRank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3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Kattis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4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err="1">
                <a:solidFill>
                  <a:srgbClr val="000000"/>
                </a:solidFill>
                <a:latin typeface="Calibri"/>
              </a:rPr>
              <a:t>TopCoder</a:t>
            </a:r>
            <a:r>
              <a:rPr lang="en-US" sz="2000" b="1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[</a:t>
            </a:r>
            <a:r>
              <a:rPr lang="en-US" sz="2000" b="0" u="sng" strike="noStrike" spc="-1" dirty="0">
                <a:solidFill>
                  <a:srgbClr val="0563C1"/>
                </a:solidFill>
                <a:uFillTx/>
                <a:latin typeface="Calibri"/>
                <a:hlinkClick r:id="rId5"/>
              </a:rPr>
              <a:t>link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]</a:t>
            </a:r>
            <a:endParaRPr lang="en-US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Other Resources</a:t>
            </a:r>
            <a:endParaRPr lang="en-US" sz="20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000" b="0" strike="noStrike" spc="-1" dirty="0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4A61F040-7050-43C1-9A25-C1ECD4071A8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19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132" name="Picture 8" descr="Topcoder - YouTube"/>
          <p:cNvPicPr/>
          <p:nvPr/>
        </p:nvPicPr>
        <p:blipFill>
          <a:blip r:embed="rId6"/>
          <a:stretch/>
        </p:blipFill>
        <p:spPr>
          <a:xfrm>
            <a:off x="7804440" y="3918240"/>
            <a:ext cx="2868840" cy="2868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2" descr="Kattis, Kattis"/>
          <p:cNvPicPr/>
          <p:nvPr/>
        </p:nvPicPr>
        <p:blipFill>
          <a:blip r:embed="rId7"/>
          <a:stretch/>
        </p:blipFill>
        <p:spPr>
          <a:xfrm>
            <a:off x="4339440" y="1645200"/>
            <a:ext cx="2132280" cy="1661400"/>
          </a:xfrm>
          <a:prstGeom prst="rect">
            <a:avLst/>
          </a:prstGeom>
          <a:ln w="0">
            <a:noFill/>
          </a:ln>
        </p:spPr>
      </p:pic>
      <p:pic>
        <p:nvPicPr>
          <p:cNvPr id="134" name="Picture 6" descr="How I Screwed up a HackerRank Test With a Line of Code – Towards AI"/>
          <p:cNvPicPr/>
          <p:nvPr/>
        </p:nvPicPr>
        <p:blipFill>
          <a:blip r:embed="rId8"/>
          <a:stretch/>
        </p:blipFill>
        <p:spPr>
          <a:xfrm>
            <a:off x="5076720" y="3170520"/>
            <a:ext cx="3538440" cy="2016360"/>
          </a:xfrm>
          <a:prstGeom prst="rect">
            <a:avLst/>
          </a:prstGeom>
          <a:ln w="0">
            <a:noFill/>
          </a:ln>
        </p:spPr>
      </p:pic>
      <p:pic>
        <p:nvPicPr>
          <p:cNvPr id="135" name="Picture 4" descr="The LeetCode Effect. It's Monday. The dev standup ends. You… | by C. H.  Afzal | Medium"/>
          <p:cNvPicPr/>
          <p:nvPr/>
        </p:nvPicPr>
        <p:blipFill>
          <a:blip r:embed="rId9"/>
          <a:stretch/>
        </p:blipFill>
        <p:spPr>
          <a:xfrm>
            <a:off x="7115040" y="1883160"/>
            <a:ext cx="3408480" cy="1285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Linear Data Structure and Built-In Libraries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data structure is classified as a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linear data structure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 if its elements form a </a:t>
            </a:r>
            <a:r>
              <a:rPr lang="en-US" sz="2800" b="1" strike="noStrike" spc="-1" dirty="0">
                <a:solidFill>
                  <a:srgbClr val="000000"/>
                </a:solidFill>
                <a:latin typeface="Calibri"/>
              </a:rPr>
              <a:t>linear sequence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, i.e. its elements are arranged from left to right (or top to bottom). </a:t>
            </a:r>
          </a:p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endParaRPr lang="en-US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E12CC9-0D60-AE4B-28F1-3EDB3ABAE06D}"/>
              </a:ext>
            </a:extLst>
          </p:cNvPr>
          <p:cNvSpPr txBox="1"/>
          <p:nvPr/>
        </p:nvSpPr>
        <p:spPr>
          <a:xfrm>
            <a:off x="1422756" y="4000680"/>
            <a:ext cx="93451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Mastery of these basic linear data structures below is critical in today’s programming contests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D3C5D2-EBFA-0AD2-2DB2-CF977A07C396}"/>
              </a:ext>
            </a:extLst>
          </p:cNvPr>
          <p:cNvSpPr txBox="1"/>
          <p:nvPr/>
        </p:nvSpPr>
        <p:spPr>
          <a:xfrm>
            <a:off x="1422756" y="4646856"/>
            <a:ext cx="9345168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It is appropriate to discuss two operations commonly performed on Arrays: Sorting and Searching.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792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Obtain the remainder (modulo) of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when it is divided by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a power of 2) e.g.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(7)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% (4)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(111)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% (100)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(3)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6563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1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Obtain the remainder (modulo) of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when it is divided by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a power of 2) e.g. 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(7)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% (4)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(111)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% (100)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i="1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(3)</a:t>
            </a:r>
            <a:r>
              <a:rPr lang="en-US" b="0" i="1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72A5-8BF9-463A-E17F-CCA0DA22683D}"/>
              </a:ext>
            </a:extLst>
          </p:cNvPr>
          <p:cNvSpPr txBox="1"/>
          <p:nvPr/>
        </p:nvSpPr>
        <p:spPr>
          <a:xfrm>
            <a:off x="2842794" y="3244334"/>
            <a:ext cx="6505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O(1). Formula: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Modulo(S) = S &amp; (D – 1)</a:t>
            </a:r>
            <a:endParaRPr lang="LID4096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5A345-E91B-39D0-2ECA-9D49CD9C97C4}"/>
              </a:ext>
            </a:extLst>
          </p:cNvPr>
          <p:cNvSpPr txBox="1"/>
          <p:nvPr/>
        </p:nvSpPr>
        <p:spPr>
          <a:xfrm>
            <a:off x="838080" y="4082976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6(110) % 4(100) = 110 &amp; (100 – 1) = 110 &amp; 011 = 010</a:t>
            </a:r>
            <a:endParaRPr lang="LID4096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861A3-CF65-071C-3C20-7F214F847E1E}"/>
              </a:ext>
            </a:extLst>
          </p:cNvPr>
          <p:cNvSpPr txBox="1"/>
          <p:nvPr/>
        </p:nvSpPr>
        <p:spPr>
          <a:xfrm>
            <a:off x="838080" y="4607697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12(1100) % 8(1000) = 1100 &amp; 0111 = 100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21B99-BA66-B69D-D0D5-55CAE0E82DD8}"/>
              </a:ext>
            </a:extLst>
          </p:cNvPr>
          <p:cNvSpPr txBox="1"/>
          <p:nvPr/>
        </p:nvSpPr>
        <p:spPr>
          <a:xfrm>
            <a:off x="838080" y="5113109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10(1010) % 2(10) = 1010 &amp; 0001 = 0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245795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Determine if S is a power of 2.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(7)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not a power of 2, but (8)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a power of 2.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84083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2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Determine if S is a power of 2.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(7)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(111)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not a power of 2, but (8)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is a power of 2.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C772A5-8BF9-463A-E17F-CCA0DA22683D}"/>
              </a:ext>
            </a:extLst>
          </p:cNvPr>
          <p:cNvSpPr txBox="1"/>
          <p:nvPr/>
        </p:nvSpPr>
        <p:spPr>
          <a:xfrm>
            <a:off x="2842794" y="3244334"/>
            <a:ext cx="6505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O(1). Formula: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S &amp; (S – 1) == 0 ? True : False</a:t>
            </a:r>
            <a:endParaRPr lang="LID4096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05A345-E91B-39D0-2ECA-9D49CD9C97C4}"/>
              </a:ext>
            </a:extLst>
          </p:cNvPr>
          <p:cNvSpPr txBox="1"/>
          <p:nvPr/>
        </p:nvSpPr>
        <p:spPr>
          <a:xfrm>
            <a:off x="838080" y="4082976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7: 111 &amp; 110 = 110 =&gt; False</a:t>
            </a:r>
            <a:endParaRPr lang="LID4096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861A3-CF65-071C-3C20-7F214F847E1E}"/>
              </a:ext>
            </a:extLst>
          </p:cNvPr>
          <p:cNvSpPr txBox="1"/>
          <p:nvPr/>
        </p:nvSpPr>
        <p:spPr>
          <a:xfrm>
            <a:off x="838080" y="4607697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12: 1100 &amp; 1001 = 1000 =&gt; False 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321B99-BA66-B69D-D0D5-55CAE0E82DD8}"/>
              </a:ext>
            </a:extLst>
          </p:cNvPr>
          <p:cNvSpPr txBox="1"/>
          <p:nvPr/>
        </p:nvSpPr>
        <p:spPr>
          <a:xfrm>
            <a:off x="838080" y="5113109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8: 1000 &amp; 0111 = 0 =&gt; True</a:t>
            </a:r>
            <a:endParaRPr lang="LID4096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A8494E-C1FF-4D76-C9F7-66EB05BFEA43}"/>
              </a:ext>
            </a:extLst>
          </p:cNvPr>
          <p:cNvSpPr txBox="1"/>
          <p:nvPr/>
        </p:nvSpPr>
        <p:spPr>
          <a:xfrm>
            <a:off x="838080" y="5618521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16: 10000 &amp; 01111 = 0 =&gt; True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2935159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3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off the last bit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(40)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000)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(32)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000)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34883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3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off the last bit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(40)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000)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(32)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000)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33E311-134E-2C1B-1F05-84189E3DEFBD}"/>
              </a:ext>
            </a:extLst>
          </p:cNvPr>
          <p:cNvSpPr txBox="1"/>
          <p:nvPr/>
        </p:nvSpPr>
        <p:spPr>
          <a:xfrm>
            <a:off x="2842794" y="3244334"/>
            <a:ext cx="6505092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Complexity: O(1). Formula: </a:t>
            </a:r>
            <a:r>
              <a:rPr lang="en-US" i="1" spc="-1" dirty="0">
                <a:solidFill>
                  <a:srgbClr val="000000"/>
                </a:solidFill>
                <a:latin typeface="Calibri"/>
              </a:rPr>
              <a:t>S &amp; (S – 1)</a:t>
            </a:r>
            <a:endParaRPr lang="LID4096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6F847-1877-1C02-4727-38E663FA284B}"/>
              </a:ext>
            </a:extLst>
          </p:cNvPr>
          <p:cNvSpPr txBox="1"/>
          <p:nvPr/>
        </p:nvSpPr>
        <p:spPr>
          <a:xfrm>
            <a:off x="838080" y="4082976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40: 101000 &amp; 100111 = 100000</a:t>
            </a:r>
            <a:endParaRPr lang="LID4096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D464A6-3B5B-DE26-5F90-3D9439599AF0}"/>
              </a:ext>
            </a:extLst>
          </p:cNvPr>
          <p:cNvSpPr txBox="1"/>
          <p:nvPr/>
        </p:nvSpPr>
        <p:spPr>
          <a:xfrm>
            <a:off x="838080" y="4607697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12: 1100 &amp; 1001 = 1000 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E32F8B-4EC0-C661-A377-3534F18FAD56}"/>
              </a:ext>
            </a:extLst>
          </p:cNvPr>
          <p:cNvSpPr txBox="1"/>
          <p:nvPr/>
        </p:nvSpPr>
        <p:spPr>
          <a:xfrm>
            <a:off x="838080" y="5113109"/>
            <a:ext cx="5498712" cy="36933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13: 1101 &amp; 1100 = 1100</a:t>
            </a:r>
            <a:endParaRPr lang="LID4096" i="1" dirty="0"/>
          </a:p>
        </p:txBody>
      </p:sp>
    </p:spTree>
    <p:extLst>
      <p:ext uri="{BB962C8B-B14F-4D97-AF65-F5344CB8AC3E}">
        <p14:creationId xmlns:p14="http://schemas.microsoft.com/office/powerpoint/2010/main" val="417184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Quiz 4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Turn on the last zero in S</a:t>
            </a:r>
          </a:p>
          <a:p>
            <a:pPr marL="889200" lvl="1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S = (41)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→ S = (43)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 = (1010</a:t>
            </a:r>
            <a:r>
              <a:rPr lang="en-US" b="1" strike="noStrike" spc="-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1)</a:t>
            </a:r>
            <a:r>
              <a:rPr lang="en-US" b="0" strike="noStrike" spc="-1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117840E6-A5D0-458B-84BD-CB1575FB2FE0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9998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8671</TotalTime>
  <Words>922</Words>
  <Application>Microsoft Office PowerPoint</Application>
  <PresentationFormat>Widescreen</PresentationFormat>
  <Paragraphs>128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Symbol</vt:lpstr>
      <vt:lpstr>Times New Roman</vt:lpstr>
      <vt:lpstr>Wingdings</vt:lpstr>
      <vt:lpstr>Office Theme</vt:lpstr>
      <vt:lpstr>Office Theme</vt:lpstr>
      <vt:lpstr>Competitive Programming</vt:lpstr>
      <vt:lpstr>Linear Data Structure and Built-In Libraries</vt:lpstr>
      <vt:lpstr>Quiz 1</vt:lpstr>
      <vt:lpstr>Quiz 1</vt:lpstr>
      <vt:lpstr>Quiz 2</vt:lpstr>
      <vt:lpstr>Quiz 2</vt:lpstr>
      <vt:lpstr>Quiz 3</vt:lpstr>
      <vt:lpstr>Quiz 3</vt:lpstr>
      <vt:lpstr>Quiz 4</vt:lpstr>
      <vt:lpstr>Quiz 4</vt:lpstr>
      <vt:lpstr>Quiz 5</vt:lpstr>
      <vt:lpstr>Quiz 5</vt:lpstr>
      <vt:lpstr>Quiz 5</vt:lpstr>
      <vt:lpstr>Quiz 6</vt:lpstr>
      <vt:lpstr>Quiz 6</vt:lpstr>
      <vt:lpstr>Practice – Challenge #1 </vt:lpstr>
      <vt:lpstr>Practice – Challenge #2 </vt:lpstr>
      <vt:lpstr>Hometask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subject/>
  <dc:creator>Novikov, Andrei</dc:creator>
  <dc:description/>
  <cp:lastModifiedBy>Novikov, Andrei</cp:lastModifiedBy>
  <cp:revision>153</cp:revision>
  <dcterms:created xsi:type="dcterms:W3CDTF">2022-07-18T08:43:06Z</dcterms:created>
  <dcterms:modified xsi:type="dcterms:W3CDTF">2024-10-23T13:49:54Z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19</vt:i4>
  </property>
</Properties>
</file>