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92" r:id="rId4"/>
    <p:sldId id="291" r:id="rId5"/>
    <p:sldId id="294" r:id="rId6"/>
    <p:sldId id="293" r:id="rId7"/>
    <p:sldId id="295" r:id="rId8"/>
    <p:sldId id="296" r:id="rId9"/>
    <p:sldId id="297" r:id="rId10"/>
    <p:sldId id="298" r:id="rId11"/>
    <p:sldId id="299" r:id="rId12"/>
    <p:sldId id="300" r:id="rId13"/>
    <p:sldId id="307" r:id="rId14"/>
    <p:sldId id="308" r:id="rId15"/>
    <p:sldId id="301" r:id="rId16"/>
    <p:sldId id="302" r:id="rId17"/>
    <p:sldId id="303" r:id="rId18"/>
    <p:sldId id="274" r:id="rId19"/>
    <p:sldId id="304" r:id="rId20"/>
    <p:sldId id="305" r:id="rId21"/>
    <p:sldId id="306" r:id="rId22"/>
    <p:sldId id="271" r:id="rId23"/>
  </p:sldIdLst>
  <p:sldSz cx="12192000" cy="6858000"/>
  <p:notesSz cx="7772400" cy="100584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94660"/>
  </p:normalViewPr>
  <p:slideViewPr>
    <p:cSldViewPr snapToGrid="0">
      <p:cViewPr varScale="1">
        <p:scale>
          <a:sx n="79" d="100"/>
          <a:sy n="79" d="100"/>
        </p:scale>
        <p:origin x="113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17.353"/>
    </inkml:context>
    <inkml:brush xml:id="br0">
      <inkml:brushProperty name="width" value="0.05" units="cm"/>
      <inkml:brushProperty name="height" value="0.05" units="cm"/>
      <inkml:brushProperty name="color" value="#008C3A"/>
    </inkml:brush>
  </inkml:definitions>
  <inkml:trace contextRef="#ctx0" brushRef="#br0">817 1 24575,'7'10'0,"0"0"0,-1 1 0,1 0 0,-2 0 0,8 22 0,0-1 0,2 6 0,-3 1 0,14 69 0,-20-80 0,-3-17 0,0 1 0,-1 0 0,-1 0 0,0 0 0,0 0 0,-1 0 0,-1 0 0,0 0 0,0 0 0,-1 0 0,-1-1 0,0 1 0,-1-1 0,0 1 0,-1-1 0,0 0 0,0-1 0,-1 1 0,-1-1 0,0 0 0,0-1 0,-16 16 0,-6 2 0,-2-2 0,0-1 0,-2-1 0,-37 19 0,0 1 0,42-27 0,-47 19 0,0 1 0,49-19 0,22-13 0,0 0 0,-1-1 0,1 0 0,-1 0 0,0 0 0,0-1 0,0 0 0,0 0 0,0 0 0,-1 0 0,-6 0 0,11-2 0,1 0 0,-1 0 0,0 0 0,1-1 0,-1 1 0,0 0 0,1-1 0,-1 1 0,0-1 0,1 1 0,-1-1 0,0 1 0,1-1 0,-1 1 0,1-1 0,-1 1 0,1-1 0,0 0 0,-1 1 0,1-1 0,0 0 0,-1 1 0,1-1 0,0 0 0,0 0 0,-1 1 0,1-1 0,0 0 0,0 0 0,0 1 0,0-1 0,0 0 0,0 0 0,0 1 0,0-1 0,1 0 0,-1 0 0,0 1 0,0-1 0,1 0 0,-1 0 0,0 1 0,1-2 0,17-39 0,-15 34 0,18-38 0,-7 11 0,29-47 0,-40 75 0,0 0 0,0-1 0,0 1 0,-1-1 0,0 1 0,0-1 0,-1 0 0,0 0 0,0 0 0,-1 0 0,1 0 0,-2-8 0,1 14 0,0 1 0,0-1 0,0 1 0,0 0 0,0-1 0,0 1 0,0 0 0,0-1 0,-1 1 0,1-1 0,0 1 0,0 0 0,0-1 0,0 1 0,-1 0 0,1-1 0,0 1 0,0 0 0,-1 0 0,1-1 0,0 1 0,0 0 0,-1 0 0,1-1 0,0 1 0,-1 0 0,1 0 0,0 0 0,-1-1 0,1 1 0,0 0 0,-1 0 0,1 0 0,-1 0 0,0 0 0,-14 7 0,-15 22 0,27-26 0,-19 17 0,-45 34 0,2-4 0,59-45 0,-34 31 0,-2-1 0,-73 44 0,114-78 0,-1-1 0,1 0 0,0 1 0,0 0 0,0-1 0,0 1 0,0 0 0,-1-1 0,1 1 0,0 0 0,0 0 0,1 0 0,-1 0 0,0 0 0,0 0 0,0 0 0,1 0 0,-1 0 0,0 0 0,1 0 0,-1 1 0,1-1 0,0 0 0,-1 0 0,1 1 0,0 1 0,0-2 0,1 0 0,0 1 0,0-1 0,0 0 0,0 0 0,0 0 0,0 1 0,0-1 0,0 0 0,1-1 0,-1 1 0,0 0 0,1 0 0,-1 0 0,0-1 0,1 1 0,-1-1 0,2 1 0,12 4 0,-1-2 0,0 1 0,23 1 0,181-5 0,-2 1 0,-200 2 0,0 0 0,0 1 0,0 0 0,18 9 0,46 12 0,-60-20-1365,-4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19.473"/>
    </inkml:context>
    <inkml:brush xml:id="br0">
      <inkml:brushProperty name="width" value="0.05" units="cm"/>
      <inkml:brushProperty name="height" value="0.05" units="cm"/>
      <inkml:brushProperty name="color" value="#008C3A"/>
    </inkml:brush>
  </inkml:definitions>
  <inkml:trace contextRef="#ctx0" brushRef="#br0">1761 45 24575,'-35'-1'0,"0"2"0,0 2 0,-48 9 0,-18 1 0,72-11 0,-45 9 0,-169 40 0,14-15 0,191-29 0,0 1 0,-47 16 0,45-11 0,-63 11 0,81-19 0,0 1 0,0 0 0,0 2 0,1 1 0,0 1 0,-36 22 0,-4 2 0,55-31 0,-1-1 0,1 1 0,-1-1 0,0-1 0,0 1 0,-14 0 0,20-2 0,0 1 0,-1-1 0,1 0 0,0-1 0,0 1 0,0 0 0,0 0 0,0 0 0,0-1 0,0 1 0,0 0 0,0-1 0,0 1 0,0-1 0,0 1 0,0-1 0,0 1 0,0-1 0,0 0 0,-1-1 0,2 1 0,0 0 0,-1-1 0,1 1 0,0 0 0,0 0 0,0-1 0,0 1 0,0 0 0,0-1 0,0 1 0,0 0 0,1-1 0,-1 1 0,0 0 0,1 0 0,-1-1 0,1 1 0,-1 0 0,1 0 0,0 0 0,0 0 0,0-2 0,6-4 0,-1-1 0,1 1 0,0 0 0,0 1 0,1-1 0,0 1 0,12-7 0,27-21 0,-23 14 0,1 1 0,1 1 0,30-15 0,42-30 0,-73 47 0,17-11 0,-40 25 0,0 1 0,0-1 0,0 0 0,0 0 0,0 1 0,0-1 0,-1 0 0,1 0 0,-1-1 0,0 1 0,1 0 0,-1 0 0,1-5 0,-2 7 0,1-1 0,-1 1 0,0-1 0,0 1 0,0 0 0,0-1 0,0 1 0,0-1 0,0 1 0,-1-1 0,1 1 0,0 0 0,0-1 0,0 1 0,0-1 0,0 1 0,-1 0 0,1-1 0,0 1 0,0 0 0,-1-1 0,1 1 0,0 0 0,-1-1 0,1 1 0,0 0 0,-1-1 0,1 1 0,0 0 0,-1 0 0,1 0 0,0-1 0,-1 1 0,1 0 0,-1 0 0,1 0 0,-1 0 0,1 0 0,0 0 0,-1 0 0,1 0 0,-1 0 0,1 0 0,-1 0 0,1 0 0,0 0 0,-1 0 0,1 0 0,-1 0 0,1 0 0,0 1 0,-1-1 0,1 0 0,-1 0 0,1 1 0,0-1 0,-1 0 0,1 1 0,-30 14 0,26-13 0,-206 104 0,184-92 0,-2-1 0,-32 10 0,32-12 0,0 0 0,-31 18 0,-112 54 0,166-81 0,1 0 0,0 1 0,0-1 0,1 1 0,-1 0 0,1 1 0,-1-1 0,1 0 0,-4 7 0,7-10 0,-1 1 0,1-1 0,0 1 0,-1 0 0,1-1 0,0 1 0,0-1 0,0 1 0,0 0 0,-1-1 0,1 1 0,0 0 0,0-1 0,0 1 0,0 0 0,0-1 0,1 1 0,-1 0 0,0-1 0,0 1 0,0-1 0,1 1 0,-1 0 0,0-1 0,0 1 0,1 0 0,1 0 0,-1 1 0,1-1 0,-1 0 0,1 0 0,0 0 0,-1-1 0,1 1 0,0 0 0,-1-1 0,1 1 0,0-1 0,0 1 0,0-1 0,2 0 0,49 5 0,1-3 0,64-5 0,-8 0 0,-73 3 0,-1-1 0,-1 2 0,1 1 0,58 11 0,42 3-1365,-119-11-5461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21.953"/>
    </inkml:context>
    <inkml:brush xml:id="br0">
      <inkml:brushProperty name="width" value="0.05" units="cm"/>
      <inkml:brushProperty name="height" value="0.05" units="cm"/>
      <inkml:brushProperty name="color" value="#008C3A"/>
    </inkml:brush>
  </inkml:definitions>
  <inkml:trace contextRef="#ctx0" brushRef="#br0">2269 0 24575,'-1'2'0,"1"0"0,-1-1 0,0 1 0,0-1 0,0 1 0,0-1 0,0 1 0,0-1 0,0 0 0,-1 1 0,1-1 0,0 0 0,-1 0 0,1 0 0,-1 0 0,1 0 0,-4 1 0,-29 14 0,-13 0 0,-67 34 0,76-33 0,-73 22 0,77-29 0,1 1 0,-1 3 0,-32 17 0,45-20 0,0-1 0,0-2 0,-1 0 0,-41 10 0,-92 5 0,131-18 0,1 0 0,0 2 0,-36 14 0,13-5 0,24-9 0,-2-2 0,1-1 0,-45 3 0,37-5 0,-44 9 0,19-3 0,43-7 0,1 1 0,-1 0 0,1 0 0,0 2 0,-22 7 0,18-4 0,0-1 0,-1 0 0,0-2 0,0 0 0,-1-1 0,-27 2 0,-112-7 0,63-1 0,46 3 0,12-1 0,-1 1 0,0 2 0,-69 13 0,91-11 0,-1-1 0,1-1 0,-1 0 0,0-1 0,1-1 0,-24-1 0,39 1 0,0 0 0,-1 0 0,1 0 0,-1 0 0,1-1 0,-1 1 0,1 0 0,-1 0 0,1 0 0,0 0 0,-1 0 0,1 0 0,-1-1 0,1 1 0,0 0 0,-1 0 0,1-1 0,0 1 0,-1 0 0,1-1 0,0 1 0,-1 0 0,1-1 0,0 1 0,-1 0 0,1-1 0,0 1 0,0 0 0,0-1 0,-1 1 0,1-1 0,0 1 0,0-1 0,0 1 0,0 0 0,0-1 0,0 1 0,0-1 0,0 1 0,0-1 0,0 1 0,0-1 0,0 1 0,0 0 0,0-1 0,1 1 0,-1-1 0,0 1 0,0-1 0,0 1 0,1 0 0,-1-1 0,0 1 0,0 0 0,1-1 0,-1 1 0,0 0 0,1-1 0,-1 1 0,0 0 0,1 0 0,-1-1 0,1 1 0,25-19 0,21 2 0,23-10 0,64-43 0,-87 47 0,-40 21 0,1 0 0,-1-1 0,0 0 0,-1-1 0,1 0 0,0 0 0,-1 0 0,0-1 0,0 1 0,-1-2 0,1 1 0,5-8 0,-11 13 0,-1-1 0,1 1 0,-1-1 0,0 1 0,1 0 0,-1-1 0,0 1 0,1 0 0,-1 0 0,0-1 0,1 1 0,-1 0 0,0 0 0,0 0 0,1 0 0,-1 0 0,0 0 0,0 0 0,1 0 0,-1 0 0,0 0 0,1 1 0,-1-1 0,0 0 0,0 0 0,1 1 0,-1-1 0,0 0 0,1 1 0,-2 0 0,-32 9 0,32-9 0,-45 15 0,1 2 0,-59 31 0,16-8 0,65-32 0,1 1 0,-42 25 0,64-34 0,0-1 0,0 0 0,0 1 0,0-1 0,0 1 0,0-1 0,0 1 0,1 0 0,-1-1 0,0 1 0,0 0 0,0-1 0,1 1 0,-1 0 0,0 0 0,1 0 0,-1 0 0,1 0 0,-1-1 0,1 1 0,-1 0 0,1 0 0,0 0 0,-1 0 0,1 0 0,0 0 0,0 1 0,0-1 0,0 0 0,0 0 0,0 0 0,0 0 0,0 0 0,0 0 0,1 0 0,-1 0 0,0 0 0,1 0 0,-1 0 0,0 0 0,1 0 0,0 0 0,-1 0 0,1-1 0,-1 1 0,1 0 0,0 0 0,0 0 0,-1-1 0,1 1 0,0 0 0,0-1 0,0 1 0,0-1 0,0 1 0,0-1 0,0 1 0,0-1 0,1 1 0,13 5 0,0 0 0,0-1 0,21 5 0,-13-4 0,43 19 0,-33-12 0,59 15 0,-62-20 0,0 1 0,-1 2 0,37 20 0,-21-11 0,-20-6-5,-1 0-1,-1 1 0,0 2 1,-1 0-1,35 37 1,3 0-1327,-42-39-5494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307FB30-C6AD-443C-9DCB-01BB511413C4}" type="datetimeFigureOut">
              <a:rPr lang="LID4096" smtClean="0"/>
              <a:t>10/23/2024</a:t>
            </a:fld>
            <a:endParaRPr lang="LID4096"/>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7187A0F-3D95-4489-B4EF-186214A65999}" type="slidenum">
              <a:rPr lang="LID4096" smtClean="0"/>
              <a:t>‹#›</a:t>
            </a:fld>
            <a:endParaRPr lang="LID4096"/>
          </a:p>
        </p:txBody>
      </p:sp>
    </p:spTree>
    <p:extLst>
      <p:ext uri="{BB962C8B-B14F-4D97-AF65-F5344CB8AC3E}">
        <p14:creationId xmlns:p14="http://schemas.microsoft.com/office/powerpoint/2010/main" val="96250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7187A0F-3D95-4489-B4EF-186214A65999}" type="slidenum">
              <a:rPr lang="LID4096" smtClean="0"/>
              <a:t>8</a:t>
            </a:fld>
            <a:endParaRPr lang="LID4096"/>
          </a:p>
        </p:txBody>
      </p:sp>
    </p:spTree>
    <p:extLst>
      <p:ext uri="{BB962C8B-B14F-4D97-AF65-F5344CB8AC3E}">
        <p14:creationId xmlns:p14="http://schemas.microsoft.com/office/powerpoint/2010/main" val="95666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7187A0F-3D95-4489-B4EF-186214A65999}" type="slidenum">
              <a:rPr lang="LID4096" smtClean="0"/>
              <a:t>9</a:t>
            </a:fld>
            <a:endParaRPr lang="LID4096"/>
          </a:p>
        </p:txBody>
      </p:sp>
    </p:spTree>
    <p:extLst>
      <p:ext uri="{BB962C8B-B14F-4D97-AF65-F5344CB8AC3E}">
        <p14:creationId xmlns:p14="http://schemas.microsoft.com/office/powerpoint/2010/main" val="783379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7187A0F-3D95-4489-B4EF-186214A65999}" type="slidenum">
              <a:rPr lang="LID4096" smtClean="0"/>
              <a:t>17</a:t>
            </a:fld>
            <a:endParaRPr lang="LID4096"/>
          </a:p>
        </p:txBody>
      </p:sp>
    </p:spTree>
    <p:extLst>
      <p:ext uri="{BB962C8B-B14F-4D97-AF65-F5344CB8AC3E}">
        <p14:creationId xmlns:p14="http://schemas.microsoft.com/office/powerpoint/2010/main" val="362645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referencesource/blob/master/mscorlib/system/collections/generic/dictionary.cs"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pen.kattis.com/problems/amsterdamdistance" TargetMode="Externa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hackerrank.com/" TargetMode="External"/><Relationship Id="rId7" Type="http://schemas.openxmlformats.org/officeDocument/2006/relationships/image" Target="../media/image17.png"/><Relationship Id="rId2" Type="http://schemas.openxmlformats.org/officeDocument/2006/relationships/hyperlink" Target="https://leetcode.com/" TargetMode="External"/><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hyperlink" Target="https://www.topcoder.com/thrive/tracks?track=Competitive%20Programming" TargetMode="External"/><Relationship Id="rId4" Type="http://schemas.openxmlformats.org/officeDocument/2006/relationships/hyperlink" Target="https://open.kattis.com/" TargetMode="External"/><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204720" y="2353680"/>
            <a:ext cx="5781600" cy="2149560"/>
          </a:xfrm>
          <a:prstGeom prst="rect">
            <a:avLst/>
          </a:prstGeom>
          <a:noFill/>
          <a:ln w="0">
            <a:noFill/>
          </a:ln>
        </p:spPr>
        <p:txBody>
          <a:bodyPr lIns="0" tIns="0" rIns="0" bIns="0" anchor="ctr">
            <a:normAutofit/>
          </a:bodyPr>
          <a:lstStyle/>
          <a:p>
            <a:pPr algn="ctr">
              <a:lnSpc>
                <a:spcPct val="90000"/>
              </a:lnSpc>
            </a:pPr>
            <a:r>
              <a:rPr lang="en-US" sz="3600" b="0" strike="noStrike" spc="-1">
                <a:solidFill>
                  <a:srgbClr val="080808"/>
                </a:solidFill>
                <a:latin typeface="Calibri Light"/>
              </a:rPr>
              <a:t>Competitive Programming</a:t>
            </a:r>
            <a:endParaRPr lang="en-US" sz="3600" b="0" strike="noStrike" spc="-1">
              <a:latin typeface="Arial"/>
            </a:endParaRPr>
          </a:p>
        </p:txBody>
      </p:sp>
      <p:sp>
        <p:nvSpPr>
          <p:cNvPr id="77" name="PlaceHolder 2"/>
          <p:cNvSpPr>
            <a:spLocks noGrp="1"/>
          </p:cNvSpPr>
          <p:nvPr>
            <p:ph type="subTitle"/>
          </p:nvPr>
        </p:nvSpPr>
        <p:spPr>
          <a:xfrm>
            <a:off x="4328640" y="4519080"/>
            <a:ext cx="3827808" cy="1140840"/>
          </a:xfrm>
          <a:prstGeom prst="rect">
            <a:avLst/>
          </a:prstGeom>
          <a:noFill/>
          <a:ln w="0">
            <a:noFill/>
          </a:ln>
        </p:spPr>
        <p:txBody>
          <a:bodyPr lIns="0" tIns="0" rIns="0" bIns="0" anchor="t">
            <a:normAutofit/>
          </a:bodyPr>
          <a:lstStyle/>
          <a:p>
            <a:pPr marL="0" indent="0" algn="ctr">
              <a:lnSpc>
                <a:spcPct val="90000"/>
              </a:lnSpc>
              <a:spcBef>
                <a:spcPts val="1001"/>
              </a:spcBef>
              <a:buNone/>
              <a:tabLst>
                <a:tab pos="0" algn="l"/>
              </a:tabLst>
            </a:pPr>
            <a:r>
              <a:rPr lang="en-US" sz="1900" spc="-1" dirty="0">
                <a:solidFill>
                  <a:srgbClr val="080808"/>
                </a:solidFill>
                <a:latin typeface="Calibri"/>
              </a:rPr>
              <a:t>24 Feb.</a:t>
            </a:r>
            <a:r>
              <a:rPr lang="en-US" sz="1900" b="0" strike="noStrike" spc="-1" dirty="0">
                <a:solidFill>
                  <a:srgbClr val="080808"/>
                </a:solidFill>
                <a:latin typeface="Calibri"/>
              </a:rPr>
              <a:t> 2023</a:t>
            </a:r>
            <a:endParaRPr lang="en-US" sz="1900" b="0" strike="noStrike" spc="-1" dirty="0">
              <a:latin typeface="Arial"/>
            </a:endParaRPr>
          </a:p>
          <a:p>
            <a:pPr marL="0" indent="0" algn="ctr">
              <a:lnSpc>
                <a:spcPct val="90000"/>
              </a:lnSpc>
              <a:spcBef>
                <a:spcPts val="1001"/>
              </a:spcBef>
              <a:buNone/>
              <a:tabLst>
                <a:tab pos="0" algn="l"/>
              </a:tabLst>
            </a:pPr>
            <a:r>
              <a:rPr lang="en-US" sz="1900" b="0" strike="noStrike" spc="-1">
                <a:solidFill>
                  <a:srgbClr val="080808"/>
                </a:solidFill>
                <a:latin typeface="Calibri"/>
              </a:rPr>
              <a:t>Andrei Novikov</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2000"/>
                                  </p:stCondLst>
                                  <p:iterate type="lt">
                                    <p:tmAbs val="100"/>
                                  </p:iterate>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additive="repl">
                                        <p:cTn id="7" dur="400"/>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2000"/>
                                  </p:stCondLst>
                                  <p:iterate type="lt">
                                    <p:tmAbs val="100"/>
                                  </p:iterate>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fade">
                                      <p:cBhvr additive="repl">
                                        <p:cTn id="12" dur="400"/>
                                        <p:tgtEl>
                                          <p:spTgt spid="77">
                                            <p:txEl>
                                              <p:pRg st="1" end="1"/>
                                            </p:txEl>
                                          </p:spTgt>
                                        </p:tgtEl>
                                      </p:cBhvr>
                                    </p:animEffect>
                                  </p:childTnLst>
                                </p:cTn>
                              </p:par>
                              <p:par>
                                <p:cTn id="13" presetID="10" presetClass="entr" fill="hold" nodeType="withEffect">
                                  <p:stCondLst>
                                    <p:cond delay="500"/>
                                  </p:stCondLst>
                                  <p:iterate type="lt">
                                    <p:tmAbs val="100"/>
                                  </p:iterate>
                                  <p:childTnLst>
                                    <p:set>
                                      <p:cBhvr>
                                        <p:cTn id="14" dur="1" fill="hold">
                                          <p:stCondLst>
                                            <p:cond delay="0"/>
                                          </p:stCondLst>
                                        </p:cTn>
                                        <p:tgtEl>
                                          <p:spTgt spid="76"/>
                                        </p:tgtEl>
                                        <p:attrNameLst>
                                          <p:attrName>style.visibility</p:attrName>
                                        </p:attrNameLst>
                                      </p:cBhvr>
                                      <p:to>
                                        <p:strVal val="visible"/>
                                      </p:to>
                                    </p:set>
                                    <p:animEffect transition="in" filter="fade">
                                      <p:cBhvr additive="repl">
                                        <p:cTn id="15" dur="4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Functions</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Three are three</a:t>
            </a:r>
            <a:r>
              <a:rPr lang="en-US" sz="2000" spc="-1" dirty="0">
                <a:latin typeface="Arial"/>
              </a:rPr>
              <a:t> common type of hash functions:</a:t>
            </a:r>
          </a:p>
          <a:p>
            <a:pPr lvl="1">
              <a:spcBef>
                <a:spcPts val="1001"/>
              </a:spcBef>
              <a:buClr>
                <a:srgbClr val="000000"/>
              </a:buClr>
              <a:buFont typeface="Arial"/>
              <a:buChar char="•"/>
            </a:pPr>
            <a:r>
              <a:rPr lang="en-US" sz="1600" spc="-1" dirty="0">
                <a:latin typeface="Arial"/>
              </a:rPr>
              <a:t>Hash by division;</a:t>
            </a:r>
          </a:p>
          <a:p>
            <a:pPr lvl="2">
              <a:spcBef>
                <a:spcPts val="1001"/>
              </a:spcBef>
              <a:buClr>
                <a:srgbClr val="000000"/>
              </a:buClr>
              <a:buFont typeface="Arial"/>
              <a:buChar char="•"/>
            </a:pPr>
            <a:r>
              <a:rPr lang="en-US" sz="1200" b="1" i="1" spc="-1" dirty="0">
                <a:latin typeface="Arial"/>
              </a:rPr>
              <a:t>h(k) </a:t>
            </a:r>
            <a:r>
              <a:rPr lang="en-US" sz="1200" b="1" spc="-1" dirty="0">
                <a:latin typeface="Arial"/>
              </a:rPr>
              <a:t>= </a:t>
            </a:r>
            <a:r>
              <a:rPr lang="en-US" sz="1200" b="1" i="1" spc="-1" dirty="0">
                <a:latin typeface="Arial"/>
              </a:rPr>
              <a:t>k</a:t>
            </a:r>
            <a:r>
              <a:rPr lang="en-US" sz="1200" b="1" spc="-1" dirty="0">
                <a:latin typeface="Arial"/>
              </a:rPr>
              <a:t> mod </a:t>
            </a:r>
            <a:r>
              <a:rPr lang="en-US" sz="1200" b="1" i="1" spc="-1" dirty="0">
                <a:latin typeface="Arial"/>
              </a:rPr>
              <a:t>m</a:t>
            </a:r>
            <a:r>
              <a:rPr lang="en-US" sz="1200" spc="-1" dirty="0">
                <a:latin typeface="Arial"/>
              </a:rPr>
              <a:t>, the best candidate for </a:t>
            </a:r>
            <a:r>
              <a:rPr lang="en-US" sz="1200" i="1" spc="-1" dirty="0">
                <a:latin typeface="Arial"/>
              </a:rPr>
              <a:t>m</a:t>
            </a:r>
            <a:r>
              <a:rPr lang="en-US" sz="1200" spc="-1" dirty="0">
                <a:latin typeface="Arial"/>
              </a:rPr>
              <a:t> is a prime number, the worse candidate is </a:t>
            </a:r>
            <a:r>
              <a:rPr lang="en-US" sz="1200" i="1" spc="-1" dirty="0">
                <a:latin typeface="Arial"/>
              </a:rPr>
              <a:t>m</a:t>
            </a:r>
            <a:r>
              <a:rPr lang="en-US" sz="1200" spc="-1" dirty="0">
                <a:latin typeface="Arial"/>
              </a:rPr>
              <a:t> is a power of 2 (32, 64, etc.).</a:t>
            </a:r>
            <a:endParaRPr lang="en-US" sz="1200" i="1" spc="-1" dirty="0">
              <a:latin typeface="Arial"/>
            </a:endParaRPr>
          </a:p>
          <a:p>
            <a:pPr lvl="1">
              <a:spcBef>
                <a:spcPts val="1001"/>
              </a:spcBef>
              <a:buClr>
                <a:srgbClr val="000000"/>
              </a:buClr>
              <a:buFont typeface="Arial"/>
              <a:buChar char="•"/>
            </a:pPr>
            <a:r>
              <a:rPr lang="en-US" sz="1600" spc="-1" dirty="0">
                <a:latin typeface="Arial"/>
              </a:rPr>
              <a:t>Hash by multiplication;</a:t>
            </a:r>
          </a:p>
          <a:p>
            <a:pPr lvl="2">
              <a:spcBef>
                <a:spcPts val="1001"/>
              </a:spcBef>
              <a:buClr>
                <a:srgbClr val="000000"/>
              </a:buClr>
              <a:buFont typeface="Arial"/>
              <a:buChar char="•"/>
            </a:pPr>
            <a:r>
              <a:rPr lang="en-US" sz="1200" b="1" spc="-1" dirty="0">
                <a:latin typeface="Arial"/>
              </a:rPr>
              <a:t>h(k) = floor(</a:t>
            </a:r>
            <a:r>
              <a:rPr lang="en-US" sz="1200" b="1" i="1" spc="-1" dirty="0">
                <a:latin typeface="Arial"/>
              </a:rPr>
              <a:t>m</a:t>
            </a:r>
            <a:r>
              <a:rPr lang="en-US" sz="1200" b="1" spc="-1" dirty="0">
                <a:latin typeface="Arial"/>
              </a:rPr>
              <a:t> (</a:t>
            </a:r>
            <a:r>
              <a:rPr lang="en-US" sz="1200" b="1" i="1" spc="-1" dirty="0">
                <a:latin typeface="Arial"/>
              </a:rPr>
              <a:t>k A</a:t>
            </a:r>
            <a:r>
              <a:rPr lang="en-US" sz="1200" b="1" spc="-1" dirty="0">
                <a:latin typeface="Arial"/>
              </a:rPr>
              <a:t> mod 1))</a:t>
            </a:r>
            <a:r>
              <a:rPr lang="en-US" sz="1200" spc="-1" dirty="0">
                <a:latin typeface="Arial"/>
              </a:rPr>
              <a:t>, where A is a constant in (0; 1). Advantage – </a:t>
            </a:r>
            <a:r>
              <a:rPr lang="en-US" sz="1200" i="1" spc="-1" dirty="0">
                <a:latin typeface="Arial"/>
              </a:rPr>
              <a:t>m </a:t>
            </a:r>
            <a:r>
              <a:rPr lang="en-US" sz="1200" spc="-1" dirty="0">
                <a:latin typeface="Arial"/>
              </a:rPr>
              <a:t>value is not critical anymore.</a:t>
            </a:r>
          </a:p>
          <a:p>
            <a:pPr lvl="1">
              <a:spcBef>
                <a:spcPts val="1001"/>
              </a:spcBef>
              <a:buClr>
                <a:srgbClr val="000000"/>
              </a:buClr>
              <a:buFont typeface="Arial"/>
              <a:buChar char="•"/>
            </a:pPr>
            <a:r>
              <a:rPr lang="en-US" sz="1600" spc="-1" dirty="0">
                <a:latin typeface="Arial"/>
              </a:rPr>
              <a:t>Hash by randomization (universal hashing); </a:t>
            </a:r>
          </a:p>
          <a:p>
            <a:pPr lvl="2">
              <a:spcBef>
                <a:spcPts val="1001"/>
              </a:spcBef>
              <a:buClr>
                <a:srgbClr val="000000"/>
              </a:buClr>
              <a:buFont typeface="Arial"/>
              <a:buChar char="•"/>
            </a:pPr>
            <a:r>
              <a:rPr lang="en-US" sz="1200" b="0" strike="noStrike" spc="-1" dirty="0">
                <a:latin typeface="Arial"/>
              </a:rPr>
              <a:t>The idea is concluded in</a:t>
            </a:r>
            <a:r>
              <a:rPr lang="en-US" sz="1200" spc="-1" dirty="0">
                <a:latin typeface="Arial"/>
              </a:rPr>
              <a:t> random selection of the hash function during the application startup or during declaration of the hash table.</a:t>
            </a:r>
            <a:endParaRPr lang="en-US" sz="12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10</a:t>
            </a:fld>
            <a:endParaRPr lang="en-US" sz="1200" b="0" strike="noStrike" spc="-1">
              <a:latin typeface="Times New Roman"/>
            </a:endParaRPr>
          </a:p>
        </p:txBody>
      </p:sp>
    </p:spTree>
    <p:extLst>
      <p:ext uri="{BB962C8B-B14F-4D97-AF65-F5344CB8AC3E}">
        <p14:creationId xmlns:p14="http://schemas.microsoft.com/office/powerpoint/2010/main" val="66980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Open Addressing and Collision Resolution</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1200" b="0" strike="noStrike" spc="-1" dirty="0">
                <a:latin typeface="Arial"/>
              </a:rPr>
              <a:t> </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11</a:t>
            </a:fld>
            <a:endParaRPr lang="en-US" sz="1200" b="0" strike="noStrike" spc="-1">
              <a:latin typeface="Times New Roman"/>
            </a:endParaRPr>
          </a:p>
        </p:txBody>
      </p:sp>
      <p:sp>
        <p:nvSpPr>
          <p:cNvPr id="2" name="TextBox 1">
            <a:extLst>
              <a:ext uri="{FF2B5EF4-FFF2-40B4-BE49-F238E27FC236}">
                <a16:creationId xmlns:a16="http://schemas.microsoft.com/office/drawing/2014/main" id="{4F36EA40-E054-F6CB-B19B-0F25D1432345}"/>
              </a:ext>
            </a:extLst>
          </p:cNvPr>
          <p:cNvSpPr txBox="1"/>
          <p:nvPr/>
        </p:nvSpPr>
        <p:spPr>
          <a:xfrm>
            <a:off x="884593" y="1825560"/>
            <a:ext cx="10514520" cy="707886"/>
          </a:xfrm>
          <a:prstGeom prst="rect">
            <a:avLst/>
          </a:prstGeom>
          <a:noFill/>
        </p:spPr>
        <p:txBody>
          <a:bodyPr wrap="square" rtlCol="0">
            <a:spAutoFit/>
          </a:bodyPr>
          <a:lstStyle/>
          <a:p>
            <a:r>
              <a:rPr lang="en-US" sz="2000" dirty="0"/>
              <a:t>In case of open addressing, all elements are stored in array directly.</a:t>
            </a:r>
          </a:p>
          <a:p>
            <a:r>
              <a:rPr lang="en-US" sz="2000" dirty="0"/>
              <a:t>But instead search in </a:t>
            </a:r>
            <a:r>
              <a:rPr lang="en-US" sz="2000" b="1" i="1" dirty="0"/>
              <a:t>[0, m)</a:t>
            </a:r>
            <a:r>
              <a:rPr lang="en-US" sz="2000" dirty="0"/>
              <a:t>, we can search in </a:t>
            </a:r>
            <a:r>
              <a:rPr lang="en-US" sz="2000" b="1" i="1" dirty="0"/>
              <a:t>&lt;h(k, 0), h(k, 1), …, h(k, m - 1)&gt;</a:t>
            </a:r>
          </a:p>
        </p:txBody>
      </p:sp>
      <p:sp>
        <p:nvSpPr>
          <p:cNvPr id="4" name="TextBox 3">
            <a:extLst>
              <a:ext uri="{FF2B5EF4-FFF2-40B4-BE49-F238E27FC236}">
                <a16:creationId xmlns:a16="http://schemas.microsoft.com/office/drawing/2014/main" id="{CDC6E029-8996-DBB0-B7C0-C59C2A1A20B7}"/>
              </a:ext>
            </a:extLst>
          </p:cNvPr>
          <p:cNvSpPr txBox="1"/>
          <p:nvPr/>
        </p:nvSpPr>
        <p:spPr>
          <a:xfrm>
            <a:off x="3598606" y="2956659"/>
            <a:ext cx="450317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i="1" dirty="0"/>
              <a:t>h</a:t>
            </a:r>
            <a:r>
              <a:rPr lang="en-US" dirty="0"/>
              <a:t>(</a:t>
            </a:r>
            <a:r>
              <a:rPr lang="en-US" i="1" dirty="0"/>
              <a:t>k</a:t>
            </a:r>
            <a:r>
              <a:rPr lang="en-US" dirty="0"/>
              <a:t>, </a:t>
            </a:r>
            <a:r>
              <a:rPr lang="en-US" i="1" dirty="0" err="1"/>
              <a:t>i</a:t>
            </a:r>
            <a:r>
              <a:rPr lang="en-US" dirty="0"/>
              <a:t>) = </a:t>
            </a:r>
            <a:r>
              <a:rPr lang="en-US" i="1" dirty="0"/>
              <a:t>h</a:t>
            </a:r>
            <a:r>
              <a:rPr lang="en-US" dirty="0"/>
              <a:t>(</a:t>
            </a:r>
            <a:r>
              <a:rPr lang="en-US" i="1" dirty="0"/>
              <a:t>h</a:t>
            </a:r>
            <a:r>
              <a:rPr lang="en-US" baseline="-25000" dirty="0"/>
              <a:t>1</a:t>
            </a:r>
            <a:r>
              <a:rPr lang="en-US" dirty="0"/>
              <a:t>(</a:t>
            </a:r>
            <a:r>
              <a:rPr lang="en-US" i="1" dirty="0"/>
              <a:t>k</a:t>
            </a:r>
            <a:r>
              <a:rPr lang="en-US" dirty="0"/>
              <a:t>) + </a:t>
            </a:r>
            <a:r>
              <a:rPr lang="en-US" i="1" dirty="0"/>
              <a:t>ih</a:t>
            </a:r>
            <a:r>
              <a:rPr lang="en-US" baseline="-25000" dirty="0"/>
              <a:t>2</a:t>
            </a:r>
            <a:r>
              <a:rPr lang="en-US" dirty="0"/>
              <a:t>(</a:t>
            </a:r>
            <a:r>
              <a:rPr lang="en-US" i="1" dirty="0"/>
              <a:t>k</a:t>
            </a:r>
            <a:r>
              <a:rPr lang="en-US" dirty="0"/>
              <a:t>)) mod </a:t>
            </a:r>
            <a:r>
              <a:rPr lang="en-US" i="1" dirty="0"/>
              <a:t>m</a:t>
            </a:r>
            <a:endParaRPr lang="LID4096" i="1" dirty="0"/>
          </a:p>
        </p:txBody>
      </p:sp>
    </p:spTree>
    <p:extLst>
      <p:ext uri="{BB962C8B-B14F-4D97-AF65-F5344CB8AC3E}">
        <p14:creationId xmlns:p14="http://schemas.microsoft.com/office/powerpoint/2010/main" val="405373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Collision Resolution in Open Addressing</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1200" b="0" strike="noStrike" spc="-1" dirty="0">
                <a:latin typeface="Arial"/>
              </a:rPr>
              <a:t> </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12</a:t>
            </a:fld>
            <a:endParaRPr lang="en-US" sz="1200" b="0" strike="noStrike" spc="-1">
              <a:latin typeface="Times New Roman"/>
            </a:endParaRPr>
          </a:p>
        </p:txBody>
      </p:sp>
      <p:sp>
        <p:nvSpPr>
          <p:cNvPr id="2" name="TextBox 1">
            <a:extLst>
              <a:ext uri="{FF2B5EF4-FFF2-40B4-BE49-F238E27FC236}">
                <a16:creationId xmlns:a16="http://schemas.microsoft.com/office/drawing/2014/main" id="{4F36EA40-E054-F6CB-B19B-0F25D1432345}"/>
              </a:ext>
            </a:extLst>
          </p:cNvPr>
          <p:cNvSpPr txBox="1"/>
          <p:nvPr/>
        </p:nvSpPr>
        <p:spPr>
          <a:xfrm>
            <a:off x="884593" y="1825560"/>
            <a:ext cx="10514520" cy="1323439"/>
          </a:xfrm>
          <a:prstGeom prst="rect">
            <a:avLst/>
          </a:prstGeom>
          <a:noFill/>
        </p:spPr>
        <p:txBody>
          <a:bodyPr wrap="square" rtlCol="0">
            <a:spAutoFit/>
          </a:bodyPr>
          <a:lstStyle/>
          <a:p>
            <a:r>
              <a:rPr lang="en-US" sz="2000" dirty="0"/>
              <a:t>In case of open addressing, all elements are stored in array directly.</a:t>
            </a:r>
          </a:p>
          <a:p>
            <a:r>
              <a:rPr lang="en-US" sz="2000" dirty="0"/>
              <a:t>But instead search in </a:t>
            </a:r>
            <a:r>
              <a:rPr lang="en-US" sz="2000" b="1" i="1" dirty="0"/>
              <a:t>[0, m)</a:t>
            </a:r>
            <a:r>
              <a:rPr lang="en-US" sz="2000" dirty="0"/>
              <a:t>, we can search in </a:t>
            </a:r>
            <a:r>
              <a:rPr lang="en-US" sz="2000" b="1" i="1" dirty="0"/>
              <a:t>&lt;h(k, 0), h(k, 1), …, h(k, m - 1)&gt;</a:t>
            </a:r>
          </a:p>
          <a:p>
            <a:endParaRPr lang="en-US" sz="2000" b="1" i="1" dirty="0"/>
          </a:p>
          <a:p>
            <a:r>
              <a:rPr lang="en-US" sz="2000" dirty="0"/>
              <a:t>Double hash to resolve collisions in open addressing hash table:</a:t>
            </a:r>
          </a:p>
        </p:txBody>
      </p:sp>
      <p:sp>
        <p:nvSpPr>
          <p:cNvPr id="3" name="TextBox 2">
            <a:extLst>
              <a:ext uri="{FF2B5EF4-FFF2-40B4-BE49-F238E27FC236}">
                <a16:creationId xmlns:a16="http://schemas.microsoft.com/office/drawing/2014/main" id="{6078A422-9D1D-9C30-4569-67C411581295}"/>
              </a:ext>
            </a:extLst>
          </p:cNvPr>
          <p:cNvSpPr txBox="1"/>
          <p:nvPr/>
        </p:nvSpPr>
        <p:spPr>
          <a:xfrm>
            <a:off x="3588774" y="3244334"/>
            <a:ext cx="450317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i="1" dirty="0"/>
              <a:t>h</a:t>
            </a:r>
            <a:r>
              <a:rPr lang="en-US" dirty="0"/>
              <a:t>(</a:t>
            </a:r>
            <a:r>
              <a:rPr lang="en-US" i="1" dirty="0"/>
              <a:t>k</a:t>
            </a:r>
            <a:r>
              <a:rPr lang="en-US" dirty="0"/>
              <a:t>, </a:t>
            </a:r>
            <a:r>
              <a:rPr lang="en-US" i="1" dirty="0" err="1"/>
              <a:t>i</a:t>
            </a:r>
            <a:r>
              <a:rPr lang="en-US" dirty="0"/>
              <a:t>) = </a:t>
            </a:r>
            <a:r>
              <a:rPr lang="en-US" i="1" dirty="0"/>
              <a:t>h</a:t>
            </a:r>
            <a:r>
              <a:rPr lang="en-US" dirty="0"/>
              <a:t>(</a:t>
            </a:r>
            <a:r>
              <a:rPr lang="en-US" i="1" dirty="0"/>
              <a:t>h</a:t>
            </a:r>
            <a:r>
              <a:rPr lang="en-US" baseline="-25000" dirty="0"/>
              <a:t>1</a:t>
            </a:r>
            <a:r>
              <a:rPr lang="en-US" dirty="0"/>
              <a:t>(</a:t>
            </a:r>
            <a:r>
              <a:rPr lang="en-US" i="1" dirty="0"/>
              <a:t>k</a:t>
            </a:r>
            <a:r>
              <a:rPr lang="en-US" dirty="0"/>
              <a:t>) + </a:t>
            </a:r>
            <a:r>
              <a:rPr lang="en-US" i="1" dirty="0"/>
              <a:t>ih</a:t>
            </a:r>
            <a:r>
              <a:rPr lang="en-US" baseline="-25000" dirty="0"/>
              <a:t>2</a:t>
            </a:r>
            <a:r>
              <a:rPr lang="en-US" dirty="0"/>
              <a:t>(</a:t>
            </a:r>
            <a:r>
              <a:rPr lang="en-US" i="1" dirty="0"/>
              <a:t>k</a:t>
            </a:r>
            <a:r>
              <a:rPr lang="en-US" dirty="0"/>
              <a:t>)) mod </a:t>
            </a:r>
            <a:r>
              <a:rPr lang="en-US" i="1" dirty="0"/>
              <a:t>m</a:t>
            </a:r>
          </a:p>
        </p:txBody>
      </p:sp>
    </p:spTree>
    <p:extLst>
      <p:ext uri="{BB962C8B-B14F-4D97-AF65-F5344CB8AC3E}">
        <p14:creationId xmlns:p14="http://schemas.microsoft.com/office/powerpoint/2010/main" val="386549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Open Addressing Example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1200" b="0" strike="noStrike" spc="-1" dirty="0">
                <a:latin typeface="Arial"/>
              </a:rPr>
              <a:t> </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13</a:t>
            </a:fld>
            <a:endParaRPr lang="en-US" sz="1200" b="0" strike="noStrike" spc="-1" dirty="0">
              <a:latin typeface="Times New Roman"/>
            </a:endParaRPr>
          </a:p>
        </p:txBody>
      </p:sp>
      <p:sp>
        <p:nvSpPr>
          <p:cNvPr id="2" name="TextBox 1">
            <a:extLst>
              <a:ext uri="{FF2B5EF4-FFF2-40B4-BE49-F238E27FC236}">
                <a16:creationId xmlns:a16="http://schemas.microsoft.com/office/drawing/2014/main" id="{4F36EA40-E054-F6CB-B19B-0F25D1432345}"/>
              </a:ext>
            </a:extLst>
          </p:cNvPr>
          <p:cNvSpPr txBox="1"/>
          <p:nvPr/>
        </p:nvSpPr>
        <p:spPr>
          <a:xfrm>
            <a:off x="884593" y="1825560"/>
            <a:ext cx="10514520" cy="1323439"/>
          </a:xfrm>
          <a:prstGeom prst="rect">
            <a:avLst/>
          </a:prstGeom>
          <a:noFill/>
        </p:spPr>
        <p:txBody>
          <a:bodyPr wrap="square" rtlCol="0">
            <a:spAutoFit/>
          </a:bodyPr>
          <a:lstStyle/>
          <a:p>
            <a:r>
              <a:rPr lang="en-US" sz="2000" dirty="0"/>
              <a:t>In case of open addressing, all elements are stored in array directly.</a:t>
            </a:r>
          </a:p>
          <a:p>
            <a:r>
              <a:rPr lang="en-US" sz="2000" dirty="0"/>
              <a:t>But instead search in </a:t>
            </a:r>
            <a:r>
              <a:rPr lang="en-US" sz="2000" b="1" i="1" dirty="0"/>
              <a:t>[0, m)</a:t>
            </a:r>
            <a:r>
              <a:rPr lang="en-US" sz="2000" dirty="0"/>
              <a:t>, we can search in </a:t>
            </a:r>
            <a:r>
              <a:rPr lang="en-US" sz="2000" b="1" i="1" dirty="0"/>
              <a:t>&lt;h(k, 0), h(k, 1), …, h(k, m - 1)&gt;</a:t>
            </a:r>
          </a:p>
          <a:p>
            <a:endParaRPr lang="en-US" sz="2000" b="1" i="1" dirty="0"/>
          </a:p>
          <a:p>
            <a:r>
              <a:rPr lang="en-US" sz="2000" dirty="0"/>
              <a:t>Double hash to resolve collisions in open addressing hash table:</a:t>
            </a:r>
          </a:p>
        </p:txBody>
      </p:sp>
      <p:sp>
        <p:nvSpPr>
          <p:cNvPr id="4" name="TextBox 3">
            <a:extLst>
              <a:ext uri="{FF2B5EF4-FFF2-40B4-BE49-F238E27FC236}">
                <a16:creationId xmlns:a16="http://schemas.microsoft.com/office/drawing/2014/main" id="{CDC6E029-8996-DBB0-B7C0-C59C2A1A20B7}"/>
              </a:ext>
            </a:extLst>
          </p:cNvPr>
          <p:cNvSpPr txBox="1"/>
          <p:nvPr/>
        </p:nvSpPr>
        <p:spPr>
          <a:xfrm>
            <a:off x="3588774" y="3244334"/>
            <a:ext cx="450317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i="1" dirty="0"/>
              <a:t>h</a:t>
            </a:r>
            <a:r>
              <a:rPr lang="en-US" dirty="0"/>
              <a:t>(</a:t>
            </a:r>
            <a:r>
              <a:rPr lang="en-US" i="1" dirty="0"/>
              <a:t>k</a:t>
            </a:r>
            <a:r>
              <a:rPr lang="en-US" dirty="0"/>
              <a:t>, </a:t>
            </a:r>
            <a:r>
              <a:rPr lang="en-US" i="1" dirty="0" err="1"/>
              <a:t>i</a:t>
            </a:r>
            <a:r>
              <a:rPr lang="en-US" dirty="0"/>
              <a:t>) = </a:t>
            </a:r>
            <a:r>
              <a:rPr lang="en-US" i="1" dirty="0"/>
              <a:t>h</a:t>
            </a:r>
            <a:r>
              <a:rPr lang="en-US" dirty="0"/>
              <a:t>(</a:t>
            </a:r>
            <a:r>
              <a:rPr lang="en-US" i="1" dirty="0"/>
              <a:t>h</a:t>
            </a:r>
            <a:r>
              <a:rPr lang="en-US" baseline="-25000" dirty="0"/>
              <a:t>1</a:t>
            </a:r>
            <a:r>
              <a:rPr lang="en-US" dirty="0"/>
              <a:t>(</a:t>
            </a:r>
            <a:r>
              <a:rPr lang="en-US" i="1" dirty="0"/>
              <a:t>k</a:t>
            </a:r>
            <a:r>
              <a:rPr lang="en-US" dirty="0"/>
              <a:t>) + </a:t>
            </a:r>
            <a:r>
              <a:rPr lang="en-US" i="1" dirty="0"/>
              <a:t>ih</a:t>
            </a:r>
            <a:r>
              <a:rPr lang="en-US" baseline="-25000" dirty="0"/>
              <a:t>2</a:t>
            </a:r>
            <a:r>
              <a:rPr lang="en-US" dirty="0"/>
              <a:t>(</a:t>
            </a:r>
            <a:r>
              <a:rPr lang="en-US" i="1" dirty="0"/>
              <a:t>k</a:t>
            </a:r>
            <a:r>
              <a:rPr lang="en-US" dirty="0"/>
              <a:t>)) mod </a:t>
            </a:r>
            <a:r>
              <a:rPr lang="en-US" i="1" dirty="0"/>
              <a:t>m</a:t>
            </a:r>
          </a:p>
        </p:txBody>
      </p:sp>
      <p:sp>
        <p:nvSpPr>
          <p:cNvPr id="3" name="TextBox 2">
            <a:extLst>
              <a:ext uri="{FF2B5EF4-FFF2-40B4-BE49-F238E27FC236}">
                <a16:creationId xmlns:a16="http://schemas.microsoft.com/office/drawing/2014/main" id="{1804B9B5-B0B8-E92D-645E-E857137097AB}"/>
              </a:ext>
            </a:extLst>
          </p:cNvPr>
          <p:cNvSpPr txBox="1"/>
          <p:nvPr/>
        </p:nvSpPr>
        <p:spPr>
          <a:xfrm>
            <a:off x="8746872" y="4293067"/>
            <a:ext cx="2742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i="1" dirty="0"/>
              <a:t>h1</a:t>
            </a:r>
            <a:r>
              <a:rPr lang="en-US" dirty="0"/>
              <a:t>(</a:t>
            </a:r>
            <a:r>
              <a:rPr lang="en-US" i="1" dirty="0"/>
              <a:t>k</a:t>
            </a:r>
            <a:r>
              <a:rPr lang="en-US" dirty="0"/>
              <a:t>)</a:t>
            </a:r>
            <a:r>
              <a:rPr lang="en-US" i="1" dirty="0"/>
              <a:t> = k </a:t>
            </a:r>
            <a:r>
              <a:rPr lang="en-US" dirty="0"/>
              <a:t>mod</a:t>
            </a:r>
            <a:r>
              <a:rPr lang="en-US" i="1" dirty="0"/>
              <a:t> </a:t>
            </a:r>
            <a:r>
              <a:rPr lang="en-US" dirty="0"/>
              <a:t>13</a:t>
            </a:r>
          </a:p>
        </p:txBody>
      </p:sp>
      <p:sp>
        <p:nvSpPr>
          <p:cNvPr id="5" name="TextBox 4">
            <a:extLst>
              <a:ext uri="{FF2B5EF4-FFF2-40B4-BE49-F238E27FC236}">
                <a16:creationId xmlns:a16="http://schemas.microsoft.com/office/drawing/2014/main" id="{F2785721-F192-31A0-41A0-590FA079D21B}"/>
              </a:ext>
            </a:extLst>
          </p:cNvPr>
          <p:cNvSpPr txBox="1"/>
          <p:nvPr/>
        </p:nvSpPr>
        <p:spPr>
          <a:xfrm>
            <a:off x="8746873" y="4757734"/>
            <a:ext cx="2742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i="1" dirty="0"/>
              <a:t>h2</a:t>
            </a:r>
            <a:r>
              <a:rPr lang="en-US" dirty="0"/>
              <a:t>(</a:t>
            </a:r>
            <a:r>
              <a:rPr lang="en-US" i="1" dirty="0"/>
              <a:t>k, </a:t>
            </a:r>
            <a:r>
              <a:rPr lang="en-US" i="1" dirty="0" err="1"/>
              <a:t>i</a:t>
            </a:r>
            <a:r>
              <a:rPr lang="en-US" dirty="0"/>
              <a:t>)</a:t>
            </a:r>
            <a:r>
              <a:rPr lang="en-US" i="1" dirty="0"/>
              <a:t> = 1 + k </a:t>
            </a:r>
            <a:r>
              <a:rPr lang="en-US" dirty="0"/>
              <a:t>mod</a:t>
            </a:r>
            <a:r>
              <a:rPr lang="en-US" i="1" dirty="0"/>
              <a:t> </a:t>
            </a:r>
            <a:r>
              <a:rPr lang="en-US" dirty="0"/>
              <a:t>11</a:t>
            </a:r>
          </a:p>
        </p:txBody>
      </p:sp>
      <p:pic>
        <p:nvPicPr>
          <p:cNvPr id="1026" name="Picture 2">
            <a:extLst>
              <a:ext uri="{FF2B5EF4-FFF2-40B4-BE49-F238E27FC236}">
                <a16:creationId xmlns:a16="http://schemas.microsoft.com/office/drawing/2014/main" id="{4D954599-05F6-66DC-9D43-A59383AFA1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907" y="3709001"/>
            <a:ext cx="6909376" cy="246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(Visual Studio 2022) Implementation</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2000" spc="-1" dirty="0">
                <a:latin typeface="Arial"/>
              </a:rPr>
              <a:t>Simplified scheme of the implementation in C++ (Visual Studio 2022):</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14</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6293117A-2D84-855F-7157-37ED2976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165" y="2871406"/>
            <a:ext cx="3819525" cy="2962275"/>
          </a:xfrm>
          <a:prstGeom prst="rect">
            <a:avLst/>
          </a:prstGeom>
        </p:spPr>
      </p:pic>
      <p:sp>
        <p:nvSpPr>
          <p:cNvPr id="4" name="TextBox 3">
            <a:extLst>
              <a:ext uri="{FF2B5EF4-FFF2-40B4-BE49-F238E27FC236}">
                <a16:creationId xmlns:a16="http://schemas.microsoft.com/office/drawing/2014/main" id="{D19DFAA4-DFAB-2FAF-3D6A-E8248715861B}"/>
              </a:ext>
            </a:extLst>
          </p:cNvPr>
          <p:cNvSpPr txBox="1"/>
          <p:nvPr/>
        </p:nvSpPr>
        <p:spPr>
          <a:xfrm>
            <a:off x="838080" y="2569654"/>
            <a:ext cx="4556087" cy="1938992"/>
          </a:xfrm>
          <a:prstGeom prst="rect">
            <a:avLst/>
          </a:prstGeom>
          <a:noFill/>
        </p:spPr>
        <p:txBody>
          <a:bodyPr wrap="square" rtlCol="0">
            <a:spAutoFit/>
          </a:bodyPr>
          <a:lstStyle/>
          <a:p>
            <a:r>
              <a:rPr lang="en-US" sz="2000" dirty="0"/>
              <a:t>Structure:</a:t>
            </a:r>
          </a:p>
          <a:p>
            <a:pPr marL="342900" indent="-342900">
              <a:buFontTx/>
              <a:buChar char="-"/>
            </a:pPr>
            <a:r>
              <a:rPr lang="en-US" sz="2000" dirty="0"/>
              <a:t>List of elements;</a:t>
            </a:r>
          </a:p>
          <a:p>
            <a:pPr marL="342900" indent="-342900">
              <a:buFontTx/>
              <a:buChar char="-"/>
            </a:pPr>
            <a:r>
              <a:rPr lang="en-US" sz="2000" dirty="0"/>
              <a:t>Vector of pairs (buckets);</a:t>
            </a:r>
          </a:p>
          <a:p>
            <a:pPr marL="342900" indent="-342900">
              <a:buFontTx/>
              <a:buChar char="-"/>
            </a:pPr>
            <a:r>
              <a:rPr lang="en-US" sz="2000" dirty="0"/>
              <a:t>Hash function;</a:t>
            </a:r>
          </a:p>
          <a:p>
            <a:pPr marL="342900" indent="-342900">
              <a:buFontTx/>
              <a:buChar char="-"/>
            </a:pPr>
            <a:r>
              <a:rPr lang="en-US" sz="2000" dirty="0"/>
              <a:t>Total elements;</a:t>
            </a:r>
          </a:p>
          <a:p>
            <a:pPr marL="342900" indent="-342900">
              <a:buFontTx/>
              <a:buChar char="-"/>
            </a:pPr>
            <a:r>
              <a:rPr lang="en-US" sz="2000" dirty="0"/>
              <a:t>Maximum loading factor [0, 1];</a:t>
            </a:r>
            <a:endParaRPr lang="LID4096" sz="2000" dirty="0"/>
          </a:p>
        </p:txBody>
      </p:sp>
      <p:sp>
        <p:nvSpPr>
          <p:cNvPr id="5" name="TextBox 4">
            <a:extLst>
              <a:ext uri="{FF2B5EF4-FFF2-40B4-BE49-F238E27FC236}">
                <a16:creationId xmlns:a16="http://schemas.microsoft.com/office/drawing/2014/main" id="{440118EE-B7A4-7181-70F0-0AA310226F35}"/>
              </a:ext>
            </a:extLst>
          </p:cNvPr>
          <p:cNvSpPr txBox="1"/>
          <p:nvPr/>
        </p:nvSpPr>
        <p:spPr>
          <a:xfrm>
            <a:off x="9011668" y="4572654"/>
            <a:ext cx="1750819"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Buckets: vector</a:t>
            </a:r>
            <a:endParaRPr lang="LID4096" sz="1400" dirty="0"/>
          </a:p>
        </p:txBody>
      </p:sp>
      <p:sp>
        <p:nvSpPr>
          <p:cNvPr id="6" name="TextBox 5">
            <a:extLst>
              <a:ext uri="{FF2B5EF4-FFF2-40B4-BE49-F238E27FC236}">
                <a16:creationId xmlns:a16="http://schemas.microsoft.com/office/drawing/2014/main" id="{5C3E7B91-C829-78F3-A5F1-5EC1C24961D7}"/>
              </a:ext>
            </a:extLst>
          </p:cNvPr>
          <p:cNvSpPr txBox="1"/>
          <p:nvPr/>
        </p:nvSpPr>
        <p:spPr>
          <a:xfrm>
            <a:off x="8610480" y="2457820"/>
            <a:ext cx="1575935"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Elements: list</a:t>
            </a:r>
            <a:endParaRPr lang="LID4096" sz="1400" dirty="0"/>
          </a:p>
        </p:txBody>
      </p:sp>
      <p:sp>
        <p:nvSpPr>
          <p:cNvPr id="7" name="TextBox 6">
            <a:extLst>
              <a:ext uri="{FF2B5EF4-FFF2-40B4-BE49-F238E27FC236}">
                <a16:creationId xmlns:a16="http://schemas.microsoft.com/office/drawing/2014/main" id="{F9DB9494-5DB0-FE14-9264-437F85B5A271}"/>
              </a:ext>
            </a:extLst>
          </p:cNvPr>
          <p:cNvSpPr txBox="1"/>
          <p:nvPr/>
        </p:nvSpPr>
        <p:spPr>
          <a:xfrm>
            <a:off x="7738753" y="3895843"/>
            <a:ext cx="2895719"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Bucket description: pair&lt;&gt;</a:t>
            </a:r>
            <a:endParaRPr lang="LID4096" sz="140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940C27E-E7E7-FFBB-C093-591B7CDA0E12}"/>
                  </a:ext>
                </a:extLst>
              </p14:cNvPr>
              <p14:cNvContentPartPr/>
              <p14:nvPr/>
            </p14:nvContentPartPr>
            <p14:xfrm>
              <a:off x="9828576" y="2779416"/>
              <a:ext cx="340200" cy="370800"/>
            </p14:xfrm>
          </p:contentPart>
        </mc:Choice>
        <mc:Fallback xmlns="">
          <p:pic>
            <p:nvPicPr>
              <p:cNvPr id="10" name="Ink 9">
                <a:extLst>
                  <a:ext uri="{FF2B5EF4-FFF2-40B4-BE49-F238E27FC236}">
                    <a16:creationId xmlns:a16="http://schemas.microsoft.com/office/drawing/2014/main" id="{F940C27E-E7E7-FFBB-C093-591B7CDA0E12}"/>
                  </a:ext>
                </a:extLst>
              </p:cNvPr>
              <p:cNvPicPr/>
              <p:nvPr/>
            </p:nvPicPr>
            <p:blipFill>
              <a:blip r:embed="rId4"/>
              <a:stretch>
                <a:fillRect/>
              </a:stretch>
            </p:blipFill>
            <p:spPr>
              <a:xfrm>
                <a:off x="9819936" y="2770776"/>
                <a:ext cx="3578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CD3515C-AE04-35C8-78CB-DCA1D814026D}"/>
                  </a:ext>
                </a:extLst>
              </p14:cNvPr>
              <p14:cNvContentPartPr/>
              <p14:nvPr/>
            </p14:nvContentPartPr>
            <p14:xfrm>
              <a:off x="7065216" y="4007376"/>
              <a:ext cx="634320" cy="147960"/>
            </p14:xfrm>
          </p:contentPart>
        </mc:Choice>
        <mc:Fallback xmlns="">
          <p:pic>
            <p:nvPicPr>
              <p:cNvPr id="11" name="Ink 10">
                <a:extLst>
                  <a:ext uri="{FF2B5EF4-FFF2-40B4-BE49-F238E27FC236}">
                    <a16:creationId xmlns:a16="http://schemas.microsoft.com/office/drawing/2014/main" id="{9CD3515C-AE04-35C8-78CB-DCA1D814026D}"/>
                  </a:ext>
                </a:extLst>
              </p:cNvPr>
              <p:cNvPicPr/>
              <p:nvPr/>
            </p:nvPicPr>
            <p:blipFill>
              <a:blip r:embed="rId6"/>
              <a:stretch>
                <a:fillRect/>
              </a:stretch>
            </p:blipFill>
            <p:spPr>
              <a:xfrm>
                <a:off x="7056216" y="3998736"/>
                <a:ext cx="651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9B9C877-C5F2-6612-0E0F-8D51972C5D69}"/>
                  </a:ext>
                </a:extLst>
              </p14:cNvPr>
              <p14:cNvContentPartPr/>
              <p14:nvPr/>
            </p14:nvContentPartPr>
            <p14:xfrm>
              <a:off x="8793576" y="4891896"/>
              <a:ext cx="816840" cy="311400"/>
            </p14:xfrm>
          </p:contentPart>
        </mc:Choice>
        <mc:Fallback xmlns="">
          <p:pic>
            <p:nvPicPr>
              <p:cNvPr id="12" name="Ink 11">
                <a:extLst>
                  <a:ext uri="{FF2B5EF4-FFF2-40B4-BE49-F238E27FC236}">
                    <a16:creationId xmlns:a16="http://schemas.microsoft.com/office/drawing/2014/main" id="{89B9C877-C5F2-6612-0E0F-8D51972C5D69}"/>
                  </a:ext>
                </a:extLst>
              </p:cNvPr>
              <p:cNvPicPr/>
              <p:nvPr/>
            </p:nvPicPr>
            <p:blipFill>
              <a:blip r:embed="rId8"/>
              <a:stretch>
                <a:fillRect/>
              </a:stretch>
            </p:blipFill>
            <p:spPr>
              <a:xfrm>
                <a:off x="8784936" y="4882896"/>
                <a:ext cx="834480" cy="329040"/>
              </a:xfrm>
              <a:prstGeom prst="rect">
                <a:avLst/>
              </a:prstGeom>
            </p:spPr>
          </p:pic>
        </mc:Fallback>
      </mc:AlternateContent>
      <p:sp>
        <p:nvSpPr>
          <p:cNvPr id="2" name="TextBox 1">
            <a:extLst>
              <a:ext uri="{FF2B5EF4-FFF2-40B4-BE49-F238E27FC236}">
                <a16:creationId xmlns:a16="http://schemas.microsoft.com/office/drawing/2014/main" id="{3B04F3C9-A5EA-EE87-E96A-D31B923F6100}"/>
              </a:ext>
            </a:extLst>
          </p:cNvPr>
          <p:cNvSpPr txBox="1"/>
          <p:nvPr/>
        </p:nvSpPr>
        <p:spPr>
          <a:xfrm>
            <a:off x="1354235" y="4972891"/>
            <a:ext cx="381304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Chaining Approach</a:t>
            </a:r>
            <a:endParaRPr lang="LID4096" dirty="0"/>
          </a:p>
        </p:txBody>
      </p:sp>
    </p:spTree>
    <p:extLst>
      <p:ext uri="{BB962C8B-B14F-4D97-AF65-F5344CB8AC3E}">
        <p14:creationId xmlns:p14="http://schemas.microsoft.com/office/powerpoint/2010/main" val="21309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Hash Function Example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buNone/>
            </a:pPr>
            <a:r>
              <a:rPr lang="en-US" sz="2000" dirty="0"/>
              <a:t>Example of the hash function implementation in C++ for integer types (Visual Studio 2022 implementation):</a:t>
            </a:r>
            <a:endParaRPr lang="LID4096" sz="2000" dirty="0"/>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15</a:t>
            </a:fld>
            <a:endParaRPr lang="en-US" sz="1200" b="0" strike="noStrike" spc="-1">
              <a:latin typeface="Times New Roman"/>
            </a:endParaRPr>
          </a:p>
        </p:txBody>
      </p:sp>
      <p:pic>
        <p:nvPicPr>
          <p:cNvPr id="8" name="Picture 7">
            <a:extLst>
              <a:ext uri="{FF2B5EF4-FFF2-40B4-BE49-F238E27FC236}">
                <a16:creationId xmlns:a16="http://schemas.microsoft.com/office/drawing/2014/main" id="{D317857F-46FE-5722-4D38-F2684EECCC9C}"/>
              </a:ext>
            </a:extLst>
          </p:cNvPr>
          <p:cNvPicPr>
            <a:picLocks noChangeAspect="1"/>
          </p:cNvPicPr>
          <p:nvPr/>
        </p:nvPicPr>
        <p:blipFill>
          <a:blip r:embed="rId2"/>
          <a:stretch>
            <a:fillRect/>
          </a:stretch>
        </p:blipFill>
        <p:spPr>
          <a:xfrm>
            <a:off x="2064258" y="2950464"/>
            <a:ext cx="8191500" cy="1524000"/>
          </a:xfrm>
          <a:prstGeom prst="rect">
            <a:avLst/>
          </a:prstGeom>
        </p:spPr>
      </p:pic>
      <p:sp>
        <p:nvSpPr>
          <p:cNvPr id="9" name="Rectangle 8">
            <a:extLst>
              <a:ext uri="{FF2B5EF4-FFF2-40B4-BE49-F238E27FC236}">
                <a16:creationId xmlns:a16="http://schemas.microsoft.com/office/drawing/2014/main" id="{E4F20E56-F4FC-39A0-9EF6-FE2C2A490374}"/>
              </a:ext>
            </a:extLst>
          </p:cNvPr>
          <p:cNvSpPr/>
          <p:nvPr/>
        </p:nvSpPr>
        <p:spPr>
          <a:xfrm>
            <a:off x="838080" y="4762776"/>
            <a:ext cx="10514520" cy="3749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 standard defined complexity requirements and interface but does not define implementations.</a:t>
            </a:r>
            <a:endParaRPr lang="LID4096" dirty="0"/>
          </a:p>
        </p:txBody>
      </p:sp>
    </p:spTree>
    <p:extLst>
      <p:ext uri="{BB962C8B-B14F-4D97-AF65-F5344CB8AC3E}">
        <p14:creationId xmlns:p14="http://schemas.microsoft.com/office/powerpoint/2010/main" val="57137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Hash Table Implementation</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buNone/>
            </a:pPr>
            <a:r>
              <a:rPr lang="en-US" sz="2000" dirty="0"/>
              <a:t>The simplified scheme is looks the same:</a:t>
            </a:r>
          </a:p>
          <a:p>
            <a:r>
              <a:rPr lang="en-US" sz="1800" i="1" dirty="0"/>
              <a:t>Buckets</a:t>
            </a:r>
            <a:r>
              <a:rPr lang="en-US" sz="1800" dirty="0"/>
              <a:t>: int[]</a:t>
            </a:r>
          </a:p>
          <a:p>
            <a:r>
              <a:rPr lang="en-US" sz="1800" i="1" dirty="0"/>
              <a:t>Entries</a:t>
            </a:r>
            <a:r>
              <a:rPr lang="en-US" sz="1800" dirty="0"/>
              <a:t>: Entry[]</a:t>
            </a:r>
          </a:p>
          <a:p>
            <a:pPr lvl="1"/>
            <a:r>
              <a:rPr lang="en-US" sz="1400" dirty="0"/>
              <a:t>Hash Code;</a:t>
            </a:r>
          </a:p>
          <a:p>
            <a:pPr lvl="1"/>
            <a:r>
              <a:rPr lang="en-US" sz="1400" dirty="0"/>
              <a:t>Next: next entry in Entries array; </a:t>
            </a:r>
          </a:p>
          <a:p>
            <a:pPr lvl="1"/>
            <a:r>
              <a:rPr lang="en-US" sz="1400" dirty="0"/>
              <a:t>Key, Value;</a:t>
            </a:r>
          </a:p>
          <a:p>
            <a:r>
              <a:rPr lang="en-US" sz="1800" i="1" dirty="0" err="1"/>
              <a:t>FreeList</a:t>
            </a:r>
            <a:r>
              <a:rPr lang="en-US" sz="1800" dirty="0"/>
              <a:t>: Index of the next free element</a:t>
            </a:r>
            <a:endParaRPr lang="en-US" sz="1800" i="1" dirty="0"/>
          </a:p>
          <a:p>
            <a:r>
              <a:rPr lang="en-US" sz="1800" i="1" dirty="0"/>
              <a:t>Count</a:t>
            </a:r>
            <a:r>
              <a:rPr lang="en-US" sz="1800" dirty="0"/>
              <a:t>: The total number of elements in the Dictionary&lt;&gt;</a:t>
            </a:r>
          </a:p>
          <a:p>
            <a:r>
              <a:rPr lang="en-US" sz="1800" i="1" dirty="0"/>
              <a:t>Version</a:t>
            </a:r>
            <a:r>
              <a:rPr lang="en-US" sz="1800" dirty="0"/>
              <a:t> – variable is updated if content of the dictionary has been changed.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16</a:t>
            </a:fld>
            <a:endParaRPr lang="en-US" sz="1200" b="0" strike="noStrike" spc="-1">
              <a:latin typeface="Times New Roman"/>
            </a:endParaRPr>
          </a:p>
        </p:txBody>
      </p:sp>
      <p:pic>
        <p:nvPicPr>
          <p:cNvPr id="2" name="Picture 1" descr="Diagram&#10;&#10;Description automatically generated">
            <a:extLst>
              <a:ext uri="{FF2B5EF4-FFF2-40B4-BE49-F238E27FC236}">
                <a16:creationId xmlns:a16="http://schemas.microsoft.com/office/drawing/2014/main" id="{2A87A0E1-D52B-3561-C468-89EBFA227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171" y="1689480"/>
            <a:ext cx="4772025" cy="2486025"/>
          </a:xfrm>
          <a:prstGeom prst="rect">
            <a:avLst/>
          </a:prstGeom>
        </p:spPr>
      </p:pic>
      <p:sp>
        <p:nvSpPr>
          <p:cNvPr id="3" name="TextBox 2">
            <a:extLst>
              <a:ext uri="{FF2B5EF4-FFF2-40B4-BE49-F238E27FC236}">
                <a16:creationId xmlns:a16="http://schemas.microsoft.com/office/drawing/2014/main" id="{6F2547D7-D572-670E-B054-CD3D47FDB44E}"/>
              </a:ext>
            </a:extLst>
          </p:cNvPr>
          <p:cNvSpPr txBox="1"/>
          <p:nvPr/>
        </p:nvSpPr>
        <p:spPr>
          <a:xfrm>
            <a:off x="7434072" y="5315279"/>
            <a:ext cx="381304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800" dirty="0">
                <a:hlinkClick r:id="rId3"/>
              </a:rPr>
              <a:t>Link to Source Code</a:t>
            </a:r>
            <a:r>
              <a:rPr lang="en-US" sz="1800" dirty="0"/>
              <a:t> on GitHub</a:t>
            </a:r>
            <a:endParaRPr lang="LID4096" dirty="0"/>
          </a:p>
        </p:txBody>
      </p:sp>
      <p:sp>
        <p:nvSpPr>
          <p:cNvPr id="5" name="TextBox 4">
            <a:extLst>
              <a:ext uri="{FF2B5EF4-FFF2-40B4-BE49-F238E27FC236}">
                <a16:creationId xmlns:a16="http://schemas.microsoft.com/office/drawing/2014/main" id="{34BF9E7D-9435-AEB6-77CD-1E90A1434EE5}"/>
              </a:ext>
            </a:extLst>
          </p:cNvPr>
          <p:cNvSpPr txBox="1"/>
          <p:nvPr/>
        </p:nvSpPr>
        <p:spPr>
          <a:xfrm>
            <a:off x="1845848" y="5130613"/>
            <a:ext cx="381304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Open Addressing Approach</a:t>
            </a:r>
            <a:endParaRPr lang="LID4096" dirty="0"/>
          </a:p>
        </p:txBody>
      </p:sp>
    </p:spTree>
    <p:extLst>
      <p:ext uri="{BB962C8B-B14F-4D97-AF65-F5344CB8AC3E}">
        <p14:creationId xmlns:p14="http://schemas.microsoft.com/office/powerpoint/2010/main" val="97972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Practice – Challenge #1 </a:t>
            </a:r>
            <a:endParaRPr lang="en-US" sz="4400" b="0" strike="noStrike" spc="-1" dirty="0">
              <a:latin typeface="Arial"/>
            </a:endParaRPr>
          </a:p>
        </p:txBody>
      </p:sp>
      <p:sp>
        <p:nvSpPr>
          <p:cNvPr id="87" name="PlaceHolder 2"/>
          <p:cNvSpPr>
            <a:spLocks noGrp="1"/>
          </p:cNvSpPr>
          <p:nvPr>
            <p:ph/>
          </p:nvPr>
        </p:nvSpPr>
        <p:spPr>
          <a:xfrm>
            <a:off x="838080" y="1825560"/>
            <a:ext cx="6010776" cy="4350240"/>
          </a:xfrm>
          <a:prstGeom prst="rect">
            <a:avLst/>
          </a:prstGeom>
          <a:noFill/>
          <a:ln w="0">
            <a:noFill/>
          </a:ln>
        </p:spPr>
        <p:txBody>
          <a:bodyPr lIns="90000" tIns="45000" rIns="90000" bIns="45000" anchor="t">
            <a:noAutofit/>
          </a:bodyPr>
          <a:lstStyle/>
          <a:p>
            <a:pPr marL="108000" indent="0">
              <a:lnSpc>
                <a:spcPct val="100000"/>
              </a:lnSpc>
              <a:spcBef>
                <a:spcPts val="1417"/>
              </a:spcBef>
              <a:buClr>
                <a:srgbClr val="000000"/>
              </a:buClr>
              <a:buSzPct val="45000"/>
              <a:buNone/>
            </a:pPr>
            <a:r>
              <a:rPr lang="en-US" sz="2000" b="0" strike="noStrike" spc="-1" dirty="0">
                <a:latin typeface="Arial"/>
              </a:rPr>
              <a:t>Consider the following task:</a:t>
            </a:r>
          </a:p>
          <a:p>
            <a:pPr marL="432000" indent="-324000">
              <a:lnSpc>
                <a:spcPct val="100000"/>
              </a:lnSpc>
              <a:spcBef>
                <a:spcPts val="1417"/>
              </a:spcBef>
              <a:buClr>
                <a:srgbClr val="000000"/>
              </a:buClr>
              <a:buSzPct val="45000"/>
              <a:buFont typeface="Wingdings" charset="2"/>
              <a:buChar char=""/>
            </a:pPr>
            <a:r>
              <a:rPr lang="en-US" sz="2000" spc="-1" dirty="0">
                <a:latin typeface="Arial"/>
              </a:rPr>
              <a:t>Sorted array is an input:</a:t>
            </a:r>
          </a:p>
          <a:p>
            <a:pPr marL="889200" lvl="1" indent="-324000">
              <a:lnSpc>
                <a:spcPct val="100000"/>
              </a:lnSpc>
              <a:spcBef>
                <a:spcPts val="1417"/>
              </a:spcBef>
              <a:buClr>
                <a:srgbClr val="000000"/>
              </a:buClr>
              <a:buSzPct val="45000"/>
              <a:buFont typeface="Wingdings" charset="2"/>
              <a:buChar char=""/>
            </a:pPr>
            <a:r>
              <a:rPr lang="en-US" sz="1600" spc="-1" dirty="0">
                <a:latin typeface="Arial"/>
              </a:rPr>
              <a:t>Every element appears twice, except one;</a:t>
            </a:r>
          </a:p>
          <a:p>
            <a:pPr marL="432000" indent="-324000">
              <a:lnSpc>
                <a:spcPct val="100000"/>
              </a:lnSpc>
              <a:spcBef>
                <a:spcPts val="1417"/>
              </a:spcBef>
              <a:buClr>
                <a:srgbClr val="000000"/>
              </a:buClr>
              <a:buSzPct val="45000"/>
              <a:buFont typeface="Wingdings" charset="2"/>
              <a:buChar char=""/>
            </a:pPr>
            <a:r>
              <a:rPr lang="en-US" sz="2000" spc="-1" dirty="0">
                <a:latin typeface="Arial"/>
              </a:rPr>
              <a:t>Find the element that appears once:</a:t>
            </a:r>
          </a:p>
          <a:p>
            <a:pPr marL="889200" lvl="1" indent="-324000">
              <a:lnSpc>
                <a:spcPct val="100000"/>
              </a:lnSpc>
              <a:spcBef>
                <a:spcPts val="1417"/>
              </a:spcBef>
              <a:buClr>
                <a:srgbClr val="000000"/>
              </a:buClr>
              <a:buSzPct val="45000"/>
              <a:buFont typeface="Wingdings" charset="2"/>
              <a:buChar char=""/>
            </a:pPr>
            <a:r>
              <a:rPr lang="en-US" sz="1600" spc="-1" dirty="0">
                <a:latin typeface="Arial"/>
              </a:rPr>
              <a:t>Performance complexity: O(log(N))</a:t>
            </a:r>
          </a:p>
          <a:p>
            <a:pPr marL="889200" lvl="1" indent="-324000">
              <a:lnSpc>
                <a:spcPct val="100000"/>
              </a:lnSpc>
              <a:spcBef>
                <a:spcPts val="1417"/>
              </a:spcBef>
              <a:buClr>
                <a:srgbClr val="000000"/>
              </a:buClr>
              <a:buSzPct val="45000"/>
              <a:buFont typeface="Wingdings" charset="2"/>
              <a:buChar char=""/>
            </a:pPr>
            <a:r>
              <a:rPr lang="en-US" sz="1600" spc="-1" dirty="0">
                <a:latin typeface="Arial"/>
              </a:rPr>
              <a:t>Memory complexity: O(1)</a:t>
            </a:r>
          </a:p>
        </p:txBody>
      </p:sp>
      <p:sp>
        <p:nvSpPr>
          <p:cNvPr id="88"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117840E6-A5D0-458B-84BD-CB1575FB2FE0}" type="slidenum">
              <a:rPr lang="en-US" sz="1200" b="0" strike="noStrike" spc="-1">
                <a:solidFill>
                  <a:srgbClr val="8B8B8B"/>
                </a:solidFill>
                <a:latin typeface="Calibri"/>
              </a:rPr>
              <a:t>17</a:t>
            </a:fld>
            <a:endParaRPr lang="en-US" sz="1200" b="0" strike="noStrike" spc="-1">
              <a:latin typeface="Times New Roman"/>
            </a:endParaRPr>
          </a:p>
        </p:txBody>
      </p:sp>
      <p:pic>
        <p:nvPicPr>
          <p:cNvPr id="89" name="Picture 88"/>
          <p:cNvPicPr/>
          <p:nvPr/>
        </p:nvPicPr>
        <p:blipFill>
          <a:blip r:embed="rId3"/>
          <a:stretch/>
        </p:blipFill>
        <p:spPr>
          <a:xfrm>
            <a:off x="6765480" y="1690200"/>
            <a:ext cx="4435560" cy="4338000"/>
          </a:xfrm>
          <a:prstGeom prst="rect">
            <a:avLst/>
          </a:prstGeom>
          <a:ln w="0">
            <a:noFill/>
          </a:ln>
        </p:spPr>
      </p:pic>
      <p:pic>
        <p:nvPicPr>
          <p:cNvPr id="3074" name="Picture 2">
            <a:extLst>
              <a:ext uri="{FF2B5EF4-FFF2-40B4-BE49-F238E27FC236}">
                <a16:creationId xmlns:a16="http://schemas.microsoft.com/office/drawing/2014/main" id="{4C5C1051-2428-D3AC-3425-8BF54F3CC2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8850" y="4849301"/>
            <a:ext cx="3628886" cy="73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9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Practice – Challenge #1 </a:t>
            </a:r>
            <a:endParaRPr lang="en-US" sz="4400" b="0" strike="noStrike" spc="-1" dirty="0">
              <a:latin typeface="Arial"/>
            </a:endParaRPr>
          </a:p>
        </p:txBody>
      </p:sp>
      <p:sp>
        <p:nvSpPr>
          <p:cNvPr id="87"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108000" indent="0">
              <a:lnSpc>
                <a:spcPct val="100000"/>
              </a:lnSpc>
              <a:spcBef>
                <a:spcPts val="1417"/>
              </a:spcBef>
              <a:buClr>
                <a:srgbClr val="000000"/>
              </a:buClr>
              <a:buSzPct val="45000"/>
              <a:buNone/>
            </a:pPr>
            <a:r>
              <a:rPr lang="en-US" sz="2000" spc="-1" dirty="0">
                <a:latin typeface="Arial"/>
              </a:rPr>
              <a:t>Case 1: Middle has odd index.</a:t>
            </a:r>
            <a:endParaRPr lang="en-US" sz="2000" b="0" strike="noStrike" spc="-1" dirty="0">
              <a:latin typeface="Arial"/>
            </a:endParaRPr>
          </a:p>
        </p:txBody>
      </p:sp>
      <p:sp>
        <p:nvSpPr>
          <p:cNvPr id="88"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117840E6-A5D0-458B-84BD-CB1575FB2FE0}" type="slidenum">
              <a:rPr lang="en-US" sz="1200" b="0" strike="noStrike" spc="-1">
                <a:solidFill>
                  <a:srgbClr val="8B8B8B"/>
                </a:solidFill>
                <a:latin typeface="Calibri"/>
              </a:rPr>
              <a:t>18</a:t>
            </a:fld>
            <a:endParaRPr lang="en-US" sz="1200" b="0" strike="noStrike" spc="-1">
              <a:latin typeface="Times New Roman"/>
            </a:endParaRPr>
          </a:p>
        </p:txBody>
      </p:sp>
      <p:pic>
        <p:nvPicPr>
          <p:cNvPr id="1026" name="Picture 2">
            <a:extLst>
              <a:ext uri="{FF2B5EF4-FFF2-40B4-BE49-F238E27FC236}">
                <a16:creationId xmlns:a16="http://schemas.microsoft.com/office/drawing/2014/main" id="{9B3BEC9C-3A2A-584C-F494-2DC2A0CC74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2602" y="2356275"/>
            <a:ext cx="5705475" cy="3819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11379-A829-B155-13FC-1F5D5751D8D6}"/>
              </a:ext>
            </a:extLst>
          </p:cNvPr>
          <p:cNvSpPr txBox="1"/>
          <p:nvPr/>
        </p:nvSpPr>
        <p:spPr>
          <a:xfrm>
            <a:off x="6700115" y="2257680"/>
            <a:ext cx="353961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If x[mid] != x[mid + 1] =&gt; </a:t>
            </a:r>
          </a:p>
          <a:p>
            <a:pPr algn="ctr"/>
            <a:r>
              <a:rPr lang="en-US" dirty="0"/>
              <a:t>element is at </a:t>
            </a:r>
            <a:r>
              <a:rPr lang="en-US" b="1" u="sng" dirty="0"/>
              <a:t>the left part</a:t>
            </a:r>
            <a:endParaRPr lang="LID4096" b="1" u="sng" dirty="0"/>
          </a:p>
        </p:txBody>
      </p:sp>
      <p:sp>
        <p:nvSpPr>
          <p:cNvPr id="3" name="TextBox 2">
            <a:extLst>
              <a:ext uri="{FF2B5EF4-FFF2-40B4-BE49-F238E27FC236}">
                <a16:creationId xmlns:a16="http://schemas.microsoft.com/office/drawing/2014/main" id="{B451A02B-E63F-6FAE-0B31-B00033B13374}"/>
              </a:ext>
            </a:extLst>
          </p:cNvPr>
          <p:cNvSpPr txBox="1"/>
          <p:nvPr/>
        </p:nvSpPr>
        <p:spPr>
          <a:xfrm>
            <a:off x="7943895" y="3586742"/>
            <a:ext cx="353961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If x[mid] == x[mid + 1] =&gt; </a:t>
            </a:r>
          </a:p>
          <a:p>
            <a:pPr algn="ctr"/>
            <a:r>
              <a:rPr lang="en-US" dirty="0"/>
              <a:t>element is at </a:t>
            </a:r>
            <a:r>
              <a:rPr lang="en-US" b="1" u="sng" dirty="0"/>
              <a:t>the right part</a:t>
            </a:r>
            <a:endParaRPr lang="LID4096" b="1" u="sng" dirty="0"/>
          </a:p>
        </p:txBody>
      </p:sp>
    </p:spTree>
    <p:extLst>
      <p:ext uri="{BB962C8B-B14F-4D97-AF65-F5344CB8AC3E}">
        <p14:creationId xmlns:p14="http://schemas.microsoft.com/office/powerpoint/2010/main" val="238845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Practice – Challenge #1 </a:t>
            </a:r>
            <a:endParaRPr lang="en-US" sz="4400" b="0" strike="noStrike" spc="-1" dirty="0">
              <a:latin typeface="Arial"/>
            </a:endParaRPr>
          </a:p>
        </p:txBody>
      </p:sp>
      <p:sp>
        <p:nvSpPr>
          <p:cNvPr id="87"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108000" indent="0">
              <a:lnSpc>
                <a:spcPct val="100000"/>
              </a:lnSpc>
              <a:spcBef>
                <a:spcPts val="1417"/>
              </a:spcBef>
              <a:buClr>
                <a:srgbClr val="000000"/>
              </a:buClr>
              <a:buSzPct val="45000"/>
              <a:buNone/>
            </a:pPr>
            <a:r>
              <a:rPr lang="en-US" sz="2000" spc="-1" dirty="0">
                <a:latin typeface="Arial"/>
              </a:rPr>
              <a:t>Case 2: Middle has even index.</a:t>
            </a:r>
            <a:endParaRPr lang="en-US" sz="2000" b="0" strike="noStrike" spc="-1" dirty="0">
              <a:latin typeface="Arial"/>
            </a:endParaRPr>
          </a:p>
        </p:txBody>
      </p:sp>
      <p:sp>
        <p:nvSpPr>
          <p:cNvPr id="88"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117840E6-A5D0-458B-84BD-CB1575FB2FE0}" type="slidenum">
              <a:rPr lang="en-US" sz="1200" b="0" strike="noStrike" spc="-1">
                <a:solidFill>
                  <a:srgbClr val="8B8B8B"/>
                </a:solidFill>
                <a:latin typeface="Calibri"/>
              </a:rPr>
              <a:t>19</a:t>
            </a:fld>
            <a:endParaRPr lang="en-US" sz="1200" b="0" strike="noStrike" spc="-1">
              <a:latin typeface="Times New Roman"/>
            </a:endParaRPr>
          </a:p>
        </p:txBody>
      </p:sp>
      <p:pic>
        <p:nvPicPr>
          <p:cNvPr id="2050" name="Picture 2">
            <a:extLst>
              <a:ext uri="{FF2B5EF4-FFF2-40B4-BE49-F238E27FC236}">
                <a16:creationId xmlns:a16="http://schemas.microsoft.com/office/drawing/2014/main" id="{FB4A01BA-AB79-AF63-794C-92B83A0A07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9602" y="2165775"/>
            <a:ext cx="799147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98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Table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The Hash Table is advanced technology that allows to perform all operation with </a:t>
            </a:r>
            <a:r>
              <a:rPr lang="en-US" sz="2000" b="1" strike="noStrike" spc="-1" dirty="0">
                <a:latin typeface="Arial"/>
              </a:rPr>
              <a:t>average</a:t>
            </a:r>
            <a:r>
              <a:rPr lang="en-US" sz="2000" b="0" strike="noStrike" spc="-1" dirty="0">
                <a:latin typeface="Arial"/>
              </a:rPr>
              <a:t> </a:t>
            </a:r>
            <a:r>
              <a:rPr lang="en-US" sz="2000" b="1" strike="noStrike" spc="-1" dirty="0">
                <a:latin typeface="Arial"/>
              </a:rPr>
              <a:t>complexity</a:t>
            </a:r>
            <a:r>
              <a:rPr lang="en-US" sz="2000" b="0" strike="noStrike" spc="-1" dirty="0">
                <a:latin typeface="Arial"/>
              </a:rPr>
              <a:t> </a:t>
            </a:r>
            <a:r>
              <a:rPr lang="en-US" sz="2000" b="1" strike="noStrike" spc="-1" dirty="0">
                <a:latin typeface="Arial"/>
              </a:rPr>
              <a:t>O(1)</a:t>
            </a:r>
            <a:r>
              <a:rPr lang="en-US" sz="2000" b="0" strike="noStrike" spc="-1" dirty="0">
                <a:latin typeface="Arial"/>
              </a:rPr>
              <a:t>.</a:t>
            </a:r>
          </a:p>
          <a:p>
            <a:pPr marL="228600" indent="-228600">
              <a:lnSpc>
                <a:spcPct val="90000"/>
              </a:lnSpc>
              <a:spcBef>
                <a:spcPts val="1001"/>
              </a:spcBef>
              <a:buClr>
                <a:srgbClr val="000000"/>
              </a:buClr>
              <a:buFont typeface="Arial"/>
              <a:buChar char="•"/>
            </a:pPr>
            <a:r>
              <a:rPr lang="en-US" sz="2000" spc="-1" dirty="0">
                <a:latin typeface="Arial"/>
              </a:rPr>
              <a:t>The most important part of hash tables is to find a hash function that will allow us to have the </a:t>
            </a:r>
            <a:r>
              <a:rPr lang="en-US" sz="2000" b="1" spc="-1" dirty="0">
                <a:latin typeface="Arial"/>
              </a:rPr>
              <a:t>average complexity O(1).</a:t>
            </a:r>
          </a:p>
          <a:p>
            <a:pPr marL="228600" indent="-228600">
              <a:lnSpc>
                <a:spcPct val="90000"/>
              </a:lnSpc>
              <a:spcBef>
                <a:spcPts val="1001"/>
              </a:spcBef>
              <a:buClr>
                <a:srgbClr val="000000"/>
              </a:buClr>
              <a:buFont typeface="Arial"/>
              <a:buChar char="•"/>
            </a:pPr>
            <a:r>
              <a:rPr lang="en-US" sz="2000" b="1" strike="noStrike" spc="-1" dirty="0">
                <a:latin typeface="Arial"/>
              </a:rPr>
              <a:t>In worse case</a:t>
            </a:r>
            <a:r>
              <a:rPr lang="en-US" sz="2000" b="0" strike="noStrike" spc="-1" dirty="0">
                <a:latin typeface="Arial"/>
              </a:rPr>
              <a:t>, </a:t>
            </a:r>
            <a:r>
              <a:rPr lang="en-US" sz="2000" spc="-1" dirty="0">
                <a:latin typeface="Arial"/>
              </a:rPr>
              <a:t>when hash points to the same element, </a:t>
            </a:r>
            <a:r>
              <a:rPr lang="en-US" sz="2000" b="1" spc="-1" dirty="0">
                <a:latin typeface="Arial"/>
              </a:rPr>
              <a:t>the complexity will be like list </a:t>
            </a:r>
            <a:r>
              <a:rPr lang="el-GR" sz="2000" b="1" spc="-1" dirty="0">
                <a:latin typeface="Arial"/>
              </a:rPr>
              <a:t>Θ</a:t>
            </a:r>
            <a:r>
              <a:rPr lang="en-US" sz="2000" b="1" spc="-1" dirty="0">
                <a:latin typeface="Arial"/>
              </a:rPr>
              <a:t>(N)</a:t>
            </a:r>
            <a:r>
              <a:rPr lang="en-US" sz="2000" spc="-1" dirty="0">
                <a:latin typeface="Arial"/>
              </a:rPr>
              <a:t>.</a:t>
            </a:r>
            <a:endParaRPr lang="en-US" sz="20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2</a:t>
            </a:fld>
            <a:endParaRPr lang="en-US" sz="1200" b="0" strike="noStrike" spc="-1">
              <a:latin typeface="Times New Roman"/>
            </a:endParaRPr>
          </a:p>
        </p:txBody>
      </p:sp>
    </p:spTree>
    <p:extLst>
      <p:ext uri="{BB962C8B-B14F-4D97-AF65-F5344CB8AC3E}">
        <p14:creationId xmlns:p14="http://schemas.microsoft.com/office/powerpoint/2010/main" val="196297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D6F542-16FD-2304-B979-AB602261D07D}"/>
              </a:ext>
            </a:extLst>
          </p:cNvPr>
          <p:cNvPicPr/>
          <p:nvPr/>
        </p:nvPicPr>
        <p:blipFill>
          <a:blip r:embed="rId2"/>
          <a:stretch/>
        </p:blipFill>
        <p:spPr>
          <a:xfrm>
            <a:off x="6696654" y="1825560"/>
            <a:ext cx="4435560" cy="4338000"/>
          </a:xfrm>
          <a:prstGeom prst="rect">
            <a:avLst/>
          </a:prstGeom>
          <a:ln w="0">
            <a:noFill/>
          </a:ln>
        </p:spPr>
      </p:pic>
      <p:sp>
        <p:nvSpPr>
          <p:cNvPr id="86"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Homework?</a:t>
            </a:r>
            <a:endParaRPr lang="en-US" sz="4400" b="0" strike="noStrike" spc="-1" dirty="0">
              <a:latin typeface="Arial"/>
            </a:endParaRPr>
          </a:p>
        </p:txBody>
      </p:sp>
      <p:sp>
        <p:nvSpPr>
          <p:cNvPr id="87"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108000" indent="0">
              <a:lnSpc>
                <a:spcPct val="100000"/>
              </a:lnSpc>
              <a:spcBef>
                <a:spcPts val="1417"/>
              </a:spcBef>
              <a:buClr>
                <a:srgbClr val="000000"/>
              </a:buClr>
              <a:buSzPct val="45000"/>
              <a:buNone/>
            </a:pPr>
            <a:r>
              <a:rPr lang="en-US" sz="2000" spc="-1" dirty="0">
                <a:latin typeface="Arial"/>
              </a:rPr>
              <a:t>Open question. </a:t>
            </a:r>
            <a:r>
              <a:rPr lang="en-US" sz="2000" b="1" spc="-1" dirty="0">
                <a:latin typeface="Arial"/>
              </a:rPr>
              <a:t>Does not make sense to ask to have homework? Does anyone have desire to have home tasks?</a:t>
            </a:r>
          </a:p>
          <a:p>
            <a:pPr marL="108000" indent="0">
              <a:lnSpc>
                <a:spcPct val="100000"/>
              </a:lnSpc>
              <a:spcBef>
                <a:spcPts val="1417"/>
              </a:spcBef>
              <a:buClr>
                <a:srgbClr val="000000"/>
              </a:buClr>
              <a:buSzPct val="45000"/>
              <a:buNone/>
            </a:pPr>
            <a:endParaRPr lang="en-US" sz="2000" b="0" strike="noStrike" spc="-1" dirty="0">
              <a:latin typeface="Arial"/>
            </a:endParaRPr>
          </a:p>
          <a:p>
            <a:pPr marL="108000" indent="0">
              <a:lnSpc>
                <a:spcPct val="100000"/>
              </a:lnSpc>
              <a:spcBef>
                <a:spcPts val="1417"/>
              </a:spcBef>
              <a:buClr>
                <a:srgbClr val="000000"/>
              </a:buClr>
              <a:buSzPct val="45000"/>
              <a:buNone/>
            </a:pPr>
            <a:r>
              <a:rPr lang="en-US" sz="2000" spc="-1" dirty="0">
                <a:latin typeface="Arial"/>
              </a:rPr>
              <a:t>If so, then there is one task – </a:t>
            </a:r>
            <a:r>
              <a:rPr lang="en-US" sz="2000" spc="-1" dirty="0">
                <a:latin typeface="Arial"/>
                <a:hlinkClick r:id="rId3"/>
              </a:rPr>
              <a:t>Link on </a:t>
            </a:r>
            <a:r>
              <a:rPr lang="en-US" sz="2000" spc="-1" dirty="0" err="1">
                <a:latin typeface="Arial"/>
                <a:hlinkClick r:id="rId3"/>
              </a:rPr>
              <a:t>Kattis</a:t>
            </a:r>
            <a:r>
              <a:rPr lang="en-US" sz="2000" spc="-1" dirty="0">
                <a:latin typeface="Arial"/>
              </a:rPr>
              <a:t> </a:t>
            </a:r>
          </a:p>
        </p:txBody>
      </p:sp>
      <p:sp>
        <p:nvSpPr>
          <p:cNvPr id="88"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117840E6-A5D0-458B-84BD-CB1575FB2FE0}" type="slidenum">
              <a:rPr lang="en-US" sz="1200" b="0" strike="noStrike" spc="-1">
                <a:solidFill>
                  <a:srgbClr val="8B8B8B"/>
                </a:solidFill>
                <a:latin typeface="Calibri"/>
              </a:rPr>
              <a:t>20</a:t>
            </a:fld>
            <a:endParaRPr lang="en-US" sz="1200" b="0" strike="noStrike" spc="-1">
              <a:latin typeface="Times New Roman"/>
            </a:endParaRPr>
          </a:p>
        </p:txBody>
      </p:sp>
      <p:pic>
        <p:nvPicPr>
          <p:cNvPr id="4" name="Picture 3">
            <a:extLst>
              <a:ext uri="{FF2B5EF4-FFF2-40B4-BE49-F238E27FC236}">
                <a16:creationId xmlns:a16="http://schemas.microsoft.com/office/drawing/2014/main" id="{F9278ED4-EB39-509D-AB7D-CA7C6D197385}"/>
              </a:ext>
            </a:extLst>
          </p:cNvPr>
          <p:cNvPicPr>
            <a:picLocks noChangeAspect="1"/>
          </p:cNvPicPr>
          <p:nvPr/>
        </p:nvPicPr>
        <p:blipFill>
          <a:blip r:embed="rId4"/>
          <a:stretch>
            <a:fillRect/>
          </a:stretch>
        </p:blipFill>
        <p:spPr>
          <a:xfrm>
            <a:off x="1744208" y="3722637"/>
            <a:ext cx="3998942" cy="2589243"/>
          </a:xfrm>
          <a:prstGeom prst="rect">
            <a:avLst/>
          </a:prstGeom>
        </p:spPr>
      </p:pic>
    </p:spTree>
    <p:extLst>
      <p:ext uri="{BB962C8B-B14F-4D97-AF65-F5344CB8AC3E}">
        <p14:creationId xmlns:p14="http://schemas.microsoft.com/office/powerpoint/2010/main" val="157281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643320" y="321840"/>
            <a:ext cx="4969800" cy="1134720"/>
          </a:xfrm>
          <a:prstGeom prst="rect">
            <a:avLst/>
          </a:prstGeom>
          <a:noFill/>
          <a:ln w="0">
            <a:noFill/>
          </a:ln>
        </p:spPr>
        <p:txBody>
          <a:bodyPr lIns="90000" tIns="45000" rIns="90000" bIns="45000" anchor="ctr">
            <a:normAutofit/>
          </a:bodyPr>
          <a:lstStyle/>
          <a:p>
            <a:pPr>
              <a:lnSpc>
                <a:spcPct val="90000"/>
              </a:lnSpc>
            </a:pPr>
            <a:r>
              <a:rPr lang="en-US" sz="3600" b="0" strike="noStrike" spc="-1">
                <a:solidFill>
                  <a:srgbClr val="000000"/>
                </a:solidFill>
                <a:latin typeface="Calibri Light"/>
              </a:rPr>
              <a:t>Where to Practice</a:t>
            </a:r>
            <a:endParaRPr lang="en-US" sz="3600" b="0" strike="noStrike" spc="-1">
              <a:latin typeface="Arial"/>
            </a:endParaRPr>
          </a:p>
        </p:txBody>
      </p:sp>
      <p:sp>
        <p:nvSpPr>
          <p:cNvPr id="130" name="PlaceHolder 2"/>
          <p:cNvSpPr>
            <a:spLocks noGrp="1"/>
          </p:cNvSpPr>
          <p:nvPr>
            <p:ph/>
          </p:nvPr>
        </p:nvSpPr>
        <p:spPr>
          <a:xfrm>
            <a:off x="643320" y="1783080"/>
            <a:ext cx="4969800" cy="439308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000" b="1" strike="noStrike" spc="-1" dirty="0" err="1">
                <a:solidFill>
                  <a:srgbClr val="000000"/>
                </a:solidFill>
                <a:latin typeface="Calibri"/>
              </a:rPr>
              <a:t>LeetCode</a:t>
            </a:r>
            <a:r>
              <a:rPr lang="en-US" sz="2000" b="1" strike="noStrike" spc="-1" dirty="0">
                <a:solidFill>
                  <a:srgbClr val="000000"/>
                </a:solidFill>
                <a:latin typeface="Calibri"/>
              </a:rPr>
              <a:t> </a:t>
            </a:r>
            <a:r>
              <a:rPr lang="en-US" sz="2000" b="0" strike="noStrike" spc="-1" dirty="0">
                <a:solidFill>
                  <a:srgbClr val="000000"/>
                </a:solidFill>
                <a:latin typeface="Calibri"/>
              </a:rPr>
              <a:t>[</a:t>
            </a:r>
            <a:r>
              <a:rPr lang="en-US" sz="2000" b="0" u="sng" strike="noStrike" spc="-1" dirty="0">
                <a:solidFill>
                  <a:srgbClr val="0563C1"/>
                </a:solidFill>
                <a:uFillTx/>
                <a:latin typeface="Calibri"/>
                <a:hlinkClick r:id="rId2"/>
              </a:rPr>
              <a:t>link</a:t>
            </a:r>
            <a:r>
              <a:rPr lang="en-US" sz="2000" b="0" strike="noStrike" spc="-1" dirty="0">
                <a:solidFill>
                  <a:srgbClr val="000000"/>
                </a:solidFill>
                <a:latin typeface="Calibri"/>
              </a:rPr>
              <a:t>]</a:t>
            </a:r>
            <a:endParaRPr lang="en-US" sz="2000" b="0" strike="noStrike" spc="-1" dirty="0">
              <a:latin typeface="Arial"/>
            </a:endParaRPr>
          </a:p>
          <a:p>
            <a:pPr marL="228600" indent="-228600">
              <a:lnSpc>
                <a:spcPct val="90000"/>
              </a:lnSpc>
              <a:spcBef>
                <a:spcPts val="1001"/>
              </a:spcBef>
              <a:buClr>
                <a:srgbClr val="000000"/>
              </a:buClr>
              <a:buFont typeface="Arial"/>
              <a:buChar char="•"/>
            </a:pPr>
            <a:r>
              <a:rPr lang="en-US" sz="2000" b="1" strike="noStrike" spc="-1" dirty="0" err="1">
                <a:solidFill>
                  <a:srgbClr val="000000"/>
                </a:solidFill>
                <a:latin typeface="Calibri"/>
              </a:rPr>
              <a:t>HackerRank</a:t>
            </a:r>
            <a:r>
              <a:rPr lang="en-US" sz="2000" b="1" strike="noStrike" spc="-1" dirty="0">
                <a:solidFill>
                  <a:srgbClr val="000000"/>
                </a:solidFill>
                <a:latin typeface="Calibri"/>
              </a:rPr>
              <a:t> </a:t>
            </a:r>
            <a:r>
              <a:rPr lang="en-US" sz="2000" b="0" strike="noStrike" spc="-1" dirty="0">
                <a:solidFill>
                  <a:srgbClr val="000000"/>
                </a:solidFill>
                <a:latin typeface="Calibri"/>
              </a:rPr>
              <a:t>[</a:t>
            </a:r>
            <a:r>
              <a:rPr lang="en-US" sz="2000" b="0" u="sng" strike="noStrike" spc="-1" dirty="0">
                <a:solidFill>
                  <a:srgbClr val="0563C1"/>
                </a:solidFill>
                <a:uFillTx/>
                <a:latin typeface="Calibri"/>
                <a:hlinkClick r:id="rId3"/>
              </a:rPr>
              <a:t>link</a:t>
            </a:r>
            <a:r>
              <a:rPr lang="en-US" sz="2000" b="0" strike="noStrike" spc="-1" dirty="0">
                <a:solidFill>
                  <a:srgbClr val="000000"/>
                </a:solidFill>
                <a:latin typeface="Calibri"/>
              </a:rPr>
              <a:t>]</a:t>
            </a:r>
            <a:endParaRPr lang="en-US" sz="2000" b="0" strike="noStrike" spc="-1" dirty="0">
              <a:latin typeface="Arial"/>
            </a:endParaRPr>
          </a:p>
          <a:p>
            <a:pPr marL="228600" indent="-228600">
              <a:lnSpc>
                <a:spcPct val="90000"/>
              </a:lnSpc>
              <a:spcBef>
                <a:spcPts val="1001"/>
              </a:spcBef>
              <a:buClr>
                <a:srgbClr val="000000"/>
              </a:buClr>
              <a:buFont typeface="Arial"/>
              <a:buChar char="•"/>
            </a:pPr>
            <a:r>
              <a:rPr lang="en-US" sz="2000" b="1" strike="noStrike" spc="-1" dirty="0" err="1">
                <a:solidFill>
                  <a:srgbClr val="000000"/>
                </a:solidFill>
                <a:latin typeface="Calibri"/>
              </a:rPr>
              <a:t>Kattis</a:t>
            </a:r>
            <a:r>
              <a:rPr lang="en-US" sz="2000" b="1" strike="noStrike" spc="-1" dirty="0">
                <a:solidFill>
                  <a:srgbClr val="000000"/>
                </a:solidFill>
                <a:latin typeface="Calibri"/>
              </a:rPr>
              <a:t> </a:t>
            </a:r>
            <a:r>
              <a:rPr lang="en-US" sz="2000" b="0" strike="noStrike" spc="-1" dirty="0">
                <a:solidFill>
                  <a:srgbClr val="000000"/>
                </a:solidFill>
                <a:latin typeface="Calibri"/>
              </a:rPr>
              <a:t>[</a:t>
            </a:r>
            <a:r>
              <a:rPr lang="en-US" sz="2000" b="0" u="sng" strike="noStrike" spc="-1" dirty="0">
                <a:solidFill>
                  <a:srgbClr val="0563C1"/>
                </a:solidFill>
                <a:uFillTx/>
                <a:latin typeface="Calibri"/>
                <a:hlinkClick r:id="rId4"/>
              </a:rPr>
              <a:t>link</a:t>
            </a:r>
            <a:r>
              <a:rPr lang="en-US" sz="2000" b="0" strike="noStrike" spc="-1" dirty="0">
                <a:solidFill>
                  <a:srgbClr val="000000"/>
                </a:solidFill>
                <a:latin typeface="Calibri"/>
              </a:rPr>
              <a:t>]</a:t>
            </a:r>
            <a:endParaRPr lang="en-US" sz="2000" b="0" strike="noStrike" spc="-1" dirty="0">
              <a:latin typeface="Arial"/>
            </a:endParaRPr>
          </a:p>
          <a:p>
            <a:pPr marL="228600" indent="-228600">
              <a:lnSpc>
                <a:spcPct val="90000"/>
              </a:lnSpc>
              <a:spcBef>
                <a:spcPts val="1001"/>
              </a:spcBef>
              <a:buClr>
                <a:srgbClr val="000000"/>
              </a:buClr>
              <a:buFont typeface="Arial"/>
              <a:buChar char="•"/>
            </a:pPr>
            <a:r>
              <a:rPr lang="en-US" sz="2000" b="1" strike="noStrike" spc="-1" dirty="0" err="1">
                <a:solidFill>
                  <a:srgbClr val="000000"/>
                </a:solidFill>
                <a:latin typeface="Calibri"/>
              </a:rPr>
              <a:t>TopCoder</a:t>
            </a:r>
            <a:r>
              <a:rPr lang="en-US" sz="2000" b="1" strike="noStrike" spc="-1" dirty="0">
                <a:solidFill>
                  <a:srgbClr val="000000"/>
                </a:solidFill>
                <a:latin typeface="Calibri"/>
              </a:rPr>
              <a:t> </a:t>
            </a:r>
            <a:r>
              <a:rPr lang="en-US" sz="2000" b="0" strike="noStrike" spc="-1" dirty="0">
                <a:solidFill>
                  <a:srgbClr val="000000"/>
                </a:solidFill>
                <a:latin typeface="Calibri"/>
              </a:rPr>
              <a:t>[</a:t>
            </a:r>
            <a:r>
              <a:rPr lang="en-US" sz="2000" b="0" u="sng" strike="noStrike" spc="-1" dirty="0">
                <a:solidFill>
                  <a:srgbClr val="0563C1"/>
                </a:solidFill>
                <a:uFillTx/>
                <a:latin typeface="Calibri"/>
                <a:hlinkClick r:id="rId5"/>
              </a:rPr>
              <a:t>link</a:t>
            </a:r>
            <a:r>
              <a:rPr lang="en-US" sz="2000" b="0" strike="noStrike" spc="-1" dirty="0">
                <a:solidFill>
                  <a:srgbClr val="000000"/>
                </a:solidFill>
                <a:latin typeface="Calibri"/>
              </a:rPr>
              <a:t>]</a:t>
            </a:r>
            <a:endParaRPr lang="en-US" sz="2000" b="0" strike="noStrike" spc="-1" dirty="0">
              <a:latin typeface="Arial"/>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Calibri"/>
              </a:rPr>
              <a:t>Other Resources</a:t>
            </a:r>
            <a:endParaRPr lang="en-US" sz="2000" b="0" strike="noStrike" spc="-1" dirty="0">
              <a:latin typeface="Arial"/>
            </a:endParaRPr>
          </a:p>
          <a:p>
            <a:pPr>
              <a:lnSpc>
                <a:spcPct val="90000"/>
              </a:lnSpc>
              <a:spcBef>
                <a:spcPts val="1001"/>
              </a:spcBef>
              <a:tabLst>
                <a:tab pos="0" algn="l"/>
              </a:tabLst>
            </a:pPr>
            <a:endParaRPr lang="en-US" sz="2000" b="0" strike="noStrike" spc="-1" dirty="0">
              <a:latin typeface="Arial"/>
            </a:endParaRPr>
          </a:p>
        </p:txBody>
      </p:sp>
      <p:sp>
        <p:nvSpPr>
          <p:cNvPr id="131"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4A61F040-7050-43C1-9A25-C1ECD4071A87}" type="slidenum">
              <a:rPr lang="en-US" sz="1200" b="0" strike="noStrike" spc="-1">
                <a:solidFill>
                  <a:srgbClr val="8B8B8B"/>
                </a:solidFill>
                <a:latin typeface="Calibri"/>
              </a:rPr>
              <a:t>21</a:t>
            </a:fld>
            <a:endParaRPr lang="en-US" sz="1200" b="0" strike="noStrike" spc="-1">
              <a:latin typeface="Times New Roman"/>
            </a:endParaRPr>
          </a:p>
        </p:txBody>
      </p:sp>
      <p:pic>
        <p:nvPicPr>
          <p:cNvPr id="132" name="Picture 8" descr="Topcoder - YouTube"/>
          <p:cNvPicPr/>
          <p:nvPr/>
        </p:nvPicPr>
        <p:blipFill>
          <a:blip r:embed="rId6"/>
          <a:stretch/>
        </p:blipFill>
        <p:spPr>
          <a:xfrm>
            <a:off x="7804440" y="3918240"/>
            <a:ext cx="2868840" cy="2868840"/>
          </a:xfrm>
          <a:prstGeom prst="rect">
            <a:avLst/>
          </a:prstGeom>
          <a:ln w="0">
            <a:noFill/>
          </a:ln>
        </p:spPr>
      </p:pic>
      <p:pic>
        <p:nvPicPr>
          <p:cNvPr id="133" name="Picture 2" descr="Kattis, Kattis"/>
          <p:cNvPicPr/>
          <p:nvPr/>
        </p:nvPicPr>
        <p:blipFill>
          <a:blip r:embed="rId7"/>
          <a:stretch/>
        </p:blipFill>
        <p:spPr>
          <a:xfrm>
            <a:off x="4339440" y="1645200"/>
            <a:ext cx="2132280" cy="1661400"/>
          </a:xfrm>
          <a:prstGeom prst="rect">
            <a:avLst/>
          </a:prstGeom>
          <a:ln w="0">
            <a:noFill/>
          </a:ln>
        </p:spPr>
      </p:pic>
      <p:pic>
        <p:nvPicPr>
          <p:cNvPr id="134" name="Picture 6" descr="How I Screwed up a HackerRank Test With a Line of Code – Towards AI"/>
          <p:cNvPicPr/>
          <p:nvPr/>
        </p:nvPicPr>
        <p:blipFill>
          <a:blip r:embed="rId8"/>
          <a:stretch/>
        </p:blipFill>
        <p:spPr>
          <a:xfrm>
            <a:off x="5076720" y="3170520"/>
            <a:ext cx="3538440" cy="2016360"/>
          </a:xfrm>
          <a:prstGeom prst="rect">
            <a:avLst/>
          </a:prstGeom>
          <a:ln w="0">
            <a:noFill/>
          </a:ln>
        </p:spPr>
      </p:pic>
      <p:pic>
        <p:nvPicPr>
          <p:cNvPr id="135" name="Picture 4" descr="The LeetCode Effect. It's Monday. The dev standup ends. You… | by C. H.  Afzal | Medium"/>
          <p:cNvPicPr/>
          <p:nvPr/>
        </p:nvPicPr>
        <p:blipFill>
          <a:blip r:embed="rId9"/>
          <a:stretch/>
        </p:blipFill>
        <p:spPr>
          <a:xfrm>
            <a:off x="7115040" y="1883160"/>
            <a:ext cx="3408480" cy="12859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Array as Hash Table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When the range of possible keys is not big enough, then pure array can be used: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3</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265732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Quiz 1</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Suppose we have S elements and array with length M. How to find the element with the biggest key value and what is complexity in the worth case?</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4</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27093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Quiz 2</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Propose an implementation of the hash table when keys might have the same value. Insertion, Remove, Search should be O(1) when a pointer to the element is used.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5</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398371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Array as Hash Table – Disadvantage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spc="-1" dirty="0">
                <a:latin typeface="Arial"/>
              </a:rPr>
              <a:t>When the set of possible keys is too big, then it might be not possible to represent the hash table as an array with direct address. Or it might not efficient, for example:</a:t>
            </a:r>
          </a:p>
          <a:p>
            <a:pPr lvl="1">
              <a:spcBef>
                <a:spcPts val="1001"/>
              </a:spcBef>
              <a:buClr>
                <a:srgbClr val="000000"/>
              </a:buClr>
              <a:buFont typeface="Arial"/>
              <a:buChar char="•"/>
            </a:pPr>
            <a:r>
              <a:rPr lang="en-US" sz="1600" spc="-1" dirty="0">
                <a:latin typeface="Arial"/>
              </a:rPr>
              <a:t>The number of possible keys is too big.</a:t>
            </a:r>
          </a:p>
          <a:p>
            <a:pPr lvl="1">
              <a:spcBef>
                <a:spcPts val="1001"/>
              </a:spcBef>
              <a:buClr>
                <a:srgbClr val="000000"/>
              </a:buClr>
              <a:buFont typeface="Arial"/>
              <a:buChar char="•"/>
            </a:pPr>
            <a:r>
              <a:rPr lang="en-US" sz="1600" b="0" strike="noStrike" spc="-1" dirty="0">
                <a:latin typeface="Arial"/>
              </a:rPr>
              <a:t>The number of </a:t>
            </a:r>
            <a:r>
              <a:rPr lang="en-US" sz="1600" spc="-1" dirty="0">
                <a:latin typeface="Arial"/>
              </a:rPr>
              <a:t>keys in use is really small.</a:t>
            </a:r>
            <a:endParaRPr lang="en-US" sz="16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6</a:t>
            </a:fld>
            <a:endParaRPr lang="en-US" sz="1200" b="0" strike="noStrike" spc="-1">
              <a:latin typeface="Times New Roman"/>
            </a:endParaRPr>
          </a:p>
        </p:txBody>
      </p:sp>
      <p:sp>
        <p:nvSpPr>
          <p:cNvPr id="2" name="Rectangle 1">
            <a:extLst>
              <a:ext uri="{FF2B5EF4-FFF2-40B4-BE49-F238E27FC236}">
                <a16:creationId xmlns:a16="http://schemas.microsoft.com/office/drawing/2014/main" id="{6CD57153-4B2C-94B1-7709-1DCE35EA466A}"/>
              </a:ext>
            </a:extLst>
          </p:cNvPr>
          <p:cNvSpPr/>
          <p:nvPr/>
        </p:nvSpPr>
        <p:spPr>
          <a:xfrm>
            <a:off x="5528952" y="2670048"/>
            <a:ext cx="5668200" cy="3639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Need to allocate huge array to keep few keys inside</a:t>
            </a:r>
            <a:endParaRPr lang="LID4096" dirty="0"/>
          </a:p>
        </p:txBody>
      </p:sp>
      <p:sp>
        <p:nvSpPr>
          <p:cNvPr id="4" name="Rectangle 3">
            <a:extLst>
              <a:ext uri="{FF2B5EF4-FFF2-40B4-BE49-F238E27FC236}">
                <a16:creationId xmlns:a16="http://schemas.microsoft.com/office/drawing/2014/main" id="{090EA8B4-0ECA-7D85-3A6C-3DC8CEDC6AE2}"/>
              </a:ext>
            </a:extLst>
          </p:cNvPr>
          <p:cNvSpPr/>
          <p:nvPr/>
        </p:nvSpPr>
        <p:spPr>
          <a:xfrm>
            <a:off x="3261240" y="4027212"/>
            <a:ext cx="5668200" cy="3639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 this case, hash table are going to be more efficient</a:t>
            </a:r>
            <a:endParaRPr lang="LID4096" dirty="0"/>
          </a:p>
        </p:txBody>
      </p:sp>
    </p:spTree>
    <p:extLst>
      <p:ext uri="{BB962C8B-B14F-4D97-AF65-F5344CB8AC3E}">
        <p14:creationId xmlns:p14="http://schemas.microsoft.com/office/powerpoint/2010/main" val="266516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Table</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7</a:t>
            </a:fld>
            <a:endParaRPr lang="en-US" sz="1200" b="0" strike="noStrike" spc="-1">
              <a:latin typeface="Times New Roman"/>
            </a:endParaRPr>
          </a:p>
        </p:txBody>
      </p:sp>
      <p:pic>
        <p:nvPicPr>
          <p:cNvPr id="5" name="Picture 4" descr="Diagram&#10;&#10;Description automatically generated">
            <a:extLst>
              <a:ext uri="{FF2B5EF4-FFF2-40B4-BE49-F238E27FC236}">
                <a16:creationId xmlns:a16="http://schemas.microsoft.com/office/drawing/2014/main" id="{455EC2B0-8562-4BB1-2432-BB7374FC1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075" y="1870200"/>
            <a:ext cx="6105525" cy="3724275"/>
          </a:xfrm>
          <a:prstGeom prst="rect">
            <a:avLst/>
          </a:prstGeom>
        </p:spPr>
      </p:pic>
      <p:sp>
        <p:nvSpPr>
          <p:cNvPr id="8" name="TextBox 7">
            <a:extLst>
              <a:ext uri="{FF2B5EF4-FFF2-40B4-BE49-F238E27FC236}">
                <a16:creationId xmlns:a16="http://schemas.microsoft.com/office/drawing/2014/main" id="{73D1B275-A897-DE84-DC1F-D4EC7F7E1F4C}"/>
              </a:ext>
            </a:extLst>
          </p:cNvPr>
          <p:cNvSpPr txBox="1"/>
          <p:nvPr/>
        </p:nvSpPr>
        <p:spPr>
          <a:xfrm>
            <a:off x="884593" y="1825560"/>
            <a:ext cx="4556087" cy="1015663"/>
          </a:xfrm>
          <a:prstGeom prst="rect">
            <a:avLst/>
          </a:prstGeom>
          <a:noFill/>
        </p:spPr>
        <p:txBody>
          <a:bodyPr wrap="square" rtlCol="0">
            <a:spAutoFit/>
          </a:bodyPr>
          <a:lstStyle/>
          <a:p>
            <a:r>
              <a:rPr lang="en-US" sz="2000" dirty="0"/>
              <a:t>Since the size of T is always smaller than the number of all possible keys, then collisions are always expected.</a:t>
            </a:r>
            <a:endParaRPr lang="LID4096" sz="2000" dirty="0"/>
          </a:p>
        </p:txBody>
      </p:sp>
    </p:spTree>
    <p:extLst>
      <p:ext uri="{BB962C8B-B14F-4D97-AF65-F5344CB8AC3E}">
        <p14:creationId xmlns:p14="http://schemas.microsoft.com/office/powerpoint/2010/main" val="314582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Collision Resolution by Chaining</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8</a:t>
            </a:fld>
            <a:endParaRPr lang="en-US" sz="1200" b="0" strike="noStrike" spc="-1" dirty="0">
              <a:latin typeface="Times New Roman"/>
            </a:endParaRPr>
          </a:p>
        </p:txBody>
      </p:sp>
      <p:pic>
        <p:nvPicPr>
          <p:cNvPr id="3" name="Picture 2" descr="Diagram&#10;&#10;Description automatically generated">
            <a:extLst>
              <a:ext uri="{FF2B5EF4-FFF2-40B4-BE49-F238E27FC236}">
                <a16:creationId xmlns:a16="http://schemas.microsoft.com/office/drawing/2014/main" id="{036BCCE7-6419-FF73-B666-53CA93990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075" y="1689480"/>
            <a:ext cx="7629525" cy="3724275"/>
          </a:xfrm>
          <a:prstGeom prst="rect">
            <a:avLst/>
          </a:prstGeom>
        </p:spPr>
      </p:pic>
      <p:sp>
        <p:nvSpPr>
          <p:cNvPr id="4" name="TextBox 3">
            <a:extLst>
              <a:ext uri="{FF2B5EF4-FFF2-40B4-BE49-F238E27FC236}">
                <a16:creationId xmlns:a16="http://schemas.microsoft.com/office/drawing/2014/main" id="{65031287-3E05-8E3C-BEA0-CCDFB57AC33B}"/>
              </a:ext>
            </a:extLst>
          </p:cNvPr>
          <p:cNvSpPr txBox="1"/>
          <p:nvPr/>
        </p:nvSpPr>
        <p:spPr>
          <a:xfrm>
            <a:off x="884593" y="1825560"/>
            <a:ext cx="4556087" cy="707886"/>
          </a:xfrm>
          <a:prstGeom prst="rect">
            <a:avLst/>
          </a:prstGeom>
          <a:noFill/>
        </p:spPr>
        <p:txBody>
          <a:bodyPr wrap="square" rtlCol="0">
            <a:spAutoFit/>
          </a:bodyPr>
          <a:lstStyle/>
          <a:p>
            <a:r>
              <a:rPr lang="en-US" sz="2000" dirty="0"/>
              <a:t>The average complexity depends on the implementation of hash function.</a:t>
            </a:r>
            <a:endParaRPr lang="LID4096" sz="2000" dirty="0"/>
          </a:p>
        </p:txBody>
      </p:sp>
      <p:sp>
        <p:nvSpPr>
          <p:cNvPr id="6" name="TextBox 5">
            <a:extLst>
              <a:ext uri="{FF2B5EF4-FFF2-40B4-BE49-F238E27FC236}">
                <a16:creationId xmlns:a16="http://schemas.microsoft.com/office/drawing/2014/main" id="{2198255B-EFAE-CEFE-8C4A-CEB4D351BFDB}"/>
              </a:ext>
            </a:extLst>
          </p:cNvPr>
          <p:cNvSpPr txBox="1"/>
          <p:nvPr/>
        </p:nvSpPr>
        <p:spPr>
          <a:xfrm>
            <a:off x="884592" y="5195892"/>
            <a:ext cx="6704928" cy="707886"/>
          </a:xfrm>
          <a:prstGeom prst="rect">
            <a:avLst/>
          </a:prstGeom>
          <a:noFill/>
        </p:spPr>
        <p:txBody>
          <a:bodyPr wrap="square" rtlCol="0">
            <a:spAutoFit/>
          </a:bodyPr>
          <a:lstStyle/>
          <a:p>
            <a:r>
              <a:rPr lang="en-US" sz="2000" dirty="0"/>
              <a:t>In case of uniform distribution: </a:t>
            </a:r>
            <a:r>
              <a:rPr lang="en-US" sz="2000" b="1" dirty="0"/>
              <a:t>T[</a:t>
            </a:r>
            <a:r>
              <a:rPr lang="en-US" sz="2000" b="1" dirty="0" err="1"/>
              <a:t>i</a:t>
            </a:r>
            <a:r>
              <a:rPr lang="en-US" sz="2000" b="1" dirty="0"/>
              <a:t>] = N/M</a:t>
            </a:r>
            <a:r>
              <a:rPr lang="en-US" sz="2000" dirty="0"/>
              <a:t>, where </a:t>
            </a:r>
            <a:r>
              <a:rPr lang="en-US" sz="2000" b="1" dirty="0"/>
              <a:t>M</a:t>
            </a:r>
            <a:r>
              <a:rPr lang="en-US" sz="2000" dirty="0"/>
              <a:t> size of the table, and </a:t>
            </a:r>
            <a:r>
              <a:rPr lang="en-US" sz="2000" b="1" dirty="0"/>
              <a:t>N</a:t>
            </a:r>
            <a:r>
              <a:rPr lang="en-US" sz="2000" dirty="0"/>
              <a:t> the number of possible keys.</a:t>
            </a:r>
            <a:endParaRPr lang="LID4096" sz="2000" dirty="0"/>
          </a:p>
        </p:txBody>
      </p:sp>
    </p:spTree>
    <p:extLst>
      <p:ext uri="{BB962C8B-B14F-4D97-AF65-F5344CB8AC3E}">
        <p14:creationId xmlns:p14="http://schemas.microsoft.com/office/powerpoint/2010/main" val="76452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Collision Resolution by Chaining - Example</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9</a:t>
            </a:fld>
            <a:endParaRPr lang="en-US" sz="1200" b="0" strike="noStrike" spc="-1" dirty="0">
              <a:latin typeface="Times New Roman"/>
            </a:endParaRPr>
          </a:p>
        </p:txBody>
      </p:sp>
      <p:pic>
        <p:nvPicPr>
          <p:cNvPr id="5" name="Picture 4" descr="Diagram&#10;&#10;Description automatically generated">
            <a:extLst>
              <a:ext uri="{FF2B5EF4-FFF2-40B4-BE49-F238E27FC236}">
                <a16:creationId xmlns:a16="http://schemas.microsoft.com/office/drawing/2014/main" id="{F756882D-28E5-1839-51BF-C4A7CF677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68" y="2281088"/>
            <a:ext cx="6867525" cy="3724275"/>
          </a:xfrm>
          <a:prstGeom prst="rect">
            <a:avLst/>
          </a:prstGeom>
        </p:spPr>
      </p:pic>
      <p:sp>
        <p:nvSpPr>
          <p:cNvPr id="4" name="TextBox 3">
            <a:extLst>
              <a:ext uri="{FF2B5EF4-FFF2-40B4-BE49-F238E27FC236}">
                <a16:creationId xmlns:a16="http://schemas.microsoft.com/office/drawing/2014/main" id="{65031287-3E05-8E3C-BEA0-CCDFB57AC33B}"/>
              </a:ext>
            </a:extLst>
          </p:cNvPr>
          <p:cNvSpPr txBox="1"/>
          <p:nvPr/>
        </p:nvSpPr>
        <p:spPr>
          <a:xfrm>
            <a:off x="884593" y="1825560"/>
            <a:ext cx="6128855" cy="1015663"/>
          </a:xfrm>
          <a:prstGeom prst="rect">
            <a:avLst/>
          </a:prstGeom>
          <a:noFill/>
        </p:spPr>
        <p:txBody>
          <a:bodyPr wrap="square" rtlCol="0">
            <a:spAutoFit/>
          </a:bodyPr>
          <a:lstStyle/>
          <a:p>
            <a:r>
              <a:rPr lang="en-US" sz="2000" dirty="0"/>
              <a:t>Table size: </a:t>
            </a:r>
            <a:r>
              <a:rPr lang="en-US" sz="2000" i="1" dirty="0"/>
              <a:t>9</a:t>
            </a:r>
            <a:r>
              <a:rPr lang="en-US" sz="2000" dirty="0"/>
              <a:t>;</a:t>
            </a:r>
          </a:p>
          <a:p>
            <a:r>
              <a:rPr lang="en-US" sz="2000" dirty="0"/>
              <a:t>Hash function: </a:t>
            </a:r>
            <a:r>
              <a:rPr lang="en-US" sz="2000" i="1" dirty="0"/>
              <a:t>h(k) = k mod 9;</a:t>
            </a:r>
          </a:p>
          <a:p>
            <a:r>
              <a:rPr lang="en-US" sz="2000" dirty="0"/>
              <a:t>Elements to insert: </a:t>
            </a:r>
            <a:r>
              <a:rPr lang="en-US" sz="2000" i="1" dirty="0"/>
              <a:t>5, 28, 19, 15, 20, 33, 12, 17, 10;</a:t>
            </a:r>
            <a:endParaRPr lang="LID4096" sz="2000" i="1" dirty="0"/>
          </a:p>
        </p:txBody>
      </p:sp>
    </p:spTree>
    <p:extLst>
      <p:ext uri="{BB962C8B-B14F-4D97-AF65-F5344CB8AC3E}">
        <p14:creationId xmlns:p14="http://schemas.microsoft.com/office/powerpoint/2010/main" val="72336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9301</TotalTime>
  <Words>1116</Words>
  <Application>Microsoft Office PowerPoint</Application>
  <PresentationFormat>Widescreen</PresentationFormat>
  <Paragraphs>132</Paragraphs>
  <Slides>21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Symbol</vt:lpstr>
      <vt:lpstr>Times New Roman</vt:lpstr>
      <vt:lpstr>Wingdings</vt:lpstr>
      <vt:lpstr>Office Theme</vt:lpstr>
      <vt:lpstr>Office Theme</vt:lpstr>
      <vt:lpstr>Competitive Programming</vt:lpstr>
      <vt:lpstr>Hash Table</vt:lpstr>
      <vt:lpstr>Array as Hash Table</vt:lpstr>
      <vt:lpstr>Quiz 1</vt:lpstr>
      <vt:lpstr>Quiz 2</vt:lpstr>
      <vt:lpstr>Array as Hash Table – Disadvantage</vt:lpstr>
      <vt:lpstr>Hash Table</vt:lpstr>
      <vt:lpstr>Collision Resolution by Chaining</vt:lpstr>
      <vt:lpstr>Collision Resolution by Chaining - Example</vt:lpstr>
      <vt:lpstr>Hash Functions</vt:lpstr>
      <vt:lpstr>Open Addressing and Collision Resolution</vt:lpstr>
      <vt:lpstr>Collision Resolution in Open Addressing</vt:lpstr>
      <vt:lpstr>Open Addressing Example</vt:lpstr>
      <vt:lpstr>C++ (Visual Studio 2022) Implementation</vt:lpstr>
      <vt:lpstr>C++ Hash Function Example</vt:lpstr>
      <vt:lpstr>C# Hash Table Implementation</vt:lpstr>
      <vt:lpstr>Practice – Challenge #1 </vt:lpstr>
      <vt:lpstr>Practice – Challenge #1 </vt:lpstr>
      <vt:lpstr>Practice – Challenge #1 </vt:lpstr>
      <vt:lpstr>Homework?</vt:lpstr>
      <vt:lpstr>Where to Practice</vt:lpstr>
    </vt:vector>
  </TitlesOfParts>
  <Company>Thermo Fisher Scientific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dc:title>
  <dc:subject/>
  <dc:creator>Novikov, Andrei</dc:creator>
  <dc:description/>
  <cp:lastModifiedBy>Novikov, Andrei</cp:lastModifiedBy>
  <cp:revision>163</cp:revision>
  <dcterms:created xsi:type="dcterms:W3CDTF">2022-07-18T08:43:06Z</dcterms:created>
  <dcterms:modified xsi:type="dcterms:W3CDTF">2024-10-23T13:50:48Z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19</vt:i4>
  </property>
</Properties>
</file>